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9" r:id="rId2"/>
  </p:sldMasterIdLst>
  <p:notesMasterIdLst>
    <p:notesMasterId r:id="rId47"/>
  </p:notesMasterIdLst>
  <p:handoutMasterIdLst>
    <p:handoutMasterId r:id="rId48"/>
  </p:handoutMasterIdLst>
  <p:sldIdLst>
    <p:sldId id="279" r:id="rId3"/>
    <p:sldId id="292" r:id="rId4"/>
    <p:sldId id="263" r:id="rId5"/>
    <p:sldId id="264" r:id="rId6"/>
    <p:sldId id="266" r:id="rId7"/>
    <p:sldId id="265" r:id="rId8"/>
    <p:sldId id="310" r:id="rId9"/>
    <p:sldId id="291" r:id="rId10"/>
    <p:sldId id="293" r:id="rId11"/>
    <p:sldId id="294" r:id="rId12"/>
    <p:sldId id="269" r:id="rId13"/>
    <p:sldId id="307" r:id="rId14"/>
    <p:sldId id="303" r:id="rId15"/>
    <p:sldId id="299" r:id="rId16"/>
    <p:sldId id="297" r:id="rId17"/>
    <p:sldId id="298" r:id="rId18"/>
    <p:sldId id="300" r:id="rId19"/>
    <p:sldId id="301" r:id="rId20"/>
    <p:sldId id="273" r:id="rId21"/>
    <p:sldId id="308" r:id="rId22"/>
    <p:sldId id="296" r:id="rId23"/>
    <p:sldId id="309" r:id="rId24"/>
    <p:sldId id="289" r:id="rId25"/>
    <p:sldId id="304" r:id="rId26"/>
    <p:sldId id="305" r:id="rId27"/>
    <p:sldId id="306" r:id="rId28"/>
    <p:sldId id="284" r:id="rId29"/>
    <p:sldId id="311" r:id="rId30"/>
    <p:sldId id="312" r:id="rId31"/>
    <p:sldId id="267" r:id="rId32"/>
    <p:sldId id="268" r:id="rId33"/>
    <p:sldId id="281" r:id="rId34"/>
    <p:sldId id="282" r:id="rId35"/>
    <p:sldId id="272" r:id="rId36"/>
    <p:sldId id="287" r:id="rId37"/>
    <p:sldId id="274" r:id="rId38"/>
    <p:sldId id="275" r:id="rId39"/>
    <p:sldId id="276" r:id="rId40"/>
    <p:sldId id="286" r:id="rId41"/>
    <p:sldId id="288" r:id="rId42"/>
    <p:sldId id="277" r:id="rId43"/>
    <p:sldId id="313" r:id="rId44"/>
    <p:sldId id="285" r:id="rId45"/>
    <p:sldId id="280" r:id="rId46"/>
  </p:sldIdLst>
  <p:sldSz cx="9144000" cy="6858000" type="screen4x3"/>
  <p:notesSz cx="7026275" cy="9312275"/>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3" userDrawn="1">
          <p15:clr>
            <a:srgbClr val="A4A3A4"/>
          </p15:clr>
        </p15:guide>
        <p15:guide id="2" pos="221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yson, Monique Sandra" initials="" lastIdx="1" clrIdx="0"/>
  <p:cmAuthor id="1" name="Harvey, Allison Camille" initials="" lastIdx="1" clrIdx="1"/>
  <p:cmAuthor id="2" name="Harvey, Allison Camille" initials="HAC" lastIdx="12" clrIdx="2">
    <p:extLst>
      <p:ext uri="{19B8F6BF-5375-455C-9EA6-DF929625EA0E}">
        <p15:presenceInfo xmlns:p15="http://schemas.microsoft.com/office/powerpoint/2012/main" userId="Harvey, Allison Camille" providerId="None"/>
      </p:ext>
    </p:extLst>
  </p:cmAuthor>
  <p:cmAuthor id="3" name="Suarez, Rhea" initials="SR" lastIdx="3" clrIdx="3">
    <p:extLst>
      <p:ext uri="{19B8F6BF-5375-455C-9EA6-DF929625EA0E}">
        <p15:presenceInfo xmlns:p15="http://schemas.microsoft.com/office/powerpoint/2012/main" userId="Suarez, Rhea" providerId="None"/>
      </p:ext>
    </p:extLst>
  </p:cmAuthor>
  <p:cmAuthor id="4" name="Megan Slocum" initials="MS" lastIdx="2" clrIdx="4">
    <p:extLst>
      <p:ext uri="{19B8F6BF-5375-455C-9EA6-DF929625EA0E}">
        <p15:presenceInfo xmlns:p15="http://schemas.microsoft.com/office/powerpoint/2012/main" userId="S-1-5-21-1187140794-1310806971-709122288-602594" providerId="AD"/>
      </p:ext>
    </p:extLst>
  </p:cmAuthor>
  <p:cmAuthor id="5" name="Tracy Wyant" initials="TW" lastIdx="4" clrIdx="5">
    <p:extLst>
      <p:ext uri="{19B8F6BF-5375-455C-9EA6-DF929625EA0E}">
        <p15:presenceInfo xmlns:p15="http://schemas.microsoft.com/office/powerpoint/2012/main" userId="S-1-5-21-3356679752-1967899092-2649109157-613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5F91"/>
    <a:srgbClr val="A89968"/>
    <a:srgbClr val="0096D6"/>
    <a:srgbClr val="003B5C"/>
    <a:srgbClr val="008264"/>
    <a:srgbClr val="FFFFFF"/>
    <a:srgbClr val="FFEA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9" autoAdjust="0"/>
    <p:restoredTop sz="73372" autoAdjust="0"/>
  </p:normalViewPr>
  <p:slideViewPr>
    <p:cSldViewPr>
      <p:cViewPr varScale="1">
        <p:scale>
          <a:sx n="46" d="100"/>
          <a:sy n="46" d="100"/>
        </p:scale>
        <p:origin x="1860" y="3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3284" y="60"/>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M" userId="3aadec29237ce99d" providerId="LiveId" clId="{38C29743-F13A-473C-A91F-11A886CDA682}"/>
    <pc:docChg chg="modSld">
      <pc:chgData name="Annie M" userId="3aadec29237ce99d" providerId="LiveId" clId="{38C29743-F13A-473C-A91F-11A886CDA682}" dt="2024-06-01T22:58:12.608" v="0" actId="255"/>
      <pc:docMkLst>
        <pc:docMk/>
      </pc:docMkLst>
      <pc:sldChg chg="modNotes">
        <pc:chgData name="Annie M" userId="3aadec29237ce99d" providerId="LiveId" clId="{38C29743-F13A-473C-A91F-11A886CDA682}" dt="2024-06-01T22:58:12.608" v="0" actId="255"/>
        <pc:sldMkLst>
          <pc:docMk/>
          <pc:sldMk cId="4274771805" sldId="2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5138" cy="466086"/>
          </a:xfrm>
          <a:prstGeom prst="rect">
            <a:avLst/>
          </a:prstGeom>
        </p:spPr>
        <p:txBody>
          <a:bodyPr vert="horz" lIns="90590" tIns="45295" rIns="90590" bIns="45295" rtlCol="0"/>
          <a:lstStyle>
            <a:lvl1pPr algn="l">
              <a:defRPr sz="1200"/>
            </a:lvl1pPr>
          </a:lstStyle>
          <a:p>
            <a:endParaRPr lang="en-US"/>
          </a:p>
        </p:txBody>
      </p:sp>
      <p:sp>
        <p:nvSpPr>
          <p:cNvPr id="3" name="Date Placeholder 2"/>
          <p:cNvSpPr>
            <a:spLocks noGrp="1"/>
          </p:cNvSpPr>
          <p:nvPr>
            <p:ph type="dt" sz="quarter" idx="1"/>
          </p:nvPr>
        </p:nvSpPr>
        <p:spPr>
          <a:xfrm>
            <a:off x="3979567" y="0"/>
            <a:ext cx="3045138" cy="466086"/>
          </a:xfrm>
          <a:prstGeom prst="rect">
            <a:avLst/>
          </a:prstGeom>
        </p:spPr>
        <p:txBody>
          <a:bodyPr vert="horz" lIns="90590" tIns="45295" rIns="90590" bIns="45295" rtlCol="0"/>
          <a:lstStyle>
            <a:lvl1pPr algn="r">
              <a:defRPr sz="1200"/>
            </a:lvl1pPr>
          </a:lstStyle>
          <a:p>
            <a:fld id="{D5A511D5-8BCE-4133-92F1-426FC2CC90FD}" type="datetimeFigureOut">
              <a:rPr lang="en-US" smtClean="0"/>
              <a:t>5/15/2025</a:t>
            </a:fld>
            <a:endParaRPr lang="en-US"/>
          </a:p>
        </p:txBody>
      </p:sp>
      <p:sp>
        <p:nvSpPr>
          <p:cNvPr id="4" name="Footer Placeholder 3"/>
          <p:cNvSpPr>
            <a:spLocks noGrp="1"/>
          </p:cNvSpPr>
          <p:nvPr>
            <p:ph type="ftr" sz="quarter" idx="2"/>
          </p:nvPr>
        </p:nvSpPr>
        <p:spPr>
          <a:xfrm>
            <a:off x="1" y="8844615"/>
            <a:ext cx="3045138" cy="466086"/>
          </a:xfrm>
          <a:prstGeom prst="rect">
            <a:avLst/>
          </a:prstGeom>
        </p:spPr>
        <p:txBody>
          <a:bodyPr vert="horz" lIns="90590" tIns="45295" rIns="90590" bIns="45295" rtlCol="0" anchor="b"/>
          <a:lstStyle>
            <a:lvl1pPr algn="l">
              <a:defRPr sz="1200"/>
            </a:lvl1pPr>
          </a:lstStyle>
          <a:p>
            <a:endParaRPr lang="en-US"/>
          </a:p>
        </p:txBody>
      </p:sp>
      <p:sp>
        <p:nvSpPr>
          <p:cNvPr id="5" name="Slide Number Placeholder 4"/>
          <p:cNvSpPr>
            <a:spLocks noGrp="1"/>
          </p:cNvSpPr>
          <p:nvPr>
            <p:ph type="sldNum" sz="quarter" idx="3"/>
          </p:nvPr>
        </p:nvSpPr>
        <p:spPr>
          <a:xfrm>
            <a:off x="3979567" y="8844615"/>
            <a:ext cx="3045138" cy="466086"/>
          </a:xfrm>
          <a:prstGeom prst="rect">
            <a:avLst/>
          </a:prstGeom>
        </p:spPr>
        <p:txBody>
          <a:bodyPr vert="horz" lIns="90590" tIns="45295" rIns="90590" bIns="45295" rtlCol="0" anchor="b"/>
          <a:lstStyle>
            <a:lvl1pPr algn="r">
              <a:defRPr sz="1200"/>
            </a:lvl1pPr>
          </a:lstStyle>
          <a:p>
            <a:fld id="{B29F0FB5-A781-425D-9020-D352DAA9BBC2}" type="slidenum">
              <a:rPr lang="en-US" smtClean="0"/>
              <a:t>‹#›</a:t>
            </a:fld>
            <a:endParaRPr lang="en-US"/>
          </a:p>
        </p:txBody>
      </p:sp>
    </p:spTree>
    <p:extLst>
      <p:ext uri="{BB962C8B-B14F-4D97-AF65-F5344CB8AC3E}">
        <p14:creationId xmlns:p14="http://schemas.microsoft.com/office/powerpoint/2010/main" val="3648862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5138" cy="464512"/>
          </a:xfrm>
          <a:prstGeom prst="rect">
            <a:avLst/>
          </a:prstGeom>
        </p:spPr>
        <p:txBody>
          <a:bodyPr vert="horz" lIns="88296" tIns="44149" rIns="88296" bIns="44149" rtlCol="0"/>
          <a:lstStyle>
            <a:lvl1pPr algn="l" eaLnBrk="1" hangingPunct="1">
              <a:defRPr sz="1200">
                <a:latin typeface="Arial" charset="0"/>
              </a:defRPr>
            </a:lvl1pPr>
          </a:lstStyle>
          <a:p>
            <a:pPr>
              <a:defRPr/>
            </a:pPr>
            <a:endParaRPr lang="en-US" dirty="0"/>
          </a:p>
        </p:txBody>
      </p:sp>
      <p:sp>
        <p:nvSpPr>
          <p:cNvPr id="3" name="Date Placeholder 2"/>
          <p:cNvSpPr>
            <a:spLocks noGrp="1"/>
          </p:cNvSpPr>
          <p:nvPr>
            <p:ph type="dt" idx="1"/>
          </p:nvPr>
        </p:nvSpPr>
        <p:spPr>
          <a:xfrm>
            <a:off x="3979567" y="1"/>
            <a:ext cx="3045138" cy="464512"/>
          </a:xfrm>
          <a:prstGeom prst="rect">
            <a:avLst/>
          </a:prstGeom>
        </p:spPr>
        <p:txBody>
          <a:bodyPr vert="horz" lIns="88296" tIns="44149" rIns="88296" bIns="44149" rtlCol="0"/>
          <a:lstStyle>
            <a:lvl1pPr algn="r" eaLnBrk="1" hangingPunct="1">
              <a:defRPr sz="1200">
                <a:latin typeface="Arial" charset="0"/>
              </a:defRPr>
            </a:lvl1pPr>
          </a:lstStyle>
          <a:p>
            <a:pPr>
              <a:defRPr/>
            </a:pPr>
            <a:fld id="{F4CC4A24-EE10-45E9-9A2A-CAA4ABF03541}" type="datetimeFigureOut">
              <a:rPr lang="en-US"/>
              <a:pPr>
                <a:defRPr/>
              </a:pPr>
              <a:t>5/15/2025</a:t>
            </a:fld>
            <a:endParaRPr lang="en-US" dirty="0"/>
          </a:p>
        </p:txBody>
      </p:sp>
      <p:sp>
        <p:nvSpPr>
          <p:cNvPr id="4" name="Slide Image Placeholder 3"/>
          <p:cNvSpPr>
            <a:spLocks noGrp="1" noRot="1" noChangeAspect="1"/>
          </p:cNvSpPr>
          <p:nvPr>
            <p:ph type="sldImg" idx="2"/>
          </p:nvPr>
        </p:nvSpPr>
        <p:spPr>
          <a:xfrm>
            <a:off x="1185863" y="698500"/>
            <a:ext cx="4654550" cy="3492500"/>
          </a:xfrm>
          <a:prstGeom prst="rect">
            <a:avLst/>
          </a:prstGeom>
          <a:noFill/>
          <a:ln w="12700">
            <a:solidFill>
              <a:prstClr val="black"/>
            </a:solidFill>
          </a:ln>
        </p:spPr>
        <p:txBody>
          <a:bodyPr vert="horz" lIns="88296" tIns="44149" rIns="88296" bIns="44149" rtlCol="0" anchor="ctr"/>
          <a:lstStyle/>
          <a:p>
            <a:pPr lvl="0"/>
            <a:endParaRPr lang="en-US" noProof="0" dirty="0"/>
          </a:p>
        </p:txBody>
      </p:sp>
      <p:sp>
        <p:nvSpPr>
          <p:cNvPr id="5" name="Notes Placeholder 4"/>
          <p:cNvSpPr>
            <a:spLocks noGrp="1"/>
          </p:cNvSpPr>
          <p:nvPr>
            <p:ph type="body" sz="quarter" idx="3"/>
          </p:nvPr>
        </p:nvSpPr>
        <p:spPr>
          <a:xfrm>
            <a:off x="703570" y="4423095"/>
            <a:ext cx="5619135" cy="4190051"/>
          </a:xfrm>
          <a:prstGeom prst="rect">
            <a:avLst/>
          </a:prstGeom>
        </p:spPr>
        <p:txBody>
          <a:bodyPr vert="horz" lIns="88296" tIns="44149" rIns="88296" bIns="441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46189"/>
            <a:ext cx="3045138" cy="464512"/>
          </a:xfrm>
          <a:prstGeom prst="rect">
            <a:avLst/>
          </a:prstGeom>
        </p:spPr>
        <p:txBody>
          <a:bodyPr vert="horz" lIns="88296" tIns="44149" rIns="88296" bIns="44149" rtlCol="0" anchor="b"/>
          <a:lstStyle>
            <a:lvl1pPr algn="l" eaLnBrk="1" hangingPunct="1">
              <a:defRPr sz="1200">
                <a:latin typeface="Arial" charset="0"/>
              </a:defRPr>
            </a:lvl1pPr>
          </a:lstStyle>
          <a:p>
            <a:pPr>
              <a:defRPr/>
            </a:pPr>
            <a:endParaRPr lang="en-US" dirty="0"/>
          </a:p>
        </p:txBody>
      </p:sp>
      <p:sp>
        <p:nvSpPr>
          <p:cNvPr id="7" name="Slide Number Placeholder 6"/>
          <p:cNvSpPr>
            <a:spLocks noGrp="1"/>
          </p:cNvSpPr>
          <p:nvPr>
            <p:ph type="sldNum" sz="quarter" idx="5"/>
          </p:nvPr>
        </p:nvSpPr>
        <p:spPr>
          <a:xfrm>
            <a:off x="3979567" y="8846189"/>
            <a:ext cx="3045138" cy="464512"/>
          </a:xfrm>
          <a:prstGeom prst="rect">
            <a:avLst/>
          </a:prstGeom>
        </p:spPr>
        <p:txBody>
          <a:bodyPr vert="horz" wrap="square" lIns="88296" tIns="44149" rIns="88296" bIns="44149" numCol="1" anchor="b" anchorCtr="0" compatLnSpc="1">
            <a:prstTxWarp prst="textNoShape">
              <a:avLst/>
            </a:prstTxWarp>
          </a:bodyPr>
          <a:lstStyle>
            <a:lvl1pPr algn="r" eaLnBrk="1" hangingPunct="1">
              <a:defRPr sz="1200"/>
            </a:lvl1pPr>
          </a:lstStyle>
          <a:p>
            <a:fld id="{E3F68133-703A-4EC2-BF9C-7A3DF1B44ECF}" type="slidenum">
              <a:rPr lang="en-US" altLang="en-US"/>
              <a:pPr/>
              <a:t>‹#›</a:t>
            </a:fld>
            <a:endParaRPr lang="en-US" altLang="en-US" dirty="0"/>
          </a:p>
        </p:txBody>
      </p:sp>
    </p:spTree>
    <p:extLst>
      <p:ext uri="{BB962C8B-B14F-4D97-AF65-F5344CB8AC3E}">
        <p14:creationId xmlns:p14="http://schemas.microsoft.com/office/powerpoint/2010/main" val="273671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cancer.org/healthy/find-cancer-early/cancer-screening-guidelines/screening-recommendations-by-age.html"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s.org/quality-programs/cancer/co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lesson on Survivorship</a:t>
            </a:r>
            <a:r>
              <a:rPr lang="en-US" baseline="0" dirty="0"/>
              <a:t> Care Coordination: A Team Approach. I am Megan Slocum, Physician Assistant at the George Washington University Cancer Center.</a:t>
            </a:r>
          </a:p>
          <a:p>
            <a:endParaRPr lang="en-US" baseline="0" dirty="0"/>
          </a:p>
          <a:p>
            <a:pPr defTabSz="905896">
              <a:defRPr/>
            </a:pPr>
            <a:r>
              <a:rPr lang="en-US" altLang="en-US" dirty="0"/>
              <a:t>We are pleased to offer this educational session through the National Cancer Survivorship Resource Center, a collaboration between the American Cancer Society and the George Washington University Cancer Center originally funded by a five year cooperative agreement from the Centers for Disease Control and Prevention. </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a:t>
            </a:fld>
            <a:endParaRPr lang="en-US" altLang="en-US" dirty="0"/>
          </a:p>
        </p:txBody>
      </p:sp>
    </p:spTree>
    <p:extLst>
      <p:ext uri="{BB962C8B-B14F-4D97-AF65-F5344CB8AC3E}">
        <p14:creationId xmlns:p14="http://schemas.microsoft.com/office/powerpoint/2010/main" val="191268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Now,</a:t>
            </a:r>
            <a:r>
              <a:rPr lang="en-US" altLang="en-US" b="0" baseline="0" dirty="0"/>
              <a:t> let’s discuss models of survivorship care delivery.</a:t>
            </a:r>
            <a:endParaRPr lang="en-US" altLang="en-US" b="0"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5595" indent="-273656">
              <a:spcBef>
                <a:spcPct val="30000"/>
              </a:spcBef>
              <a:defRPr sz="1200">
                <a:solidFill>
                  <a:schemeClr val="tx1"/>
                </a:solidFill>
                <a:latin typeface="Calibri" pitchFamily="34" charset="0"/>
              </a:defRPr>
            </a:lvl2pPr>
            <a:lvl3pPr marL="1100915" indent="-218611">
              <a:spcBef>
                <a:spcPct val="30000"/>
              </a:spcBef>
              <a:defRPr sz="1200">
                <a:solidFill>
                  <a:schemeClr val="tx1"/>
                </a:solidFill>
                <a:latin typeface="Calibri" pitchFamily="34" charset="0"/>
              </a:defRPr>
            </a:lvl3pPr>
            <a:lvl4pPr marL="1542855" indent="-218611">
              <a:spcBef>
                <a:spcPct val="30000"/>
              </a:spcBef>
              <a:defRPr sz="1200">
                <a:solidFill>
                  <a:schemeClr val="tx1"/>
                </a:solidFill>
                <a:latin typeface="Calibri" pitchFamily="34" charset="0"/>
              </a:defRPr>
            </a:lvl4pPr>
            <a:lvl5pPr marL="1983221" indent="-218611">
              <a:spcBef>
                <a:spcPct val="30000"/>
              </a:spcBef>
              <a:defRPr sz="1200">
                <a:solidFill>
                  <a:schemeClr val="tx1"/>
                </a:solidFill>
                <a:latin typeface="Calibri" pitchFamily="34" charset="0"/>
              </a:defRPr>
            </a:lvl5pPr>
            <a:lvl6pPr marL="2436169" indent="-218611" eaLnBrk="0" fontAlgn="base" hangingPunct="0">
              <a:spcBef>
                <a:spcPct val="30000"/>
              </a:spcBef>
              <a:spcAft>
                <a:spcPct val="0"/>
              </a:spcAft>
              <a:defRPr sz="1200">
                <a:solidFill>
                  <a:schemeClr val="tx1"/>
                </a:solidFill>
                <a:latin typeface="Calibri" pitchFamily="34" charset="0"/>
              </a:defRPr>
            </a:lvl6pPr>
            <a:lvl7pPr marL="2889117" indent="-218611" eaLnBrk="0" fontAlgn="base" hangingPunct="0">
              <a:spcBef>
                <a:spcPct val="30000"/>
              </a:spcBef>
              <a:spcAft>
                <a:spcPct val="0"/>
              </a:spcAft>
              <a:defRPr sz="1200">
                <a:solidFill>
                  <a:schemeClr val="tx1"/>
                </a:solidFill>
                <a:latin typeface="Calibri" pitchFamily="34" charset="0"/>
              </a:defRPr>
            </a:lvl7pPr>
            <a:lvl8pPr marL="3342065" indent="-218611" eaLnBrk="0" fontAlgn="base" hangingPunct="0">
              <a:spcBef>
                <a:spcPct val="30000"/>
              </a:spcBef>
              <a:spcAft>
                <a:spcPct val="0"/>
              </a:spcAft>
              <a:defRPr sz="1200">
                <a:solidFill>
                  <a:schemeClr val="tx1"/>
                </a:solidFill>
                <a:latin typeface="Calibri" pitchFamily="34" charset="0"/>
              </a:defRPr>
            </a:lvl8pPr>
            <a:lvl9pPr marL="3795013" indent="-218611" eaLnBrk="0" fontAlgn="base" hangingPunct="0">
              <a:spcBef>
                <a:spcPct val="30000"/>
              </a:spcBef>
              <a:spcAft>
                <a:spcPct val="0"/>
              </a:spcAft>
              <a:defRPr sz="1200">
                <a:solidFill>
                  <a:schemeClr val="tx1"/>
                </a:solidFill>
                <a:latin typeface="Calibri" pitchFamily="34" charset="0"/>
              </a:defRPr>
            </a:lvl9pPr>
          </a:lstStyle>
          <a:p>
            <a:pPr>
              <a:spcBef>
                <a:spcPct val="0"/>
              </a:spcBef>
            </a:pPr>
            <a:fld id="{8109FD6F-0088-44B2-AE78-6486DBF105F8}" type="slidenum">
              <a:rPr lang="en-US" altLang="en-US">
                <a:latin typeface="Arial" charset="0"/>
              </a:rPr>
              <a:pPr>
                <a:spcBef>
                  <a:spcPct val="0"/>
                </a:spcBef>
              </a:pPr>
              <a:t>11</a:t>
            </a:fld>
            <a:endParaRPr lang="en-US" altLang="en-US" dirty="0">
              <a:latin typeface="Arial" charset="0"/>
            </a:endParaRPr>
          </a:p>
        </p:txBody>
      </p:sp>
    </p:spTree>
    <p:extLst>
      <p:ext uri="{BB962C8B-B14F-4D97-AF65-F5344CB8AC3E}">
        <p14:creationId xmlns:p14="http://schemas.microsoft.com/office/powerpoint/2010/main" val="367081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Many different types of providers may be involved in the care of cancer survivors in order to meet their needs. There are several models of cancer survivorship care delivery designed to meet the needs of survivors. However, in this lesson we will focus on the shared-care model.</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12</a:t>
            </a:fld>
            <a:endParaRPr lang="en-US" altLang="en-US" dirty="0"/>
          </a:p>
        </p:txBody>
      </p:sp>
    </p:spTree>
    <p:extLst>
      <p:ext uri="{BB962C8B-B14F-4D97-AF65-F5344CB8AC3E}">
        <p14:creationId xmlns:p14="http://schemas.microsoft.com/office/powerpoint/2010/main" val="2606190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shared care model involves the coordinated</a:t>
            </a:r>
            <a:r>
              <a:rPr lang="en-US" baseline="0" dirty="0"/>
              <a:t> care of a survivor between an oncologist and primary care provider. It includes communication and periodic transfer of knowledge between the specialist and primary care provider. </a:t>
            </a:r>
          </a:p>
          <a:p>
            <a:endParaRPr lang="en-US" baseline="0" dirty="0"/>
          </a:p>
          <a:p>
            <a:r>
              <a:rPr lang="en-US" baseline="0" dirty="0"/>
              <a:t>The model has been demonstrated to enhance management of patients with various chronic conditions such as a person with diabetes whose care is managed by both an endocrinologist and a primary care provider. It has also been demonstrated to improve patient outcomes and can be an effective way to manage the long-term care of cancer survivors.</a:t>
            </a:r>
          </a:p>
          <a:p>
            <a:pPr defTabSz="905896">
              <a:defRPr/>
            </a:pPr>
            <a:endParaRPr lang="en-US" baseline="0" dirty="0"/>
          </a:p>
          <a:p>
            <a:pPr defTabSz="905896">
              <a:defRPr/>
            </a:pPr>
            <a:endParaRPr lang="en-US"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13</a:t>
            </a:fld>
            <a:endParaRPr lang="en-US" altLang="en-US" dirty="0"/>
          </a:p>
        </p:txBody>
      </p:sp>
    </p:spTree>
    <p:extLst>
      <p:ext uri="{BB962C8B-B14F-4D97-AF65-F5344CB8AC3E}">
        <p14:creationId xmlns:p14="http://schemas.microsoft.com/office/powerpoint/2010/main" val="1913557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mentioned, c</a:t>
            </a:r>
            <a:r>
              <a:rPr lang="en-US" dirty="0"/>
              <a:t>are</a:t>
            </a:r>
            <a:r>
              <a:rPr lang="en-US" baseline="0" dirty="0"/>
              <a:t> coordination is a critical component of the shared care model. </a:t>
            </a:r>
          </a:p>
          <a:p>
            <a:endParaRPr lang="en-US" baseline="0" dirty="0"/>
          </a:p>
          <a:p>
            <a:r>
              <a:rPr lang="en-US" dirty="0"/>
              <a:t>The primary care provider and oncologist should maintain communication throughout diagnosis, treatment and post-treatment care. The oncology team should provide a survivorship care plan to the primary care provider. Further, it is important to coordinate care with other specialists to address physical effects and psychosocial issues. Providers should also ask survivors who they want involved in their care- such as a spouse, partner, friend. It is also important to recommend community-based and other support services to address needs of survivors and their loved ones. </a:t>
            </a:r>
          </a:p>
          <a:p>
            <a:pPr marL="169856" indent="-169856">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14</a:t>
            </a:fld>
            <a:endParaRPr lang="en-US" altLang="en-US" dirty="0"/>
          </a:p>
        </p:txBody>
      </p:sp>
    </p:spTree>
    <p:extLst>
      <p:ext uri="{BB962C8B-B14F-4D97-AF65-F5344CB8AC3E}">
        <p14:creationId xmlns:p14="http://schemas.microsoft.com/office/powerpoint/2010/main" val="197032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Shared</a:t>
            </a:r>
            <a:r>
              <a:rPr lang="en-US" baseline="0" dirty="0"/>
              <a:t> care of the cancer survivor is most successful when it is clear which provider is responsible for which follow-up element.  Clinical guidelines exist for both oncology and primary care providers. These guidelines offer recommendations as to who should be responsible for different components of care. </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15</a:t>
            </a:fld>
            <a:endParaRPr lang="en-US" altLang="en-US" dirty="0"/>
          </a:p>
        </p:txBody>
      </p:sp>
    </p:spTree>
    <p:extLst>
      <p:ext uri="{BB962C8B-B14F-4D97-AF65-F5344CB8AC3E}">
        <p14:creationId xmlns:p14="http://schemas.microsoft.com/office/powerpoint/2010/main" val="2863092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baseline="0" dirty="0"/>
              <a:t>critical component of quality survivorship care involves surveillance and screening for cancer recurrence and for new primary cancers. As cancer patients transition from active treatment to survivorship, the oncology team will be involved in surveillance and screening. However, primary care providers should continue to monitor</a:t>
            </a:r>
            <a:r>
              <a:rPr lang="en-US" dirty="0"/>
              <a:t> for early, local or regional cancer recurrence</a:t>
            </a:r>
            <a:r>
              <a:rPr lang="en-US" baseline="0" dirty="0"/>
              <a:t> and screen for </a:t>
            </a:r>
            <a:r>
              <a:rPr lang="en-US" dirty="0"/>
              <a:t>second primary cancers. This</a:t>
            </a:r>
            <a:r>
              <a:rPr lang="en-US" baseline="0" dirty="0"/>
              <a:t> is typically done through physical examination, imaging studies and laboratory tests. </a:t>
            </a:r>
            <a:r>
              <a:rPr lang="en-US" dirty="0"/>
              <a:t>For average-risk, asymptomatic individuals, follow the American Cancer Society guidelines for breast, cervical, colorectal, endometrial, lung and prostate cancer screening.</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16</a:t>
            </a:fld>
            <a:endParaRPr lang="en-US" altLang="en-US" dirty="0"/>
          </a:p>
        </p:txBody>
      </p:sp>
    </p:spTree>
    <p:extLst>
      <p:ext uri="{BB962C8B-B14F-4D97-AF65-F5344CB8AC3E}">
        <p14:creationId xmlns:p14="http://schemas.microsoft.com/office/powerpoint/2010/main" val="2726677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care providers should</a:t>
            </a:r>
            <a:r>
              <a:rPr lang="en-US" baseline="0" dirty="0"/>
              <a:t> a</a:t>
            </a:r>
            <a:r>
              <a:rPr lang="en-US" dirty="0"/>
              <a:t>ssess and manage</a:t>
            </a:r>
            <a:r>
              <a:rPr lang="en-US" baseline="0" dirty="0"/>
              <a:t> cancer survivors’ physical and psychosocial long-term and late effects. This </a:t>
            </a:r>
            <a:r>
              <a:rPr lang="en-US" dirty="0"/>
              <a:t>is</a:t>
            </a:r>
            <a:r>
              <a:rPr lang="en-US" baseline="0" dirty="0"/>
              <a:t> a critical function of follow-up care as these effects often have a significant impact on quality of life. </a:t>
            </a:r>
          </a:p>
          <a:p>
            <a:endParaRPr lang="en-US" baseline="0" dirty="0"/>
          </a:p>
          <a:p>
            <a:r>
              <a:rPr lang="en-US" baseline="0" dirty="0"/>
              <a:t>The American Cancer Society has developed tumor-specific survivorship care guidelines for a number of different cancer types that are evidence-based guidelines developed by multidisciplinary expert working groups and provides guidance on how to provide comprehensive follow-up care to cancer survivors. </a:t>
            </a:r>
          </a:p>
          <a:p>
            <a:endParaRPr lang="en-US" baseline="0" dirty="0"/>
          </a:p>
          <a:p>
            <a:r>
              <a:rPr lang="en-US" baseline="0" dirty="0"/>
              <a:t>Both the National Comprehensive Cancer Network and the American Society of Clinical Oncology have published guidelines on comprehensive survivorship care that include recommendations for the assessment and management of many common late and long-term effects of cancer treatment.</a:t>
            </a:r>
          </a:p>
          <a:p>
            <a:endParaRPr lang="en-US" baseline="0" dirty="0"/>
          </a:p>
          <a:p>
            <a:pPr lvl="0"/>
            <a:r>
              <a:rPr lang="en-US" dirty="0"/>
              <a:t>Use cancer survivorship clinical guidelines to inform referrals to medical, rehabilitation and/or behavioral specialists to address concerns. </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17</a:t>
            </a:fld>
            <a:endParaRPr lang="en-US" altLang="en-US" dirty="0"/>
          </a:p>
        </p:txBody>
      </p:sp>
    </p:spTree>
    <p:extLst>
      <p:ext uri="{BB962C8B-B14F-4D97-AF65-F5344CB8AC3E}">
        <p14:creationId xmlns:p14="http://schemas.microsoft.com/office/powerpoint/2010/main" val="4033661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care</a:t>
            </a:r>
            <a:r>
              <a:rPr lang="en-US" baseline="0" dirty="0"/>
              <a:t> providers support all patients adopting healthy behaviors and lifestyles to improve their health. Since cancer survivors are at a higher risk for second primary cancers and often have other chronic conditions, primary care providers must be aware of all patients cancer history in order to offer cancer survivors tailored health behavior recommendations compared to the general population.  </a:t>
            </a:r>
          </a:p>
          <a:p>
            <a:endParaRPr lang="en-US" baseline="0" dirty="0"/>
          </a:p>
          <a:p>
            <a:r>
              <a:rPr lang="en-US" baseline="0" dirty="0"/>
              <a:t>The American Cancer Society has developed specific physical activity guidelines and nutrition recommendations for cancer survivors. In addition, the National Comprehensive Cancer Network has survivorship guidelines that include recommendations for preventive health measures (physical activity, nutrition and weight management) as well as smoking cessation. The American Cancer Society continues to conduct and fund research related to the impact of various health behaviors on cancer survivorship. </a:t>
            </a:r>
          </a:p>
          <a:p>
            <a:endParaRPr lang="en-US" baseline="0" dirty="0"/>
          </a:p>
          <a:p>
            <a:r>
              <a:rPr lang="en-US" baseline="0" dirty="0"/>
              <a:t>The NCCN not only has survivorship care guidelines to inform practice, but also guidelines for smoking cessation and palliative care, both of which can be useful in the care of cancer survivors.</a:t>
            </a:r>
          </a:p>
          <a:p>
            <a:endParaRPr lang="en-US" baseline="0" dirty="0"/>
          </a:p>
          <a:p>
            <a:r>
              <a:rPr lang="en-US" baseline="0" dirty="0"/>
              <a:t>Use these cancer survivorship health promotion guidelines to inform your referrals and care recommendations for survivors.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18</a:t>
            </a:fld>
            <a:endParaRPr lang="en-US" altLang="en-US" dirty="0"/>
          </a:p>
        </p:txBody>
      </p:sp>
    </p:spTree>
    <p:extLst>
      <p:ext uri="{BB962C8B-B14F-4D97-AF65-F5344CB8AC3E}">
        <p14:creationId xmlns:p14="http://schemas.microsoft.com/office/powerpoint/2010/main" val="3240292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this</a:t>
            </a:r>
            <a:r>
              <a:rPr lang="en-US" baseline="0" dirty="0"/>
              <a:t> lesson comes to a close, it is important to remember: </a:t>
            </a:r>
            <a:endParaRPr lang="en-US" dirty="0"/>
          </a:p>
          <a:p>
            <a:pPr marL="169856" indent="-169856">
              <a:buFont typeface="Arial" panose="020B0604020202020204" pitchFamily="34" charset="0"/>
              <a:buChar char="•"/>
            </a:pPr>
            <a:r>
              <a:rPr lang="en-US" dirty="0"/>
              <a:t>The</a:t>
            </a:r>
            <a:r>
              <a:rPr lang="en-US" baseline="0" dirty="0"/>
              <a:t> number of cancer survivors is rapidly growing;</a:t>
            </a:r>
          </a:p>
          <a:p>
            <a:pPr marL="169856" indent="-169856">
              <a:buFont typeface="Arial" panose="020B0604020202020204" pitchFamily="34" charset="0"/>
              <a:buChar char="•"/>
            </a:pPr>
            <a:r>
              <a:rPr lang="en-US" baseline="0" dirty="0"/>
              <a:t>Survivors face a variety of physical, psychosocial and practical impacts;</a:t>
            </a:r>
          </a:p>
          <a:p>
            <a:pPr marL="169856" indent="-169856">
              <a:buFont typeface="Arial" panose="020B0604020202020204" pitchFamily="34" charset="0"/>
              <a:buChar char="•"/>
            </a:pPr>
            <a:r>
              <a:rPr lang="en-US" baseline="0" dirty="0"/>
              <a:t>There is now greater emphasis on coordinated follow-up care;</a:t>
            </a:r>
          </a:p>
          <a:p>
            <a:pPr marL="169856" indent="-169856">
              <a:buFont typeface="Arial" panose="020B0604020202020204" pitchFamily="34" charset="0"/>
              <a:buChar char="•"/>
            </a:pPr>
            <a:r>
              <a:rPr lang="en-US" baseline="0" dirty="0"/>
              <a:t>Survivorship care plans are a standard of care;</a:t>
            </a:r>
          </a:p>
          <a:p>
            <a:pPr marL="169856" indent="-169856">
              <a:buFont typeface="Arial" panose="020B0604020202020204" pitchFamily="34" charset="0"/>
              <a:buChar char="•"/>
            </a:pPr>
            <a:r>
              <a:rPr lang="en-US" baseline="0" dirty="0"/>
              <a:t>Oncologists and primary care providers play a vital role in follow-up care; and</a:t>
            </a:r>
          </a:p>
          <a:p>
            <a:pPr marL="169856" indent="-169856">
              <a:buFont typeface="Arial" panose="020B0604020202020204" pitchFamily="34" charset="0"/>
              <a:buChar char="•"/>
            </a:pPr>
            <a:r>
              <a:rPr lang="en-US" baseline="0" dirty="0"/>
              <a:t>Communication is key.</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19</a:t>
            </a:fld>
            <a:endParaRPr lang="en-US" altLang="en-US" dirty="0"/>
          </a:p>
        </p:txBody>
      </p:sp>
    </p:spTree>
    <p:extLst>
      <p:ext uri="{BB962C8B-B14F-4D97-AF65-F5344CB8AC3E}">
        <p14:creationId xmlns:p14="http://schemas.microsoft.com/office/powerpoint/2010/main" val="908105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56" indent="-169856">
              <a:buFont typeface="Arial" panose="020B0604020202020204" pitchFamily="34" charset="0"/>
              <a:buChar char="•"/>
            </a:pPr>
            <a:r>
              <a:rPr lang="en-US" dirty="0"/>
              <a:t>ASCO</a:t>
            </a:r>
            <a:r>
              <a:rPr lang="en-US" baseline="0" dirty="0"/>
              <a:t> provides a survivorship care plan template, which is composed of a treatment summary and follow-up care plan. In addition, ASCO also offers disease specific templates for breast cancer, colorectal cancer, non-small cell lung cancer, small cell lung cancer, prostate cancer and diffuse large B-cell lymphoma. </a:t>
            </a:r>
          </a:p>
          <a:p>
            <a:pPr marL="169856" indent="-169856">
              <a:buFont typeface="Arial" panose="020B0604020202020204" pitchFamily="34" charset="0"/>
              <a:buChar char="•"/>
            </a:pPr>
            <a:endParaRPr lang="en-US" baseline="0" dirty="0"/>
          </a:p>
          <a:p>
            <a:pPr marL="169856" indent="-169856">
              <a:buFont typeface="Arial" panose="020B0604020202020204" pitchFamily="34" charset="0"/>
              <a:buChar char="•"/>
            </a:pPr>
            <a:r>
              <a:rPr lang="en-US" dirty="0"/>
              <a:t>Journey</a:t>
            </a:r>
            <a:r>
              <a:rPr lang="en-US" baseline="0" dirty="0"/>
              <a:t> Forward’s survivorship care plan builder is available to providers to help you make treatment plans, treatment summaries and survivorship care plans for your patients. Journey Forward also offers My Care Plan, a tool for patients to start their own survivorship care plan. </a:t>
            </a:r>
            <a:br>
              <a:rPr lang="en-US" baseline="0" dirty="0"/>
            </a:br>
            <a:endParaRPr lang="en-US" baseline="0" dirty="0"/>
          </a:p>
          <a:p>
            <a:pPr marL="169856" indent="-169856">
              <a:buFont typeface="Arial" panose="020B0604020202020204" pitchFamily="34" charset="0"/>
              <a:buChar char="•"/>
            </a:pPr>
            <a:r>
              <a:rPr lang="en-US" baseline="0" dirty="0" err="1"/>
              <a:t>OncoLife’s</a:t>
            </a:r>
            <a:r>
              <a:rPr lang="en-US" baseline="0" dirty="0"/>
              <a:t> Survivorship Care Plan is a tool that providers can use to create survivorship care plans. The plan is individualized based on responses to an online questionnaire.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20</a:t>
            </a:fld>
            <a:endParaRPr lang="en-US" altLang="en-US" dirty="0"/>
          </a:p>
        </p:txBody>
      </p:sp>
    </p:spTree>
    <p:extLst>
      <p:ext uri="{BB962C8B-B14F-4D97-AF65-F5344CB8AC3E}">
        <p14:creationId xmlns:p14="http://schemas.microsoft.com/office/powerpoint/2010/main" val="274298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5896">
              <a:defRPr/>
            </a:pPr>
            <a:r>
              <a:rPr lang="en-US" dirty="0"/>
              <a:t>This</a:t>
            </a:r>
            <a:r>
              <a:rPr lang="en-US" baseline="0" dirty="0"/>
              <a:t> work was supported by cooperative agreements from the CDC. Its contents are solely the responsibility of the authors and do not necessarily represent the official views of the CDC. No industry funding was used to support this work.</a:t>
            </a:r>
            <a:endParaRPr lang="en-US" dirty="0"/>
          </a:p>
          <a:p>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5595" indent="-273656">
              <a:spcBef>
                <a:spcPct val="30000"/>
              </a:spcBef>
              <a:defRPr sz="1200">
                <a:solidFill>
                  <a:schemeClr val="tx1"/>
                </a:solidFill>
                <a:latin typeface="Calibri" pitchFamily="34" charset="0"/>
              </a:defRPr>
            </a:lvl2pPr>
            <a:lvl3pPr marL="1100915" indent="-218611">
              <a:spcBef>
                <a:spcPct val="30000"/>
              </a:spcBef>
              <a:defRPr sz="1200">
                <a:solidFill>
                  <a:schemeClr val="tx1"/>
                </a:solidFill>
                <a:latin typeface="Calibri" pitchFamily="34" charset="0"/>
              </a:defRPr>
            </a:lvl3pPr>
            <a:lvl4pPr marL="1542855" indent="-218611">
              <a:spcBef>
                <a:spcPct val="30000"/>
              </a:spcBef>
              <a:defRPr sz="1200">
                <a:solidFill>
                  <a:schemeClr val="tx1"/>
                </a:solidFill>
                <a:latin typeface="Calibri" pitchFamily="34" charset="0"/>
              </a:defRPr>
            </a:lvl4pPr>
            <a:lvl5pPr marL="1983221" indent="-218611">
              <a:spcBef>
                <a:spcPct val="30000"/>
              </a:spcBef>
              <a:defRPr sz="1200">
                <a:solidFill>
                  <a:schemeClr val="tx1"/>
                </a:solidFill>
                <a:latin typeface="Calibri" pitchFamily="34" charset="0"/>
              </a:defRPr>
            </a:lvl5pPr>
            <a:lvl6pPr marL="2436169" indent="-218611" eaLnBrk="0" fontAlgn="base" hangingPunct="0">
              <a:spcBef>
                <a:spcPct val="30000"/>
              </a:spcBef>
              <a:spcAft>
                <a:spcPct val="0"/>
              </a:spcAft>
              <a:defRPr sz="1200">
                <a:solidFill>
                  <a:schemeClr val="tx1"/>
                </a:solidFill>
                <a:latin typeface="Calibri" pitchFamily="34" charset="0"/>
              </a:defRPr>
            </a:lvl6pPr>
            <a:lvl7pPr marL="2889117" indent="-218611" eaLnBrk="0" fontAlgn="base" hangingPunct="0">
              <a:spcBef>
                <a:spcPct val="30000"/>
              </a:spcBef>
              <a:spcAft>
                <a:spcPct val="0"/>
              </a:spcAft>
              <a:defRPr sz="1200">
                <a:solidFill>
                  <a:schemeClr val="tx1"/>
                </a:solidFill>
                <a:latin typeface="Calibri" pitchFamily="34" charset="0"/>
              </a:defRPr>
            </a:lvl7pPr>
            <a:lvl8pPr marL="3342065" indent="-218611" eaLnBrk="0" fontAlgn="base" hangingPunct="0">
              <a:spcBef>
                <a:spcPct val="30000"/>
              </a:spcBef>
              <a:spcAft>
                <a:spcPct val="0"/>
              </a:spcAft>
              <a:defRPr sz="1200">
                <a:solidFill>
                  <a:schemeClr val="tx1"/>
                </a:solidFill>
                <a:latin typeface="Calibri" pitchFamily="34" charset="0"/>
              </a:defRPr>
            </a:lvl8pPr>
            <a:lvl9pPr marL="3795013" indent="-218611" eaLnBrk="0" fontAlgn="base" hangingPunct="0">
              <a:spcBef>
                <a:spcPct val="30000"/>
              </a:spcBef>
              <a:spcAft>
                <a:spcPct val="0"/>
              </a:spcAft>
              <a:defRPr sz="1200">
                <a:solidFill>
                  <a:schemeClr val="tx1"/>
                </a:solidFill>
                <a:latin typeface="Calibri" pitchFamily="34" charset="0"/>
              </a:defRPr>
            </a:lvl9pPr>
          </a:lstStyle>
          <a:p>
            <a:pPr>
              <a:spcBef>
                <a:spcPct val="0"/>
              </a:spcBef>
            </a:pPr>
            <a:fld id="{2310B990-2626-4745-89AE-0F51FC021BFF}" type="slidenum">
              <a:rPr lang="en-US" altLang="en-US">
                <a:latin typeface="Arial" charset="0"/>
              </a:rPr>
              <a:pPr>
                <a:spcBef>
                  <a:spcPct val="0"/>
                </a:spcBef>
              </a:pPr>
              <a:t>3</a:t>
            </a:fld>
            <a:endParaRPr lang="en-US" altLang="en-US" dirty="0">
              <a:latin typeface="Arial" charset="0"/>
            </a:endParaRPr>
          </a:p>
        </p:txBody>
      </p:sp>
    </p:spTree>
    <p:extLst>
      <p:ext uri="{BB962C8B-B14F-4D97-AF65-F5344CB8AC3E}">
        <p14:creationId xmlns:p14="http://schemas.microsoft.com/office/powerpoint/2010/main" val="2161208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Here are some further resources and readings you can access.</a:t>
            </a:r>
            <a:r>
              <a:rPr lang="en-US" baseline="0" dirty="0"/>
              <a:t> </a:t>
            </a:r>
            <a:endParaRPr lang="en-US" dirty="0"/>
          </a:p>
          <a:p>
            <a:endParaRPr lang="en-US" dirty="0"/>
          </a:p>
          <a:p>
            <a:r>
              <a:rPr lang="en-US" dirty="0"/>
              <a:t>The first three resources</a:t>
            </a:r>
            <a:r>
              <a:rPr lang="en-US" baseline="0" dirty="0"/>
              <a:t> offer clinical practice guidelines. The National Cancer Survivorship Resource Center offers a number of tools and resources for providers as well as patients to address post-treatment cancer survivorship care.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21</a:t>
            </a:fld>
            <a:endParaRPr lang="en-US" altLang="en-US" dirty="0"/>
          </a:p>
        </p:txBody>
      </p:sp>
    </p:spTree>
    <p:extLst>
      <p:ext uri="{BB962C8B-B14F-4D97-AF65-F5344CB8AC3E}">
        <p14:creationId xmlns:p14="http://schemas.microsoft.com/office/powerpoint/2010/main" val="1256795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lesson you learned to: </a:t>
            </a:r>
            <a:endParaRPr lang="en-US" dirty="0"/>
          </a:p>
          <a:p>
            <a:pPr marL="169856" indent="-169856">
              <a:buFont typeface="Arial" panose="020B0604020202020204" pitchFamily="34" charset="0"/>
              <a:buChar char="•"/>
            </a:pPr>
            <a:r>
              <a:rPr lang="en-US" dirty="0"/>
              <a:t>Describe the need for survivorship care coordination;</a:t>
            </a:r>
          </a:p>
          <a:p>
            <a:pPr marL="169856" indent="-169856">
              <a:buFont typeface="Arial" panose="020B0604020202020204" pitchFamily="34" charset="0"/>
              <a:buChar char="•"/>
            </a:pPr>
            <a:r>
              <a:rPr lang="en-US" baseline="0" dirty="0"/>
              <a:t>Describe how survivorship care plans can be used as a communication tool and</a:t>
            </a:r>
          </a:p>
          <a:p>
            <a:pPr marL="169856" indent="-169856" defTabSz="905896">
              <a:buFont typeface="Arial" panose="020B0604020202020204" pitchFamily="34" charset="0"/>
              <a:buChar char="•"/>
              <a:defRPr/>
            </a:pPr>
            <a:r>
              <a:rPr lang="en-US" dirty="0"/>
              <a:t>Identify</a:t>
            </a:r>
            <a:r>
              <a:rPr lang="en-US" baseline="0" dirty="0"/>
              <a:t> the role of the oncologist and primary care provider in the co-management of follow-up care</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22</a:t>
            </a:fld>
            <a:endParaRPr lang="en-US" altLang="en-US" dirty="0"/>
          </a:p>
        </p:txBody>
      </p:sp>
    </p:spTree>
    <p:extLst>
      <p:ext uri="{BB962C8B-B14F-4D97-AF65-F5344CB8AC3E}">
        <p14:creationId xmlns:p14="http://schemas.microsoft.com/office/powerpoint/2010/main" val="24902317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896">
              <a:defRPr/>
            </a:pPr>
            <a:r>
              <a:rPr lang="en-US" dirty="0"/>
              <a:t>This concludes the lesson.</a:t>
            </a:r>
            <a:r>
              <a:rPr lang="en-US" baseline="0" dirty="0"/>
              <a:t> Please continue to explore the remaining modules of the Cancer Survivorship E-Learning Series for Primary Care Providers. </a:t>
            </a:r>
            <a:endParaRPr lang="en-US" dirty="0"/>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23</a:t>
            </a:fld>
            <a:endParaRPr lang="en-US" altLang="en-US" dirty="0"/>
          </a:p>
        </p:txBody>
      </p:sp>
    </p:spTree>
    <p:extLst>
      <p:ext uri="{BB962C8B-B14F-4D97-AF65-F5344CB8AC3E}">
        <p14:creationId xmlns:p14="http://schemas.microsoft.com/office/powerpoint/2010/main" val="538819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24</a:t>
            </a:fld>
            <a:endParaRPr lang="en-US" altLang="en-US" dirty="0"/>
          </a:p>
        </p:txBody>
      </p:sp>
    </p:spTree>
    <p:extLst>
      <p:ext uri="{BB962C8B-B14F-4D97-AF65-F5344CB8AC3E}">
        <p14:creationId xmlns:p14="http://schemas.microsoft.com/office/powerpoint/2010/main" val="8213310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25</a:t>
            </a:fld>
            <a:endParaRPr lang="en-US" altLang="en-US" dirty="0"/>
          </a:p>
        </p:txBody>
      </p:sp>
    </p:spTree>
    <p:extLst>
      <p:ext uri="{BB962C8B-B14F-4D97-AF65-F5344CB8AC3E}">
        <p14:creationId xmlns:p14="http://schemas.microsoft.com/office/powerpoint/2010/main" val="3973308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26</a:t>
            </a:fld>
            <a:endParaRPr lang="en-US" altLang="en-US" dirty="0"/>
          </a:p>
        </p:txBody>
      </p:sp>
    </p:spTree>
    <p:extLst>
      <p:ext uri="{BB962C8B-B14F-4D97-AF65-F5344CB8AC3E}">
        <p14:creationId xmlns:p14="http://schemas.microsoft.com/office/powerpoint/2010/main" val="246218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this lesson </a:t>
            </a:r>
            <a:r>
              <a:rPr lang="en-US" baseline="0" dirty="0"/>
              <a:t>on Caring for Cancer Survivors in the Primary Care Setting. I am </a:t>
            </a:r>
            <a:r>
              <a:rPr lang="en-US" baseline="0" dirty="0" err="1"/>
              <a:t>Youngjee</a:t>
            </a:r>
            <a:r>
              <a:rPr lang="en-US" baseline="0" dirty="0"/>
              <a:t> Choi, Assistant Professor of Medicine at the Johns Hopkins School of Medicine and Program Director of the Primary Care for Cancer Survivors Clinic.</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We are pleased to offer this educational session through the National Cancer Survivorship Resource Center, a collaboration between the American Cancer Society and the George Washington University Cancer Center originally funded by a five year cooperative agreement from the Centers for Disease Control and Prevention. </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27</a:t>
            </a:fld>
            <a:endParaRPr lang="en-US" altLang="en-US" dirty="0"/>
          </a:p>
        </p:txBody>
      </p:sp>
    </p:spTree>
    <p:extLst>
      <p:ext uri="{BB962C8B-B14F-4D97-AF65-F5344CB8AC3E}">
        <p14:creationId xmlns:p14="http://schemas.microsoft.com/office/powerpoint/2010/main" val="9079139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work was supported by cooperative agreements from the CDC. It’s contents are solely the responsibility of the authors and do not necessarily represent the official views of the CDC. No industry funding was used to support this work.</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28</a:t>
            </a:fld>
            <a:endParaRPr lang="en-US" altLang="en-US" dirty="0"/>
          </a:p>
        </p:txBody>
      </p:sp>
    </p:spTree>
    <p:extLst>
      <p:ext uri="{BB962C8B-B14F-4D97-AF65-F5344CB8AC3E}">
        <p14:creationId xmlns:p14="http://schemas.microsoft.com/office/powerpoint/2010/main" val="836122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this lesson,</a:t>
            </a:r>
            <a:r>
              <a:rPr lang="en-US" baseline="0" dirty="0"/>
              <a:t> you will be able to:</a:t>
            </a:r>
          </a:p>
          <a:p>
            <a:pPr marL="171450" indent="-171450">
              <a:buFont typeface="Arial" panose="020B0604020202020204" pitchFamily="34" charset="0"/>
              <a:buChar char="•"/>
            </a:pPr>
            <a:r>
              <a:rPr lang="en-US" baseline="0"/>
              <a:t>Describe </a:t>
            </a:r>
            <a:r>
              <a:rPr lang="en-US" baseline="0" dirty="0"/>
              <a:t>primary care providers’ role in providing follow-up care to cancer survivors; and</a:t>
            </a:r>
          </a:p>
          <a:p>
            <a:pPr marL="171450" indent="-171450">
              <a:buFont typeface="Arial" panose="020B0604020202020204" pitchFamily="34" charset="0"/>
              <a:buChar char="•"/>
            </a:pPr>
            <a:r>
              <a:rPr lang="en-US" baseline="0" dirty="0"/>
              <a:t>Identify resources and guidelines to inform follow-up care.</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29</a:t>
            </a:fld>
            <a:endParaRPr lang="en-US" altLang="en-US" dirty="0"/>
          </a:p>
        </p:txBody>
      </p:sp>
    </p:spTree>
    <p:extLst>
      <p:ext uri="{BB962C8B-B14F-4D97-AF65-F5344CB8AC3E}">
        <p14:creationId xmlns:p14="http://schemas.microsoft.com/office/powerpoint/2010/main" val="18128781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previous lesson,</a:t>
            </a:r>
            <a:r>
              <a:rPr lang="en-US" baseline="0" dirty="0"/>
              <a:t> you learned about the need for survivorship care coordination, the role of the oncologist and primary care provider (PCP) in the co-management of follow-up care, and how survivorship care plans can be used as a communication tool between providers as well as patients. </a:t>
            </a:r>
          </a:p>
          <a:p>
            <a:endParaRPr lang="en-US" baseline="0" dirty="0"/>
          </a:p>
          <a:p>
            <a:r>
              <a:rPr lang="en-US" baseline="0" dirty="0"/>
              <a:t>In this lesson, we will focus on the primary care provider’s role in survivorship care and apply what you have learned from this and the previous lesson to complete a case study.</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30</a:t>
            </a:fld>
            <a:endParaRPr lang="en-US" altLang="en-US" dirty="0"/>
          </a:p>
        </p:txBody>
      </p:sp>
    </p:spTree>
    <p:extLst>
      <p:ext uri="{BB962C8B-B14F-4D97-AF65-F5344CB8AC3E}">
        <p14:creationId xmlns:p14="http://schemas.microsoft.com/office/powerpoint/2010/main" val="1025891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completing this lesson, you will be able to:</a:t>
            </a:r>
          </a:p>
          <a:p>
            <a:pPr marL="169856" indent="-169856">
              <a:buFont typeface="Arial" panose="020B0604020202020204" pitchFamily="34" charset="0"/>
              <a:buChar char="•"/>
            </a:pPr>
            <a:r>
              <a:rPr lang="en-US" dirty="0"/>
              <a:t>Describe the need for survivorship care coordination;</a:t>
            </a:r>
          </a:p>
          <a:p>
            <a:pPr marL="169856" indent="-169856">
              <a:buFont typeface="Arial" panose="020B0604020202020204" pitchFamily="34" charset="0"/>
              <a:buChar char="•"/>
            </a:pPr>
            <a:r>
              <a:rPr lang="en-US" baseline="0" dirty="0"/>
              <a:t>Describe how survivorship care plans can be used as a communication tool and</a:t>
            </a:r>
          </a:p>
          <a:p>
            <a:pPr marL="169856" indent="-169856" defTabSz="905896">
              <a:buFont typeface="Arial" panose="020B0604020202020204" pitchFamily="34" charset="0"/>
              <a:buChar char="•"/>
              <a:defRPr/>
            </a:pPr>
            <a:r>
              <a:rPr lang="en-US" dirty="0"/>
              <a:t>Identify</a:t>
            </a:r>
            <a:r>
              <a:rPr lang="en-US" baseline="0" dirty="0"/>
              <a:t> the role of the oncologist and primary care provider in the co-management of follow-up care</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4</a:t>
            </a:fld>
            <a:endParaRPr lang="en-US" altLang="en-US" dirty="0"/>
          </a:p>
        </p:txBody>
      </p:sp>
    </p:spTree>
    <p:extLst>
      <p:ext uri="{BB962C8B-B14F-4D97-AF65-F5344CB8AC3E}">
        <p14:creationId xmlns:p14="http://schemas.microsoft.com/office/powerpoint/2010/main" val="2958370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As</a:t>
            </a:r>
            <a:r>
              <a:rPr lang="en-US" sz="1200" kern="1200" baseline="0" dirty="0">
                <a:solidFill>
                  <a:schemeClr val="tx1"/>
                </a:solidFill>
                <a:effectLst/>
                <a:latin typeface="+mn-lt"/>
                <a:ea typeface="+mn-ea"/>
                <a:cs typeface="+mn-cs"/>
              </a:rPr>
              <a:t> discussed in the previous lesson, c</a:t>
            </a:r>
            <a:r>
              <a:rPr lang="en-US" sz="1200" kern="1200" dirty="0">
                <a:solidFill>
                  <a:schemeClr val="tx1"/>
                </a:solidFill>
                <a:effectLst/>
                <a:latin typeface="+mn-lt"/>
                <a:ea typeface="+mn-ea"/>
                <a:cs typeface="+mn-cs"/>
              </a:rPr>
              <a:t>are coordination and effective transitions of care are essential for high quality cancer survivorship care. To maximize care coordination, it is important to identify those involved in post-treatment care, this includes the cancer survivor, PCP, various specialists (</a:t>
            </a:r>
            <a:r>
              <a:rPr lang="en-US" sz="1200" kern="1200" baseline="0" dirty="0">
                <a:solidFill>
                  <a:schemeClr val="tx1"/>
                </a:solidFill>
                <a:effectLst/>
                <a:latin typeface="+mn-lt"/>
                <a:ea typeface="+mn-ea"/>
                <a:cs typeface="+mn-cs"/>
              </a:rPr>
              <a:t>for example, </a:t>
            </a:r>
            <a:r>
              <a:rPr lang="en-US" sz="1200" kern="1200" dirty="0">
                <a:solidFill>
                  <a:schemeClr val="tx1"/>
                </a:solidFill>
                <a:effectLst/>
                <a:latin typeface="+mn-lt"/>
                <a:ea typeface="+mn-ea"/>
                <a:cs typeface="+mn-cs"/>
              </a:rPr>
              <a:t>medical oncologists</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radiation oncologists),</a:t>
            </a:r>
            <a:r>
              <a:rPr lang="en-US" sz="1200" kern="1200" baseline="0" dirty="0">
                <a:solidFill>
                  <a:schemeClr val="tx1"/>
                </a:solidFill>
                <a:effectLst/>
                <a:latin typeface="+mn-lt"/>
                <a:ea typeface="+mn-ea"/>
                <a:cs typeface="+mn-cs"/>
              </a:rPr>
              <a:t> as well as other non-physician medical providers, loved ones, and community resources. </a:t>
            </a:r>
            <a:endParaRPr lang="en-US" dirty="0"/>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31</a:t>
            </a:fld>
            <a:endParaRPr lang="en-US" altLang="en-US" dirty="0"/>
          </a:p>
        </p:txBody>
      </p:sp>
    </p:spTree>
    <p:extLst>
      <p:ext uri="{BB962C8B-B14F-4D97-AF65-F5344CB8AC3E}">
        <p14:creationId xmlns:p14="http://schemas.microsoft.com/office/powerpoint/2010/main" val="537960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a:t>
            </a:r>
            <a:r>
              <a:rPr lang="en-US" sz="1200" kern="1200" baseline="0" dirty="0">
                <a:solidFill>
                  <a:schemeClr val="tx1"/>
                </a:solidFill>
                <a:effectLst/>
                <a:latin typeface="+mn-lt"/>
                <a:ea typeface="+mn-ea"/>
                <a:cs typeface="+mn-cs"/>
              </a:rPr>
              <a:t> to a coordinated effort it is important to </a:t>
            </a:r>
            <a:r>
              <a:rPr lang="en-US" sz="1200" kern="1200" dirty="0">
                <a:solidFill>
                  <a:schemeClr val="tx1"/>
                </a:solidFill>
                <a:effectLst/>
                <a:latin typeface="+mn-lt"/>
                <a:ea typeface="+mn-ea"/>
                <a:cs typeface="+mn-cs"/>
              </a:rPr>
              <a:t>specify the care components that the primary care provider</a:t>
            </a:r>
            <a:r>
              <a:rPr lang="en-US" sz="1200" kern="1200" baseline="0" dirty="0">
                <a:solidFill>
                  <a:schemeClr val="tx1"/>
                </a:solidFill>
                <a:effectLst/>
                <a:latin typeface="+mn-lt"/>
                <a:ea typeface="+mn-ea"/>
                <a:cs typeface="+mn-cs"/>
              </a:rPr>
              <a:t> is involved in, which include: </a:t>
            </a:r>
            <a:endParaRPr lang="en-US" sz="120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dirty="0"/>
              <a:t>Assist in the prevention and surveillance of cancer recurrence and second primary cancers</a:t>
            </a:r>
          </a:p>
          <a:p>
            <a:pPr marL="171450" indent="-171450">
              <a:buFont typeface="Arial" panose="020B0604020202020204" pitchFamily="34" charset="0"/>
              <a:buChar char="•"/>
            </a:pPr>
            <a:r>
              <a:rPr lang="en-US" sz="1200" dirty="0"/>
              <a:t>Assess and manage long-term and late effects</a:t>
            </a:r>
          </a:p>
          <a:p>
            <a:pPr marL="171450" indent="-171450">
              <a:buFont typeface="Arial" panose="020B0604020202020204" pitchFamily="34" charset="0"/>
              <a:buChar char="•"/>
            </a:pPr>
            <a:r>
              <a:rPr lang="en-US" sz="1200" dirty="0"/>
              <a:t>Ensure physical, psychological, socioeconomic issues are addressed</a:t>
            </a:r>
          </a:p>
          <a:p>
            <a:pPr marL="171450" indent="-171450">
              <a:buFont typeface="Arial" panose="020B0604020202020204" pitchFamily="34" charset="0"/>
              <a:buChar char="•"/>
            </a:pPr>
            <a:r>
              <a:rPr lang="en-US" sz="1200" dirty="0"/>
              <a:t>Promote healthy behaviors</a:t>
            </a:r>
          </a:p>
          <a:p>
            <a:pPr marL="171450" indent="-171450">
              <a:buFont typeface="Arial" panose="020B0604020202020204" pitchFamily="34" charset="0"/>
              <a:buChar char="•"/>
            </a:pPr>
            <a:r>
              <a:rPr lang="en-US" sz="1200" dirty="0"/>
              <a:t>Coordinate care and clarify care roles with members of the cancer treatment team</a:t>
            </a:r>
          </a:p>
          <a:p>
            <a:pPr marL="171450" indent="-171450">
              <a:buFont typeface="Arial" panose="020B0604020202020204" pitchFamily="34" charset="0"/>
              <a:buChar char="•"/>
            </a:pPr>
            <a:r>
              <a:rPr lang="en-US" sz="1200" dirty="0"/>
              <a:t>Refer survivors to appropriate community-based and peer support resources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Recommendations on the role of primary care providers in caring for cancer survivors is provided in the American Cancer Society Survivorship Care Guidelines.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[provide link to guidelines on slide]</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32</a:t>
            </a:fld>
            <a:endParaRPr lang="en-US" altLang="en-US" dirty="0"/>
          </a:p>
        </p:txBody>
      </p:sp>
    </p:spTree>
    <p:extLst>
      <p:ext uri="{BB962C8B-B14F-4D97-AF65-F5344CB8AC3E}">
        <p14:creationId xmlns:p14="http://schemas.microsoft.com/office/powerpoint/2010/main" val="34024292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Involving and empowering</a:t>
            </a:r>
            <a:r>
              <a:rPr lang="en-US" baseline="0" dirty="0"/>
              <a:t> c</a:t>
            </a:r>
            <a:r>
              <a:rPr lang="en-US" dirty="0"/>
              <a:t>ancer survivors to participate in their care is also critical.</a:t>
            </a:r>
            <a:r>
              <a:rPr lang="en-US" baseline="0" dirty="0"/>
              <a:t>  Utilizing shared decision-making is an effective tool that supports both patients and clinicians.  Shared decision-making </a:t>
            </a:r>
            <a:r>
              <a:rPr lang="en-US" sz="1200" kern="1200" dirty="0">
                <a:solidFill>
                  <a:schemeClr val="tx1"/>
                </a:solidFill>
                <a:effectLst/>
                <a:latin typeface="+mn-lt"/>
                <a:ea typeface="+mn-ea"/>
                <a:cs typeface="+mn-cs"/>
              </a:rPr>
              <a:t>involves a discussion</a:t>
            </a:r>
            <a:r>
              <a:rPr lang="en-US" sz="1200" kern="1200" baseline="0" dirty="0">
                <a:solidFill>
                  <a:schemeClr val="tx1"/>
                </a:solidFill>
                <a:effectLst/>
                <a:latin typeface="+mn-lt"/>
                <a:ea typeface="+mn-ea"/>
                <a:cs typeface="+mn-cs"/>
              </a:rPr>
              <a:t> of a </a:t>
            </a:r>
            <a:r>
              <a:rPr lang="en-US" sz="1200" kern="1200" dirty="0">
                <a:solidFill>
                  <a:schemeClr val="tx1"/>
                </a:solidFill>
                <a:effectLst/>
                <a:latin typeface="+mn-lt"/>
                <a:ea typeface="+mn-ea"/>
                <a:cs typeface="+mn-cs"/>
              </a:rPr>
              <a:t>patient’s goals, preferences, needs and values, as well as provider’s assessments of health and care options.</a:t>
            </a:r>
            <a:r>
              <a:rPr lang="en-US" sz="1200" kern="1200" baseline="0" dirty="0">
                <a:solidFill>
                  <a:schemeClr val="tx1"/>
                </a:solidFill>
                <a:effectLst/>
                <a:latin typeface="+mn-lt"/>
                <a:ea typeface="+mn-ea"/>
                <a:cs typeface="+mn-cs"/>
              </a:rPr>
              <a:t> Shared decision-making includes: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Asking open-ended questions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Asking the patient’s perspective (for example, what do they prefer? what do they think is causing the issue?)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Confirming understanding of the patient’s views and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Speaking with empathy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kern="1200" baseline="0" dirty="0">
                <a:solidFill>
                  <a:schemeClr val="tx1"/>
                </a:solidFill>
                <a:effectLst/>
                <a:latin typeface="+mn-lt"/>
                <a:ea typeface="+mn-ea"/>
                <a:cs typeface="+mn-cs"/>
              </a:rPr>
              <a:t>Shared decision-making can be utilized at any point, but may be a helpful tool when discussing the management of the long-term and late effects of cancer as well as the survivor’s health behaviors. </a:t>
            </a: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33</a:t>
            </a:fld>
            <a:endParaRPr lang="en-US" altLang="en-US" dirty="0"/>
          </a:p>
        </p:txBody>
      </p:sp>
    </p:spTree>
    <p:extLst>
      <p:ext uri="{BB962C8B-B14F-4D97-AF65-F5344CB8AC3E}">
        <p14:creationId xmlns:p14="http://schemas.microsoft.com/office/powerpoint/2010/main" val="4092227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review</a:t>
            </a:r>
            <a:r>
              <a:rPr lang="en-US" baseline="0" dirty="0"/>
              <a:t> a case study together.</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34</a:t>
            </a:fld>
            <a:endParaRPr lang="en-US" altLang="en-US" dirty="0"/>
          </a:p>
        </p:txBody>
      </p:sp>
    </p:spTree>
    <p:extLst>
      <p:ext uri="{BB962C8B-B14F-4D97-AF65-F5344CB8AC3E}">
        <p14:creationId xmlns:p14="http://schemas.microsoft.com/office/powerpoint/2010/main" val="3016826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a:t>
            </a:r>
            <a:r>
              <a:rPr lang="en-US" baseline="0" dirty="0"/>
              <a:t> click on the link to download the National Cancer Survivorship Resource Center Toolkit: Implementing Clinical Practice Guidelines for Cancer Survivorship Care. </a:t>
            </a:r>
          </a:p>
          <a:p>
            <a:endParaRPr lang="en-US" baseline="0" dirty="0"/>
          </a:p>
          <a:p>
            <a:r>
              <a:rPr lang="en-US" baseline="0" dirty="0"/>
              <a:t>You will use this toolkit to complete the case study.</a:t>
            </a:r>
            <a:endParaRPr lang="en-US" dirty="0"/>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35</a:t>
            </a:fld>
            <a:endParaRPr lang="en-US" altLang="en-US" dirty="0"/>
          </a:p>
        </p:txBody>
      </p:sp>
    </p:spTree>
    <p:extLst>
      <p:ext uri="{BB962C8B-B14F-4D97-AF65-F5344CB8AC3E}">
        <p14:creationId xmlns:p14="http://schemas.microsoft.com/office/powerpoint/2010/main" val="3704294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seeing Mrs. Jones: a 60-year-old, African American woman. She’s just finished treatment for Stage IIIA colorectal cancer. Her oncologist has provided an incomplete survivorship care plan to you. They have only provided the treatment summary, but not the follow-up care piece of the survivorship care plan. </a:t>
            </a:r>
          </a:p>
          <a:p>
            <a:endParaRPr lang="en-US" dirty="0"/>
          </a:p>
          <a:p>
            <a:r>
              <a:rPr lang="en-US" dirty="0"/>
              <a:t>The treatment summary indicates she had surgery followed by adjuvant chemotherapy with the FOLFOX regimen, which includes 5-FU, leucovorin and oxaliplatin. Due to complications, Mrs. Jones’ colostomy is permanent. Mrs. Jones has a family history of colorectal cancer. </a:t>
            </a:r>
          </a:p>
          <a:p>
            <a:endParaRPr lang="en-US" dirty="0"/>
          </a:p>
          <a:p>
            <a:r>
              <a:rPr lang="en-US" dirty="0"/>
              <a:t>She has genetic counseling and testing, and has tested negative for Lynch Syndrome. At the completion of treatment, Mrs. Jones had the following toxicities: vaginal dryness and peripheral chronic neuropathy. </a:t>
            </a: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36</a:t>
            </a:fld>
            <a:endParaRPr lang="en-US" altLang="en-US" dirty="0"/>
          </a:p>
        </p:txBody>
      </p:sp>
    </p:spTree>
    <p:extLst>
      <p:ext uri="{BB962C8B-B14F-4D97-AF65-F5344CB8AC3E}">
        <p14:creationId xmlns:p14="http://schemas.microsoft.com/office/powerpoint/2010/main" val="11844940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reached out to Mrs. Jones’ oncologist prior to her scheduled visit with you to receive the remainder of her survivorship care plan. Her oncologist contacts you the day before Mrs. Jones’ visit with you and indicates that due to an internal error they are backlogged and will send you the follow-up care portion of her plan in the next six months. </a:t>
            </a:r>
          </a:p>
          <a:p>
            <a:endParaRPr lang="en-US" dirty="0"/>
          </a:p>
          <a:p>
            <a:r>
              <a:rPr lang="en-US" dirty="0"/>
              <a:t>However, over-the-phone they indicate they will manage surveillance for recurrence, but leave the discussion of the remainder of her care up to your judgement, until additional information can be provided to you.</a:t>
            </a:r>
          </a:p>
          <a:p>
            <a:endParaRPr lang="en-US" dirty="0"/>
          </a:p>
          <a:p>
            <a:r>
              <a:rPr lang="en-US" dirty="0"/>
              <a:t>Mrs. Jones has not seen a primary care provider for some time. In addition to her past medical history, at the visit, you assess that Mrs. Jones has a BMI of 32 and a family history of Type 2 diabetes. </a:t>
            </a:r>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37</a:t>
            </a:fld>
            <a:endParaRPr lang="en-US" altLang="en-US" dirty="0"/>
          </a:p>
        </p:txBody>
      </p:sp>
    </p:spTree>
    <p:extLst>
      <p:ext uri="{BB962C8B-B14F-4D97-AF65-F5344CB8AC3E}">
        <p14:creationId xmlns:p14="http://schemas.microsoft.com/office/powerpoint/2010/main" val="3590228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 is currently not physically active and occasionally smokes cigarettes when drinking, which is every few days. Mrs. Jones says she knows smoking is not good for her health, but since she only smokes occasionally, she feels that she’s not at risk for lung cancer. </a:t>
            </a:r>
          </a:p>
          <a:p>
            <a:endParaRPr lang="en-US" dirty="0"/>
          </a:p>
          <a:p>
            <a:r>
              <a:rPr lang="en-US" dirty="0"/>
              <a:t>Mrs. Jones is married, and works full-time. However, she says her husband recently lost his job, so finances are tight. She also makes a passing comment that the cancer put a real strain on them, but she hopes things will get better soon. </a:t>
            </a:r>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38</a:t>
            </a:fld>
            <a:endParaRPr lang="en-US" altLang="en-US" dirty="0"/>
          </a:p>
        </p:txBody>
      </p:sp>
    </p:spTree>
    <p:extLst>
      <p:ext uri="{BB962C8B-B14F-4D97-AF65-F5344CB8AC3E}">
        <p14:creationId xmlns:p14="http://schemas.microsoft.com/office/powerpoint/2010/main" val="10609302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please</a:t>
            </a:r>
            <a:r>
              <a:rPr lang="en-US" baseline="0" dirty="0"/>
              <a:t> take a few minutes to review the NCSRC toolkit. For the purposes of this case study, please read pages 19-25 only.</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39</a:t>
            </a:fld>
            <a:endParaRPr lang="en-US" altLang="en-US" dirty="0"/>
          </a:p>
        </p:txBody>
      </p:sp>
    </p:spTree>
    <p:extLst>
      <p:ext uri="{BB962C8B-B14F-4D97-AF65-F5344CB8AC3E}">
        <p14:creationId xmlns:p14="http://schemas.microsoft.com/office/powerpoint/2010/main" val="4030642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a:solidFill>
                  <a:schemeClr val="tx1"/>
                </a:solidFill>
                <a:effectLst/>
                <a:latin typeface="+mn-lt"/>
                <a:ea typeface="+mn-ea"/>
                <a:cs typeface="+mn-cs"/>
              </a:rPr>
              <a:t>Using the guidelines and shared decision-making principles to inform care, what are some questions you could ask Mrs. Jones about late and long-term effects; screening; and lifestyle and/or behavioral modifications?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40</a:t>
            </a:fld>
            <a:endParaRPr lang="en-US" altLang="en-US" dirty="0"/>
          </a:p>
        </p:txBody>
      </p:sp>
    </p:spTree>
    <p:extLst>
      <p:ext uri="{BB962C8B-B14F-4D97-AF65-F5344CB8AC3E}">
        <p14:creationId xmlns:p14="http://schemas.microsoft.com/office/powerpoint/2010/main" val="88112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Let’s start</a:t>
            </a:r>
            <a:r>
              <a:rPr lang="en-US" altLang="en-US" b="0" baseline="0" dirty="0"/>
              <a:t> with survivorship care coordination.</a:t>
            </a:r>
            <a:endParaRPr lang="en-US" altLang="en-US" b="0"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5595" indent="-273656">
              <a:spcBef>
                <a:spcPct val="30000"/>
              </a:spcBef>
              <a:defRPr sz="1200">
                <a:solidFill>
                  <a:schemeClr val="tx1"/>
                </a:solidFill>
                <a:latin typeface="Calibri" pitchFamily="34" charset="0"/>
              </a:defRPr>
            </a:lvl2pPr>
            <a:lvl3pPr marL="1100915" indent="-218611">
              <a:spcBef>
                <a:spcPct val="30000"/>
              </a:spcBef>
              <a:defRPr sz="1200">
                <a:solidFill>
                  <a:schemeClr val="tx1"/>
                </a:solidFill>
                <a:latin typeface="Calibri" pitchFamily="34" charset="0"/>
              </a:defRPr>
            </a:lvl3pPr>
            <a:lvl4pPr marL="1542855" indent="-218611">
              <a:spcBef>
                <a:spcPct val="30000"/>
              </a:spcBef>
              <a:defRPr sz="1200">
                <a:solidFill>
                  <a:schemeClr val="tx1"/>
                </a:solidFill>
                <a:latin typeface="Calibri" pitchFamily="34" charset="0"/>
              </a:defRPr>
            </a:lvl4pPr>
            <a:lvl5pPr marL="1983221" indent="-218611">
              <a:spcBef>
                <a:spcPct val="30000"/>
              </a:spcBef>
              <a:defRPr sz="1200">
                <a:solidFill>
                  <a:schemeClr val="tx1"/>
                </a:solidFill>
                <a:latin typeface="Calibri" pitchFamily="34" charset="0"/>
              </a:defRPr>
            </a:lvl5pPr>
            <a:lvl6pPr marL="2436169" indent="-218611" eaLnBrk="0" fontAlgn="base" hangingPunct="0">
              <a:spcBef>
                <a:spcPct val="30000"/>
              </a:spcBef>
              <a:spcAft>
                <a:spcPct val="0"/>
              </a:spcAft>
              <a:defRPr sz="1200">
                <a:solidFill>
                  <a:schemeClr val="tx1"/>
                </a:solidFill>
                <a:latin typeface="Calibri" pitchFamily="34" charset="0"/>
              </a:defRPr>
            </a:lvl6pPr>
            <a:lvl7pPr marL="2889117" indent="-218611" eaLnBrk="0" fontAlgn="base" hangingPunct="0">
              <a:spcBef>
                <a:spcPct val="30000"/>
              </a:spcBef>
              <a:spcAft>
                <a:spcPct val="0"/>
              </a:spcAft>
              <a:defRPr sz="1200">
                <a:solidFill>
                  <a:schemeClr val="tx1"/>
                </a:solidFill>
                <a:latin typeface="Calibri" pitchFamily="34" charset="0"/>
              </a:defRPr>
            </a:lvl7pPr>
            <a:lvl8pPr marL="3342065" indent="-218611" eaLnBrk="0" fontAlgn="base" hangingPunct="0">
              <a:spcBef>
                <a:spcPct val="30000"/>
              </a:spcBef>
              <a:spcAft>
                <a:spcPct val="0"/>
              </a:spcAft>
              <a:defRPr sz="1200">
                <a:solidFill>
                  <a:schemeClr val="tx1"/>
                </a:solidFill>
                <a:latin typeface="Calibri" pitchFamily="34" charset="0"/>
              </a:defRPr>
            </a:lvl8pPr>
            <a:lvl9pPr marL="3795013" indent="-218611" eaLnBrk="0" fontAlgn="base" hangingPunct="0">
              <a:spcBef>
                <a:spcPct val="30000"/>
              </a:spcBef>
              <a:spcAft>
                <a:spcPct val="0"/>
              </a:spcAft>
              <a:defRPr sz="1200">
                <a:solidFill>
                  <a:schemeClr val="tx1"/>
                </a:solidFill>
                <a:latin typeface="Calibri" pitchFamily="34" charset="0"/>
              </a:defRPr>
            </a:lvl9pPr>
          </a:lstStyle>
          <a:p>
            <a:pPr>
              <a:spcBef>
                <a:spcPct val="0"/>
              </a:spcBef>
            </a:pPr>
            <a:fld id="{8109FD6F-0088-44B2-AE78-6486DBF105F8}" type="slidenum">
              <a:rPr lang="en-US" altLang="en-US">
                <a:latin typeface="Arial" charset="0"/>
              </a:rPr>
              <a:pPr>
                <a:spcBef>
                  <a:spcPct val="0"/>
                </a:spcBef>
              </a:pPr>
              <a:t>5</a:t>
            </a:fld>
            <a:endParaRPr lang="en-US" altLang="en-US" dirty="0">
              <a:latin typeface="Arial" charset="0"/>
            </a:endParaRPr>
          </a:p>
        </p:txBody>
      </p:sp>
    </p:spTree>
    <p:extLst>
      <p:ext uri="{BB962C8B-B14F-4D97-AF65-F5344CB8AC3E}">
        <p14:creationId xmlns:p14="http://schemas.microsoft.com/office/powerpoint/2010/main" val="4348710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effectLst/>
                <a:latin typeface="+mn-lt"/>
                <a:ea typeface="+mn-ea"/>
                <a:cs typeface="+mn-cs"/>
              </a:rPr>
              <a:t>Now that you have a better understanding of Mrs. Jones values, preferences and concerns</a:t>
            </a:r>
            <a:r>
              <a:rPr lang="en-US" sz="1200" kern="1200" baseline="0" dirty="0">
                <a:effectLst/>
                <a:latin typeface="+mn-lt"/>
                <a:ea typeface="+mn-ea"/>
                <a:cs typeface="+mn-cs"/>
              </a:rPr>
              <a:t> let’s discuss recommendations. </a:t>
            </a:r>
          </a:p>
          <a:p>
            <a:endParaRPr lang="en-US" sz="1200" kern="1200" baseline="0" dirty="0">
              <a:effectLst/>
              <a:latin typeface="+mn-lt"/>
              <a:ea typeface="+mn-ea"/>
              <a:cs typeface="+mn-cs"/>
            </a:endParaRPr>
          </a:p>
          <a:p>
            <a:r>
              <a:rPr lang="en-US" sz="1200" kern="1200" baseline="0" dirty="0">
                <a:effectLst/>
                <a:latin typeface="+mn-lt"/>
                <a:ea typeface="+mn-ea"/>
                <a:cs typeface="+mn-cs"/>
              </a:rPr>
              <a:t>It is important to note, that </a:t>
            </a:r>
            <a:r>
              <a:rPr lang="en-US" sz="1200" kern="1200" dirty="0">
                <a:effectLst/>
                <a:latin typeface="+mn-lt"/>
                <a:ea typeface="+mn-ea"/>
                <a:cs typeface="+mn-cs"/>
              </a:rPr>
              <a:t>while</a:t>
            </a:r>
            <a:r>
              <a:rPr lang="en-US" sz="1200" kern="1200" baseline="0" dirty="0">
                <a:effectLst/>
                <a:latin typeface="+mn-lt"/>
                <a:ea typeface="+mn-ea"/>
                <a:cs typeface="+mn-cs"/>
              </a:rPr>
              <a:t> the oncologist has taken on responsibility of managing surveillance testing, primary care providers should be aware of surveillance recommendations (as outlined on page 22 and 23). S</a:t>
            </a:r>
            <a:r>
              <a:rPr lang="en-US" sz="1200" kern="1200" dirty="0">
                <a:effectLst/>
                <a:latin typeface="+mn-lt"/>
                <a:ea typeface="+mn-ea"/>
                <a:cs typeface="+mn-cs"/>
              </a:rPr>
              <a:t>urveillance </a:t>
            </a:r>
            <a:r>
              <a:rPr lang="en-US" sz="1200" kern="1200" baseline="0" dirty="0">
                <a:effectLst/>
                <a:latin typeface="+mn-lt"/>
                <a:ea typeface="+mn-ea"/>
                <a:cs typeface="+mn-cs"/>
              </a:rPr>
              <a:t>within the first 5 years after treatment includes</a:t>
            </a:r>
            <a:r>
              <a:rPr lang="en-US" sz="1200" kern="1200" dirty="0">
                <a:effectLst/>
                <a:latin typeface="+mn-lt"/>
                <a:ea typeface="+mn-ea"/>
                <a:cs typeface="+mn-cs"/>
              </a:rPr>
              <a:t> CT every</a:t>
            </a:r>
            <a:r>
              <a:rPr lang="en-US" sz="1200" kern="1200" baseline="0" dirty="0">
                <a:effectLst/>
                <a:latin typeface="+mn-lt"/>
                <a:ea typeface="+mn-ea"/>
                <a:cs typeface="+mn-cs"/>
              </a:rPr>
              <a:t> </a:t>
            </a:r>
            <a:r>
              <a:rPr lang="en-US" sz="1200" kern="1200" dirty="0">
                <a:effectLst/>
                <a:latin typeface="+mn-lt"/>
                <a:ea typeface="+mn-ea"/>
                <a:cs typeface="+mn-cs"/>
              </a:rPr>
              <a:t>12 months, CEA </a:t>
            </a:r>
            <a:r>
              <a:rPr lang="en-US" sz="1200" kern="1200" baseline="0" dirty="0">
                <a:effectLst/>
                <a:latin typeface="+mn-lt"/>
                <a:ea typeface="+mn-ea"/>
                <a:cs typeface="+mn-cs"/>
              </a:rPr>
              <a:t>every </a:t>
            </a:r>
            <a:r>
              <a:rPr lang="en-US" sz="1200" kern="1200" dirty="0">
                <a:effectLst/>
                <a:latin typeface="+mn-lt"/>
                <a:ea typeface="+mn-ea"/>
                <a:cs typeface="+mn-cs"/>
              </a:rPr>
              <a:t>3-6 months, and colonoscopy of remaining colorectal tissue, initially</a:t>
            </a:r>
            <a:r>
              <a:rPr lang="en-US" sz="1200" kern="1200" baseline="0" dirty="0">
                <a:effectLst/>
                <a:latin typeface="+mn-lt"/>
                <a:ea typeface="+mn-ea"/>
                <a:cs typeface="+mn-cs"/>
              </a:rPr>
              <a:t> a year after surgery.</a:t>
            </a:r>
          </a:p>
          <a:p>
            <a:r>
              <a:rPr lang="en-US" sz="1200" u="sng" kern="1200" baseline="0" dirty="0">
                <a:effectLst/>
                <a:latin typeface="+mn-lt"/>
                <a:ea typeface="+mn-ea"/>
                <a:cs typeface="+mn-cs"/>
              </a:rPr>
              <a:t>Now let’s discuss:  What possible late and long-term effects would you assess and manage?</a:t>
            </a:r>
          </a:p>
          <a:p>
            <a:endParaRPr lang="en-US" sz="1200" kern="1200" baseline="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Vaginal dryness: particularly for women with a history of radiation therapy, we should</a:t>
            </a:r>
            <a:r>
              <a:rPr lang="en-US" sz="1200" kern="1200" baseline="0" dirty="0">
                <a:effectLst/>
                <a:latin typeface="+mn-lt"/>
                <a:ea typeface="+mn-ea"/>
                <a:cs typeface="+mn-cs"/>
              </a:rPr>
              <a:t> be sure to ask about this symptom along with </a:t>
            </a:r>
            <a:r>
              <a:rPr lang="en-US" sz="1200" kern="1200" dirty="0">
                <a:effectLst/>
                <a:latin typeface="+mn-lt"/>
                <a:ea typeface="+mn-ea"/>
                <a:cs typeface="+mn-cs"/>
              </a:rPr>
              <a:t>sexual dysfunction and urinary symptoms. Vaginal dryness can be</a:t>
            </a:r>
            <a:r>
              <a:rPr lang="en-US" sz="1200" kern="1200" baseline="0" dirty="0">
                <a:effectLst/>
                <a:latin typeface="+mn-lt"/>
                <a:ea typeface="+mn-ea"/>
                <a:cs typeface="+mn-cs"/>
              </a:rPr>
              <a:t> managed </a:t>
            </a:r>
            <a:r>
              <a:rPr lang="en-US" sz="1200" kern="1200" dirty="0">
                <a:effectLst/>
                <a:latin typeface="+mn-lt"/>
                <a:ea typeface="+mn-ea"/>
                <a:cs typeface="+mn-cs"/>
              </a:rPr>
              <a:t>by vaginal lubricants, such as Replens</a:t>
            </a:r>
            <a:r>
              <a:rPr lang="en-US" sz="1200" kern="1200" baseline="0" dirty="0">
                <a:effectLst/>
                <a:latin typeface="+mn-lt"/>
                <a:ea typeface="+mn-ea"/>
                <a:cs typeface="+mn-cs"/>
              </a:rPr>
              <a:t> or</a:t>
            </a:r>
            <a:r>
              <a:rPr lang="en-US" sz="1200" kern="1200" dirty="0">
                <a:effectLst/>
                <a:latin typeface="+mn-lt"/>
                <a:ea typeface="+mn-ea"/>
                <a:cs typeface="+mn-cs"/>
              </a:rPr>
              <a:t> coconut oil or vaginal estrogens. Pelvic floor physical therapy can also be helpful for sexual dysfunction</a:t>
            </a:r>
            <a:r>
              <a:rPr lang="en-US" sz="1200" kern="1200" baseline="0" dirty="0">
                <a:effectLst/>
                <a:latin typeface="+mn-lt"/>
                <a:ea typeface="+mn-ea"/>
                <a:cs typeface="+mn-cs"/>
              </a:rPr>
              <a:t> and urinary symptoms.</a:t>
            </a:r>
          </a:p>
          <a:p>
            <a:pPr marL="0" lvl="0" indent="0">
              <a:buFont typeface="Arial" panose="020B0604020202020204" pitchFamily="34" charset="0"/>
              <a:buNone/>
            </a:pP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Financial toxicity:</a:t>
            </a:r>
            <a:r>
              <a:rPr lang="en-US" sz="1200" kern="1200" baseline="0" dirty="0">
                <a:effectLst/>
                <a:latin typeface="+mn-lt"/>
                <a:ea typeface="+mn-ea"/>
                <a:cs typeface="+mn-cs"/>
              </a:rPr>
              <a:t> one potential resource for patients bringing up financial concerns is referral to a case manager. For patients who are continuing to work, they should ask about managing cancer at work programs, which may be available at their location of employment. </a:t>
            </a:r>
            <a:br>
              <a:rPr lang="en-US" sz="1200" kern="1200" baseline="0" dirty="0">
                <a:effectLst/>
                <a:latin typeface="+mn-lt"/>
                <a:ea typeface="+mn-ea"/>
                <a:cs typeface="+mn-cs"/>
              </a:rPr>
            </a:br>
            <a:r>
              <a:rPr lang="en-US" sz="1200" kern="1200" baseline="0" dirty="0">
                <a:effectLst/>
                <a:latin typeface="+mn-lt"/>
                <a:ea typeface="+mn-ea"/>
                <a:cs typeface="+mn-cs"/>
              </a:rPr>
              <a:t> </a:t>
            </a:r>
          </a:p>
          <a:p>
            <a:pPr marL="171450" lvl="0" indent="-171450">
              <a:buFont typeface="Arial" panose="020B0604020202020204" pitchFamily="34" charset="0"/>
              <a:buChar char="•"/>
            </a:pPr>
            <a:r>
              <a:rPr lang="en-US" sz="1200" kern="1200" dirty="0">
                <a:effectLst/>
                <a:latin typeface="+mn-lt"/>
                <a:ea typeface="+mn-ea"/>
                <a:cs typeface="+mn-cs"/>
              </a:rPr>
              <a:t>Psychological effects: </a:t>
            </a:r>
            <a:r>
              <a:rPr lang="en-US" sz="1200" kern="1200" baseline="0" dirty="0">
                <a:effectLst/>
                <a:latin typeface="+mn-lt"/>
                <a:ea typeface="+mn-ea"/>
                <a:cs typeface="+mn-cs"/>
              </a:rPr>
              <a:t>As providers, we should be asking patients about symptoms of depression and anxiety as well as other psychological strains. Appropriate referrals may include therapy and counseling, marriage counseling, and referrals to psychiatry. The oncologist or local cancer center may have a list of providers who have expertise with cancer survivors. </a:t>
            </a:r>
            <a:br>
              <a:rPr lang="en-US" sz="1200" kern="1200" baseline="0" dirty="0">
                <a:effectLst/>
                <a:latin typeface="+mn-lt"/>
                <a:ea typeface="+mn-ea"/>
                <a:cs typeface="+mn-cs"/>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Patients who have a stoma</a:t>
            </a:r>
            <a:r>
              <a:rPr lang="en-US" sz="1200" kern="1200" baseline="0" dirty="0">
                <a:effectLst/>
                <a:latin typeface="+mn-lt"/>
                <a:ea typeface="+mn-ea"/>
                <a:cs typeface="+mn-cs"/>
              </a:rPr>
              <a:t> are at higher risk of depression and may have body image issues. Referrals to psychiatry and counseling may be appropriate. For colostomy management, a referral to colostomy services or colorectal surgery may be appropriate as well. </a:t>
            </a:r>
            <a:endParaRPr lang="en-US" sz="1200" kern="1200" baseline="0" dirty="0">
              <a:effectLst/>
              <a:latin typeface="+mn-lt"/>
              <a:ea typeface="+mn-ea"/>
              <a:cs typeface="+mn-cs"/>
              <a:sym typeface="Wingdings" panose="05000000000000000000" pitchFamily="2" charset="2"/>
            </a:endParaRPr>
          </a:p>
          <a:p>
            <a:pPr marL="171450" lvl="0" indent="-171450">
              <a:buFont typeface="Arial" panose="020B0604020202020204" pitchFamily="34" charset="0"/>
              <a:buChar char="•"/>
            </a:pP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For symptoms of gas</a:t>
            </a:r>
            <a:r>
              <a:rPr lang="en-US" sz="1200" kern="1200" baseline="0" dirty="0">
                <a:effectLst/>
                <a:latin typeface="+mn-lt"/>
                <a:ea typeface="+mn-ea"/>
                <a:cs typeface="+mn-cs"/>
              </a:rPr>
              <a:t> and bloating, it may be helpful to inquire about the patient’s diet. Patients often have awareness of foods that are more difficult for their bodies, such as certain raw vegetables and fruits, and a referral to nutrition may be appropriate as well. In the patient’s diet, it may be helpful to assess fiber intake after surgery. While fiber intake may be helpful to slow down digestion after surgery, too much fiber too quickly can cause gas and bloating.</a:t>
            </a:r>
            <a:br>
              <a:rPr lang="en-US" sz="1200" kern="1200" baseline="0" dirty="0">
                <a:effectLst/>
                <a:latin typeface="+mn-lt"/>
                <a:ea typeface="+mn-ea"/>
                <a:cs typeface="+mn-cs"/>
                <a:sym typeface="Wingdings" panose="05000000000000000000" pitchFamily="2" charset="2"/>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Neuropathy:</a:t>
            </a:r>
            <a:r>
              <a:rPr lang="en-US" sz="1200" kern="1200" baseline="0" dirty="0">
                <a:effectLst/>
                <a:latin typeface="+mn-lt"/>
                <a:ea typeface="+mn-ea"/>
                <a:cs typeface="+mn-cs"/>
              </a:rPr>
              <a:t> typically we continue to see improvements in peripheral neuropathy through one year after finishing chemotherapy. Specifically in cases on </a:t>
            </a:r>
            <a:r>
              <a:rPr lang="en-US" sz="1200" kern="1200" baseline="0" dirty="0" err="1">
                <a:effectLst/>
                <a:latin typeface="+mn-lt"/>
                <a:ea typeface="+mn-ea"/>
                <a:cs typeface="+mn-cs"/>
              </a:rPr>
              <a:t>oxaliplatin</a:t>
            </a:r>
            <a:r>
              <a:rPr lang="en-US" sz="1200" kern="1200" baseline="0" dirty="0">
                <a:effectLst/>
                <a:latin typeface="+mn-lt"/>
                <a:ea typeface="+mn-ea"/>
                <a:cs typeface="+mn-cs"/>
              </a:rPr>
              <a:t> induced peripheral neuropathy, there appears to be partial (80%) or complete resolution (40%) within the year after chemotherapy. There is a moderate recommendation for duloxetine for chemotherapy induced peripheral neuropathy based on a phase III clinical trial. But if this is ineffective, one could consider other neuropathic pain agents, though there is a lack of evidence. These agents include gabapentin and tricyclic antidepressants.</a:t>
            </a:r>
            <a:br>
              <a:rPr lang="en-US" sz="1200" kern="1200" dirty="0">
                <a:effectLst/>
                <a:latin typeface="+mn-lt"/>
                <a:ea typeface="+mn-ea"/>
                <a:cs typeface="+mn-cs"/>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Fatigue:</a:t>
            </a:r>
            <a:r>
              <a:rPr lang="en-US" sz="1200" kern="1200" baseline="0" dirty="0">
                <a:effectLst/>
                <a:latin typeface="+mn-lt"/>
                <a:ea typeface="+mn-ea"/>
                <a:cs typeface="+mn-cs"/>
              </a:rPr>
              <a:t> the</a:t>
            </a:r>
            <a:r>
              <a:rPr lang="en-US" sz="1200" kern="1200" dirty="0">
                <a:effectLst/>
                <a:latin typeface="+mn-lt"/>
                <a:ea typeface="+mn-ea"/>
                <a:cs typeface="+mn-cs"/>
                <a:sym typeface="Wingdings" panose="05000000000000000000" pitchFamily="2" charset="2"/>
              </a:rPr>
              <a:t> best evidence we have</a:t>
            </a:r>
            <a:r>
              <a:rPr lang="en-US" sz="1200" kern="1200" baseline="0" dirty="0">
                <a:effectLst/>
                <a:latin typeface="+mn-lt"/>
                <a:ea typeface="+mn-ea"/>
                <a:cs typeface="+mn-cs"/>
                <a:sym typeface="Wingdings" panose="05000000000000000000" pitchFamily="2" charset="2"/>
              </a:rPr>
              <a:t> for managing cancer-related fatigue is exercise. Guidelines recommend 150 minutes of moderate aerobic exercise per week, in addition to strength training at a minimum of twice weekly. For those who are very deconditioned, referring to physical therapy for deconditioning and a graded exercise program may be helpful. There are limited data, but yoga and acupuncture for those who are interested in complementary medicine may be of benefit.</a:t>
            </a:r>
            <a:endParaRPr lang="en-US" sz="1200" kern="1200" dirty="0">
              <a:effectLst/>
              <a:latin typeface="+mn-lt"/>
              <a:ea typeface="+mn-ea"/>
              <a:cs typeface="+mn-cs"/>
            </a:endParaRPr>
          </a:p>
          <a:p>
            <a:endParaRPr lang="en-US" sz="1200" kern="1200" dirty="0">
              <a:effectLst/>
              <a:latin typeface="+mn-lt"/>
              <a:ea typeface="+mn-ea"/>
              <a:cs typeface="+mn-cs"/>
            </a:endParaRPr>
          </a:p>
          <a:p>
            <a:endParaRPr lang="en-US" sz="1200" kern="1200" dirty="0">
              <a:effectLst/>
              <a:latin typeface="+mn-lt"/>
              <a:ea typeface="+mn-ea"/>
              <a:cs typeface="+mn-cs"/>
            </a:endParaRPr>
          </a:p>
          <a:p>
            <a:r>
              <a:rPr lang="en-US" sz="1200" u="sng" kern="1200" dirty="0">
                <a:effectLst/>
                <a:latin typeface="+mn-lt"/>
                <a:ea typeface="+mn-ea"/>
                <a:cs typeface="+mn-cs"/>
              </a:rPr>
              <a:t>Now let’s</a:t>
            </a:r>
            <a:r>
              <a:rPr lang="en-US" sz="1200" u="sng" kern="1200" baseline="0" dirty="0">
                <a:effectLst/>
                <a:latin typeface="+mn-lt"/>
                <a:ea typeface="+mn-ea"/>
                <a:cs typeface="+mn-cs"/>
              </a:rPr>
              <a:t> discuss: What additional screenings would you recommend?</a:t>
            </a:r>
            <a:br>
              <a:rPr lang="en-US" sz="1200" kern="1200" baseline="0" dirty="0">
                <a:effectLst/>
                <a:latin typeface="+mn-lt"/>
                <a:ea typeface="+mn-ea"/>
                <a:cs typeface="+mn-cs"/>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Age appropriate screenings should be pursued.</a:t>
            </a:r>
            <a:r>
              <a:rPr lang="en-US" sz="1200" kern="1200" baseline="0" dirty="0">
                <a:effectLst/>
                <a:latin typeface="+mn-lt"/>
                <a:ea typeface="+mn-ea"/>
                <a:cs typeface="+mn-cs"/>
              </a:rPr>
              <a:t> For Mrs. Jones, this would include a pap smear as well as a mammogram.</a:t>
            </a:r>
            <a:br>
              <a:rPr lang="en-US" sz="1200" kern="1200" baseline="0" dirty="0">
                <a:effectLst/>
                <a:latin typeface="+mn-lt"/>
                <a:ea typeface="+mn-ea"/>
                <a:cs typeface="+mn-cs"/>
              </a:rPr>
            </a:br>
            <a:endParaRPr lang="en-US" sz="1200" kern="1200" baseline="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We should also discuss screening for comorbidities. Based on the</a:t>
            </a:r>
            <a:r>
              <a:rPr lang="en-US" sz="1200" kern="1200" baseline="0" dirty="0">
                <a:effectLst/>
                <a:latin typeface="+mn-lt"/>
                <a:ea typeface="+mn-ea"/>
                <a:cs typeface="+mn-cs"/>
              </a:rPr>
              <a:t> patient’s BMI and family history, it would be appropriate to assess for diabetes. Either through a fasting blood sugar or a hemoglobin A1c, as well as assessing for hypertension and hyperlipidemia. </a:t>
            </a:r>
            <a:br>
              <a:rPr lang="en-US" sz="1200" kern="1200" dirty="0">
                <a:effectLst/>
                <a:latin typeface="+mn-lt"/>
                <a:ea typeface="+mn-ea"/>
                <a:cs typeface="+mn-cs"/>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In terms of vaccinations,</a:t>
            </a:r>
            <a:r>
              <a:rPr lang="en-US" sz="1200" kern="1200" baseline="0" dirty="0">
                <a:effectLst/>
                <a:latin typeface="+mn-lt"/>
                <a:ea typeface="+mn-ea"/>
                <a:cs typeface="+mn-cs"/>
              </a:rPr>
              <a:t> Mrs. Jones would be eligible for</a:t>
            </a:r>
            <a:r>
              <a:rPr lang="en-US" sz="1200" kern="1200" dirty="0">
                <a:effectLst/>
                <a:latin typeface="+mn-lt"/>
                <a:ea typeface="+mn-ea"/>
                <a:cs typeface="+mn-cs"/>
              </a:rPr>
              <a:t> </a:t>
            </a:r>
            <a:r>
              <a:rPr lang="en-US" sz="1200" kern="1200" dirty="0" err="1">
                <a:effectLst/>
                <a:latin typeface="+mn-lt"/>
                <a:ea typeface="+mn-ea"/>
                <a:cs typeface="+mn-cs"/>
              </a:rPr>
              <a:t>Shingrix</a:t>
            </a:r>
            <a:r>
              <a:rPr lang="en-US" sz="1200" kern="1200" dirty="0">
                <a:effectLst/>
                <a:latin typeface="+mn-lt"/>
                <a:ea typeface="+mn-ea"/>
                <a:cs typeface="+mn-cs"/>
              </a:rPr>
              <a:t>, the new shingles vaccine. This vaccine</a:t>
            </a:r>
            <a:r>
              <a:rPr lang="en-US" sz="1200" kern="1200" baseline="0" dirty="0">
                <a:effectLst/>
                <a:latin typeface="+mn-lt"/>
                <a:ea typeface="+mn-ea"/>
                <a:cs typeface="+mn-cs"/>
              </a:rPr>
              <a:t> should be administered at least</a:t>
            </a:r>
            <a:r>
              <a:rPr lang="en-US" sz="1200" kern="1200" dirty="0">
                <a:effectLst/>
                <a:latin typeface="+mn-lt"/>
                <a:ea typeface="+mn-ea"/>
                <a:cs typeface="+mn-cs"/>
              </a:rPr>
              <a:t> 3 months after completing chemotherapy. The influenza vaccine</a:t>
            </a:r>
            <a:r>
              <a:rPr lang="en-US" sz="1200" kern="1200" baseline="0" dirty="0">
                <a:effectLst/>
                <a:latin typeface="+mn-lt"/>
                <a:ea typeface="+mn-ea"/>
                <a:cs typeface="+mn-cs"/>
              </a:rPr>
              <a:t> is recommended during influenza season regardless of timing with chemotherapy. </a:t>
            </a:r>
            <a:br>
              <a:rPr lang="en-US" sz="1200" kern="1200" dirty="0">
                <a:effectLst/>
                <a:latin typeface="+mn-lt"/>
                <a:ea typeface="+mn-ea"/>
                <a:cs typeface="+mn-cs"/>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Depression screening would be appropriate if this has not come up already with late</a:t>
            </a:r>
            <a:r>
              <a:rPr lang="en-US" sz="1200" kern="1200" baseline="0" dirty="0">
                <a:effectLst/>
                <a:latin typeface="+mn-lt"/>
                <a:ea typeface="+mn-ea"/>
                <a:cs typeface="+mn-cs"/>
              </a:rPr>
              <a:t> and long-term effect assessment. Tools that could be used to assess for depression include the </a:t>
            </a:r>
            <a:r>
              <a:rPr lang="en-US" sz="1200" kern="1200" dirty="0">
                <a:effectLst/>
                <a:latin typeface="+mn-lt"/>
                <a:ea typeface="+mn-ea"/>
                <a:cs typeface="+mn-cs"/>
              </a:rPr>
              <a:t>CES-D</a:t>
            </a:r>
            <a:r>
              <a:rPr lang="en-US" sz="1200" kern="1200" baseline="0" dirty="0">
                <a:effectLst/>
                <a:latin typeface="+mn-lt"/>
                <a:ea typeface="+mn-ea"/>
                <a:cs typeface="+mn-cs"/>
              </a:rPr>
              <a:t> as well as the</a:t>
            </a:r>
            <a:r>
              <a:rPr lang="en-US" sz="1200" kern="1200" dirty="0">
                <a:effectLst/>
                <a:latin typeface="+mn-lt"/>
                <a:ea typeface="+mn-ea"/>
                <a:cs typeface="+mn-cs"/>
              </a:rPr>
              <a:t> PHQ-9.</a:t>
            </a:r>
            <a:br>
              <a:rPr lang="en-US" sz="1200" kern="1200" dirty="0">
                <a:effectLst/>
                <a:latin typeface="+mn-lt"/>
                <a:ea typeface="+mn-ea"/>
                <a:cs typeface="+mn-cs"/>
              </a:rPr>
            </a:br>
            <a:endParaRPr lang="en-US" sz="1200" kern="1200" dirty="0">
              <a:effectLst/>
              <a:latin typeface="+mn-lt"/>
              <a:ea typeface="+mn-ea"/>
              <a:cs typeface="+mn-cs"/>
            </a:endParaRPr>
          </a:p>
          <a:p>
            <a:pPr marL="171450" lvl="0" indent="-171450">
              <a:buFont typeface="Arial" panose="020B0604020202020204" pitchFamily="34" charset="0"/>
              <a:buChar char="•"/>
            </a:pPr>
            <a:r>
              <a:rPr lang="en-US" sz="1200" kern="1200" dirty="0">
                <a:effectLst/>
                <a:latin typeface="+mn-lt"/>
                <a:ea typeface="+mn-ea"/>
                <a:cs typeface="+mn-cs"/>
              </a:rPr>
              <a:t>To assess</a:t>
            </a:r>
            <a:r>
              <a:rPr lang="en-US" sz="1200" kern="1200" baseline="0" dirty="0">
                <a:effectLst/>
                <a:latin typeface="+mn-lt"/>
                <a:ea typeface="+mn-ea"/>
                <a:cs typeface="+mn-cs"/>
              </a:rPr>
              <a:t> for eligibility for lung cancer screening, we should illicit more details about her smoking history. Criteria for lung cancer screening include age, current smoking status, and smoking history. Based on if the patient meets eligibility criteria, one can discuss benefits and limitations of lung cancer screening. Regardless of eligibility for lung cancer screening, smoking cessation should be counseled (</a:t>
            </a:r>
            <a:r>
              <a:rPr lang="en-US" dirty="0">
                <a:solidFill>
                  <a:srgbClr val="0000FF"/>
                </a:solidFill>
                <a:hlinkClick r:id="rId3">
                  <a:extLst>
                    <a:ext uri="{A12FA001-AC4F-418D-AE19-62706E023703}">
                      <ahyp:hlinkClr xmlns:ahyp="http://schemas.microsoft.com/office/drawing/2018/hyperlinkcolor" val="tx"/>
                    </a:ext>
                  </a:extLst>
                </a:hlinkClick>
              </a:rPr>
              <a:t>https://</a:t>
            </a:r>
            <a:r>
              <a:rPr lang="en-US" dirty="0">
                <a:hlinkClick r:id="rId3">
                  <a:extLst>
                    <a:ext uri="{A12FA001-AC4F-418D-AE19-62706E023703}">
                      <ahyp:hlinkClr xmlns:ahyp="http://schemas.microsoft.com/office/drawing/2018/hyperlinkcolor" val="tx"/>
                    </a:ext>
                  </a:extLst>
                </a:hlinkClick>
              </a:rPr>
              <a:t>www.cancer.org/healthy/find-cancer-early/cancer-screening-guidelines/screening-recommendations-by-age.html</a:t>
            </a:r>
            <a:r>
              <a:rPr lang="en-US" dirty="0"/>
              <a:t>).</a:t>
            </a:r>
            <a:endParaRPr lang="en-US" sz="1200" kern="1200" dirty="0">
              <a:effectLst/>
              <a:latin typeface="+mn-lt"/>
              <a:ea typeface="+mn-ea"/>
              <a:cs typeface="+mn-cs"/>
            </a:endParaRPr>
          </a:p>
          <a:p>
            <a:pPr lvl="0"/>
            <a:endParaRPr lang="en-US" sz="1200" kern="1200" dirty="0">
              <a:effectLst/>
              <a:latin typeface="+mn-lt"/>
              <a:ea typeface="+mn-ea"/>
              <a:cs typeface="+mn-cs"/>
            </a:endParaRPr>
          </a:p>
          <a:p>
            <a:pPr lvl="0"/>
            <a:endParaRPr lang="en-US" sz="1200" kern="1200" dirty="0">
              <a:effectLst/>
              <a:latin typeface="+mn-lt"/>
              <a:ea typeface="+mn-ea"/>
              <a:cs typeface="+mn-cs"/>
            </a:endParaRPr>
          </a:p>
          <a:p>
            <a:r>
              <a:rPr lang="en-US" sz="1200" u="sng" kern="1200" dirty="0">
                <a:effectLst/>
                <a:latin typeface="+mn-lt"/>
                <a:ea typeface="+mn-ea"/>
                <a:cs typeface="+mn-cs"/>
              </a:rPr>
              <a:t>Now let’s discuss:</a:t>
            </a:r>
            <a:r>
              <a:rPr lang="en-US" sz="1200" u="sng" kern="1200" baseline="0" dirty="0">
                <a:effectLst/>
                <a:latin typeface="+mn-lt"/>
                <a:ea typeface="+mn-ea"/>
                <a:cs typeface="+mn-cs"/>
              </a:rPr>
              <a:t> What lifestyle and/or behavioral modifications would you recommend?</a:t>
            </a:r>
          </a:p>
          <a:p>
            <a:endParaRPr lang="en-US" sz="1200" u="sng" kern="1200" baseline="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Lifestyle and behavioral modifications </a:t>
            </a:r>
            <a:r>
              <a:rPr lang="en-US" sz="1200" u="none" kern="1200" baseline="0" dirty="0">
                <a:solidFill>
                  <a:schemeClr val="tx1"/>
                </a:solidFill>
                <a:effectLst/>
                <a:latin typeface="+mn-lt"/>
                <a:ea typeface="+mn-ea"/>
                <a:cs typeface="+mn-cs"/>
              </a:rPr>
              <a:t>are nicely outlined in the American Cancer Society</a:t>
            </a:r>
            <a:r>
              <a:rPr lang="en-US" sz="1200" b="0" i="0" u="none" strike="noStrike" kern="1200" baseline="0" dirty="0">
                <a:solidFill>
                  <a:schemeClr val="tx1"/>
                </a:solidFill>
                <a:latin typeface="+mn-lt"/>
                <a:ea typeface="+mn-ea"/>
                <a:cs typeface="+mn-cs"/>
              </a:rPr>
              <a:t> Nutrition and Physical Activity Guidelines for Cancer Survivors as well as the National Cancer Comprehensive Network Cancer Survivorship Guidelines.</a:t>
            </a:r>
          </a:p>
          <a:p>
            <a:endParaRPr lang="en-US" sz="1200" b="0" i="0" u="none" strike="noStrike" kern="1200" baseline="0" dirty="0">
              <a:solidFill>
                <a:schemeClr val="tx1"/>
              </a:solidFill>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previously</a:t>
            </a:r>
            <a:r>
              <a:rPr lang="en-US" sz="1200" kern="1200" baseline="0" dirty="0">
                <a:solidFill>
                  <a:schemeClr val="tx1"/>
                </a:solidFill>
                <a:effectLst/>
                <a:latin typeface="+mn-lt"/>
                <a:ea typeface="+mn-ea"/>
                <a:cs typeface="+mn-cs"/>
              </a:rPr>
              <a:t> discussed, the patient has an elevated </a:t>
            </a:r>
            <a:r>
              <a:rPr lang="en-US" sz="1200" kern="1200" dirty="0">
                <a:solidFill>
                  <a:schemeClr val="tx1"/>
                </a:solidFill>
                <a:effectLst/>
                <a:latin typeface="+mn-lt"/>
                <a:ea typeface="+mn-ea"/>
                <a:cs typeface="+mn-cs"/>
              </a:rPr>
              <a:t>BMI of 32,</a:t>
            </a:r>
            <a:r>
              <a:rPr lang="en-US" sz="1200" kern="1200" baseline="0" dirty="0">
                <a:solidFill>
                  <a:schemeClr val="tx1"/>
                </a:solidFill>
                <a:effectLst/>
                <a:latin typeface="+mn-lt"/>
                <a:ea typeface="+mn-ea"/>
                <a:cs typeface="+mn-cs"/>
              </a:rPr>
              <a:t> which falls in the obesity category. Weight loss to achieve a normal BMI of 19-25 should be counseled, as normal BMI has been associated with improved cancer outcomes.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Guidelines for exercise</a:t>
            </a:r>
            <a:r>
              <a:rPr lang="en-US" sz="1200" kern="1200" baseline="0" dirty="0">
                <a:solidFill>
                  <a:schemeClr val="tx1"/>
                </a:solidFill>
                <a:effectLst/>
                <a:latin typeface="+mn-lt"/>
                <a:ea typeface="+mn-ea"/>
                <a:cs typeface="+mn-cs"/>
              </a:rPr>
              <a:t> recommend 150 minutes of moderate aerobic exercise weekly, as well as strength training twice weekly.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terms of diet, there are</a:t>
            </a:r>
            <a:r>
              <a:rPr lang="en-US" sz="1200" kern="1200" baseline="0" dirty="0">
                <a:solidFill>
                  <a:schemeClr val="tx1"/>
                </a:solidFill>
                <a:effectLst/>
                <a:latin typeface="+mn-lt"/>
                <a:ea typeface="+mn-ea"/>
                <a:cs typeface="+mn-cs"/>
              </a:rPr>
              <a:t> certain principles that should be emphasized. Lots of fruits and vegetables, whole grains, fish and lean chicken for the healthiest meat options, use of olive oil as the healthiest fat, and other healthy fat sources such as avocados and nuts should be advocated. A lot of these recommendations are consistent with the Mediterranean diet.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Mrs.</a:t>
            </a:r>
            <a:r>
              <a:rPr lang="en-US" sz="1200" kern="1200" baseline="0" dirty="0">
                <a:solidFill>
                  <a:schemeClr val="tx1"/>
                </a:solidFill>
                <a:effectLst/>
                <a:latin typeface="+mn-lt"/>
                <a:ea typeface="+mn-ea"/>
                <a:cs typeface="+mn-cs"/>
              </a:rPr>
              <a:t> Jones should receive s</a:t>
            </a:r>
            <a:r>
              <a:rPr lang="en-US" sz="1200" kern="1200" dirty="0">
                <a:solidFill>
                  <a:schemeClr val="tx1"/>
                </a:solidFill>
                <a:effectLst/>
                <a:latin typeface="+mn-lt"/>
                <a:ea typeface="+mn-ea"/>
                <a:cs typeface="+mn-cs"/>
              </a:rPr>
              <a:t>moking cessation</a:t>
            </a:r>
            <a:r>
              <a:rPr lang="en-US" sz="1200" kern="1200" baseline="0" dirty="0">
                <a:solidFill>
                  <a:schemeClr val="tx1"/>
                </a:solidFill>
                <a:effectLst/>
                <a:latin typeface="+mn-lt"/>
                <a:ea typeface="+mn-ea"/>
                <a:cs typeface="+mn-cs"/>
              </a:rPr>
              <a:t> counseling. A potential resource includes 1-800-QUIT-NOW, a toll-free number operated by the National Cancer Institute. This toll-free number will connect the patient to his or her state’s tobacco </a:t>
            </a:r>
            <a:r>
              <a:rPr lang="en-US" sz="1200" kern="1200" baseline="0" dirty="0" err="1">
                <a:solidFill>
                  <a:schemeClr val="tx1"/>
                </a:solidFill>
                <a:effectLst/>
                <a:latin typeface="+mn-lt"/>
                <a:ea typeface="+mn-ea"/>
                <a:cs typeface="+mn-cs"/>
              </a:rPr>
              <a:t>quitline</a:t>
            </a:r>
            <a:r>
              <a:rPr lang="en-US" sz="1200" kern="1200" baseline="0" dirty="0">
                <a:solidFill>
                  <a:schemeClr val="tx1"/>
                </a:solidFill>
                <a:effectLst/>
                <a:latin typeface="+mn-lt"/>
                <a:ea typeface="+mn-ea"/>
                <a:cs typeface="+mn-cs"/>
              </a:rPr>
              <a:t>. </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Alcohol parameters: Mrs.</a:t>
            </a:r>
            <a:r>
              <a:rPr lang="en-US" sz="1200" kern="1200" baseline="0" dirty="0">
                <a:solidFill>
                  <a:schemeClr val="tx1"/>
                </a:solidFill>
                <a:effectLst/>
                <a:latin typeface="+mn-lt"/>
                <a:ea typeface="+mn-ea"/>
                <a:cs typeface="+mn-cs"/>
              </a:rPr>
              <a:t> Jones mentioned that she drinks every few days. It would be important to quantify her alcohol intake further. The American Cancer Society recommends no more than 1 alcoholic beverage a day for women, and no more than 2 alcoholic beverages per day for men. </a:t>
            </a:r>
            <a:endParaRPr lang="en-US" sz="1200" kern="1200" dirty="0">
              <a:solidFill>
                <a:schemeClr val="tx1"/>
              </a:solidFill>
              <a:effectLst/>
              <a:latin typeface="+mn-lt"/>
              <a:ea typeface="+mn-ea"/>
              <a:cs typeface="+mn-cs"/>
            </a:endParaRPr>
          </a:p>
          <a:p>
            <a:endParaRPr lang="en-US" dirty="0"/>
          </a:p>
          <a:p>
            <a:r>
              <a:rPr lang="en-US" dirty="0"/>
              <a:t>In a trial published in 2018, in JAMA</a:t>
            </a:r>
            <a:r>
              <a:rPr lang="en-US" baseline="0" dirty="0"/>
              <a:t> Oncology, stage III colon cancer survivors who had healthier lifestyles based on the American Cancer Society guidelines, in terms of BMI, diet, exercise, and alcohol intake, had longer survivals.</a:t>
            </a:r>
            <a:endParaRPr lang="en-US" dirty="0"/>
          </a:p>
          <a:p>
            <a:endParaRPr lang="en-US" dirty="0"/>
          </a:p>
          <a:p>
            <a:r>
              <a:rPr lang="en-US" dirty="0"/>
              <a:t>Based on your recommendations, you and Mrs. Jones make decisions</a:t>
            </a:r>
            <a:r>
              <a:rPr lang="en-US" baseline="0" dirty="0"/>
              <a:t> about her care and agree at the end of the visit to see each other again in three months for follow-up. </a:t>
            </a:r>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41</a:t>
            </a:fld>
            <a:endParaRPr lang="en-US" altLang="en-US" dirty="0"/>
          </a:p>
        </p:txBody>
      </p:sp>
    </p:spTree>
    <p:extLst>
      <p:ext uri="{BB962C8B-B14F-4D97-AF65-F5344CB8AC3E}">
        <p14:creationId xmlns:p14="http://schemas.microsoft.com/office/powerpoint/2010/main" val="34426900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lesson, you learned how to </a:t>
            </a:r>
            <a:r>
              <a:rPr lang="en-US" baseline="0" dirty="0"/>
              <a:t>describe the PCP role in providing follow-up care to cancer survivors and how to identify resources and guidelines to inform follow-up care.</a:t>
            </a:r>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42</a:t>
            </a:fld>
            <a:endParaRPr lang="en-US" altLang="en-US" dirty="0"/>
          </a:p>
        </p:txBody>
      </p:sp>
    </p:spTree>
    <p:extLst>
      <p:ext uri="{BB962C8B-B14F-4D97-AF65-F5344CB8AC3E}">
        <p14:creationId xmlns:p14="http://schemas.microsoft.com/office/powerpoint/2010/main" val="9010603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further resources and readings you can access.</a:t>
            </a:r>
            <a:r>
              <a:rPr lang="en-US" baseline="0" dirty="0"/>
              <a:t>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43</a:t>
            </a:fld>
            <a:endParaRPr lang="en-US" altLang="en-US" dirty="0"/>
          </a:p>
        </p:txBody>
      </p:sp>
    </p:spTree>
    <p:extLst>
      <p:ext uri="{BB962C8B-B14F-4D97-AF65-F5344CB8AC3E}">
        <p14:creationId xmlns:p14="http://schemas.microsoft.com/office/powerpoint/2010/main" val="14223257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concludes the lesson.</a:t>
            </a:r>
            <a:r>
              <a:rPr lang="en-US" baseline="0" dirty="0"/>
              <a:t> Please continue to explore the remaining modules of the Cancer Survivorship E-Learning Series for Primary Care Providers.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44</a:t>
            </a:fld>
            <a:endParaRPr lang="en-US" altLang="en-US" dirty="0"/>
          </a:p>
        </p:txBody>
      </p:sp>
    </p:spTree>
    <p:extLst>
      <p:ext uri="{BB962C8B-B14F-4D97-AF65-F5344CB8AC3E}">
        <p14:creationId xmlns:p14="http://schemas.microsoft.com/office/powerpoint/2010/main" val="344137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2005, the National Academy of Medicine, formerly the Institute of Medicine published, a seminal report: </a:t>
            </a:r>
            <a:r>
              <a:rPr lang="en-US" i="1" dirty="0">
                <a:latin typeface="Arial" panose="020B0604020202020204" pitchFamily="34" charset="0"/>
                <a:cs typeface="Arial" panose="020B0604020202020204" pitchFamily="34" charset="0"/>
              </a:rPr>
              <a:t>From Cancer Patient to Cancer Survivor: Lost in Transition. </a:t>
            </a:r>
            <a:r>
              <a:rPr lang="en-US" dirty="0">
                <a:latin typeface="Arial" panose="020B0604020202020204" pitchFamily="34" charset="0"/>
                <a:cs typeface="Arial" panose="020B0604020202020204" pitchFamily="34" charset="0"/>
              </a:rPr>
              <a:t>This report highlighted the unique needs of cancer survivors and provided cross-sector recommendations to improve care for survivors.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There</a:t>
            </a:r>
            <a:r>
              <a:rPr lang="en-US" baseline="0" dirty="0">
                <a:latin typeface="Arial" panose="020B0604020202020204" pitchFamily="34" charset="0"/>
                <a:cs typeface="Arial" panose="020B0604020202020204" pitchFamily="34" charset="0"/>
              </a:rPr>
              <a:t> are s</a:t>
            </a:r>
            <a:r>
              <a:rPr lang="en-US" dirty="0">
                <a:latin typeface="Arial" panose="020B0604020202020204" pitchFamily="34" charset="0"/>
                <a:cs typeface="Arial" panose="020B0604020202020204" pitchFamily="34" charset="0"/>
              </a:rPr>
              <a:t>everal key recommendations</a:t>
            </a:r>
            <a:r>
              <a:rPr lang="en-US" baseline="0" dirty="0">
                <a:latin typeface="Arial" panose="020B0604020202020204" pitchFamily="34" charset="0"/>
                <a:cs typeface="Arial" panose="020B0604020202020204" pitchFamily="34" charset="0"/>
              </a:rPr>
              <a:t> from this report that are </a:t>
            </a:r>
            <a:r>
              <a:rPr lang="en-US" dirty="0">
                <a:latin typeface="Arial" panose="020B0604020202020204" pitchFamily="34" charset="0"/>
                <a:cs typeface="Arial" panose="020B0604020202020204" pitchFamily="34" charset="0"/>
              </a:rPr>
              <a:t>relevant to this lesson.</a:t>
            </a:r>
            <a:endParaRPr lang="en-US" i="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169856" indent="-169856">
              <a:buFont typeface="Arial" panose="020B0604020202020204" pitchFamily="34" charset="0"/>
              <a:buChar char="•"/>
            </a:pPr>
            <a:r>
              <a:rPr lang="en-US" dirty="0">
                <a:latin typeface="Arial" panose="020B0604020202020204" pitchFamily="34" charset="0"/>
                <a:cs typeface="Arial" panose="020B0604020202020204" pitchFamily="34" charset="0"/>
              </a:rPr>
              <a:t>One</a:t>
            </a:r>
            <a:r>
              <a:rPr lang="en-US" baseline="0" dirty="0">
                <a:latin typeface="Arial" panose="020B0604020202020204" pitchFamily="34" charset="0"/>
                <a:cs typeface="Arial" panose="020B0604020202020204" pitchFamily="34" charset="0"/>
              </a:rPr>
              <a:t> recommendation is that h</a:t>
            </a:r>
            <a:r>
              <a:rPr lang="en-US" dirty="0">
                <a:latin typeface="Arial" panose="020B0604020202020204" pitchFamily="34" charset="0"/>
                <a:cs typeface="Arial" panose="020B0604020202020204" pitchFamily="34" charset="0"/>
              </a:rPr>
              <a:t>ealth care providers, patient advocates, and other stakeholders should work to raise awareness of the needs of cancer survivors, establish cancer survivorship as a distinct phase of cancer care, and act to ensure the delivery of appropriate survivorship care.</a:t>
            </a:r>
          </a:p>
          <a:p>
            <a:pPr marL="169856" indent="-169856">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69856" indent="-169856">
              <a:buFont typeface="Arial" panose="020B0604020202020204" pitchFamily="34" charset="0"/>
              <a:buChar char="•"/>
            </a:pPr>
            <a:r>
              <a:rPr lang="en-US" dirty="0">
                <a:latin typeface="Arial" panose="020B0604020202020204" pitchFamily="34" charset="0"/>
                <a:cs typeface="Arial" panose="020B0604020202020204" pitchFamily="34" charset="0"/>
              </a:rPr>
              <a:t>A</a:t>
            </a:r>
            <a:r>
              <a:rPr lang="en-US" baseline="0" dirty="0">
                <a:latin typeface="Arial" panose="020B0604020202020204" pitchFamily="34" charset="0"/>
                <a:cs typeface="Arial" panose="020B0604020202020204" pitchFamily="34" charset="0"/>
              </a:rPr>
              <a:t> second recommendation is that p</a:t>
            </a:r>
            <a:r>
              <a:rPr lang="en-US" dirty="0">
                <a:latin typeface="Arial" panose="020B0604020202020204" pitchFamily="34" charset="0"/>
                <a:cs typeface="Arial" panose="020B0604020202020204" pitchFamily="34" charset="0"/>
              </a:rPr>
              <a:t>atients completing primary treatment should be provided with a comprehensive care summary and follow-up plan that is clearly and effectively explained.</a:t>
            </a:r>
          </a:p>
          <a:p>
            <a:pPr marL="169856" indent="-169856">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69856" indent="-169856">
              <a:buFont typeface="Arial" panose="020B0604020202020204" pitchFamily="34" charset="0"/>
              <a:buChar char="•"/>
            </a:pPr>
            <a:r>
              <a:rPr lang="en-US" dirty="0">
                <a:latin typeface="Arial" panose="020B0604020202020204" pitchFamily="34" charset="0"/>
                <a:cs typeface="Arial" panose="020B0604020202020204" pitchFamily="34" charset="0"/>
              </a:rPr>
              <a:t>A</a:t>
            </a:r>
            <a:r>
              <a:rPr lang="en-US" baseline="0" dirty="0">
                <a:latin typeface="Arial" panose="020B0604020202020204" pitchFamily="34" charset="0"/>
                <a:cs typeface="Arial" panose="020B0604020202020204" pitchFamily="34" charset="0"/>
              </a:rPr>
              <a:t> third recommendation is that h</a:t>
            </a:r>
            <a:r>
              <a:rPr lang="en-US" dirty="0">
                <a:latin typeface="Arial" panose="020B0604020202020204" pitchFamily="34" charset="0"/>
                <a:cs typeface="Arial" panose="020B0604020202020204" pitchFamily="34" charset="0"/>
              </a:rPr>
              <a:t>ealth care providers should use systematically developed evidence-based clinical practice guidelines, assessment tools, and screening instruments to help identify and manage late effects of cancer and its treatment. </a:t>
            </a:r>
          </a:p>
          <a:p>
            <a:pPr marL="0" indent="0">
              <a:buFont typeface="Arial" panose="020B0604020202020204" pitchFamily="34" charset="0"/>
              <a:buNone/>
            </a:pPr>
            <a:endParaRPr lang="en-US" dirty="0"/>
          </a:p>
          <a:p>
            <a:r>
              <a:rPr lang="en-US" dirty="0"/>
              <a:t>As</a:t>
            </a:r>
            <a:r>
              <a:rPr lang="en-US" baseline="0" dirty="0"/>
              <a:t> you can see, t</a:t>
            </a:r>
            <a:r>
              <a:rPr lang="en-US" dirty="0"/>
              <a:t>his</a:t>
            </a:r>
            <a:r>
              <a:rPr lang="en-US" baseline="0" dirty="0"/>
              <a:t> report helped provide an initial roadmap and makes the case for care coordination once a survivor is post-treatment. </a:t>
            </a:r>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6</a:t>
            </a:fld>
            <a:endParaRPr lang="en-US" altLang="en-US" dirty="0"/>
          </a:p>
        </p:txBody>
      </p:sp>
    </p:spTree>
    <p:extLst>
      <p:ext uri="{BB962C8B-B14F-4D97-AF65-F5344CB8AC3E}">
        <p14:creationId xmlns:p14="http://schemas.microsoft.com/office/powerpoint/2010/main" val="2564133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2017 article in the Journal of Clinical Oncology highlighted the progress toward meeting the original National</a:t>
            </a:r>
            <a:r>
              <a:rPr lang="en-US" baseline="0" dirty="0"/>
              <a:t> Academy of Medicine</a:t>
            </a:r>
            <a:r>
              <a:rPr lang="en-US" dirty="0"/>
              <a:t> recommendations. These were the highlighted examples of works  that have helped us to move toward achieving the first 3 recommendations. </a:t>
            </a:r>
            <a:br>
              <a:rPr lang="en-US" dirty="0"/>
            </a:br>
            <a:endParaRPr lang="en-US" dirty="0"/>
          </a:p>
          <a:p>
            <a:r>
              <a:rPr lang="en-US" dirty="0"/>
              <a:t>The first recommendation was</a:t>
            </a:r>
            <a:r>
              <a:rPr lang="en-US" baseline="0" dirty="0"/>
              <a:t> related to increasing awareness of survivorship as a distinct phase. </a:t>
            </a:r>
            <a:r>
              <a:rPr lang="en-US" dirty="0"/>
              <a:t>Celebrity survivors have started sharing personal stories.</a:t>
            </a:r>
            <a:r>
              <a:rPr lang="en-US" baseline="0" dirty="0"/>
              <a:t> There has been a growth in the number of events of survivorship-focused walks, runs, and other functions. There have also been frequent newspaper columns and blogs that feature survivors and survivorship topics. And for professionals, there has been an emergence of textbooks,</a:t>
            </a:r>
            <a:r>
              <a:rPr lang="en-US" dirty="0"/>
              <a:t> dedicated journals, and supplements, as well as</a:t>
            </a:r>
            <a:r>
              <a:rPr lang="en-US" baseline="0" dirty="0"/>
              <a:t> many </a:t>
            </a:r>
            <a:r>
              <a:rPr lang="en-US" dirty="0"/>
              <a:t>national educational programs. </a:t>
            </a:r>
          </a:p>
          <a:p>
            <a:endParaRPr lang="en-US" dirty="0"/>
          </a:p>
          <a:p>
            <a:r>
              <a:rPr lang="en-US" dirty="0"/>
              <a:t>Recommendation 2 is related to the dissemination of survivorship care plans. This has been demonstrated by an increased uptake of using survivorship care plans</a:t>
            </a:r>
            <a:r>
              <a:rPr lang="en-US" baseline="0" dirty="0"/>
              <a:t> although </a:t>
            </a:r>
            <a:r>
              <a:rPr lang="en-US" dirty="0"/>
              <a:t>practical challenges have been reported, especially in</a:t>
            </a:r>
            <a:r>
              <a:rPr lang="en-US" baseline="0" dirty="0"/>
              <a:t> optimizing the process to better tailor and coordinate their use. There is evidence on the impact of survivorship care plan that is still emerging, and the Commission on Cancer has implemented a standard for this recommendation.</a:t>
            </a:r>
            <a:endParaRPr lang="en-US" dirty="0"/>
          </a:p>
          <a:p>
            <a:br>
              <a:rPr lang="en-US" dirty="0"/>
            </a:br>
            <a:r>
              <a:rPr lang="en-US" dirty="0"/>
              <a:t>Recommendation 3 is related to progress</a:t>
            </a:r>
            <a:r>
              <a:rPr lang="en-US" baseline="0" dirty="0"/>
              <a:t> towards survivorship-focused guidelines. M</a:t>
            </a:r>
            <a:r>
              <a:rPr lang="en-US" dirty="0"/>
              <a:t>any professional organizations have generated survivorship-focused guidelines and</a:t>
            </a:r>
            <a:r>
              <a:rPr lang="en-US" baseline="0" dirty="0"/>
              <a:t> there are consistent updates included in guidelines for survivors of childhood cancer. Further identification is needed of personal factors that increase the risk of late effects.</a:t>
            </a:r>
          </a:p>
          <a:p>
            <a:endParaRPr lang="en-US" baseline="0" dirty="0"/>
          </a:p>
          <a:p>
            <a:endParaRPr lang="en-US" dirty="0"/>
          </a:p>
        </p:txBody>
      </p:sp>
      <p:sp>
        <p:nvSpPr>
          <p:cNvPr id="4" name="Slide Number Placeholder 3"/>
          <p:cNvSpPr>
            <a:spLocks noGrp="1"/>
          </p:cNvSpPr>
          <p:nvPr>
            <p:ph type="sldNum" sz="quarter" idx="5"/>
          </p:nvPr>
        </p:nvSpPr>
        <p:spPr/>
        <p:txBody>
          <a:bodyPr/>
          <a:lstStyle/>
          <a:p>
            <a:fld id="{E3F68133-703A-4EC2-BF9C-7A3DF1B44ECF}" type="slidenum">
              <a:rPr lang="en-US" altLang="en-US" smtClean="0"/>
              <a:pPr/>
              <a:t>7</a:t>
            </a:fld>
            <a:endParaRPr lang="en-US" altLang="en-US" dirty="0"/>
          </a:p>
        </p:txBody>
      </p:sp>
    </p:spTree>
    <p:extLst>
      <p:ext uri="{BB962C8B-B14F-4D97-AF65-F5344CB8AC3E}">
        <p14:creationId xmlns:p14="http://schemas.microsoft.com/office/powerpoint/2010/main" val="1178851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other Modules, there are approximately 16.9 million survivors </a:t>
            </a:r>
            <a:r>
              <a:rPr lang="en-US" baseline="0" dirty="0"/>
              <a:t> </a:t>
            </a:r>
            <a:r>
              <a:rPr lang="en-US" dirty="0"/>
              <a:t>living in the U.S. This number is expected to increase as our population ages. In addition, there is an estimated 1.9</a:t>
            </a:r>
            <a:r>
              <a:rPr lang="en-US" baseline="0" dirty="0"/>
              <a:t> million </a:t>
            </a:r>
            <a:r>
              <a:rPr lang="en-US" dirty="0"/>
              <a:t>adults ages 85 and older living with a history of cancer.</a:t>
            </a:r>
            <a:br>
              <a:rPr lang="en-US" dirty="0"/>
            </a:br>
            <a:endParaRPr lang="en-US" dirty="0"/>
          </a:p>
          <a:p>
            <a:r>
              <a:rPr lang="en-US" dirty="0"/>
              <a:t>Also, as discussed more in-depth in Modules 2 and 3, survivors experience physical, psychosocial, and practical issues including:</a:t>
            </a:r>
          </a:p>
          <a:p>
            <a:pPr marL="622804" lvl="1" indent="-169856">
              <a:buFont typeface="Arial" panose="020B0604020202020204" pitchFamily="34" charset="0"/>
              <a:buChar char="•"/>
            </a:pPr>
            <a:r>
              <a:rPr lang="en-US" dirty="0"/>
              <a:t>Second primary cancers</a:t>
            </a:r>
          </a:p>
          <a:p>
            <a:pPr marL="622804" lvl="1" indent="-169856">
              <a:buFont typeface="Arial" panose="020B0604020202020204" pitchFamily="34" charset="0"/>
              <a:buChar char="•"/>
            </a:pPr>
            <a:r>
              <a:rPr lang="en-US" dirty="0"/>
              <a:t>Physical long-term and late effects </a:t>
            </a:r>
          </a:p>
          <a:p>
            <a:pPr marL="622804" lvl="1" indent="-169856">
              <a:buFont typeface="Arial" panose="020B0604020202020204" pitchFamily="34" charset="0"/>
              <a:buChar char="•"/>
            </a:pPr>
            <a:r>
              <a:rPr lang="en-US" dirty="0"/>
              <a:t>Mental, emotional, and psychosocial long-term and late effects</a:t>
            </a:r>
          </a:p>
          <a:p>
            <a:pPr marL="622804" lvl="1" indent="-169856">
              <a:buFont typeface="Arial" panose="020B0604020202020204" pitchFamily="34" charset="0"/>
              <a:buChar char="•"/>
            </a:pPr>
            <a:r>
              <a:rPr lang="en-US" dirty="0"/>
              <a:t>Impact on relationships</a:t>
            </a:r>
          </a:p>
          <a:p>
            <a:pPr marL="622804" lvl="1" indent="-169856">
              <a:buFont typeface="Arial" panose="020B0604020202020204" pitchFamily="34" charset="0"/>
              <a:buChar char="•"/>
            </a:pPr>
            <a:r>
              <a:rPr lang="en-US" dirty="0"/>
              <a:t>Work life</a:t>
            </a:r>
          </a:p>
          <a:p>
            <a:pPr marL="622804" lvl="1" indent="-169856">
              <a:buFont typeface="Arial" panose="020B0604020202020204" pitchFamily="34" charset="0"/>
              <a:buChar char="•"/>
            </a:pPr>
            <a:r>
              <a:rPr lang="en-US" dirty="0"/>
              <a:t>Financial hardship</a:t>
            </a:r>
          </a:p>
          <a:p>
            <a:endParaRPr lang="en-US" dirty="0"/>
          </a:p>
          <a:p>
            <a:r>
              <a:rPr lang="en-US" dirty="0"/>
              <a:t>As our population of older survivors grows, there is an increasing complexity of care and comorbid conditions.</a:t>
            </a:r>
          </a:p>
          <a:p>
            <a:pPr defTabSz="905896">
              <a:defRPr/>
            </a:pPr>
            <a:endParaRPr lang="en-US" dirty="0"/>
          </a:p>
          <a:p>
            <a:pPr defTabSz="905896">
              <a:defRPr/>
            </a:pPr>
            <a:r>
              <a:rPr lang="en-US" dirty="0"/>
              <a:t>While strides have been made following the release of the National Academy of Medicine report, there is still inconsistent coordination of care and communication between primary care providers and oncologists. In order to address these issues and challenges, it is critical to focus on coordinated, long-term follow-up care for cancer survivors.</a:t>
            </a:r>
          </a:p>
          <a:p>
            <a:pPr defTabSz="905896">
              <a:defRPr/>
            </a:pPr>
            <a:endParaRPr lang="en-US" dirty="0"/>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8</a:t>
            </a:fld>
            <a:endParaRPr lang="en-US" altLang="en-US" dirty="0"/>
          </a:p>
        </p:txBody>
      </p:sp>
    </p:spTree>
    <p:extLst>
      <p:ext uri="{BB962C8B-B14F-4D97-AF65-F5344CB8AC3E}">
        <p14:creationId xmlns:p14="http://schemas.microsoft.com/office/powerpoint/2010/main" val="3434481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t>Now, let’s discuss</a:t>
            </a:r>
            <a:r>
              <a:rPr lang="en-US" altLang="en-US" b="0" baseline="0" dirty="0"/>
              <a:t> a survivorship care plan.</a:t>
            </a:r>
            <a:endParaRPr lang="en-US" altLang="en-US" b="0"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15595" indent="-273656">
              <a:spcBef>
                <a:spcPct val="30000"/>
              </a:spcBef>
              <a:defRPr sz="1200">
                <a:solidFill>
                  <a:schemeClr val="tx1"/>
                </a:solidFill>
                <a:latin typeface="Calibri" pitchFamily="34" charset="0"/>
              </a:defRPr>
            </a:lvl2pPr>
            <a:lvl3pPr marL="1100915" indent="-218611">
              <a:spcBef>
                <a:spcPct val="30000"/>
              </a:spcBef>
              <a:defRPr sz="1200">
                <a:solidFill>
                  <a:schemeClr val="tx1"/>
                </a:solidFill>
                <a:latin typeface="Calibri" pitchFamily="34" charset="0"/>
              </a:defRPr>
            </a:lvl3pPr>
            <a:lvl4pPr marL="1542855" indent="-218611">
              <a:spcBef>
                <a:spcPct val="30000"/>
              </a:spcBef>
              <a:defRPr sz="1200">
                <a:solidFill>
                  <a:schemeClr val="tx1"/>
                </a:solidFill>
                <a:latin typeface="Calibri" pitchFamily="34" charset="0"/>
              </a:defRPr>
            </a:lvl4pPr>
            <a:lvl5pPr marL="1983221" indent="-218611">
              <a:spcBef>
                <a:spcPct val="30000"/>
              </a:spcBef>
              <a:defRPr sz="1200">
                <a:solidFill>
                  <a:schemeClr val="tx1"/>
                </a:solidFill>
                <a:latin typeface="Calibri" pitchFamily="34" charset="0"/>
              </a:defRPr>
            </a:lvl5pPr>
            <a:lvl6pPr marL="2436169" indent="-218611" eaLnBrk="0" fontAlgn="base" hangingPunct="0">
              <a:spcBef>
                <a:spcPct val="30000"/>
              </a:spcBef>
              <a:spcAft>
                <a:spcPct val="0"/>
              </a:spcAft>
              <a:defRPr sz="1200">
                <a:solidFill>
                  <a:schemeClr val="tx1"/>
                </a:solidFill>
                <a:latin typeface="Calibri" pitchFamily="34" charset="0"/>
              </a:defRPr>
            </a:lvl6pPr>
            <a:lvl7pPr marL="2889117" indent="-218611" eaLnBrk="0" fontAlgn="base" hangingPunct="0">
              <a:spcBef>
                <a:spcPct val="30000"/>
              </a:spcBef>
              <a:spcAft>
                <a:spcPct val="0"/>
              </a:spcAft>
              <a:defRPr sz="1200">
                <a:solidFill>
                  <a:schemeClr val="tx1"/>
                </a:solidFill>
                <a:latin typeface="Calibri" pitchFamily="34" charset="0"/>
              </a:defRPr>
            </a:lvl7pPr>
            <a:lvl8pPr marL="3342065" indent="-218611" eaLnBrk="0" fontAlgn="base" hangingPunct="0">
              <a:spcBef>
                <a:spcPct val="30000"/>
              </a:spcBef>
              <a:spcAft>
                <a:spcPct val="0"/>
              </a:spcAft>
              <a:defRPr sz="1200">
                <a:solidFill>
                  <a:schemeClr val="tx1"/>
                </a:solidFill>
                <a:latin typeface="Calibri" pitchFamily="34" charset="0"/>
              </a:defRPr>
            </a:lvl8pPr>
            <a:lvl9pPr marL="3795013" indent="-218611" eaLnBrk="0" fontAlgn="base" hangingPunct="0">
              <a:spcBef>
                <a:spcPct val="30000"/>
              </a:spcBef>
              <a:spcAft>
                <a:spcPct val="0"/>
              </a:spcAft>
              <a:defRPr sz="1200">
                <a:solidFill>
                  <a:schemeClr val="tx1"/>
                </a:solidFill>
                <a:latin typeface="Calibri" pitchFamily="34" charset="0"/>
              </a:defRPr>
            </a:lvl9pPr>
          </a:lstStyle>
          <a:p>
            <a:pPr>
              <a:spcBef>
                <a:spcPct val="0"/>
              </a:spcBef>
            </a:pPr>
            <a:fld id="{8109FD6F-0088-44B2-AE78-6486DBF105F8}" type="slidenum">
              <a:rPr lang="en-US" altLang="en-US">
                <a:latin typeface="Arial" charset="0"/>
              </a:rPr>
              <a:pPr>
                <a:spcBef>
                  <a:spcPct val="0"/>
                </a:spcBef>
              </a:pPr>
              <a:t>9</a:t>
            </a:fld>
            <a:endParaRPr lang="en-US" altLang="en-US" dirty="0">
              <a:latin typeface="Arial" charset="0"/>
            </a:endParaRPr>
          </a:p>
        </p:txBody>
      </p:sp>
    </p:spTree>
    <p:extLst>
      <p:ext uri="{BB962C8B-B14F-4D97-AF65-F5344CB8AC3E}">
        <p14:creationId xmlns:p14="http://schemas.microsoft.com/office/powerpoint/2010/main" val="2621864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Survivorship Care Plan is a key </a:t>
            </a:r>
            <a:r>
              <a:rPr lang="en-US" baseline="0" dirty="0"/>
              <a:t>component of </a:t>
            </a:r>
            <a:r>
              <a:rPr lang="en-US" dirty="0"/>
              <a:t>survivorship</a:t>
            </a:r>
            <a:r>
              <a:rPr lang="en-US" baseline="0" dirty="0"/>
              <a:t> care. It includes two parts, a Treatment Summary and a Follow-up Plan.</a:t>
            </a:r>
          </a:p>
          <a:p>
            <a:endParaRPr lang="en-US" baseline="0" dirty="0"/>
          </a:p>
          <a:p>
            <a:r>
              <a:rPr lang="en-US" dirty="0"/>
              <a:t>The Treatment Summary contains the</a:t>
            </a:r>
            <a:r>
              <a:rPr lang="en-US" baseline="0" dirty="0"/>
              <a:t> important details about the patient’s treatment history, including diagnosis, the type and stage of cancer, as well as information about any treatment administered.</a:t>
            </a:r>
          </a:p>
          <a:p>
            <a:endParaRPr lang="en-US" baseline="0" dirty="0"/>
          </a:p>
          <a:p>
            <a:r>
              <a:rPr lang="en-US" baseline="0" dirty="0"/>
              <a:t>The Follow-up Plan provides recommendations for follow-up care after treatment is completed, including a schedule of follow-up oncology visits and any necessary surveillance testing. It also provides recommendations for the identification and management of any late or long-term effects of cancer treatment. Finally, the Follow-up Plan provides health promotion recommendations to promote a healthy lifestyle among cancer survivors. </a:t>
            </a:r>
          </a:p>
          <a:p>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While there have been some barriers to implementation of Survivorship Care Plans, it is can be a very helpful communication tool between providers but also between patients and providers. </a:t>
            </a:r>
          </a:p>
          <a:p>
            <a:endParaRPr lang="en-US" baseline="0" dirty="0"/>
          </a:p>
          <a:p>
            <a:r>
              <a:rPr lang="en-US" baseline="0" dirty="0"/>
              <a:t>Links to survivorship care plan templates are provided in the resources section at the end of this lesson. </a:t>
            </a:r>
          </a:p>
          <a:p>
            <a:endParaRPr lang="en-US" baseline="0" dirty="0"/>
          </a:p>
          <a:p>
            <a:r>
              <a:rPr lang="en-US" dirty="0">
                <a:latin typeface="Arial" panose="020B0604020202020204" pitchFamily="34" charset="0"/>
                <a:cs typeface="Arial" panose="020B0604020202020204" pitchFamily="34" charset="0"/>
              </a:rPr>
              <a:t>In 2012, the American College of Surgeons Commission on Cancer (</a:t>
            </a:r>
            <a:r>
              <a:rPr lang="en-US" dirty="0" err="1">
                <a:latin typeface="Arial" panose="020B0604020202020204" pitchFamily="34" charset="0"/>
                <a:cs typeface="Arial" panose="020B0604020202020204" pitchFamily="34" charset="0"/>
              </a:rPr>
              <a:t>CoC</a:t>
            </a:r>
            <a:r>
              <a:rPr lang="en-US" dirty="0">
                <a:latin typeface="Arial" panose="020B0604020202020204" pitchFamily="34" charset="0"/>
                <a:cs typeface="Arial" panose="020B0604020202020204" pitchFamily="34" charset="0"/>
              </a:rPr>
              <a:t>) released revised standards, which began requiring all accredited </a:t>
            </a:r>
            <a:r>
              <a:rPr lang="en-US" dirty="0" err="1">
                <a:latin typeface="Arial" panose="020B0604020202020204" pitchFamily="34" charset="0"/>
                <a:cs typeface="Arial" panose="020B0604020202020204" pitchFamily="34" charset="0"/>
              </a:rPr>
              <a:t>CoC</a:t>
            </a:r>
            <a:r>
              <a:rPr lang="en-US" dirty="0">
                <a:latin typeface="Arial" panose="020B0604020202020204" pitchFamily="34" charset="0"/>
                <a:cs typeface="Arial" panose="020B0604020202020204" pitchFamily="34" charset="0"/>
              </a:rPr>
              <a:t> sites to start incrementally providing survivorship care plans to cancer survivors. Since then, the </a:t>
            </a:r>
            <a:r>
              <a:rPr lang="en-US" dirty="0" err="1">
                <a:latin typeface="Arial" panose="020B0604020202020204" pitchFamily="34" charset="0"/>
                <a:cs typeface="Arial" panose="020B0604020202020204" pitchFamily="34" charset="0"/>
              </a:rPr>
              <a:t>CoC</a:t>
            </a:r>
            <a:r>
              <a:rPr lang="en-US" dirty="0">
                <a:latin typeface="Arial" panose="020B0604020202020204" pitchFamily="34" charset="0"/>
                <a:cs typeface="Arial" panose="020B0604020202020204" pitchFamily="34" charset="0"/>
              </a:rPr>
              <a:t> has issued clarifications about the standard and they continue</a:t>
            </a:r>
            <a:r>
              <a:rPr lang="en-US" baseline="0" dirty="0">
                <a:latin typeface="Arial" panose="020B0604020202020204" pitchFamily="34" charset="0"/>
                <a:cs typeface="Arial" panose="020B0604020202020204" pitchFamily="34" charset="0"/>
              </a:rPr>
              <a:t> to revisit the implementation of survivorship care plans</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pPr defTabSz="905896">
              <a:defRPr/>
            </a:pPr>
            <a:r>
              <a:rPr lang="en-US" dirty="0">
                <a:latin typeface="Arial" panose="020B0604020202020204" pitchFamily="34" charset="0"/>
                <a:cs typeface="Arial" panose="020B0604020202020204" pitchFamily="34" charset="0"/>
              </a:rPr>
              <a:t>If you are interested in learning more about current </a:t>
            </a:r>
            <a:r>
              <a:rPr lang="en-US" dirty="0" err="1">
                <a:latin typeface="Arial" panose="020B0604020202020204" pitchFamily="34" charset="0"/>
                <a:cs typeface="Arial" panose="020B0604020202020204" pitchFamily="34" charset="0"/>
              </a:rPr>
              <a:t>CoC</a:t>
            </a:r>
            <a:r>
              <a:rPr lang="en-US" dirty="0">
                <a:latin typeface="Arial" panose="020B0604020202020204" pitchFamily="34" charset="0"/>
                <a:cs typeface="Arial" panose="020B0604020202020204" pitchFamily="34" charset="0"/>
              </a:rPr>
              <a:t> requirements, please visit their website shown here on your screen. (</a:t>
            </a:r>
            <a:r>
              <a:rPr lang="en-US" dirty="0">
                <a:hlinkClick r:id="rId3"/>
              </a:rPr>
              <a:t>https://www.facs.org/quality-programs/cancer/coc</a:t>
            </a:r>
            <a:r>
              <a:rPr lang="en-US" dirty="0"/>
              <a:t>)</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3F68133-703A-4EC2-BF9C-7A3DF1B44ECF}" type="slidenum">
              <a:rPr lang="en-US" altLang="en-US" smtClean="0"/>
              <a:pPr/>
              <a:t>10</a:t>
            </a:fld>
            <a:endParaRPr lang="en-US" altLang="en-US" dirty="0"/>
          </a:p>
        </p:txBody>
      </p:sp>
    </p:spTree>
    <p:extLst>
      <p:ext uri="{BB962C8B-B14F-4D97-AF65-F5344CB8AC3E}">
        <p14:creationId xmlns:p14="http://schemas.microsoft.com/office/powerpoint/2010/main" val="17601011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p:nvSpPr>
        <p:spPr bwMode="auto">
          <a:xfrm>
            <a:off x="152400" y="152400"/>
            <a:ext cx="8839200" cy="1143000"/>
          </a:xfrm>
          <a:prstGeom prst="rect">
            <a:avLst/>
          </a:prstGeom>
          <a:solidFill>
            <a:srgbClr val="365F9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2800" dirty="0">
                <a:solidFill>
                  <a:srgbClr val="FFEAD5"/>
                </a:solidFill>
              </a:rPr>
              <a:t>Cancer Survivorship E-Learning Series </a:t>
            </a:r>
          </a:p>
          <a:p>
            <a:pPr algn="r" eaLnBrk="1" hangingPunct="1">
              <a:defRPr/>
            </a:pPr>
            <a:r>
              <a:rPr lang="en-US" altLang="en-US" sz="2800" dirty="0">
                <a:solidFill>
                  <a:srgbClr val="FFEAD5"/>
                </a:solidFill>
              </a:rPr>
              <a:t>for Primary Care Providers</a:t>
            </a:r>
          </a:p>
        </p:txBody>
      </p:sp>
      <p:sp>
        <p:nvSpPr>
          <p:cNvPr id="5" name="Freeform 8"/>
          <p:cNvSpPr>
            <a:spLocks/>
          </p:cNvSpPr>
          <p:nvPr/>
        </p:nvSpPr>
        <p:spPr bwMode="auto">
          <a:xfrm>
            <a:off x="152400" y="152400"/>
            <a:ext cx="8839200" cy="3810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lgn="ctr">
            <a:solidFill>
              <a:srgbClr val="FFEAD5"/>
            </a:solidFill>
            <a:prstDash val="solid"/>
            <a:miter lim="800000"/>
            <a:headEnd/>
            <a:tailEnd/>
          </a:ln>
          <a:effectLst/>
          <a:extLst>
            <a:ext uri="{909E8E84-426E-40DD-AFC4-6F175D3DCCD1}">
              <a14:hiddenFill xmlns:a14="http://schemas.microsoft.com/office/drawing/2010/main">
                <a:solidFill>
                  <a:srgbClr val="FFEAD5"/>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dirty="0"/>
          </a:p>
        </p:txBody>
      </p:sp>
      <p:pic>
        <p:nvPicPr>
          <p:cNvPr id="8" name="Picture 10"/>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2130425"/>
            <a:ext cx="7772400" cy="1470025"/>
          </a:xfrm>
          <a:extLst>
            <a:ext uri="{909E8E84-426E-40DD-AFC4-6F175D3DCCD1}">
              <a14:hiddenFill xmlns:a14="http://schemas.microsoft.com/office/drawing/2010/main">
                <a:solidFill>
                  <a:schemeClr val="accent1"/>
                </a:solidFill>
              </a14:hiddenFill>
            </a:ext>
          </a:extLst>
        </p:spPr>
        <p:txBody>
          <a:bodyPr/>
          <a:lstStyle>
            <a:lvl1pPr>
              <a:defRPr sz="4000">
                <a:latin typeface="Trebuchet MS" pitchFamily="34" charset="0"/>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sz="2400">
                <a:solidFill>
                  <a:srgbClr val="898989"/>
                </a:solidFill>
                <a:latin typeface="Times New Roman" pitchFamily="18" charset="0"/>
                <a:cs typeface="Times New Roman" pitchFamily="18" charset="0"/>
              </a:defRPr>
            </a:lvl1pPr>
          </a:lstStyle>
          <a:p>
            <a:pPr lvl="0"/>
            <a:r>
              <a:rPr lang="en-US" noProof="0" dirty="0"/>
              <a:t>Click to edit Master subtitle style</a:t>
            </a:r>
          </a:p>
        </p:txBody>
      </p:sp>
      <p:pic>
        <p:nvPicPr>
          <p:cNvPr id="1026" name="Picture 2" descr="\\SMHS-DFS.ead.gwu.edu\SMHS\GROUPS\gwci\Logos\Logos\GW Cancer Center logo  cropped 2.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52800" y="6156925"/>
            <a:ext cx="2362200" cy="548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486" y="6140824"/>
            <a:ext cx="858837" cy="654148"/>
          </a:xfrm>
          <a:prstGeom prst="rect">
            <a:avLst/>
          </a:prstGeom>
        </p:spPr>
      </p:pic>
    </p:spTree>
    <p:extLst>
      <p:ext uri="{BB962C8B-B14F-4D97-AF65-F5344CB8AC3E}">
        <p14:creationId xmlns:p14="http://schemas.microsoft.com/office/powerpoint/2010/main" val="2409116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FF39C73A-86B5-4F52-84F6-DEF6745BB42C}" type="slidenum">
              <a:rPr lang="en-US" altLang="en-US"/>
              <a:pPr/>
              <a:t>‹#›</a:t>
            </a:fld>
            <a:endParaRPr lang="en-US" altLang="en-US" dirty="0"/>
          </a:p>
        </p:txBody>
      </p:sp>
    </p:spTree>
    <p:extLst>
      <p:ext uri="{BB962C8B-B14F-4D97-AF65-F5344CB8AC3E}">
        <p14:creationId xmlns:p14="http://schemas.microsoft.com/office/powerpoint/2010/main" val="75708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F3D18EDF-AAAE-4DD1-A88A-DB106E43F086}" type="slidenum">
              <a:rPr lang="en-US" altLang="en-US"/>
              <a:pPr/>
              <a:t>‹#›</a:t>
            </a:fld>
            <a:endParaRPr lang="en-US" altLang="en-US" dirty="0"/>
          </a:p>
        </p:txBody>
      </p:sp>
    </p:spTree>
    <p:extLst>
      <p:ext uri="{BB962C8B-B14F-4D97-AF65-F5344CB8AC3E}">
        <p14:creationId xmlns:p14="http://schemas.microsoft.com/office/powerpoint/2010/main" val="2669361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2C00C-EF72-EDAB-4553-F9DF3EE1CC0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8E00625-A50E-0559-DB3D-13F7F23159C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73B25AF-2642-1910-CBFE-4C3ADF003F21}"/>
              </a:ext>
            </a:extLst>
          </p:cNvPr>
          <p:cNvSpPr>
            <a:spLocks noGrp="1"/>
          </p:cNvSpPr>
          <p:nvPr>
            <p:ph type="dt" sz="half" idx="10"/>
          </p:nvPr>
        </p:nvSpPr>
        <p:spPr/>
        <p:txBody>
          <a:bodyPr/>
          <a:lstStyle/>
          <a:p>
            <a:pPr defTabSz="685800" eaLnBrk="1" fontAlgn="auto" hangingPunct="1">
              <a:spcBef>
                <a:spcPts val="0"/>
              </a:spcBef>
              <a:spcAft>
                <a:spcPts val="0"/>
              </a:spcAft>
            </a:pPr>
            <a:fld id="{8E8277B4-E56C-4D1B-9A9F-2F16D528C1A3}" type="datetimeFigureOut">
              <a:rPr lang="en-US" smtClean="0">
                <a:solidFill>
                  <a:prstClr val="black">
                    <a:tint val="82000"/>
                  </a:prstClr>
                </a:solidFill>
                <a:latin typeface="Aptos" panose="02110004020202020204"/>
              </a:rPr>
              <a:pPr defTabSz="685800" eaLnBrk="1" fontAlgn="auto" hangingPunct="1">
                <a:spcBef>
                  <a:spcPts val="0"/>
                </a:spcBef>
                <a:spcAft>
                  <a:spcPts val="0"/>
                </a:spcAft>
              </a:pPr>
              <a:t>5/15/2025</a:t>
            </a:fld>
            <a:endParaRPr lang="en-US">
              <a:solidFill>
                <a:prstClr val="black">
                  <a:tint val="82000"/>
                </a:prstClr>
              </a:solidFill>
              <a:latin typeface="Aptos" panose="02110004020202020204"/>
            </a:endParaRPr>
          </a:p>
        </p:txBody>
      </p:sp>
      <p:sp>
        <p:nvSpPr>
          <p:cNvPr id="5" name="Footer Placeholder 4">
            <a:extLst>
              <a:ext uri="{FF2B5EF4-FFF2-40B4-BE49-F238E27FC236}">
                <a16:creationId xmlns:a16="http://schemas.microsoft.com/office/drawing/2014/main" id="{37EC6E93-7A0E-774F-CCAB-A21DF1903FC2}"/>
              </a:ext>
            </a:extLst>
          </p:cNvPr>
          <p:cNvSpPr>
            <a:spLocks noGrp="1"/>
          </p:cNvSpPr>
          <p:nvPr>
            <p:ph type="ftr" sz="quarter" idx="11"/>
          </p:nvPr>
        </p:nvSpPr>
        <p:spPr/>
        <p:txBody>
          <a:bodyPr/>
          <a:lstStyle/>
          <a:p>
            <a:pPr defTabSz="685800" eaLnBrk="1" fontAlgn="auto" hangingPunct="1">
              <a:spcBef>
                <a:spcPts val="0"/>
              </a:spcBef>
              <a:spcAft>
                <a:spcPts val="0"/>
              </a:spcAft>
            </a:pPr>
            <a:endParaRPr lang="en-US">
              <a:solidFill>
                <a:prstClr val="black">
                  <a:tint val="82000"/>
                </a:prstClr>
              </a:solidFill>
              <a:latin typeface="Aptos" panose="02110004020202020204"/>
            </a:endParaRPr>
          </a:p>
        </p:txBody>
      </p:sp>
      <p:sp>
        <p:nvSpPr>
          <p:cNvPr id="6" name="Slide Number Placeholder 5">
            <a:extLst>
              <a:ext uri="{FF2B5EF4-FFF2-40B4-BE49-F238E27FC236}">
                <a16:creationId xmlns:a16="http://schemas.microsoft.com/office/drawing/2014/main" id="{6EED517D-BC53-F251-9F7F-1AEAC9C1A8A1}"/>
              </a:ext>
            </a:extLst>
          </p:cNvPr>
          <p:cNvSpPr>
            <a:spLocks noGrp="1"/>
          </p:cNvSpPr>
          <p:nvPr>
            <p:ph type="sldNum" sz="quarter" idx="12"/>
          </p:nvPr>
        </p:nvSpPr>
        <p:spPr/>
        <p:txBody>
          <a:bodyPr/>
          <a:lstStyle/>
          <a:p>
            <a:pPr defTabSz="685800" eaLnBrk="1" fontAlgn="auto" hangingPunct="1">
              <a:spcBef>
                <a:spcPts val="0"/>
              </a:spcBef>
              <a:spcAft>
                <a:spcPts val="0"/>
              </a:spcAft>
            </a:pPr>
            <a:fld id="{53378E6D-65B6-41C2-8515-2F1633BF0193}" type="slidenum">
              <a:rPr lang="en-US" smtClean="0">
                <a:solidFill>
                  <a:prstClr val="black">
                    <a:tint val="82000"/>
                  </a:prstClr>
                </a:solidFill>
                <a:latin typeface="Aptos" panose="02110004020202020204"/>
              </a:rPr>
              <a:pPr defTabSz="685800" eaLnBrk="1" fontAlgn="auto" hangingPunct="1">
                <a:spcBef>
                  <a:spcPts val="0"/>
                </a:spcBef>
                <a:spcAft>
                  <a:spcPts val="0"/>
                </a:spcAft>
              </a:pPr>
              <a:t>‹#›</a:t>
            </a:fld>
            <a:endParaRPr lang="en-US">
              <a:solidFill>
                <a:prstClr val="black">
                  <a:tint val="82000"/>
                </a:prstClr>
              </a:solidFill>
              <a:latin typeface="Aptos" panose="02110004020202020204"/>
            </a:endParaRPr>
          </a:p>
        </p:txBody>
      </p:sp>
    </p:spTree>
    <p:extLst>
      <p:ext uri="{BB962C8B-B14F-4D97-AF65-F5344CB8AC3E}">
        <p14:creationId xmlns:p14="http://schemas.microsoft.com/office/powerpoint/2010/main" val="2109028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24F7E29D-54F0-45B5-BA4A-7DF651C48AE4}" type="slidenum">
              <a:rPr lang="en-US" altLang="en-US"/>
              <a:pPr/>
              <a:t>‹#›</a:t>
            </a:fld>
            <a:endParaRPr lang="en-US" altLang="en-US" dirty="0"/>
          </a:p>
        </p:txBody>
      </p:sp>
    </p:spTree>
    <p:extLst>
      <p:ext uri="{BB962C8B-B14F-4D97-AF65-F5344CB8AC3E}">
        <p14:creationId xmlns:p14="http://schemas.microsoft.com/office/powerpoint/2010/main" val="244490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0"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ln/>
        </p:spPr>
        <p:txBody>
          <a:bodyPr/>
          <a:lstStyle>
            <a:lvl1pPr>
              <a:defRPr/>
            </a:lvl1pPr>
          </a:lstStyle>
          <a:p>
            <a:fld id="{002CE895-BCE4-40FC-ACDC-83F1CE05A28B}" type="slidenum">
              <a:rPr lang="en-US" altLang="en-US"/>
              <a:pPr/>
              <a:t>‹#›</a:t>
            </a:fld>
            <a:endParaRPr lang="en-US" altLang="en-US" dirty="0"/>
          </a:p>
        </p:txBody>
      </p:sp>
    </p:spTree>
    <p:extLst>
      <p:ext uri="{BB962C8B-B14F-4D97-AF65-F5344CB8AC3E}">
        <p14:creationId xmlns:p14="http://schemas.microsoft.com/office/powerpoint/2010/main" val="226016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C4483477-33DF-43B2-93EC-6F624102B926}" type="slidenum">
              <a:rPr lang="en-US" altLang="en-US"/>
              <a:pPr/>
              <a:t>‹#›</a:t>
            </a:fld>
            <a:endParaRPr lang="en-US" altLang="en-US" dirty="0"/>
          </a:p>
        </p:txBody>
      </p:sp>
    </p:spTree>
    <p:extLst>
      <p:ext uri="{BB962C8B-B14F-4D97-AF65-F5344CB8AC3E}">
        <p14:creationId xmlns:p14="http://schemas.microsoft.com/office/powerpoint/2010/main" val="2526863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ln/>
        </p:spPr>
        <p:txBody>
          <a:bodyPr/>
          <a:lstStyle>
            <a:lvl1pPr>
              <a:defRPr/>
            </a:lvl1pPr>
          </a:lstStyle>
          <a:p>
            <a:fld id="{94BEFD76-7FE5-4777-A41B-1E39F0CB67E7}" type="slidenum">
              <a:rPr lang="en-US" altLang="en-US"/>
              <a:pPr/>
              <a:t>‹#›</a:t>
            </a:fld>
            <a:endParaRPr lang="en-US" altLang="en-US" dirty="0"/>
          </a:p>
        </p:txBody>
      </p:sp>
    </p:spTree>
    <p:extLst>
      <p:ext uri="{BB962C8B-B14F-4D97-AF65-F5344CB8AC3E}">
        <p14:creationId xmlns:p14="http://schemas.microsoft.com/office/powerpoint/2010/main" val="822080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ln/>
        </p:spPr>
        <p:txBody>
          <a:bodyPr/>
          <a:lstStyle>
            <a:lvl1pPr>
              <a:defRPr/>
            </a:lvl1pPr>
          </a:lstStyle>
          <a:p>
            <a:fld id="{00C4270B-0C35-4017-BC63-8541A5305614}" type="slidenum">
              <a:rPr lang="en-US" altLang="en-US"/>
              <a:pPr/>
              <a:t>‹#›</a:t>
            </a:fld>
            <a:endParaRPr lang="en-US" altLang="en-US" dirty="0"/>
          </a:p>
        </p:txBody>
      </p:sp>
    </p:spTree>
    <p:extLst>
      <p:ext uri="{BB962C8B-B14F-4D97-AF65-F5344CB8AC3E}">
        <p14:creationId xmlns:p14="http://schemas.microsoft.com/office/powerpoint/2010/main" val="577242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ln/>
        </p:spPr>
        <p:txBody>
          <a:bodyPr/>
          <a:lstStyle>
            <a:lvl1pPr>
              <a:defRPr/>
            </a:lvl1pPr>
          </a:lstStyle>
          <a:p>
            <a:fld id="{EA57E6FA-C758-4044-8240-B2A75D704C4B}" type="slidenum">
              <a:rPr lang="en-US" altLang="en-US"/>
              <a:pPr/>
              <a:t>‹#›</a:t>
            </a:fld>
            <a:endParaRPr lang="en-US" altLang="en-US" dirty="0"/>
          </a:p>
        </p:txBody>
      </p:sp>
    </p:spTree>
    <p:extLst>
      <p:ext uri="{BB962C8B-B14F-4D97-AF65-F5344CB8AC3E}">
        <p14:creationId xmlns:p14="http://schemas.microsoft.com/office/powerpoint/2010/main" val="67805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B56DBE9F-5D5F-4416-B46A-C440E3833489}" type="slidenum">
              <a:rPr lang="en-US" altLang="en-US"/>
              <a:pPr/>
              <a:t>‹#›</a:t>
            </a:fld>
            <a:endParaRPr lang="en-US" altLang="en-US" dirty="0"/>
          </a:p>
        </p:txBody>
      </p:sp>
    </p:spTree>
    <p:extLst>
      <p:ext uri="{BB962C8B-B14F-4D97-AF65-F5344CB8AC3E}">
        <p14:creationId xmlns:p14="http://schemas.microsoft.com/office/powerpoint/2010/main" val="2966519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
          <p:cNvSpPr>
            <a:spLocks noGrp="1" noChangeArrowheads="1"/>
          </p:cNvSpPr>
          <p:nvPr>
            <p:ph type="sldNum" sz="quarter" idx="11"/>
          </p:nvPr>
        </p:nvSpPr>
        <p:spPr>
          <a:ln/>
        </p:spPr>
        <p:txBody>
          <a:bodyPr/>
          <a:lstStyle>
            <a:lvl1pPr>
              <a:defRPr/>
            </a:lvl1pPr>
          </a:lstStyle>
          <a:p>
            <a:fld id="{FFFDD953-59DD-4258-99E4-B30FC60A1F32}" type="slidenum">
              <a:rPr lang="en-US" altLang="en-US"/>
              <a:pPr/>
              <a:t>‹#›</a:t>
            </a:fld>
            <a:endParaRPr lang="en-US" altLang="en-US" dirty="0"/>
          </a:p>
        </p:txBody>
      </p:sp>
    </p:spTree>
    <p:extLst>
      <p:ext uri="{BB962C8B-B14F-4D97-AF65-F5344CB8AC3E}">
        <p14:creationId xmlns:p14="http://schemas.microsoft.com/office/powerpoint/2010/main" val="1344611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ftr" sz="quarter" idx="3"/>
          </p:nvPr>
        </p:nvSpPr>
        <p:spPr bwMode="auto">
          <a:xfrm>
            <a:off x="457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dirty="0"/>
          </a:p>
        </p:txBody>
      </p:sp>
      <p:sp>
        <p:nvSpPr>
          <p:cNvPr id="3077" name="Rectangle 5"/>
          <p:cNvSpPr>
            <a:spLocks noGrp="1" noChangeArrowheads="1"/>
          </p:cNvSpPr>
          <p:nvPr>
            <p:ph type="sldNum" sz="quarter" idx="4"/>
          </p:nvPr>
        </p:nvSpPr>
        <p:spPr bwMode="auto">
          <a:xfrm>
            <a:off x="8458200" y="6381750"/>
            <a:ext cx="685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b="1"/>
            </a:lvl1pPr>
          </a:lstStyle>
          <a:p>
            <a:fld id="{6C909AE3-BA7B-4FBA-9CE3-70EC110D0E44}" type="slidenum">
              <a:rPr lang="en-US" altLang="en-US"/>
              <a:pPr/>
              <a:t>‹#›</a:t>
            </a:fld>
            <a:endParaRPr lang="en-US" altLang="en-US" dirty="0"/>
          </a:p>
        </p:txBody>
      </p:sp>
      <p:sp>
        <p:nvSpPr>
          <p:cNvPr id="1030" name="Rectangle 6"/>
          <p:cNvSpPr>
            <a:spLocks noChangeArrowheads="1"/>
          </p:cNvSpPr>
          <p:nvPr/>
        </p:nvSpPr>
        <p:spPr bwMode="auto">
          <a:xfrm>
            <a:off x="5791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1400" dirty="0"/>
          </a:p>
        </p:txBody>
      </p:sp>
      <p:pic>
        <p:nvPicPr>
          <p:cNvPr id="1033" name="Picture 10"/>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15200" y="6172200"/>
            <a:ext cx="995363"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ChangeArrowheads="1"/>
          </p:cNvSpPr>
          <p:nvPr/>
        </p:nvSpPr>
        <p:spPr bwMode="auto">
          <a:xfrm>
            <a:off x="0" y="0"/>
            <a:ext cx="9144000" cy="304800"/>
          </a:xfrm>
          <a:prstGeom prst="rect">
            <a:avLst/>
          </a:prstGeom>
          <a:solidFill>
            <a:srgbClr val="365F9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dirty="0"/>
          </a:p>
        </p:txBody>
      </p:sp>
      <p:sp>
        <p:nvSpPr>
          <p:cNvPr id="1035" name="Freeform 11"/>
          <p:cNvSpPr>
            <a:spLocks/>
          </p:cNvSpPr>
          <p:nvPr/>
        </p:nvSpPr>
        <p:spPr bwMode="auto">
          <a:xfrm>
            <a:off x="0" y="76200"/>
            <a:ext cx="9144000" cy="228600"/>
          </a:xfrm>
          <a:custGeom>
            <a:avLst/>
            <a:gdLst>
              <a:gd name="T0" fmla="*/ 2147483646 w 2448"/>
              <a:gd name="T1" fmla="*/ 2147483646 h 248"/>
              <a:gd name="T2" fmla="*/ 0 w 2448"/>
              <a:gd name="T3" fmla="*/ 2147483646 h 248"/>
              <a:gd name="T4" fmla="*/ 0 60000 65536"/>
              <a:gd name="T5" fmla="*/ 0 60000 65536"/>
            </a:gdLst>
            <a:ahLst/>
            <a:cxnLst>
              <a:cxn ang="T4">
                <a:pos x="T0" y="T1"/>
              </a:cxn>
              <a:cxn ang="T5">
                <a:pos x="T2" y="T3"/>
              </a:cxn>
            </a:cxnLst>
            <a:rect l="0" t="0" r="r" b="b"/>
            <a:pathLst>
              <a:path w="2448" h="248">
                <a:moveTo>
                  <a:pt x="2448" y="56"/>
                </a:moveTo>
                <a:cubicBezTo>
                  <a:pt x="1822" y="1"/>
                  <a:pt x="929" y="0"/>
                  <a:pt x="0" y="248"/>
                </a:cubicBezTo>
              </a:path>
            </a:pathLst>
          </a:custGeom>
          <a:noFill/>
          <a:ln w="6350" cap="flat" cmpd="sng" algn="ctr">
            <a:solidFill>
              <a:srgbClr val="FFEAD5"/>
            </a:solidFill>
            <a:prstDash val="solid"/>
            <a:miter lim="800000"/>
            <a:headEnd/>
            <a:tailEnd/>
          </a:ln>
          <a:effectLst/>
          <a:extLst>
            <a:ext uri="{909E8E84-426E-40DD-AFC4-6F175D3DCCD1}">
              <a14:hiddenFill xmlns:a14="http://schemas.microsoft.com/office/drawing/2010/main">
                <a:solidFill>
                  <a:srgbClr val="FFFFFE"/>
                </a:solidFill>
              </a14:hiddenFill>
            </a:ext>
            <a:ext uri="{AF507438-7753-43E0-B8FC-AC1667EBCBE1}">
              <a14:hiddenEffects xmlns:a14="http://schemas.microsoft.com/office/drawing/2010/main">
                <a:effectLst>
                  <a:outerShdw dist="35921" dir="2700000" algn="ctr" rotWithShape="0">
                    <a:srgbClr val="8C8682"/>
                  </a:outerShdw>
                </a:effectLst>
              </a14:hiddenEffects>
            </a:ext>
          </a:extLst>
        </p:spPr>
        <p:txBody>
          <a:bodyPr/>
          <a:lstStyle/>
          <a:p>
            <a:endParaRPr lang="en-US" dirty="0"/>
          </a:p>
        </p:txBody>
      </p:sp>
      <p:pic>
        <p:nvPicPr>
          <p:cNvPr id="12" name="Picture 2" descr="\\SMHS-DFS.ead.gwu.edu\SMHS\GROUPS\gwci\Logos\Logos\GW Cancer Center logo  cropped 2.jp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3352800" y="6172200"/>
            <a:ext cx="2362200" cy="54867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09486" y="6140824"/>
            <a:ext cx="858837" cy="654148"/>
          </a:xfrm>
          <a:prstGeom prst="rect">
            <a:avLst/>
          </a:prstGeom>
        </p:spPr>
      </p:pic>
    </p:spTree>
  </p:cSld>
  <p:clrMap bg1="lt1" tx1="dk1" bg2="lt2" tx2="dk2" accent1="accent1" accent2="accent2" accent3="accent3" accent4="accent4" accent5="accent5" accent6="accent6" hlink="hlink" folHlink="folHlink"/>
  <p:sldLayoutIdLst>
    <p:sldLayoutId id="2147483778"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ctr" rtl="0" eaLnBrk="0" fontAlgn="base" hangingPunct="0">
        <a:spcBef>
          <a:spcPct val="0"/>
        </a:spcBef>
        <a:spcAft>
          <a:spcPct val="0"/>
        </a:spcAft>
        <a:defRPr sz="3600">
          <a:solidFill>
            <a:srgbClr val="365F91"/>
          </a:solidFill>
          <a:latin typeface="Trebuchet MS" pitchFamily="34" charset="0"/>
          <a:ea typeface="+mj-ea"/>
          <a:cs typeface="+mj-cs"/>
        </a:defRPr>
      </a:lvl1pPr>
      <a:lvl2pPr algn="ctr" rtl="0" eaLnBrk="0" fontAlgn="base" hangingPunct="0">
        <a:spcBef>
          <a:spcPct val="0"/>
        </a:spcBef>
        <a:spcAft>
          <a:spcPct val="0"/>
        </a:spcAft>
        <a:defRPr sz="3600">
          <a:solidFill>
            <a:srgbClr val="365F91"/>
          </a:solidFill>
          <a:latin typeface="Trebuchet MS" pitchFamily="34" charset="0"/>
        </a:defRPr>
      </a:lvl2pPr>
      <a:lvl3pPr algn="ctr" rtl="0" eaLnBrk="0" fontAlgn="base" hangingPunct="0">
        <a:spcBef>
          <a:spcPct val="0"/>
        </a:spcBef>
        <a:spcAft>
          <a:spcPct val="0"/>
        </a:spcAft>
        <a:defRPr sz="3600">
          <a:solidFill>
            <a:srgbClr val="365F91"/>
          </a:solidFill>
          <a:latin typeface="Trebuchet MS" pitchFamily="34" charset="0"/>
        </a:defRPr>
      </a:lvl3pPr>
      <a:lvl4pPr algn="ctr" rtl="0" eaLnBrk="0" fontAlgn="base" hangingPunct="0">
        <a:spcBef>
          <a:spcPct val="0"/>
        </a:spcBef>
        <a:spcAft>
          <a:spcPct val="0"/>
        </a:spcAft>
        <a:defRPr sz="3600">
          <a:solidFill>
            <a:srgbClr val="365F91"/>
          </a:solidFill>
          <a:latin typeface="Trebuchet MS" pitchFamily="34" charset="0"/>
        </a:defRPr>
      </a:lvl4pPr>
      <a:lvl5pPr algn="ctr" rtl="0" eaLnBrk="0" fontAlgn="base" hangingPunct="0">
        <a:spcBef>
          <a:spcPct val="0"/>
        </a:spcBef>
        <a:spcAft>
          <a:spcPct val="0"/>
        </a:spcAft>
        <a:defRPr sz="3600">
          <a:solidFill>
            <a:srgbClr val="365F91"/>
          </a:solidFill>
          <a:latin typeface="Trebuchet MS" pitchFamily="34" charset="0"/>
        </a:defRPr>
      </a:lvl5pPr>
      <a:lvl6pPr marL="457200" algn="ctr" rtl="0" fontAlgn="base">
        <a:spcBef>
          <a:spcPct val="0"/>
        </a:spcBef>
        <a:spcAft>
          <a:spcPct val="0"/>
        </a:spcAft>
        <a:defRPr sz="4400">
          <a:solidFill>
            <a:srgbClr val="365F91"/>
          </a:solidFill>
          <a:latin typeface="Arial" charset="0"/>
        </a:defRPr>
      </a:lvl6pPr>
      <a:lvl7pPr marL="914400" algn="ctr" rtl="0" fontAlgn="base">
        <a:spcBef>
          <a:spcPct val="0"/>
        </a:spcBef>
        <a:spcAft>
          <a:spcPct val="0"/>
        </a:spcAft>
        <a:defRPr sz="4400">
          <a:solidFill>
            <a:srgbClr val="365F91"/>
          </a:solidFill>
          <a:latin typeface="Arial" charset="0"/>
        </a:defRPr>
      </a:lvl7pPr>
      <a:lvl8pPr marL="1371600" algn="ctr" rtl="0" fontAlgn="base">
        <a:spcBef>
          <a:spcPct val="0"/>
        </a:spcBef>
        <a:spcAft>
          <a:spcPct val="0"/>
        </a:spcAft>
        <a:defRPr sz="4400">
          <a:solidFill>
            <a:srgbClr val="365F91"/>
          </a:solidFill>
          <a:latin typeface="Arial" charset="0"/>
        </a:defRPr>
      </a:lvl8pPr>
      <a:lvl9pPr marL="1828800" algn="ctr" rtl="0" fontAlgn="base">
        <a:spcBef>
          <a:spcPct val="0"/>
        </a:spcBef>
        <a:spcAft>
          <a:spcPct val="0"/>
        </a:spcAft>
        <a:defRPr sz="4400">
          <a:solidFill>
            <a:srgbClr val="365F9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696EA9-500D-5C0E-1121-5B55B262AC6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44DA46-9976-2C08-A507-00BC27B1B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84D7-775B-8CB7-48BC-B109A2B43A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8E8277B4-E56C-4D1B-9A9F-2F16D528C1A3}" type="datetimeFigureOut">
              <a:rPr lang="en-US" smtClean="0"/>
              <a:t>5/15/2025</a:t>
            </a:fld>
            <a:endParaRPr lang="en-US"/>
          </a:p>
        </p:txBody>
      </p:sp>
      <p:sp>
        <p:nvSpPr>
          <p:cNvPr id="5" name="Footer Placeholder 4">
            <a:extLst>
              <a:ext uri="{FF2B5EF4-FFF2-40B4-BE49-F238E27FC236}">
                <a16:creationId xmlns:a16="http://schemas.microsoft.com/office/drawing/2014/main" id="{3A9B3947-C055-5DDA-25F7-0D03D2D9B3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6CBECFF-7A16-915B-9039-687B8C8146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53378E6D-65B6-41C2-8515-2F1633BF0193}" type="slidenum">
              <a:rPr lang="en-US" smtClean="0"/>
              <a:t>‹#›</a:t>
            </a:fld>
            <a:endParaRPr lang="en-US"/>
          </a:p>
        </p:txBody>
      </p:sp>
    </p:spTree>
    <p:extLst>
      <p:ext uri="{BB962C8B-B14F-4D97-AF65-F5344CB8AC3E}">
        <p14:creationId xmlns:p14="http://schemas.microsoft.com/office/powerpoint/2010/main" val="969976710"/>
      </p:ext>
    </p:extLst>
  </p:cSld>
  <p:clrMap bg1="lt1" tx1="dk1" bg2="lt2" tx2="dk2" accent1="accent1" accent2="accent2" accent3="accent3" accent4="accent4" accent5="accent5" accent6="accent6" hlink="hlink" folHlink="folHlink"/>
  <p:sldLayoutIdLst>
    <p:sldLayoutId id="214748378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me.smhs.gwu.edu/gw-cancer-center-/content/cancer-survivorship-series" TargetMode="External"/><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hyperlink" Target="mailto:cancercontrol@gwu.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sco.org/practice-guidelines/cancer-care-initiatives/prevention-survivorship/survivorship-compendiu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oncolife.oncolink.org/" TargetMode="External"/><Relationship Id="rId5" Type="http://schemas.openxmlformats.org/officeDocument/2006/relationships/hyperlink" Target="https://www.journeyforward.org/planning-tools/my-care-plan" TargetMode="External"/><Relationship Id="rId4" Type="http://schemas.openxmlformats.org/officeDocument/2006/relationships/hyperlink" Target="https://www.journeyforward.org/professionals/survivorship-care-plan-builde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cancer.org/health-care-professionals/american-cancer-society-survivorship-guideline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cancer.org/health-care-professionals/national-cancer-survivorship-resource-center.html" TargetMode="External"/><Relationship Id="rId5" Type="http://schemas.openxmlformats.org/officeDocument/2006/relationships/hyperlink" Target="https://www.nccn.org/professionals/physician_gls/default.aspx" TargetMode="External"/><Relationship Id="rId4" Type="http://schemas.openxmlformats.org/officeDocument/2006/relationships/hyperlink" Target="https://www.asco.org/practice-guidelines/cancer-care-initiatives/prevention-survivorship/survivorship-compendium"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smhs.gwu.edu/gwci/survivorship/ncsrc/national-cancer-survivorship-center-toolkit"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smhs.gwu.edu/gwci/survivorship/ncsrc/national-cancer-survivorship-center-toolkit"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cancer.org/health-care-professionals/american-cancer-society-survivorship-guidelines.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https://www.nccn.org/professionals/physician_gls/default.aspx" TargetMode="External"/><Relationship Id="rId5" Type="http://schemas.openxmlformats.org/officeDocument/2006/relationships/hyperlink" Target="https://www.nccn.org/professionals/physician_gls/pdf/survivorship.pdf" TargetMode="External"/><Relationship Id="rId4" Type="http://schemas.openxmlformats.org/officeDocument/2006/relationships/hyperlink" Target="https://www.asco.org/guidelines/survivorship"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504C9-2E54-D9E3-A553-AB318193D2AB}"/>
            </a:ext>
          </a:extLst>
        </p:cNvPr>
        <p:cNvGrpSpPr/>
        <p:nvPr/>
      </p:nvGrpSpPr>
      <p:grpSpPr>
        <a:xfrm>
          <a:off x="0" y="0"/>
          <a:ext cx="0" cy="0"/>
          <a:chOff x="0" y="0"/>
          <a:chExt cx="0" cy="0"/>
        </a:xfrm>
      </p:grpSpPr>
      <p:pic>
        <p:nvPicPr>
          <p:cNvPr id="6" name="Picture 5" descr="A black background with white text&#10;&#10;Description automatically generated">
            <a:extLst>
              <a:ext uri="{FF2B5EF4-FFF2-40B4-BE49-F238E27FC236}">
                <a16:creationId xmlns:a16="http://schemas.microsoft.com/office/drawing/2014/main" id="{A66EAD1C-23A4-E5E1-25AA-96552A90C8F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186"/>
          <a:stretch/>
        </p:blipFill>
        <p:spPr bwMode="auto">
          <a:xfrm>
            <a:off x="358097" y="1132219"/>
            <a:ext cx="2066449" cy="752951"/>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04292F39-E55C-1444-7AF4-5C043BE2E9E9}"/>
              </a:ext>
            </a:extLst>
          </p:cNvPr>
          <p:cNvSpPr txBox="1"/>
          <p:nvPr/>
        </p:nvSpPr>
        <p:spPr>
          <a:xfrm>
            <a:off x="358097" y="2016785"/>
            <a:ext cx="7848308" cy="3658694"/>
          </a:xfrm>
          <a:prstGeom prst="rect">
            <a:avLst/>
          </a:prstGeom>
          <a:noFill/>
        </p:spPr>
        <p:txBody>
          <a:bodyPr wrap="square" rtlCol="0">
            <a:spAutoFit/>
          </a:bodyPr>
          <a:lstStyle/>
          <a:p>
            <a:pPr defTabSz="685800" eaLnBrk="1" fontAlgn="auto" hangingPunct="1">
              <a:lnSpc>
                <a:spcPct val="107000"/>
              </a:lnSpc>
              <a:spcBef>
                <a:spcPts val="0"/>
              </a:spcBef>
              <a:spcAft>
                <a:spcPts val="600"/>
              </a:spcAft>
            </a:pPr>
            <a:r>
              <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may be used or adapted for noncommercial, educational purposes only. Please use the following citation:</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George Washington University Cancer Center TAP. (2020). </a:t>
            </a:r>
            <a:r>
              <a:rPr lang="en-US" sz="1350" i="1"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Cancer Survivorship 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[PowerPoint Slides]. GWU Cancer Center TAP. </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hlinkClick r:id="rId3"/>
              </a:rPr>
              <a:t>https://cme.smhs.gwu.edu/gw-cancer-center-/content/cancer-survivorship-series</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This content was adapted from the GW Cancer Center the Oncology Patient Navigation Training: The Fundamentals (PI: Pratt-Chapman) developed and maintained by CDC cooperative agreements #NU38DP004972, #5NU58DP006461 and #NU58DP007539. The content added, changed, or adapted by our organization do not necessarily represent the views of the GW Cancer Center or the CDC.</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685800" eaLnBrk="1" fontAlgn="auto" hangingPunct="1">
              <a:lnSpc>
                <a:spcPct val="107000"/>
              </a:lnSpc>
              <a:spcBef>
                <a:spcPts val="0"/>
              </a:spcBef>
              <a:spcAft>
                <a:spcPts val="600"/>
              </a:spcAft>
            </a:pP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If you have any questions about the following material or would like permission to use this material, please contact </a:t>
            </a:r>
            <a:r>
              <a:rPr lang="en-US" sz="1350" u="sng" kern="100" dirty="0">
                <a:solidFill>
                  <a:srgbClr val="467886"/>
                </a:solidFill>
                <a:latin typeface="Aptos" panose="020B0004020202020204" pitchFamily="34" charset="0"/>
                <a:ea typeface="Aptos" panose="020B0004020202020204" pitchFamily="34" charset="0"/>
                <a:cs typeface="Times New Roman" panose="02020603050405020304" pitchFamily="18" charset="0"/>
                <a:hlinkClick r:id="rId4"/>
              </a:rPr>
              <a:t>cancercontrol@gwu.edu</a:t>
            </a:r>
            <a:r>
              <a:rPr lang="en-US" sz="135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endParaRPr lang="en-US" sz="900" kern="100" dirty="0">
              <a:solidFill>
                <a:prstClr val="black"/>
              </a:solidFill>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02115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Survivorship Care Plan?</a:t>
            </a:r>
          </a:p>
        </p:txBody>
      </p:sp>
      <p:sp>
        <p:nvSpPr>
          <p:cNvPr id="4" name="Rounded Rectangle 3"/>
          <p:cNvSpPr/>
          <p:nvPr/>
        </p:nvSpPr>
        <p:spPr>
          <a:xfrm>
            <a:off x="533400" y="2057400"/>
            <a:ext cx="1905000" cy="1295400"/>
          </a:xfrm>
          <a:prstGeom prst="roundRect">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Treatment Summary</a:t>
            </a:r>
          </a:p>
        </p:txBody>
      </p:sp>
      <p:sp>
        <p:nvSpPr>
          <p:cNvPr id="5" name="Rounded Rectangle 4"/>
          <p:cNvSpPr/>
          <p:nvPr/>
        </p:nvSpPr>
        <p:spPr>
          <a:xfrm>
            <a:off x="3600450" y="2057400"/>
            <a:ext cx="1905000" cy="1295400"/>
          </a:xfrm>
          <a:prstGeom prst="roundRect">
            <a:avLst/>
          </a:prstGeom>
          <a:solidFill>
            <a:srgbClr val="008264"/>
          </a:solidFill>
          <a:ln>
            <a:solidFill>
              <a:srgbClr val="00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Follow-up Plan</a:t>
            </a:r>
          </a:p>
        </p:txBody>
      </p:sp>
      <p:sp>
        <p:nvSpPr>
          <p:cNvPr id="6" name="Rounded Rectangle 5"/>
          <p:cNvSpPr/>
          <p:nvPr/>
        </p:nvSpPr>
        <p:spPr>
          <a:xfrm>
            <a:off x="6667500" y="2057400"/>
            <a:ext cx="1905000" cy="1295400"/>
          </a:xfrm>
          <a:prstGeom prst="roundRect">
            <a:avLst/>
          </a:prstGeom>
          <a:solidFill>
            <a:srgbClr val="003B5C"/>
          </a:solidFill>
          <a:ln>
            <a:solidFill>
              <a:srgbClr val="003B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Narrow" panose="020B0606020202030204" pitchFamily="34" charset="0"/>
              </a:rPr>
              <a:t>Survivorship Care Plan</a:t>
            </a:r>
          </a:p>
        </p:txBody>
      </p:sp>
      <p:sp>
        <p:nvSpPr>
          <p:cNvPr id="7" name="Plus 6"/>
          <p:cNvSpPr/>
          <p:nvPr/>
        </p:nvSpPr>
        <p:spPr>
          <a:xfrm>
            <a:off x="2628900" y="2333171"/>
            <a:ext cx="685800" cy="685800"/>
          </a:xfrm>
          <a:prstGeom prst="mathPlus">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Equal 7"/>
          <p:cNvSpPr/>
          <p:nvPr/>
        </p:nvSpPr>
        <p:spPr>
          <a:xfrm>
            <a:off x="5753100" y="2400300"/>
            <a:ext cx="609600" cy="609600"/>
          </a:xfrm>
          <a:prstGeom prst="mathEqual">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ontent Placeholder 2"/>
          <p:cNvSpPr>
            <a:spLocks noGrp="1"/>
          </p:cNvSpPr>
          <p:nvPr>
            <p:ph idx="1"/>
          </p:nvPr>
        </p:nvSpPr>
        <p:spPr>
          <a:xfrm>
            <a:off x="457200" y="4000500"/>
            <a:ext cx="8229600" cy="1866900"/>
          </a:xfrm>
        </p:spPr>
        <p:txBody>
          <a:bodyPr/>
          <a:lstStyle/>
          <a:p>
            <a:r>
              <a:rPr lang="en-US" sz="2400" dirty="0"/>
              <a:t>Includes treatment summary and follow-up plan </a:t>
            </a:r>
          </a:p>
          <a:p>
            <a:r>
              <a:rPr lang="en-US" sz="2400" dirty="0"/>
              <a:t>Serves as a communication tool</a:t>
            </a:r>
          </a:p>
          <a:p>
            <a:r>
              <a:rPr lang="en-US" sz="2400" dirty="0"/>
              <a:t>Numerous templates are available</a:t>
            </a:r>
          </a:p>
        </p:txBody>
      </p:sp>
    </p:spTree>
    <p:extLst>
      <p:ext uri="{BB962C8B-B14F-4D97-AF65-F5344CB8AC3E}">
        <p14:creationId xmlns:p14="http://schemas.microsoft.com/office/powerpoint/2010/main" val="22378918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8269288" cy="2057400"/>
          </a:xfrm>
        </p:spPr>
        <p:txBody>
          <a:bodyPr/>
          <a:lstStyle/>
          <a:p>
            <a:pPr marL="0" indent="0">
              <a:buNone/>
            </a:pPr>
            <a:r>
              <a:rPr lang="en-US" dirty="0"/>
              <a:t>Models of Care</a:t>
            </a:r>
          </a:p>
        </p:txBody>
      </p:sp>
    </p:spTree>
    <p:extLst>
      <p:ext uri="{BB962C8B-B14F-4D97-AF65-F5344CB8AC3E}">
        <p14:creationId xmlns:p14="http://schemas.microsoft.com/office/powerpoint/2010/main" val="988314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Models</a:t>
            </a:r>
          </a:p>
        </p:txBody>
      </p:sp>
      <p:sp>
        <p:nvSpPr>
          <p:cNvPr id="4" name="Rectangle 3"/>
          <p:cNvSpPr/>
          <p:nvPr/>
        </p:nvSpPr>
        <p:spPr>
          <a:xfrm>
            <a:off x="457200" y="5666601"/>
            <a:ext cx="5537093" cy="261610"/>
          </a:xfrm>
          <a:prstGeom prst="rect">
            <a:avLst/>
          </a:prstGeom>
        </p:spPr>
        <p:txBody>
          <a:bodyPr wrap="none">
            <a:spAutoFit/>
          </a:bodyPr>
          <a:lstStyle/>
          <a:p>
            <a:r>
              <a:rPr lang="en-US" sz="1100" dirty="0" err="1">
                <a:solidFill>
                  <a:schemeClr val="bg1">
                    <a:lumMod val="50000"/>
                  </a:schemeClr>
                </a:solidFill>
              </a:rPr>
              <a:t>Nekhlyudov</a:t>
            </a:r>
            <a:r>
              <a:rPr lang="en-US" sz="1100" dirty="0">
                <a:solidFill>
                  <a:schemeClr val="bg1">
                    <a:lumMod val="50000"/>
                  </a:schemeClr>
                </a:solidFill>
              </a:rPr>
              <a:t>, O’Malley &amp; Hudson, 2017; American Society of Clinical Oncology, n.d.-b. </a:t>
            </a:r>
            <a:endParaRPr lang="en-US" sz="11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425878"/>
            <a:ext cx="5638800" cy="4232762"/>
          </a:xfrm>
          <a:prstGeom prst="rect">
            <a:avLst/>
          </a:prstGeom>
        </p:spPr>
      </p:pic>
    </p:spTree>
    <p:extLst>
      <p:ext uri="{BB962C8B-B14F-4D97-AF65-F5344CB8AC3E}">
        <p14:creationId xmlns:p14="http://schemas.microsoft.com/office/powerpoint/2010/main" val="1891708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Care Model</a:t>
            </a:r>
          </a:p>
        </p:txBody>
      </p:sp>
      <p:sp>
        <p:nvSpPr>
          <p:cNvPr id="3" name="Content Placeholder 2"/>
          <p:cNvSpPr>
            <a:spLocks noGrp="1"/>
          </p:cNvSpPr>
          <p:nvPr>
            <p:ph idx="1"/>
          </p:nvPr>
        </p:nvSpPr>
        <p:spPr>
          <a:xfrm>
            <a:off x="457200" y="1600201"/>
            <a:ext cx="8229600" cy="3962400"/>
          </a:xfrm>
        </p:spPr>
        <p:txBody>
          <a:bodyPr/>
          <a:lstStyle/>
          <a:p>
            <a:r>
              <a:rPr lang="en-US" sz="2400" dirty="0"/>
              <a:t>Care of a patient shared by 2 or more clinicians in different specialties</a:t>
            </a:r>
            <a:br>
              <a:rPr lang="en-US" sz="2400" dirty="0"/>
            </a:br>
            <a:endParaRPr lang="en-US" sz="2400" dirty="0"/>
          </a:p>
          <a:p>
            <a:r>
              <a:rPr lang="en-US" sz="2400" dirty="0"/>
              <a:t>Includes communication and periodic transfer of knowledge between specialist and primary care provider</a:t>
            </a:r>
          </a:p>
          <a:p>
            <a:endParaRPr lang="en-US" sz="2400" dirty="0"/>
          </a:p>
          <a:p>
            <a:r>
              <a:rPr lang="en-US" sz="2400" dirty="0"/>
              <a:t>Shared care in other fields</a:t>
            </a:r>
          </a:p>
          <a:p>
            <a:pPr lvl="1"/>
            <a:r>
              <a:rPr lang="en-US" sz="2000" dirty="0"/>
              <a:t>Demonstrated to improve patient outcomes and enhance management of patients with various chronic diseases (e.g. diabetes)</a:t>
            </a:r>
            <a:br>
              <a:rPr lang="en-US" sz="2000" dirty="0"/>
            </a:br>
            <a:endParaRPr lang="en-US" sz="2000" dirty="0"/>
          </a:p>
        </p:txBody>
      </p:sp>
      <p:sp>
        <p:nvSpPr>
          <p:cNvPr id="5" name="TextBox 4"/>
          <p:cNvSpPr txBox="1"/>
          <p:nvPr/>
        </p:nvSpPr>
        <p:spPr>
          <a:xfrm>
            <a:off x="457200" y="5715000"/>
            <a:ext cx="8001000" cy="261610"/>
          </a:xfrm>
          <a:prstGeom prst="rect">
            <a:avLst/>
          </a:prstGeom>
          <a:noFill/>
        </p:spPr>
        <p:txBody>
          <a:bodyPr wrap="square" rtlCol="0">
            <a:spAutoFit/>
          </a:bodyPr>
          <a:lstStyle/>
          <a:p>
            <a:r>
              <a:rPr lang="en-US" sz="1100" dirty="0" err="1">
                <a:solidFill>
                  <a:schemeClr val="bg1">
                    <a:lumMod val="50000"/>
                  </a:schemeClr>
                </a:solidFill>
              </a:rPr>
              <a:t>Oeffinger</a:t>
            </a:r>
            <a:r>
              <a:rPr lang="en-US" sz="1100" dirty="0">
                <a:solidFill>
                  <a:schemeClr val="bg1">
                    <a:lumMod val="50000"/>
                  </a:schemeClr>
                </a:solidFill>
              </a:rPr>
              <a:t> &amp; McCabe, 2006; </a:t>
            </a:r>
            <a:r>
              <a:rPr lang="en-US" sz="1100" dirty="0" err="1">
                <a:solidFill>
                  <a:schemeClr val="bg1">
                    <a:lumMod val="50000"/>
                  </a:schemeClr>
                </a:solidFill>
              </a:rPr>
              <a:t>Ciardullo</a:t>
            </a:r>
            <a:r>
              <a:rPr lang="en-US" sz="1100" dirty="0">
                <a:solidFill>
                  <a:schemeClr val="bg1">
                    <a:lumMod val="50000"/>
                  </a:schemeClr>
                </a:solidFill>
              </a:rPr>
              <a:t> et al., 2003; Renders et al., 2003. </a:t>
            </a:r>
          </a:p>
        </p:txBody>
      </p:sp>
    </p:spTree>
    <p:extLst>
      <p:ext uri="{BB962C8B-B14F-4D97-AF65-F5344CB8AC3E}">
        <p14:creationId xmlns:p14="http://schemas.microsoft.com/office/powerpoint/2010/main" val="1867229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 Coordination</a:t>
            </a:r>
          </a:p>
        </p:txBody>
      </p:sp>
      <p:sp>
        <p:nvSpPr>
          <p:cNvPr id="3" name="Content Placeholder 2"/>
          <p:cNvSpPr>
            <a:spLocks noGrp="1"/>
          </p:cNvSpPr>
          <p:nvPr>
            <p:ph idx="1"/>
          </p:nvPr>
        </p:nvSpPr>
        <p:spPr>
          <a:xfrm>
            <a:off x="453656" y="1447800"/>
            <a:ext cx="8229600" cy="4191000"/>
          </a:xfrm>
        </p:spPr>
        <p:txBody>
          <a:bodyPr/>
          <a:lstStyle/>
          <a:p>
            <a:r>
              <a:rPr lang="en-US" sz="2200" dirty="0"/>
              <a:t>Primary care provider and oncologist maintain communication throughout diagnosis, treatment and post-treatment care</a:t>
            </a:r>
          </a:p>
          <a:p>
            <a:r>
              <a:rPr lang="en-US" sz="2200" dirty="0"/>
              <a:t>Oncology team provide survivorship care plan to primary care provider</a:t>
            </a:r>
          </a:p>
          <a:p>
            <a:r>
              <a:rPr lang="en-US" sz="2200" dirty="0"/>
              <a:t>Coordinate care with specialists to address physical effects and psychosocial issues</a:t>
            </a:r>
          </a:p>
          <a:p>
            <a:r>
              <a:rPr lang="en-US" sz="2200" dirty="0"/>
              <a:t>Encourage inclusion of spouse, partner, friend etc. in survivorship care </a:t>
            </a:r>
          </a:p>
          <a:p>
            <a:r>
              <a:rPr lang="en-US" sz="2200" dirty="0"/>
              <a:t>Recommend appropriate community-based and other support resources</a:t>
            </a:r>
          </a:p>
          <a:p>
            <a:endParaRPr lang="en-US" sz="2400" dirty="0"/>
          </a:p>
        </p:txBody>
      </p:sp>
      <p:sp>
        <p:nvSpPr>
          <p:cNvPr id="4" name="TextBox 3"/>
          <p:cNvSpPr txBox="1"/>
          <p:nvPr/>
        </p:nvSpPr>
        <p:spPr>
          <a:xfrm>
            <a:off x="457200" y="5715000"/>
            <a:ext cx="8001000" cy="261610"/>
          </a:xfrm>
          <a:prstGeom prst="rect">
            <a:avLst/>
          </a:prstGeom>
          <a:noFill/>
        </p:spPr>
        <p:txBody>
          <a:bodyPr wrap="square" rtlCol="0">
            <a:spAutoFit/>
          </a:bodyPr>
          <a:lstStyle/>
          <a:p>
            <a:r>
              <a:rPr lang="en-US" sz="1100" dirty="0">
                <a:solidFill>
                  <a:schemeClr val="bg1">
                    <a:lumMod val="50000"/>
                  </a:schemeClr>
                </a:solidFill>
              </a:rPr>
              <a:t>Willis, </a:t>
            </a:r>
            <a:r>
              <a:rPr lang="en-US" sz="1100" dirty="0" err="1">
                <a:solidFill>
                  <a:schemeClr val="bg1">
                    <a:lumMod val="50000"/>
                  </a:schemeClr>
                </a:solidFill>
              </a:rPr>
              <a:t>Hoffler</a:t>
            </a:r>
            <a:r>
              <a:rPr lang="en-US" sz="1100" dirty="0">
                <a:solidFill>
                  <a:schemeClr val="bg1">
                    <a:lumMod val="50000"/>
                  </a:schemeClr>
                </a:solidFill>
              </a:rPr>
              <a:t>, Villalobos &amp; Pratt-Chapman, 2016.</a:t>
            </a:r>
          </a:p>
        </p:txBody>
      </p:sp>
    </p:spTree>
    <p:extLst>
      <p:ext uri="{BB962C8B-B14F-4D97-AF65-F5344CB8AC3E}">
        <p14:creationId xmlns:p14="http://schemas.microsoft.com/office/powerpoint/2010/main" val="3953154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55"/>
            <a:ext cx="8229600" cy="1298247"/>
          </a:xfrm>
        </p:spPr>
        <p:txBody>
          <a:bodyPr/>
          <a:lstStyle/>
          <a:p>
            <a:r>
              <a:rPr lang="en-US" dirty="0"/>
              <a:t>Shared Care</a:t>
            </a:r>
          </a:p>
        </p:txBody>
      </p:sp>
      <p:sp>
        <p:nvSpPr>
          <p:cNvPr id="3" name="Content Placeholder 2"/>
          <p:cNvSpPr>
            <a:spLocks noGrp="1"/>
          </p:cNvSpPr>
          <p:nvPr>
            <p:ph idx="1"/>
          </p:nvPr>
        </p:nvSpPr>
        <p:spPr>
          <a:xfrm>
            <a:off x="457200" y="1752601"/>
            <a:ext cx="8229600" cy="3733800"/>
          </a:xfrm>
        </p:spPr>
        <p:txBody>
          <a:bodyPr/>
          <a:lstStyle/>
          <a:p>
            <a:r>
              <a:rPr lang="en-US" sz="2600" dirty="0"/>
              <a:t>Surveillance and screening</a:t>
            </a:r>
            <a:br>
              <a:rPr lang="en-US" sz="2600" dirty="0"/>
            </a:br>
            <a:endParaRPr lang="en-US" sz="2600" dirty="0"/>
          </a:p>
          <a:p>
            <a:r>
              <a:rPr lang="en-US" sz="2600" dirty="0"/>
              <a:t>Assessment and management of physical and psychosocial impacts</a:t>
            </a:r>
            <a:br>
              <a:rPr lang="en-US" sz="2600" dirty="0"/>
            </a:br>
            <a:endParaRPr lang="en-US" sz="2600" dirty="0"/>
          </a:p>
          <a:p>
            <a:r>
              <a:rPr lang="en-US" sz="2600" dirty="0"/>
              <a:t>Health promotion</a:t>
            </a:r>
          </a:p>
        </p:txBody>
      </p:sp>
      <p:sp>
        <p:nvSpPr>
          <p:cNvPr id="4" name="TextBox 3"/>
          <p:cNvSpPr txBox="1"/>
          <p:nvPr/>
        </p:nvSpPr>
        <p:spPr>
          <a:xfrm>
            <a:off x="457200" y="5715000"/>
            <a:ext cx="8001000" cy="261610"/>
          </a:xfrm>
          <a:prstGeom prst="rect">
            <a:avLst/>
          </a:prstGeom>
          <a:noFill/>
        </p:spPr>
        <p:txBody>
          <a:bodyPr wrap="square" rtlCol="0">
            <a:spAutoFit/>
          </a:bodyPr>
          <a:lstStyle/>
          <a:p>
            <a:r>
              <a:rPr lang="en-US" sz="1100" dirty="0" err="1">
                <a:solidFill>
                  <a:schemeClr val="bg1">
                    <a:lumMod val="50000"/>
                  </a:schemeClr>
                </a:solidFill>
              </a:rPr>
              <a:t>Loonen</a:t>
            </a:r>
            <a:r>
              <a:rPr lang="en-US" sz="1100" dirty="0">
                <a:solidFill>
                  <a:schemeClr val="bg1">
                    <a:lumMod val="50000"/>
                  </a:schemeClr>
                </a:solidFill>
              </a:rPr>
              <a:t> et al., 2018; Willis, </a:t>
            </a:r>
            <a:r>
              <a:rPr lang="en-US" sz="1100" dirty="0" err="1">
                <a:solidFill>
                  <a:schemeClr val="bg1">
                    <a:lumMod val="50000"/>
                  </a:schemeClr>
                </a:solidFill>
              </a:rPr>
              <a:t>Hoffler</a:t>
            </a:r>
            <a:r>
              <a:rPr lang="en-US" sz="1100" dirty="0">
                <a:solidFill>
                  <a:schemeClr val="bg1">
                    <a:lumMod val="50000"/>
                  </a:schemeClr>
                </a:solidFill>
              </a:rPr>
              <a:t>, Villalobos &amp; Pratt-Chapman, 2016.</a:t>
            </a:r>
          </a:p>
        </p:txBody>
      </p:sp>
    </p:spTree>
    <p:extLst>
      <p:ext uri="{BB962C8B-B14F-4D97-AF65-F5344CB8AC3E}">
        <p14:creationId xmlns:p14="http://schemas.microsoft.com/office/powerpoint/2010/main" val="402859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Surveillance and Screening</a:t>
            </a:r>
          </a:p>
        </p:txBody>
      </p:sp>
      <p:sp>
        <p:nvSpPr>
          <p:cNvPr id="3" name="Content Placeholder 2"/>
          <p:cNvSpPr>
            <a:spLocks noGrp="1"/>
          </p:cNvSpPr>
          <p:nvPr>
            <p:ph idx="1"/>
          </p:nvPr>
        </p:nvSpPr>
        <p:spPr>
          <a:xfrm>
            <a:off x="457200" y="1600201"/>
            <a:ext cx="8229600" cy="3962400"/>
          </a:xfrm>
        </p:spPr>
        <p:txBody>
          <a:bodyPr/>
          <a:lstStyle/>
          <a:p>
            <a:r>
              <a:rPr lang="en-US" sz="2600" dirty="0"/>
              <a:t>Check for early, local or regional cancer recurrence</a:t>
            </a:r>
            <a:br>
              <a:rPr lang="en-US" sz="2600" dirty="0"/>
            </a:br>
            <a:endParaRPr lang="en-US" sz="2600" dirty="0"/>
          </a:p>
          <a:p>
            <a:r>
              <a:rPr lang="en-US" sz="2600" dirty="0"/>
              <a:t>Detect recurrence or second primary cancers early</a:t>
            </a:r>
            <a:br>
              <a:rPr lang="en-US" sz="2600" dirty="0"/>
            </a:br>
            <a:endParaRPr lang="en-US" sz="2600" dirty="0"/>
          </a:p>
          <a:p>
            <a:r>
              <a:rPr lang="en-US" sz="2600" dirty="0"/>
              <a:t>Follow American Cancer Society screening guidelines</a:t>
            </a:r>
          </a:p>
        </p:txBody>
      </p:sp>
      <p:sp>
        <p:nvSpPr>
          <p:cNvPr id="4" name="TextBox 3"/>
          <p:cNvSpPr txBox="1"/>
          <p:nvPr/>
        </p:nvSpPr>
        <p:spPr>
          <a:xfrm>
            <a:off x="457200" y="5715000"/>
            <a:ext cx="8001000" cy="261610"/>
          </a:xfrm>
          <a:prstGeom prst="rect">
            <a:avLst/>
          </a:prstGeom>
          <a:noFill/>
        </p:spPr>
        <p:txBody>
          <a:bodyPr wrap="square" rtlCol="0">
            <a:spAutoFit/>
          </a:bodyPr>
          <a:lstStyle/>
          <a:p>
            <a:r>
              <a:rPr lang="en-US" sz="1100" dirty="0">
                <a:solidFill>
                  <a:schemeClr val="bg1">
                    <a:lumMod val="50000"/>
                  </a:schemeClr>
                </a:solidFill>
              </a:rPr>
              <a:t>Willis, </a:t>
            </a:r>
            <a:r>
              <a:rPr lang="en-US" sz="1100" dirty="0" err="1">
                <a:solidFill>
                  <a:schemeClr val="bg1">
                    <a:lumMod val="50000"/>
                  </a:schemeClr>
                </a:solidFill>
              </a:rPr>
              <a:t>Hoffler</a:t>
            </a:r>
            <a:r>
              <a:rPr lang="en-US" sz="1100" dirty="0">
                <a:solidFill>
                  <a:schemeClr val="bg1">
                    <a:lumMod val="50000"/>
                  </a:schemeClr>
                </a:solidFill>
              </a:rPr>
              <a:t>, Villalobos &amp; Pratt-Chapman, 2016.</a:t>
            </a:r>
          </a:p>
        </p:txBody>
      </p:sp>
    </p:spTree>
    <p:extLst>
      <p:ext uri="{BB962C8B-B14F-4D97-AF65-F5344CB8AC3E}">
        <p14:creationId xmlns:p14="http://schemas.microsoft.com/office/powerpoint/2010/main" val="40629080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 and Manage Physical and Psychosocial Impacts</a:t>
            </a:r>
          </a:p>
        </p:txBody>
      </p:sp>
      <p:sp>
        <p:nvSpPr>
          <p:cNvPr id="3" name="Content Placeholder 2"/>
          <p:cNvSpPr>
            <a:spLocks noGrp="1"/>
          </p:cNvSpPr>
          <p:nvPr>
            <p:ph idx="1"/>
          </p:nvPr>
        </p:nvSpPr>
        <p:spPr>
          <a:xfrm>
            <a:off x="457200" y="1600201"/>
            <a:ext cx="8229600" cy="3962400"/>
          </a:xfrm>
        </p:spPr>
        <p:txBody>
          <a:bodyPr/>
          <a:lstStyle/>
          <a:p>
            <a:pPr>
              <a:spcBef>
                <a:spcPts val="0"/>
              </a:spcBef>
            </a:pPr>
            <a:r>
              <a:rPr lang="en-US" sz="2800" dirty="0"/>
              <a:t>A critical function of follow-up care</a:t>
            </a:r>
            <a:br>
              <a:rPr lang="en-US" sz="2800" dirty="0"/>
            </a:br>
            <a:endParaRPr lang="en-US" sz="2800" dirty="0"/>
          </a:p>
          <a:p>
            <a:pPr>
              <a:spcBef>
                <a:spcPts val="0"/>
              </a:spcBef>
            </a:pPr>
            <a:r>
              <a:rPr lang="en-US" sz="2800" dirty="0"/>
              <a:t>Use American Cancer Society tumor-specific survivorship care guidelines when possible</a:t>
            </a:r>
          </a:p>
          <a:p>
            <a:pPr>
              <a:spcBef>
                <a:spcPts val="0"/>
              </a:spcBef>
            </a:pPr>
            <a:endParaRPr lang="en-US" sz="2800" dirty="0"/>
          </a:p>
          <a:p>
            <a:pPr>
              <a:spcBef>
                <a:spcPts val="0"/>
              </a:spcBef>
            </a:pPr>
            <a:r>
              <a:rPr lang="en-US" sz="2800" dirty="0"/>
              <a:t>Follow National Comprehensive Cancer Network and American Society of Clinical Oncology guidelines</a:t>
            </a:r>
          </a:p>
          <a:p>
            <a:pPr marL="0" lvl="0" indent="0">
              <a:spcBef>
                <a:spcPts val="0"/>
              </a:spcBef>
              <a:buNone/>
            </a:pPr>
            <a:endParaRPr lang="en-US" sz="2800" kern="1200" dirty="0"/>
          </a:p>
        </p:txBody>
      </p:sp>
      <p:sp>
        <p:nvSpPr>
          <p:cNvPr id="4" name="TextBox 3"/>
          <p:cNvSpPr txBox="1"/>
          <p:nvPr/>
        </p:nvSpPr>
        <p:spPr>
          <a:xfrm>
            <a:off x="457200" y="5715000"/>
            <a:ext cx="8001000" cy="261610"/>
          </a:xfrm>
          <a:prstGeom prst="rect">
            <a:avLst/>
          </a:prstGeom>
          <a:noFill/>
        </p:spPr>
        <p:txBody>
          <a:bodyPr wrap="square" rtlCol="0">
            <a:spAutoFit/>
          </a:bodyPr>
          <a:lstStyle/>
          <a:p>
            <a:r>
              <a:rPr lang="en-US" sz="1100" dirty="0">
                <a:solidFill>
                  <a:schemeClr val="bg1">
                    <a:lumMod val="50000"/>
                  </a:schemeClr>
                </a:solidFill>
              </a:rPr>
              <a:t>Willis, </a:t>
            </a:r>
            <a:r>
              <a:rPr lang="en-US" sz="1100" dirty="0" err="1">
                <a:solidFill>
                  <a:schemeClr val="bg1">
                    <a:lumMod val="50000"/>
                  </a:schemeClr>
                </a:solidFill>
              </a:rPr>
              <a:t>Hoffler</a:t>
            </a:r>
            <a:r>
              <a:rPr lang="en-US" sz="1100" dirty="0">
                <a:solidFill>
                  <a:schemeClr val="bg1">
                    <a:lumMod val="50000"/>
                  </a:schemeClr>
                </a:solidFill>
              </a:rPr>
              <a:t>, Villalobos &amp; Pratt-Chapman, 2016.</a:t>
            </a:r>
          </a:p>
        </p:txBody>
      </p:sp>
    </p:spTree>
    <p:extLst>
      <p:ext uri="{BB962C8B-B14F-4D97-AF65-F5344CB8AC3E}">
        <p14:creationId xmlns:p14="http://schemas.microsoft.com/office/powerpoint/2010/main" val="248931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Health Promotion</a:t>
            </a:r>
          </a:p>
        </p:txBody>
      </p:sp>
      <p:sp>
        <p:nvSpPr>
          <p:cNvPr id="3" name="Content Placeholder 2"/>
          <p:cNvSpPr>
            <a:spLocks noGrp="1"/>
          </p:cNvSpPr>
          <p:nvPr>
            <p:ph idx="1"/>
          </p:nvPr>
        </p:nvSpPr>
        <p:spPr>
          <a:xfrm>
            <a:off x="457200" y="1143001"/>
            <a:ext cx="8229600" cy="3962399"/>
          </a:xfrm>
        </p:spPr>
        <p:txBody>
          <a:bodyPr/>
          <a:lstStyle/>
          <a:p>
            <a:r>
              <a:rPr lang="en-US" sz="1800" dirty="0"/>
              <a:t>American Cancer Society Nutrition and Physical Activity Guidelines for Cancer Survivors</a:t>
            </a:r>
          </a:p>
          <a:p>
            <a:pPr lvl="1"/>
            <a:r>
              <a:rPr lang="en-US" sz="1600" dirty="0"/>
              <a:t>Discusses physical activity and nutrition recommendations across continuum of cancer care</a:t>
            </a:r>
          </a:p>
          <a:p>
            <a:pPr lvl="1"/>
            <a:r>
              <a:rPr lang="en-US" sz="1600" dirty="0"/>
              <a:t>Focuses on survivors who are disease free or have stable disease following recovery</a:t>
            </a:r>
            <a:br>
              <a:rPr lang="en-US" sz="1600" dirty="0"/>
            </a:br>
            <a:endParaRPr lang="en-US" sz="1600" dirty="0"/>
          </a:p>
          <a:p>
            <a:r>
              <a:rPr lang="en-US" sz="1800" dirty="0"/>
              <a:t>National Comprehensive Cancer Network Guidelines® </a:t>
            </a:r>
            <a:br>
              <a:rPr lang="en-US" sz="1800" dirty="0"/>
            </a:br>
            <a:r>
              <a:rPr lang="en-US" sz="1800" dirty="0"/>
              <a:t>&amp; Clinical Resources</a:t>
            </a:r>
          </a:p>
          <a:p>
            <a:pPr lvl="1"/>
            <a:r>
              <a:rPr lang="en-US" sz="1600" dirty="0"/>
              <a:t>Survivorship</a:t>
            </a:r>
          </a:p>
          <a:p>
            <a:pPr lvl="2"/>
            <a:r>
              <a:rPr lang="en-US" sz="1200" dirty="0"/>
              <a:t>Late Effects/Long-Term Psychosocial and Physical Problems</a:t>
            </a:r>
          </a:p>
          <a:p>
            <a:pPr lvl="2"/>
            <a:r>
              <a:rPr lang="en-US" sz="1200" dirty="0"/>
              <a:t>Preventive Health/Healthy Lifestyles</a:t>
            </a:r>
          </a:p>
          <a:p>
            <a:pPr lvl="1"/>
            <a:r>
              <a:rPr lang="en-US" sz="1600" dirty="0"/>
              <a:t>Smoking Cessation</a:t>
            </a:r>
          </a:p>
          <a:p>
            <a:pPr lvl="1"/>
            <a:r>
              <a:rPr lang="en-US" sz="1600" dirty="0"/>
              <a:t>Palliative Care</a:t>
            </a:r>
          </a:p>
        </p:txBody>
      </p:sp>
      <p:sp>
        <p:nvSpPr>
          <p:cNvPr id="4" name="TextBox 3"/>
          <p:cNvSpPr txBox="1"/>
          <p:nvPr/>
        </p:nvSpPr>
        <p:spPr>
          <a:xfrm>
            <a:off x="457200" y="5834390"/>
            <a:ext cx="8001000" cy="261610"/>
          </a:xfrm>
          <a:prstGeom prst="rect">
            <a:avLst/>
          </a:prstGeom>
          <a:noFill/>
        </p:spPr>
        <p:txBody>
          <a:bodyPr wrap="square" rtlCol="0">
            <a:spAutoFit/>
          </a:bodyPr>
          <a:lstStyle/>
          <a:p>
            <a:r>
              <a:rPr lang="en-US" sz="1100" dirty="0">
                <a:solidFill>
                  <a:schemeClr val="bg1">
                    <a:lumMod val="50000"/>
                  </a:schemeClr>
                </a:solidFill>
              </a:rPr>
              <a:t>American Cancer Society, 2012; Willis, </a:t>
            </a:r>
            <a:r>
              <a:rPr lang="en-US" sz="1100" dirty="0" err="1">
                <a:solidFill>
                  <a:schemeClr val="bg1">
                    <a:lumMod val="50000"/>
                  </a:schemeClr>
                </a:solidFill>
              </a:rPr>
              <a:t>Hoffler</a:t>
            </a:r>
            <a:r>
              <a:rPr lang="en-US" sz="1100" dirty="0">
                <a:solidFill>
                  <a:schemeClr val="bg1">
                    <a:lumMod val="50000"/>
                  </a:schemeClr>
                </a:solidFill>
              </a:rPr>
              <a:t>, Villalobos &amp; Pratt-Chapman, 2016.</a:t>
            </a:r>
            <a:endParaRPr lang="en-US" sz="1100" dirty="0">
              <a:solidFill>
                <a:srgbClr val="FF0000"/>
              </a:solidFill>
            </a:endParaRPr>
          </a:p>
        </p:txBody>
      </p:sp>
      <p:sp>
        <p:nvSpPr>
          <p:cNvPr id="5" name="TextBox 4"/>
          <p:cNvSpPr txBox="1"/>
          <p:nvPr/>
        </p:nvSpPr>
        <p:spPr>
          <a:xfrm>
            <a:off x="456210" y="5181600"/>
            <a:ext cx="8001000" cy="600164"/>
          </a:xfrm>
          <a:prstGeom prst="rect">
            <a:avLst/>
          </a:prstGeom>
          <a:noFill/>
        </p:spPr>
        <p:txBody>
          <a:bodyPr wrap="square" rtlCol="0">
            <a:spAutoFit/>
          </a:bodyPr>
          <a:lstStyle/>
          <a:p>
            <a:r>
              <a:rPr lang="en-US" sz="1100" dirty="0">
                <a:solidFill>
                  <a:schemeClr val="bg1">
                    <a:lumMod val="50000"/>
                  </a:schemeClr>
                </a:solidFill>
              </a:rPr>
              <a:t>Referenced with permission from the NCCN Clinical Practice Guidelines in Oncology (NCCN Guidelines®) for Survivorship V.2.2019. © National Comprehensive Cancer Network, Inc. 2019. All rights reserved. Accessed June 5, 2019. To view the most recent and complete version of the guideline, go online to NCCN.org. </a:t>
            </a:r>
          </a:p>
        </p:txBody>
      </p:sp>
    </p:spTree>
    <p:extLst>
      <p:ext uri="{BB962C8B-B14F-4D97-AF65-F5344CB8AC3E}">
        <p14:creationId xmlns:p14="http://schemas.microsoft.com/office/powerpoint/2010/main" val="1205955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a:xfrm>
            <a:off x="457200" y="1447801"/>
            <a:ext cx="8229600" cy="4419600"/>
          </a:xfrm>
        </p:spPr>
        <p:txBody>
          <a:bodyPr/>
          <a:lstStyle/>
          <a:p>
            <a:r>
              <a:rPr lang="en-US" sz="2600" dirty="0"/>
              <a:t>The number of cancer survivors is rapidly growing.</a:t>
            </a:r>
          </a:p>
          <a:p>
            <a:r>
              <a:rPr lang="en-US" sz="2600" dirty="0"/>
              <a:t>Survivors face a variety of physical, psychosocial and practical impacts.</a:t>
            </a:r>
          </a:p>
          <a:p>
            <a:r>
              <a:rPr lang="en-US" sz="2600" dirty="0"/>
              <a:t>Greater emphasis placed on coordinated follow-up care.</a:t>
            </a:r>
          </a:p>
          <a:p>
            <a:r>
              <a:rPr lang="en-US" sz="2600" dirty="0"/>
              <a:t>Survivorship care plans are a standard of care.</a:t>
            </a:r>
          </a:p>
          <a:p>
            <a:r>
              <a:rPr lang="en-US" sz="2600" dirty="0"/>
              <a:t>Oncologists and primary care providers play a vital role in follow-up care.</a:t>
            </a:r>
          </a:p>
          <a:p>
            <a:r>
              <a:rPr lang="en-US" sz="2600" dirty="0"/>
              <a:t>Communication is key.</a:t>
            </a:r>
          </a:p>
          <a:p>
            <a:endParaRPr lang="en-US" sz="2600" dirty="0"/>
          </a:p>
        </p:txBody>
      </p:sp>
    </p:spTree>
    <p:extLst>
      <p:ext uri="{BB962C8B-B14F-4D97-AF65-F5344CB8AC3E}">
        <p14:creationId xmlns:p14="http://schemas.microsoft.com/office/powerpoint/2010/main" val="3990442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Survivorship Care Coordination: A Team Approach</a:t>
            </a:r>
          </a:p>
        </p:txBody>
      </p:sp>
      <p:sp>
        <p:nvSpPr>
          <p:cNvPr id="3" name="Subtitle 2"/>
          <p:cNvSpPr>
            <a:spLocks noGrp="1"/>
          </p:cNvSpPr>
          <p:nvPr>
            <p:ph type="subTitle" idx="1"/>
          </p:nvPr>
        </p:nvSpPr>
        <p:spPr>
          <a:xfrm>
            <a:off x="1371600" y="3886200"/>
            <a:ext cx="6400800" cy="2133600"/>
          </a:xfrm>
        </p:spPr>
        <p:txBody>
          <a:bodyPr/>
          <a:lstStyle/>
          <a:p>
            <a:r>
              <a:rPr lang="en-US" sz="2200" dirty="0"/>
              <a:t>Megan Slocum, PA-C</a:t>
            </a:r>
          </a:p>
          <a:p>
            <a:r>
              <a:rPr lang="en-US" sz="2200" dirty="0"/>
              <a:t>Physician Assistant</a:t>
            </a:r>
          </a:p>
          <a:p>
            <a:r>
              <a:rPr lang="en-US" sz="2200" dirty="0"/>
              <a:t>The George Washington University (GW) Medical Faculty Associates</a:t>
            </a:r>
          </a:p>
          <a:p>
            <a:r>
              <a:rPr lang="en-US" sz="2200" dirty="0"/>
              <a:t>The GW Cancer Center</a:t>
            </a:r>
          </a:p>
          <a:p>
            <a:endParaRPr lang="en-US" dirty="0"/>
          </a:p>
        </p:txBody>
      </p:sp>
    </p:spTree>
    <p:extLst>
      <p:ext uri="{BB962C8B-B14F-4D97-AF65-F5344CB8AC3E}">
        <p14:creationId xmlns:p14="http://schemas.microsoft.com/office/powerpoint/2010/main" val="1967749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Survivorship Care Plan Resources</a:t>
            </a:r>
          </a:p>
        </p:txBody>
      </p:sp>
      <p:sp>
        <p:nvSpPr>
          <p:cNvPr id="3" name="Content Placeholder 2"/>
          <p:cNvSpPr>
            <a:spLocks noGrp="1"/>
          </p:cNvSpPr>
          <p:nvPr>
            <p:ph idx="1"/>
          </p:nvPr>
        </p:nvSpPr>
        <p:spPr/>
        <p:txBody>
          <a:bodyPr/>
          <a:lstStyle/>
          <a:p>
            <a:r>
              <a:rPr lang="en-US" sz="2000" b="1" dirty="0"/>
              <a:t>American Society of Clinical Oncology’s (ASCO) Survivorship Care Plan Template</a:t>
            </a:r>
            <a:r>
              <a:rPr lang="en-US" sz="2000" dirty="0"/>
              <a:t>: </a:t>
            </a:r>
            <a:r>
              <a:rPr lang="en-US" sz="2000" dirty="0">
                <a:hlinkClick r:id="rId3"/>
              </a:rPr>
              <a:t>https://www.asco.org/practice-guidelines/cancer-care-initiatives/prevention-survivorship/survivorship-compendium</a:t>
            </a:r>
            <a:br>
              <a:rPr lang="en-US" sz="2000" dirty="0"/>
            </a:br>
            <a:endParaRPr lang="en-US" sz="2000" dirty="0"/>
          </a:p>
          <a:p>
            <a:r>
              <a:rPr lang="en-US" sz="2000" b="1" dirty="0"/>
              <a:t>Journey Forward’s Survivorship Care Plan Builder: </a:t>
            </a:r>
            <a:r>
              <a:rPr lang="en-US" sz="2000" dirty="0">
                <a:hlinkClick r:id="rId4"/>
              </a:rPr>
              <a:t>https://www.journeyforward.org/professionals/survivorship-care-plan-builder</a:t>
            </a:r>
            <a:endParaRPr lang="en-US" sz="2000" dirty="0"/>
          </a:p>
          <a:p>
            <a:pPr lvl="1"/>
            <a:r>
              <a:rPr lang="en-US" sz="2000" b="1" dirty="0"/>
              <a:t>My Care Plan</a:t>
            </a:r>
            <a:r>
              <a:rPr lang="en-US" sz="2000" dirty="0"/>
              <a:t>: </a:t>
            </a:r>
            <a:r>
              <a:rPr lang="en-US" sz="2000" dirty="0">
                <a:hlinkClick r:id="rId5"/>
              </a:rPr>
              <a:t>https://www.journeyforward.org/planning-tools/my-care-plan</a:t>
            </a:r>
            <a:br>
              <a:rPr lang="en-US" sz="1600" dirty="0"/>
            </a:br>
            <a:endParaRPr lang="en-US" sz="1600" dirty="0"/>
          </a:p>
          <a:p>
            <a:r>
              <a:rPr lang="en-US" sz="2000" b="1" dirty="0" err="1"/>
              <a:t>OncoLife</a:t>
            </a:r>
            <a:r>
              <a:rPr lang="en-US" sz="2000" b="1" dirty="0"/>
              <a:t> Survivorship Care Plan</a:t>
            </a:r>
            <a:r>
              <a:rPr lang="en-US" sz="2000" dirty="0"/>
              <a:t>: </a:t>
            </a:r>
            <a:r>
              <a:rPr lang="en-US" sz="2000" dirty="0">
                <a:hlinkClick r:id="rId6"/>
              </a:rPr>
              <a:t>https://oncolife.oncolink.org/</a:t>
            </a:r>
            <a:endParaRPr lang="en-US" sz="2000" dirty="0"/>
          </a:p>
          <a:p>
            <a:endParaRPr lang="en-US" sz="1800" dirty="0"/>
          </a:p>
        </p:txBody>
      </p:sp>
    </p:spTree>
    <p:extLst>
      <p:ext uri="{BB962C8B-B14F-4D97-AF65-F5344CB8AC3E}">
        <p14:creationId xmlns:p14="http://schemas.microsoft.com/office/powerpoint/2010/main" val="1892836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447800"/>
            <a:ext cx="8229600" cy="4678363"/>
          </a:xfrm>
        </p:spPr>
        <p:txBody>
          <a:bodyPr/>
          <a:lstStyle/>
          <a:p>
            <a:r>
              <a:rPr lang="en-US" sz="2000" b="1" dirty="0"/>
              <a:t>American Cancer Society: </a:t>
            </a:r>
            <a:r>
              <a:rPr lang="en-US" sz="2000" dirty="0">
                <a:hlinkClick r:id="rId3"/>
              </a:rPr>
              <a:t>https://www.cancer.org/health-care-professionals/american-cancer-society-survivorship-guidelines.html</a:t>
            </a:r>
            <a:br>
              <a:rPr lang="en-US" sz="2000" dirty="0"/>
            </a:br>
            <a:endParaRPr lang="en-US" sz="2000" dirty="0"/>
          </a:p>
          <a:p>
            <a:r>
              <a:rPr lang="en-US" sz="2000" b="1" dirty="0"/>
              <a:t>American Society of Clinical Oncology: </a:t>
            </a:r>
            <a:r>
              <a:rPr lang="en-US" sz="2000" dirty="0">
                <a:hlinkClick r:id="rId4"/>
              </a:rPr>
              <a:t>https://www.asco.org/practice-guidelines/cancer-care-initiatives/prevention-survivorship/survivorship-compendium</a:t>
            </a:r>
            <a:br>
              <a:rPr lang="en-US" sz="2000" dirty="0"/>
            </a:br>
            <a:endParaRPr lang="en-US" sz="2000" dirty="0"/>
          </a:p>
          <a:p>
            <a:r>
              <a:rPr lang="en-US" sz="2000" b="1" dirty="0"/>
              <a:t>National Comprehensive Cancer Network: </a:t>
            </a:r>
            <a:r>
              <a:rPr lang="en-US" sz="2000" dirty="0">
                <a:hlinkClick r:id="rId5"/>
              </a:rPr>
              <a:t>https://www.nccn.org/professionals/physician_gls/default.aspx</a:t>
            </a:r>
            <a:br>
              <a:rPr lang="en-US" sz="2000" dirty="0"/>
            </a:br>
            <a:endParaRPr lang="en-US" sz="2000" dirty="0"/>
          </a:p>
          <a:p>
            <a:r>
              <a:rPr lang="en-US" sz="2000" b="1" dirty="0"/>
              <a:t>National Cancer Survivorship Resource Center: </a:t>
            </a:r>
            <a:r>
              <a:rPr lang="en-US" sz="2000" dirty="0">
                <a:hlinkClick r:id="rId6"/>
              </a:rPr>
              <a:t>https://www.cancer.org/health-care-professionals/national-cancer-survivorship-resource-center.html</a:t>
            </a:r>
            <a:endParaRPr lang="en-US" sz="2000" dirty="0"/>
          </a:p>
        </p:txBody>
      </p:sp>
    </p:spTree>
    <p:extLst>
      <p:ext uri="{BB962C8B-B14F-4D97-AF65-F5344CB8AC3E}">
        <p14:creationId xmlns:p14="http://schemas.microsoft.com/office/powerpoint/2010/main" val="1591920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400" dirty="0"/>
              <a:t>Describe the need for survivorship care coordination.</a:t>
            </a:r>
          </a:p>
          <a:p>
            <a:r>
              <a:rPr lang="en-US" sz="2400" dirty="0"/>
              <a:t>Describe how a survivorship care plan can be used as a communication tool </a:t>
            </a:r>
          </a:p>
          <a:p>
            <a:r>
              <a:rPr lang="en-US" sz="2400" dirty="0"/>
              <a:t>Identify the role of the oncologist and primary care provider in the co-management of follow-up care</a:t>
            </a:r>
          </a:p>
        </p:txBody>
      </p:sp>
    </p:spTree>
    <p:extLst>
      <p:ext uri="{BB962C8B-B14F-4D97-AF65-F5344CB8AC3E}">
        <p14:creationId xmlns:p14="http://schemas.microsoft.com/office/powerpoint/2010/main" val="3776087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160337"/>
            <a:ext cx="8229600" cy="1143000"/>
          </a:xfrm>
        </p:spPr>
        <p:txBody>
          <a:bodyPr/>
          <a:lstStyle/>
          <a:p>
            <a:r>
              <a:rPr lang="en-US" dirty="0"/>
              <a:t>References</a:t>
            </a:r>
          </a:p>
        </p:txBody>
      </p:sp>
      <p:sp>
        <p:nvSpPr>
          <p:cNvPr id="3" name="Content Placeholder 2"/>
          <p:cNvSpPr>
            <a:spLocks noGrp="1"/>
          </p:cNvSpPr>
          <p:nvPr>
            <p:ph idx="1"/>
          </p:nvPr>
        </p:nvSpPr>
        <p:spPr>
          <a:xfrm>
            <a:off x="419100" y="960437"/>
            <a:ext cx="8229600" cy="4754563"/>
          </a:xfrm>
        </p:spPr>
        <p:txBody>
          <a:bodyPr/>
          <a:lstStyle/>
          <a:p>
            <a:pPr marL="0" indent="0" defTabSz="463550">
              <a:buNone/>
            </a:pPr>
            <a:r>
              <a:rPr lang="en-US" sz="1400" dirty="0"/>
              <a:t>American Cancer Society. (2012). Nutrition and physical activity guidelines for cancer survivors. A 	Cancer Journal for Clinicians. https://doi.org/10.3322/caac.21142</a:t>
            </a:r>
          </a:p>
          <a:p>
            <a:pPr marL="0" indent="0" defTabSz="463550">
              <a:buNone/>
            </a:pPr>
            <a:r>
              <a:rPr lang="en-US" sz="1400" dirty="0"/>
              <a:t>American Cancer Society. (2019). Cancer Facts &amp; Figures 2019. Atlanta, Georgia: American Cancer 	Society. </a:t>
            </a:r>
          </a:p>
          <a:p>
            <a:pPr marL="0" indent="0" defTabSz="463550">
              <a:buNone/>
            </a:pPr>
            <a:r>
              <a:rPr lang="en-US" sz="1400" dirty="0"/>
              <a:t>American College of Surgeons. (2011). Cancer program standards 2012. Retrieved from 	https://www.facs.org/~/media/files/quality%20programs/cancer/coc/programstandards2012.a </a:t>
            </a:r>
            <a:r>
              <a:rPr lang="en-US" sz="1400" dirty="0" err="1"/>
              <a:t>shx</a:t>
            </a:r>
            <a:endParaRPr lang="en-US" sz="1400" dirty="0"/>
          </a:p>
          <a:p>
            <a:pPr marL="0" indent="0" defTabSz="463550">
              <a:buNone/>
            </a:pPr>
            <a:r>
              <a:rPr lang="en-US" sz="1400" dirty="0"/>
              <a:t>American College of Surgeons. (2015). Cancer program standards: Ensuring patient-centered care: 	2016 Edition. Retrieved from 	https://www.facs.org/~/media/files/quality%20programs/cancer/coc/2016%20coc%20standar 	ds%20manual_interactive%20pdf.ashx</a:t>
            </a:r>
          </a:p>
          <a:p>
            <a:pPr marL="457200" indent="-457200">
              <a:spcBef>
                <a:spcPts val="0"/>
              </a:spcBef>
              <a:buNone/>
            </a:pPr>
            <a:r>
              <a:rPr lang="en-US" sz="1400" dirty="0"/>
              <a:t>American Society of Clinical Oncology. (</a:t>
            </a:r>
            <a:r>
              <a:rPr lang="en-US" sz="1400" dirty="0" err="1"/>
              <a:t>n.d.</a:t>
            </a:r>
            <a:r>
              <a:rPr lang="en-US" sz="1400" dirty="0"/>
              <a:t>-a). ASCO Treatment Summary and Survivorship Care Plan. Retrieved from https://www.asco.org/practice-guidelines/cancer-care-initiatives/prevention-survivorship/survivorship-compendium</a:t>
            </a:r>
          </a:p>
          <a:p>
            <a:pPr marL="457200" indent="-457200">
              <a:spcBef>
                <a:spcPts val="0"/>
              </a:spcBef>
              <a:buNone/>
            </a:pPr>
            <a:r>
              <a:rPr lang="en-US" sz="1400" dirty="0"/>
              <a:t>American Society of Clinical Oncology. (</a:t>
            </a:r>
            <a:r>
              <a:rPr lang="en-US" sz="1400" dirty="0" err="1"/>
              <a:t>n.d.</a:t>
            </a:r>
            <a:r>
              <a:rPr lang="en-US" sz="1400" dirty="0"/>
              <a:t>-b.). Models of Long-Term Follow-Up Care. Retrieved from https://www.asco.org/practice-guidelines/cancer-care-initiatives/prevention-survivorship/survivorship/survivorship-3</a:t>
            </a:r>
          </a:p>
          <a:p>
            <a:pPr marL="457200" indent="-457200">
              <a:spcBef>
                <a:spcPts val="0"/>
              </a:spcBef>
              <a:buNone/>
            </a:pPr>
            <a:r>
              <a:rPr lang="en-US" sz="1400" dirty="0"/>
              <a:t>Andersen, B. L., </a:t>
            </a:r>
            <a:r>
              <a:rPr lang="en-US" sz="1400" dirty="0" err="1"/>
              <a:t>DeRubeis</a:t>
            </a:r>
            <a:r>
              <a:rPr lang="en-US" sz="1400" dirty="0"/>
              <a:t>, R. J., Berman, B. S., </a:t>
            </a:r>
            <a:r>
              <a:rPr lang="en-US" sz="1400" dirty="0" err="1"/>
              <a:t>Gruman</a:t>
            </a:r>
            <a:r>
              <a:rPr lang="en-US" sz="1400" dirty="0"/>
              <a:t>, J., Champion, V. L., Massie, M. J., et al. (2014). Screening, assessment, and care of anxiety and depressive symptoms in adults with cancer: An American society of clinical oncology guideline adaptation. Journal of Clinical Oncology, 32(15), 1605-1619. doi:10.1200/JCO.2013.52.4611.</a:t>
            </a:r>
          </a:p>
          <a:p>
            <a:pPr marL="457200" indent="-457200">
              <a:spcBef>
                <a:spcPts val="0"/>
              </a:spcBef>
              <a:buNone/>
            </a:pPr>
            <a:r>
              <a:rPr lang="en-US" sz="1400" dirty="0" err="1"/>
              <a:t>Birken</a:t>
            </a:r>
            <a:r>
              <a:rPr lang="en-US" sz="1400" dirty="0"/>
              <a:t>, S. A., Deal, A. M., Mayer, D. K., &amp; Weiner, B. J. (2014). Following through: The consistency of survivorship care plan use in United States cancer programs. </a:t>
            </a:r>
            <a:r>
              <a:rPr lang="en-US" sz="1400" i="1" dirty="0"/>
              <a:t>Journal of Cancer Education,</a:t>
            </a:r>
            <a:r>
              <a:rPr lang="en-US" sz="1400" dirty="0"/>
              <a:t> 29(4), 689-697. </a:t>
            </a:r>
          </a:p>
          <a:p>
            <a:pPr marL="457200" indent="-457200">
              <a:spcBef>
                <a:spcPts val="0"/>
              </a:spcBef>
              <a:buNone/>
            </a:pPr>
            <a:endParaRPr lang="en-US" sz="1400" dirty="0"/>
          </a:p>
          <a:p>
            <a:pPr marL="457200" indent="-457200">
              <a:spcBef>
                <a:spcPts val="0"/>
              </a:spcBef>
              <a:buNone/>
            </a:pPr>
            <a:endParaRPr lang="en-US" sz="1400" dirty="0"/>
          </a:p>
          <a:p>
            <a:pPr marL="0" indent="0" defTabSz="463550">
              <a:buNone/>
            </a:pPr>
            <a:endParaRPr lang="en-US" sz="1400" dirty="0"/>
          </a:p>
          <a:p>
            <a:pPr marL="0" indent="0" defTabSz="463550">
              <a:buNone/>
            </a:pPr>
            <a:endParaRPr lang="en-US" sz="1400" dirty="0"/>
          </a:p>
          <a:p>
            <a:pPr marL="0" indent="0">
              <a:buNone/>
            </a:pPr>
            <a:endParaRPr lang="en-US" sz="1400" dirty="0"/>
          </a:p>
        </p:txBody>
      </p:sp>
    </p:spTree>
    <p:extLst>
      <p:ext uri="{BB962C8B-B14F-4D97-AF65-F5344CB8AC3E}">
        <p14:creationId xmlns:p14="http://schemas.microsoft.com/office/powerpoint/2010/main" val="1372440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68"/>
            <a:ext cx="8229600" cy="1143000"/>
          </a:xfrm>
        </p:spPr>
        <p:txBody>
          <a:bodyPr/>
          <a:lstStyle/>
          <a:p>
            <a:r>
              <a:rPr lang="en-US" dirty="0"/>
              <a:t>References</a:t>
            </a:r>
          </a:p>
        </p:txBody>
      </p:sp>
      <p:sp>
        <p:nvSpPr>
          <p:cNvPr id="3" name="Content Placeholder 2"/>
          <p:cNvSpPr>
            <a:spLocks noGrp="1"/>
          </p:cNvSpPr>
          <p:nvPr>
            <p:ph idx="1"/>
          </p:nvPr>
        </p:nvSpPr>
        <p:spPr>
          <a:xfrm>
            <a:off x="457200" y="1200150"/>
            <a:ext cx="8229600" cy="4853782"/>
          </a:xfrm>
        </p:spPr>
        <p:txBody>
          <a:bodyPr/>
          <a:lstStyle/>
          <a:p>
            <a:pPr marL="457200" indent="-457200">
              <a:spcBef>
                <a:spcPts val="0"/>
              </a:spcBef>
              <a:buNone/>
            </a:pPr>
            <a:r>
              <a:rPr lang="en-US" sz="1400" dirty="0" err="1"/>
              <a:t>Ciardullo</a:t>
            </a:r>
            <a:r>
              <a:rPr lang="en-US" sz="1400" dirty="0"/>
              <a:t>, A.V., </a:t>
            </a:r>
            <a:r>
              <a:rPr lang="en-US" sz="1400" dirty="0" err="1"/>
              <a:t>Daghio</a:t>
            </a:r>
            <a:r>
              <a:rPr lang="en-US" sz="1400" dirty="0"/>
              <a:t>, M.M., Brunetti, M., et al. (2003). Changes in long-term glycemic control and performance indicators in a cohort of type 2 diabetic patients cared for by general practitioners: Findings from the Modena Diabetes Project. </a:t>
            </a:r>
            <a:r>
              <a:rPr lang="en-US" sz="1400" i="1" dirty="0"/>
              <a:t>Nutrition Metabolism Cardiovascular Disease</a:t>
            </a:r>
            <a:r>
              <a:rPr lang="en-US" sz="1400" dirty="0"/>
              <a:t> 13:372-376, 2003</a:t>
            </a:r>
          </a:p>
          <a:p>
            <a:pPr marL="457200" indent="-457200">
              <a:spcBef>
                <a:spcPts val="0"/>
              </a:spcBef>
              <a:buNone/>
            </a:pPr>
            <a:r>
              <a:rPr lang="en-US" sz="1400" dirty="0"/>
              <a:t>Cheung, W.Y., Neville, B.A. &amp; Earle, C.C. (2010) Associations among cancer survivorship discussions, patient and physician expectations, and receipt of follow-up care. Journal of Clinical Oncology (15):2577-83</a:t>
            </a:r>
          </a:p>
          <a:p>
            <a:pPr marL="457200" indent="-457200">
              <a:spcBef>
                <a:spcPts val="0"/>
              </a:spcBef>
              <a:buNone/>
            </a:pPr>
            <a:r>
              <a:rPr lang="en-US" sz="1400" dirty="0"/>
              <a:t>Cohen, E. E. W., </a:t>
            </a:r>
            <a:r>
              <a:rPr lang="en-US" sz="1400" dirty="0" err="1"/>
              <a:t>Lamonte</a:t>
            </a:r>
            <a:r>
              <a:rPr lang="en-US" sz="1400" dirty="0"/>
              <a:t>, S. J., </a:t>
            </a:r>
            <a:r>
              <a:rPr lang="en-US" sz="1400" dirty="0" err="1"/>
              <a:t>Erb</a:t>
            </a:r>
            <a:r>
              <a:rPr lang="en-US" sz="1400" dirty="0"/>
              <a:t>, N. L., Beckman, K. L., </a:t>
            </a:r>
            <a:r>
              <a:rPr lang="en-US" sz="1400" dirty="0" err="1"/>
              <a:t>Sadeghi</a:t>
            </a:r>
            <a:r>
              <a:rPr lang="en-US" sz="1400" dirty="0"/>
              <a:t>, N., Hutcheson, K. A., et al. (2016). American cancer society head and neck cancer survivorship care guideline. CA Cancer Journal for Clinicians, 66(3), 203-239. doi:10.3322/caac.21343 </a:t>
            </a:r>
          </a:p>
          <a:p>
            <a:pPr marL="457200" indent="-457200">
              <a:spcBef>
                <a:spcPts val="0"/>
              </a:spcBef>
              <a:buNone/>
            </a:pPr>
            <a:r>
              <a:rPr lang="en-US" sz="1400" dirty="0"/>
              <a:t>El-</a:t>
            </a:r>
            <a:r>
              <a:rPr lang="en-US" sz="1400" dirty="0" err="1"/>
              <a:t>Shami</a:t>
            </a:r>
            <a:r>
              <a:rPr lang="en-US" sz="1400" dirty="0"/>
              <a:t>, K., </a:t>
            </a:r>
            <a:r>
              <a:rPr lang="en-US" sz="1400" dirty="0" err="1"/>
              <a:t>Oeffinger</a:t>
            </a:r>
            <a:r>
              <a:rPr lang="en-US" sz="1400" dirty="0"/>
              <a:t>, K. C., </a:t>
            </a:r>
            <a:r>
              <a:rPr lang="en-US" sz="1400" dirty="0" err="1"/>
              <a:t>Erb</a:t>
            </a:r>
            <a:r>
              <a:rPr lang="en-US" sz="1400" dirty="0"/>
              <a:t>, N. L., Willis, A., </a:t>
            </a:r>
            <a:r>
              <a:rPr lang="en-US" sz="1400" dirty="0" err="1"/>
              <a:t>Bretsch</a:t>
            </a:r>
            <a:r>
              <a:rPr lang="en-US" sz="1400" dirty="0"/>
              <a:t>, J. K., Pratt-Chapman, M. L., et al. (2015). American Cancer Society colorectal cancer survivorship care guidelines. CA Cancer Journal for Clinicians, 65(6), 427-455. doi:10.3322/caac.21286 </a:t>
            </a:r>
          </a:p>
          <a:p>
            <a:pPr marL="457200" indent="-457200">
              <a:spcBef>
                <a:spcPts val="0"/>
              </a:spcBef>
              <a:buNone/>
            </a:pPr>
            <a:r>
              <a:rPr lang="en-US" sz="1400" dirty="0"/>
              <a:t>Forsythe, L. P., Parry, C., </a:t>
            </a:r>
            <a:r>
              <a:rPr lang="en-US" sz="1400" dirty="0" err="1"/>
              <a:t>Alfano</a:t>
            </a:r>
            <a:r>
              <a:rPr lang="en-US" sz="1400" dirty="0"/>
              <a:t>, C. M., Kent, E. E., Leach, C. R., </a:t>
            </a:r>
            <a:r>
              <a:rPr lang="en-US" sz="1400" dirty="0" err="1"/>
              <a:t>Haggstrom</a:t>
            </a:r>
            <a:r>
              <a:rPr lang="en-US" sz="1400" dirty="0"/>
              <a:t>, D. A., Ganz, P. A., Aziz, N., … Rowland, J. H. (2013). Use of survivorship care plans in the United States: associations with survivorship care. </a:t>
            </a:r>
            <a:r>
              <a:rPr lang="en-US" sz="1400" i="1" dirty="0"/>
              <a:t>Journal of the National Cancer Institute</a:t>
            </a:r>
            <a:r>
              <a:rPr lang="en-US" sz="1400" dirty="0"/>
              <a:t>, </a:t>
            </a:r>
            <a:r>
              <a:rPr lang="en-US" sz="1400" i="1" dirty="0"/>
              <a:t>105</a:t>
            </a:r>
            <a:r>
              <a:rPr lang="en-US" sz="1400" dirty="0"/>
              <a:t>(20), 1579-87.</a:t>
            </a:r>
          </a:p>
          <a:p>
            <a:pPr marL="457200" indent="-457200">
              <a:spcBef>
                <a:spcPts val="0"/>
              </a:spcBef>
              <a:buNone/>
            </a:pPr>
            <a:r>
              <a:rPr lang="en-US" sz="1400" dirty="0"/>
              <a:t>Grunfeld, E. &amp; Earle C.C. (2010). The interface between primary and oncology specialty care: Treatment through survivorship.</a:t>
            </a:r>
            <a:r>
              <a:rPr lang="en-US" sz="1400" i="1" dirty="0"/>
              <a:t> Journal of National Cancer Institute Monographs</a:t>
            </a:r>
            <a:r>
              <a:rPr lang="en-US" sz="1400" dirty="0"/>
              <a:t>. 40: 25-30.</a:t>
            </a:r>
          </a:p>
          <a:p>
            <a:pPr marL="457200" indent="-457200">
              <a:spcBef>
                <a:spcPts val="0"/>
              </a:spcBef>
              <a:buNone/>
            </a:pPr>
            <a:r>
              <a:rPr lang="en-US" sz="1400" dirty="0"/>
              <a:t>Institute of Medicine and National Research Council. (2006). From cancer patient to cancer survivor: Lost in transition. Washington, DC: The National Academies Press.</a:t>
            </a:r>
          </a:p>
          <a:p>
            <a:pPr marL="457200" indent="-457200">
              <a:spcBef>
                <a:spcPts val="0"/>
              </a:spcBef>
              <a:buNone/>
            </a:pPr>
            <a:endParaRPr lang="en-US" sz="1400" dirty="0"/>
          </a:p>
        </p:txBody>
      </p:sp>
    </p:spTree>
    <p:extLst>
      <p:ext uri="{BB962C8B-B14F-4D97-AF65-F5344CB8AC3E}">
        <p14:creationId xmlns:p14="http://schemas.microsoft.com/office/powerpoint/2010/main" val="3904129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390" y="160337"/>
            <a:ext cx="8229600" cy="1143000"/>
          </a:xfrm>
        </p:spPr>
        <p:txBody>
          <a:bodyPr/>
          <a:lstStyle/>
          <a:p>
            <a:r>
              <a:rPr lang="en-US" dirty="0"/>
              <a:t>References</a:t>
            </a:r>
          </a:p>
        </p:txBody>
      </p:sp>
      <p:sp>
        <p:nvSpPr>
          <p:cNvPr id="3" name="Content Placeholder 2"/>
          <p:cNvSpPr>
            <a:spLocks noGrp="1"/>
          </p:cNvSpPr>
          <p:nvPr>
            <p:ph idx="1"/>
          </p:nvPr>
        </p:nvSpPr>
        <p:spPr>
          <a:xfrm>
            <a:off x="453390" y="1089818"/>
            <a:ext cx="8229600" cy="4678363"/>
          </a:xfrm>
        </p:spPr>
        <p:txBody>
          <a:bodyPr/>
          <a:lstStyle/>
          <a:p>
            <a:pPr marL="457200" indent="-457200">
              <a:spcBef>
                <a:spcPts val="0"/>
              </a:spcBef>
              <a:buNone/>
            </a:pPr>
            <a:r>
              <a:rPr lang="en-US" sz="1400" dirty="0" err="1"/>
              <a:t>Loonen</a:t>
            </a:r>
            <a:r>
              <a:rPr lang="en-US" sz="1400" dirty="0"/>
              <a:t>, J.J., </a:t>
            </a:r>
            <a:r>
              <a:rPr lang="en-US" sz="1400" dirty="0" err="1"/>
              <a:t>Blijlevens</a:t>
            </a:r>
            <a:r>
              <a:rPr lang="en-US" sz="1400" dirty="0"/>
              <a:t>, N.M.A., </a:t>
            </a:r>
            <a:r>
              <a:rPr lang="en-US" sz="1400" dirty="0" err="1"/>
              <a:t>Prins</a:t>
            </a:r>
            <a:r>
              <a:rPr lang="en-US" sz="1400" dirty="0"/>
              <a:t>, J…</a:t>
            </a:r>
            <a:r>
              <a:rPr lang="en-US" sz="1400" dirty="0" err="1"/>
              <a:t>Hermens</a:t>
            </a:r>
            <a:r>
              <a:rPr lang="en-US" sz="1400" dirty="0"/>
              <a:t>, R.P.M.G.(2018). Cancer survivorship care: Person centered care in a multidisciplinary shared care model. </a:t>
            </a:r>
            <a:r>
              <a:rPr lang="en-US" sz="1400" i="1" dirty="0"/>
              <a:t>International Journal of Integrated Care, 18</a:t>
            </a:r>
            <a:r>
              <a:rPr lang="en-US" sz="1400" dirty="0"/>
              <a:t>(1): 4.</a:t>
            </a:r>
          </a:p>
          <a:p>
            <a:pPr marL="457200" indent="-457200">
              <a:spcBef>
                <a:spcPts val="0"/>
              </a:spcBef>
              <a:buNone/>
            </a:pPr>
            <a:r>
              <a:rPr lang="en-US" sz="1400" dirty="0"/>
              <a:t>National Comprehensive Cancer Network (NCCN). (2019). Guidelines and clinical resources. www.nccn.org. </a:t>
            </a:r>
          </a:p>
          <a:p>
            <a:pPr marL="457200" indent="-457200">
              <a:spcBef>
                <a:spcPts val="0"/>
              </a:spcBef>
              <a:buNone/>
            </a:pPr>
            <a:r>
              <a:rPr lang="en-US" sz="1400" dirty="0" err="1"/>
              <a:t>Nekhlyudov</a:t>
            </a:r>
            <a:r>
              <a:rPr lang="en-US" sz="1400" dirty="0"/>
              <a:t> L. (2014). Integrating primary care in cancer survivorship programs: models of care for a growing patient population. The oncologist, 19(6), 579-82.</a:t>
            </a:r>
          </a:p>
          <a:p>
            <a:pPr marL="457200" indent="-457200">
              <a:spcBef>
                <a:spcPts val="0"/>
              </a:spcBef>
              <a:buNone/>
            </a:pPr>
            <a:r>
              <a:rPr lang="en-US" sz="1400" dirty="0" err="1"/>
              <a:t>Nekhlyudov</a:t>
            </a:r>
            <a:r>
              <a:rPr lang="en-US" sz="1400" dirty="0"/>
              <a:t>, L., Ganz, P.A., Arora, N.K., &amp; Rowland, J.H. (2017). Going beyond being lost in transition: A decade of progress in cancer survivorship. </a:t>
            </a:r>
            <a:r>
              <a:rPr lang="en-US" sz="1400" i="1" dirty="0"/>
              <a:t>Journal of Clinical Oncology. </a:t>
            </a:r>
            <a:r>
              <a:rPr lang="en-US" sz="1400" dirty="0"/>
              <a:t>35(18): 1978-1981.</a:t>
            </a:r>
          </a:p>
          <a:p>
            <a:pPr marL="457200" indent="-457200">
              <a:spcBef>
                <a:spcPts val="0"/>
              </a:spcBef>
              <a:buNone/>
            </a:pPr>
            <a:r>
              <a:rPr lang="en-US" sz="1400" dirty="0" err="1"/>
              <a:t>Nekhlyudov</a:t>
            </a:r>
            <a:r>
              <a:rPr lang="en-US" sz="1400" dirty="0"/>
              <a:t> L., O’Malley, D.M. &amp; Hudson, S.V. (2017). Integrating primary care providers in the care of cancer survivors: gaps in evidence and future opportunities. The Lancet Oncology, 18(1) e30-e38. </a:t>
            </a:r>
            <a:r>
              <a:rPr lang="en-US" sz="1400" dirty="0" err="1"/>
              <a:t>doi</a:t>
            </a:r>
            <a:r>
              <a:rPr lang="en-US" sz="1400" dirty="0"/>
              <a:t>: 10.1016/S1470-2045(16)30570-8.</a:t>
            </a:r>
          </a:p>
          <a:p>
            <a:pPr marL="457200" indent="-457200">
              <a:spcBef>
                <a:spcPts val="0"/>
              </a:spcBef>
              <a:buNone/>
            </a:pPr>
            <a:r>
              <a:rPr lang="en-US" sz="1400" dirty="0" err="1"/>
              <a:t>Nyarko</a:t>
            </a:r>
            <a:r>
              <a:rPr lang="en-US" sz="1400" dirty="0"/>
              <a:t>, E., Metz, J. M., Nguyen, G. T., Hampshire, M. K., Jacobs, L. A., &amp; Mao, J. J. (2015). Cancer survivors' perspectives on delivery of survivorship care by primary care physicians: an internet-based survey. BMC family practice, 16, 143. doi:10.1186/s12875-015-0367-x</a:t>
            </a:r>
          </a:p>
          <a:p>
            <a:pPr marL="457200" indent="-457200">
              <a:spcBef>
                <a:spcPts val="0"/>
              </a:spcBef>
              <a:buNone/>
            </a:pPr>
            <a:r>
              <a:rPr lang="en-US" sz="1400" dirty="0" err="1"/>
              <a:t>Oeffinger</a:t>
            </a:r>
            <a:r>
              <a:rPr lang="en-US" sz="1400" dirty="0"/>
              <a:t>, K.C. &amp; McCabe, M.S. (2006). Models for delivering survivorship care. </a:t>
            </a:r>
            <a:r>
              <a:rPr lang="en-US" sz="1400" i="1" dirty="0"/>
              <a:t>Journal of Clinical Oncology</a:t>
            </a:r>
            <a:r>
              <a:rPr lang="en-US" sz="1400" dirty="0"/>
              <a:t>. DOI: 10.1200/JCO.2006.07.0474 </a:t>
            </a:r>
          </a:p>
          <a:p>
            <a:pPr marL="457200" indent="-457200">
              <a:spcBef>
                <a:spcPts val="0"/>
              </a:spcBef>
              <a:buNone/>
            </a:pPr>
            <a:r>
              <a:rPr lang="en-US" sz="1400" dirty="0" err="1"/>
              <a:t>Potosky</a:t>
            </a:r>
            <a:r>
              <a:rPr lang="en-US" sz="1400" dirty="0"/>
              <a:t>, A.L., Han, P.K.J., </a:t>
            </a:r>
            <a:r>
              <a:rPr lang="en-US" sz="1400" dirty="0" err="1"/>
              <a:t>Klabunde</a:t>
            </a:r>
            <a:r>
              <a:rPr lang="en-US" sz="1400" dirty="0"/>
              <a:t>, C.N., et al. (2011). Differences between primary care physicians' and oncologists' knowledge, attitudes and practices regarding the care of cancer survivors. </a:t>
            </a:r>
            <a:r>
              <a:rPr lang="en-US" sz="1400" i="1" dirty="0"/>
              <a:t>Journal of General Internal Medicine</a:t>
            </a:r>
            <a:r>
              <a:rPr lang="en-US" sz="1400" dirty="0"/>
              <a:t>. 26(12): 1403-1410.</a:t>
            </a:r>
          </a:p>
          <a:p>
            <a:pPr marL="457200" indent="-457200">
              <a:spcBef>
                <a:spcPts val="0"/>
              </a:spcBef>
              <a:buNone/>
            </a:pPr>
            <a:endParaRPr lang="en-US" sz="1400" dirty="0"/>
          </a:p>
          <a:p>
            <a:pPr marL="457200" indent="-457200">
              <a:spcBef>
                <a:spcPts val="0"/>
              </a:spcBef>
              <a:buNone/>
            </a:pPr>
            <a:endParaRPr lang="en-US" sz="1400" dirty="0"/>
          </a:p>
          <a:p>
            <a:pPr marL="457200" indent="-457200">
              <a:spcBef>
                <a:spcPts val="0"/>
              </a:spcBef>
              <a:buNone/>
            </a:pPr>
            <a:endParaRPr lang="en-US" sz="1400" dirty="0"/>
          </a:p>
          <a:p>
            <a:pPr marL="457200" indent="-457200">
              <a:spcBef>
                <a:spcPts val="0"/>
              </a:spcBef>
              <a:buNone/>
            </a:pPr>
            <a:endParaRPr lang="en-US" sz="1400" dirty="0"/>
          </a:p>
          <a:p>
            <a:pPr marL="457200" indent="-457200">
              <a:spcBef>
                <a:spcPts val="0"/>
              </a:spcBef>
              <a:buNone/>
            </a:pPr>
            <a:endParaRPr lang="en-US" sz="1400" dirty="0"/>
          </a:p>
          <a:p>
            <a:endParaRPr lang="en-US" sz="1400" dirty="0"/>
          </a:p>
        </p:txBody>
      </p:sp>
    </p:spTree>
    <p:extLst>
      <p:ext uri="{BB962C8B-B14F-4D97-AF65-F5344CB8AC3E}">
        <p14:creationId xmlns:p14="http://schemas.microsoft.com/office/powerpoint/2010/main" val="2609756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295400"/>
            <a:ext cx="8229600" cy="4525963"/>
          </a:xfrm>
        </p:spPr>
        <p:txBody>
          <a:bodyPr/>
          <a:lstStyle/>
          <a:p>
            <a:pPr marL="457200" indent="-457200">
              <a:spcBef>
                <a:spcPts val="0"/>
              </a:spcBef>
              <a:buNone/>
            </a:pPr>
            <a:r>
              <a:rPr lang="en-US" sz="1400" dirty="0"/>
              <a:t>Renders, C.M., </a:t>
            </a:r>
            <a:r>
              <a:rPr lang="en-US" sz="1400" dirty="0" err="1"/>
              <a:t>Valk</a:t>
            </a:r>
            <a:r>
              <a:rPr lang="en-US" sz="1400" dirty="0"/>
              <a:t>, G.D., de </a:t>
            </a:r>
            <a:r>
              <a:rPr lang="en-US" sz="1400" dirty="0" err="1"/>
              <a:t>Sonnaville</a:t>
            </a:r>
            <a:r>
              <a:rPr lang="en-US" sz="1400" dirty="0"/>
              <a:t>, J.J., et al. (2003). Quality of care for patients with type 2 diabetes mellitus: A long-term comparison of two quality improvement </a:t>
            </a:r>
            <a:r>
              <a:rPr lang="en-US" sz="1400" dirty="0" err="1"/>
              <a:t>programmes</a:t>
            </a:r>
            <a:r>
              <a:rPr lang="en-US" sz="1400" dirty="0"/>
              <a:t> in the Netherlands. </a:t>
            </a:r>
            <a:r>
              <a:rPr lang="en-US" sz="1400" i="1" dirty="0"/>
              <a:t>Diabetic Medicine </a:t>
            </a:r>
            <a:r>
              <a:rPr lang="en-US" sz="1400" dirty="0"/>
              <a:t>20:846-852.</a:t>
            </a:r>
          </a:p>
          <a:p>
            <a:pPr marL="457200" indent="-457200">
              <a:spcBef>
                <a:spcPts val="0"/>
              </a:spcBef>
              <a:buNone/>
            </a:pPr>
            <a:r>
              <a:rPr lang="en-US" sz="1400" dirty="0" err="1"/>
              <a:t>Runowicz</a:t>
            </a:r>
            <a:r>
              <a:rPr lang="en-US" sz="1400" dirty="0"/>
              <a:t>, C. D., Leach, C. R., Henry, N. L., Henry, K. S., Mackey, H. T., </a:t>
            </a:r>
            <a:r>
              <a:rPr lang="en-US" sz="1400" dirty="0" err="1"/>
              <a:t>Cowens</a:t>
            </a:r>
            <a:r>
              <a:rPr lang="en-US" sz="1400" dirty="0"/>
              <a:t>-Alvarado, R. L., et al. (2016). American cancer society/American society of clinical oncology breast cancer survivorship care guideline. Journal of Clinical Oncology, 34(6), 611-635. doi:10.1200/JCO.2015.64.3809 </a:t>
            </a:r>
          </a:p>
          <a:p>
            <a:pPr marL="457200" indent="-457200">
              <a:spcBef>
                <a:spcPts val="0"/>
              </a:spcBef>
              <a:buNone/>
            </a:pPr>
            <a:r>
              <a:rPr lang="en-US" sz="1400" dirty="0" err="1"/>
              <a:t>Salz</a:t>
            </a:r>
            <a:r>
              <a:rPr lang="en-US" sz="1400" dirty="0"/>
              <a:t>, T., </a:t>
            </a:r>
            <a:r>
              <a:rPr lang="en-US" sz="1400" dirty="0" err="1"/>
              <a:t>Oeffinger</a:t>
            </a:r>
            <a:r>
              <a:rPr lang="en-US" sz="1400" dirty="0"/>
              <a:t>, K.C., McCabe, M.S., Layne, T.M., &amp; Bach, P.B. (2012). Survivorship care plans in research and practice. </a:t>
            </a:r>
            <a:r>
              <a:rPr lang="en-US" sz="1400" i="1" dirty="0"/>
              <a:t>CA: a cancer journal for clinicians</a:t>
            </a:r>
            <a:r>
              <a:rPr lang="en-US" sz="1400" dirty="0"/>
              <a:t>, </a:t>
            </a:r>
            <a:r>
              <a:rPr lang="en-US" sz="1400" i="1" dirty="0"/>
              <a:t>62</a:t>
            </a:r>
            <a:r>
              <a:rPr lang="en-US" sz="1400" dirty="0"/>
              <a:t>(2), 101–117. doi:10.3322/caac.20142</a:t>
            </a:r>
            <a:endParaRPr lang="en-US" sz="800" dirty="0"/>
          </a:p>
          <a:p>
            <a:pPr marL="457200" indent="-457200">
              <a:spcBef>
                <a:spcPts val="0"/>
              </a:spcBef>
              <a:buNone/>
            </a:pPr>
            <a:r>
              <a:rPr lang="en-US" sz="1400" dirty="0" err="1"/>
              <a:t>Seeff</a:t>
            </a:r>
            <a:r>
              <a:rPr lang="en-US" sz="1400" dirty="0"/>
              <a:t>, L. (2010). CDC’s National Comprehensive Cancer Control Program (NCCCP): 2010 Priorities and New Program Opportunities. Retrieved from http://www2a.cdc.gov/cic/documents/cdc/uncleared/pdf/10pd_ccc_priorities.pdf </a:t>
            </a:r>
          </a:p>
          <a:p>
            <a:pPr marL="457200" indent="-457200">
              <a:spcBef>
                <a:spcPts val="0"/>
              </a:spcBef>
              <a:buNone/>
            </a:pPr>
            <a:r>
              <a:rPr lang="en-US" sz="1400" dirty="0" err="1"/>
              <a:t>Skolarus</a:t>
            </a:r>
            <a:r>
              <a:rPr lang="en-US" sz="1400" dirty="0"/>
              <a:t>, T. A., Wolf, A. M. D., </a:t>
            </a:r>
            <a:r>
              <a:rPr lang="en-US" sz="1400" dirty="0" err="1"/>
              <a:t>Erb</a:t>
            </a:r>
            <a:r>
              <a:rPr lang="en-US" sz="1400" dirty="0"/>
              <a:t>, N. L., Brooks, D. D., Rivers, B. M., Underwood III, W., et al. (2014). American cancer society prostate cancer survivorship care guidelines. CA Cancer Journal for Clinicians, 64(4), 225-249. doi:10.3322/caac.21234 </a:t>
            </a:r>
          </a:p>
          <a:p>
            <a:pPr marL="457200" indent="-457200">
              <a:spcBef>
                <a:spcPts val="0"/>
              </a:spcBef>
              <a:buNone/>
            </a:pPr>
            <a:r>
              <a:rPr lang="en-US" sz="1400" dirty="0"/>
              <a:t>Willis, A., </a:t>
            </a:r>
            <a:r>
              <a:rPr lang="en-US" sz="1400" dirty="0" err="1"/>
              <a:t>Hoffler</a:t>
            </a:r>
            <a:r>
              <a:rPr lang="en-US" sz="1400" dirty="0"/>
              <a:t>, E., Villalobos, A., Pratt-Chapman, M. (2016). National Cancer Survivorship Resource Center: Implementing Clinical Practice Guidelines for Cancer Survivorship Care. The George Washington University Cancer Institute. Washington, DC.</a:t>
            </a:r>
          </a:p>
          <a:p>
            <a:endParaRPr lang="en-US" sz="1400" dirty="0"/>
          </a:p>
        </p:txBody>
      </p:sp>
    </p:spTree>
    <p:extLst>
      <p:ext uri="{BB962C8B-B14F-4D97-AF65-F5344CB8AC3E}">
        <p14:creationId xmlns:p14="http://schemas.microsoft.com/office/powerpoint/2010/main" val="1959082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p:spPr>
        <p:txBody>
          <a:bodyPr/>
          <a:lstStyle/>
          <a:p>
            <a:r>
              <a:rPr lang="en-US" dirty="0"/>
              <a:t>Caring for Cancer Survivors in the Primary Care Setting</a:t>
            </a:r>
          </a:p>
        </p:txBody>
      </p:sp>
      <p:sp>
        <p:nvSpPr>
          <p:cNvPr id="3" name="Subtitle 2"/>
          <p:cNvSpPr>
            <a:spLocks noGrp="1"/>
          </p:cNvSpPr>
          <p:nvPr>
            <p:ph type="subTitle" idx="1"/>
          </p:nvPr>
        </p:nvSpPr>
        <p:spPr>
          <a:xfrm>
            <a:off x="1371600" y="3508375"/>
            <a:ext cx="6400800" cy="2209800"/>
          </a:xfrm>
        </p:spPr>
        <p:txBody>
          <a:bodyPr/>
          <a:lstStyle/>
          <a:p>
            <a:r>
              <a:rPr lang="en-US" dirty="0" err="1"/>
              <a:t>Youngjee</a:t>
            </a:r>
            <a:r>
              <a:rPr lang="en-US" dirty="0"/>
              <a:t> Choi, MD, FACP</a:t>
            </a:r>
          </a:p>
          <a:p>
            <a:r>
              <a:rPr lang="en-US" dirty="0"/>
              <a:t>Assistant Professor of Medicine</a:t>
            </a:r>
          </a:p>
          <a:p>
            <a:r>
              <a:rPr lang="en-US" dirty="0"/>
              <a:t>Division of General and Internal Medicine</a:t>
            </a:r>
          </a:p>
          <a:p>
            <a:r>
              <a:rPr lang="en-US" dirty="0"/>
              <a:t>Johns Hopkins School of Medicine</a:t>
            </a:r>
          </a:p>
          <a:p>
            <a:r>
              <a:rPr lang="en-US" dirty="0"/>
              <a:t>Primary Care for Cancer Survivors Clinic</a:t>
            </a:r>
          </a:p>
        </p:txBody>
      </p:sp>
    </p:spTree>
    <p:extLst>
      <p:ext uri="{BB962C8B-B14F-4D97-AF65-F5344CB8AC3E}">
        <p14:creationId xmlns:p14="http://schemas.microsoft.com/office/powerpoint/2010/main" val="1208206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457200" y="1447800"/>
            <a:ext cx="8229600" cy="4678363"/>
          </a:xfrm>
        </p:spPr>
        <p:txBody>
          <a:bodyPr/>
          <a:lstStyle/>
          <a:p>
            <a:pPr marL="0" indent="0">
              <a:buFontTx/>
              <a:buNone/>
            </a:pPr>
            <a:r>
              <a:rPr lang="en-US" sz="2400" dirty="0"/>
              <a:t>This program was originally developed through the National Cancer Survivorship Resource Center (The Survivorship Center), a collaboration between the American Cancer Society and the George Washington University Cancer Center funded by a 5-year cooperative agreement (#5U55DPOO3O54) from the Centers for Disease Control and Prevention (CDC). </a:t>
            </a:r>
          </a:p>
          <a:p>
            <a:pPr marL="0" indent="0">
              <a:buFontTx/>
              <a:buNone/>
            </a:pPr>
            <a:r>
              <a:rPr lang="en-US" sz="2400" dirty="0"/>
              <a:t>It is currently supported through a cooperative agreement (#NU58DP006461-01) from the CDC. The GW Cancer Center would also like to thank the CDC for their partnership on this program.</a:t>
            </a:r>
            <a:endParaRPr lang="en-US" altLang="en-US" sz="2400" dirty="0"/>
          </a:p>
        </p:txBody>
      </p:sp>
    </p:spTree>
    <p:extLst>
      <p:ext uri="{BB962C8B-B14F-4D97-AF65-F5344CB8AC3E}">
        <p14:creationId xmlns:p14="http://schemas.microsoft.com/office/powerpoint/2010/main" val="32548716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800" dirty="0"/>
              <a:t>Describe primary care providers’ role in providing follow-up care to cancer survivors.</a:t>
            </a:r>
          </a:p>
          <a:p>
            <a:endParaRPr lang="en-US" sz="2800" dirty="0"/>
          </a:p>
          <a:p>
            <a:r>
              <a:rPr lang="en-US" sz="2800" dirty="0"/>
              <a:t>Identify resources and guidelines to inform follow-up care.</a:t>
            </a:r>
          </a:p>
        </p:txBody>
      </p:sp>
    </p:spTree>
    <p:extLst>
      <p:ext uri="{BB962C8B-B14F-4D97-AF65-F5344CB8AC3E}">
        <p14:creationId xmlns:p14="http://schemas.microsoft.com/office/powerpoint/2010/main" val="2299457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altLang="en-US" dirty="0"/>
              <a:t>Disclosures</a:t>
            </a:r>
          </a:p>
        </p:txBody>
      </p:sp>
      <p:sp>
        <p:nvSpPr>
          <p:cNvPr id="3" name="Content Placeholder 2"/>
          <p:cNvSpPr>
            <a:spLocks noGrp="1"/>
          </p:cNvSpPr>
          <p:nvPr>
            <p:ph idx="1"/>
          </p:nvPr>
        </p:nvSpPr>
        <p:spPr>
          <a:xfrm>
            <a:off x="457200" y="1600200"/>
            <a:ext cx="8229600" cy="4525963"/>
          </a:xfrm>
        </p:spPr>
        <p:txBody>
          <a:bodyPr/>
          <a:lstStyle/>
          <a:p>
            <a:pPr marL="0" indent="0">
              <a:buFontTx/>
              <a:buNone/>
            </a:pPr>
            <a:r>
              <a:rPr lang="en-US" sz="2400" dirty="0"/>
              <a:t>This program was originally developed through the National Cancer Survivorship Resource Center (The Survivorship Center), a collaboration between the American Cancer Society and the George Washington University Cancer Center funded by a 5-year cooperative agreement </a:t>
            </a:r>
            <a:r>
              <a:rPr lang="en-US" sz="2400"/>
              <a:t>(#5U55DP003054</a:t>
            </a:r>
            <a:r>
              <a:rPr lang="en-US" sz="2400" dirty="0"/>
              <a:t>) from the Centers for Disease Control and Prevention (CDC). </a:t>
            </a:r>
          </a:p>
          <a:p>
            <a:pPr marL="0" indent="0">
              <a:buFontTx/>
              <a:buNone/>
            </a:pPr>
            <a:r>
              <a:rPr lang="en-US" sz="2400" dirty="0"/>
              <a:t>It is currently supported through a cooperative agreement (#NU58DP006461-01) from the CDC. The GW Cancer Center would also like to thank the CDC for their partnership on this program.</a:t>
            </a:r>
            <a:endParaRPr lang="en-US" alt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191000"/>
            <a:ext cx="7772400" cy="1362075"/>
          </a:xfrm>
        </p:spPr>
        <p:txBody>
          <a:bodyPr/>
          <a:lstStyle/>
          <a:p>
            <a:r>
              <a:rPr lang="en-US" dirty="0"/>
              <a:t>Caring for Cancer Survivors</a:t>
            </a:r>
          </a:p>
        </p:txBody>
      </p:sp>
    </p:spTree>
    <p:extLst>
      <p:ext uri="{BB962C8B-B14F-4D97-AF65-F5344CB8AC3E}">
        <p14:creationId xmlns:p14="http://schemas.microsoft.com/office/powerpoint/2010/main" val="17342797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Effort</a:t>
            </a:r>
          </a:p>
        </p:txBody>
      </p:sp>
      <p:sp>
        <p:nvSpPr>
          <p:cNvPr id="3" name="Content Placeholder 2"/>
          <p:cNvSpPr>
            <a:spLocks noGrp="1"/>
          </p:cNvSpPr>
          <p:nvPr>
            <p:ph idx="1"/>
          </p:nvPr>
        </p:nvSpPr>
        <p:spPr>
          <a:xfrm>
            <a:off x="457200" y="1447801"/>
            <a:ext cx="8229600" cy="4419600"/>
          </a:xfrm>
        </p:spPr>
        <p:txBody>
          <a:bodyPr/>
          <a:lstStyle/>
          <a:p>
            <a:r>
              <a:rPr lang="en-US" sz="2800" dirty="0"/>
              <a:t>Involves </a:t>
            </a:r>
          </a:p>
          <a:p>
            <a:pPr lvl="1"/>
            <a:r>
              <a:rPr lang="en-US" sz="2400" dirty="0"/>
              <a:t>Cancer survivor</a:t>
            </a:r>
          </a:p>
          <a:p>
            <a:pPr lvl="1"/>
            <a:r>
              <a:rPr lang="en-US" sz="2400" dirty="0"/>
              <a:t>Primary care provider</a:t>
            </a:r>
          </a:p>
          <a:p>
            <a:pPr lvl="1"/>
            <a:r>
              <a:rPr lang="en-US" sz="2400" dirty="0"/>
              <a:t>Oncology team</a:t>
            </a:r>
          </a:p>
          <a:p>
            <a:pPr lvl="1"/>
            <a:r>
              <a:rPr lang="en-US" sz="2400" dirty="0"/>
              <a:t>Medical specialists (e.g. mental health, rehabilitation, etc.)</a:t>
            </a:r>
          </a:p>
          <a:p>
            <a:pPr lvl="1"/>
            <a:r>
              <a:rPr lang="en-US" sz="2400" dirty="0"/>
              <a:t>Caregivers, spouses/partners, friends, etc.</a:t>
            </a:r>
          </a:p>
          <a:p>
            <a:pPr lvl="1"/>
            <a:r>
              <a:rPr lang="en-US" sz="2400" dirty="0"/>
              <a:t>Community-based resources</a:t>
            </a:r>
            <a:endParaRPr lang="en-US" dirty="0"/>
          </a:p>
        </p:txBody>
      </p:sp>
    </p:spTree>
    <p:extLst>
      <p:ext uri="{BB962C8B-B14F-4D97-AF65-F5344CB8AC3E}">
        <p14:creationId xmlns:p14="http://schemas.microsoft.com/office/powerpoint/2010/main" val="29104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 of Primary Care Provider</a:t>
            </a:r>
          </a:p>
        </p:txBody>
      </p:sp>
      <p:sp>
        <p:nvSpPr>
          <p:cNvPr id="3" name="Content Placeholder 2"/>
          <p:cNvSpPr>
            <a:spLocks noGrp="1"/>
          </p:cNvSpPr>
          <p:nvPr>
            <p:ph idx="1"/>
          </p:nvPr>
        </p:nvSpPr>
        <p:spPr>
          <a:xfrm>
            <a:off x="457200" y="1295401"/>
            <a:ext cx="8229600" cy="3733799"/>
          </a:xfrm>
        </p:spPr>
        <p:txBody>
          <a:bodyPr/>
          <a:lstStyle/>
          <a:p>
            <a:r>
              <a:rPr lang="en-US" sz="2100" dirty="0"/>
              <a:t>Assist in the prevention and surveillance of cancer recurrence and second primary cancers</a:t>
            </a:r>
          </a:p>
          <a:p>
            <a:r>
              <a:rPr lang="en-US" sz="2100" dirty="0"/>
              <a:t>Assess and manage long-term and late effects</a:t>
            </a:r>
          </a:p>
          <a:p>
            <a:r>
              <a:rPr lang="en-US" sz="2100" dirty="0"/>
              <a:t>Ensure physical, psychological, socioeconomic issues are addressed</a:t>
            </a:r>
          </a:p>
          <a:p>
            <a:r>
              <a:rPr lang="en-US" sz="2100" dirty="0"/>
              <a:t>Promote healthy behaviors</a:t>
            </a:r>
          </a:p>
          <a:p>
            <a:r>
              <a:rPr lang="en-US" sz="2100" dirty="0"/>
              <a:t>Coordinate care and clarify care roles with members of the cancer treatment team</a:t>
            </a:r>
          </a:p>
          <a:p>
            <a:r>
              <a:rPr lang="en-US" sz="2100" dirty="0"/>
              <a:t>Refer survivors to appropriate community-based and peer support resources</a:t>
            </a:r>
          </a:p>
          <a:p>
            <a:endParaRPr lang="en-US" sz="2800" dirty="0"/>
          </a:p>
        </p:txBody>
      </p:sp>
      <p:sp>
        <p:nvSpPr>
          <p:cNvPr id="4" name="Rectangle 3"/>
          <p:cNvSpPr/>
          <p:nvPr/>
        </p:nvSpPr>
        <p:spPr>
          <a:xfrm>
            <a:off x="457200" y="5148590"/>
            <a:ext cx="8229600" cy="600164"/>
          </a:xfrm>
          <a:prstGeom prst="rect">
            <a:avLst/>
          </a:prstGeom>
        </p:spPr>
        <p:txBody>
          <a:bodyPr wrap="square">
            <a:spAutoFit/>
          </a:bodyPr>
          <a:lstStyle/>
          <a:p>
            <a:r>
              <a:rPr lang="en-US" sz="1100" i="1" dirty="0">
                <a:solidFill>
                  <a:schemeClr val="bg1">
                    <a:lumMod val="50000"/>
                  </a:schemeClr>
                </a:solidFill>
              </a:rPr>
              <a:t>Referenced with permission from the NCCN Clinical Practice Guidelines in Oncology (NCCN Guidelines®) for Survivorship V.2.2019. © National Comprehensive Cancer Network, Inc. 2019. All rights reserved. Accessed June 5, 2019. To view the most recent and complete version of the guideline, go online to NCCN.org.  </a:t>
            </a:r>
          </a:p>
        </p:txBody>
      </p:sp>
      <p:sp>
        <p:nvSpPr>
          <p:cNvPr id="5" name="Rectangle 4"/>
          <p:cNvSpPr/>
          <p:nvPr/>
        </p:nvSpPr>
        <p:spPr>
          <a:xfrm>
            <a:off x="457200" y="5758190"/>
            <a:ext cx="4572000" cy="261610"/>
          </a:xfrm>
          <a:prstGeom prst="rect">
            <a:avLst/>
          </a:prstGeom>
        </p:spPr>
        <p:txBody>
          <a:bodyPr>
            <a:spAutoFit/>
          </a:bodyPr>
          <a:lstStyle/>
          <a:p>
            <a:r>
              <a:rPr lang="en-US" sz="1100" i="1" dirty="0">
                <a:solidFill>
                  <a:schemeClr val="bg1">
                    <a:lumMod val="50000"/>
                  </a:schemeClr>
                </a:solidFill>
              </a:rPr>
              <a:t>Willis, </a:t>
            </a:r>
            <a:r>
              <a:rPr lang="en-US" sz="1100" i="1" dirty="0" err="1">
                <a:solidFill>
                  <a:schemeClr val="bg1">
                    <a:lumMod val="50000"/>
                  </a:schemeClr>
                </a:solidFill>
              </a:rPr>
              <a:t>Hoffler</a:t>
            </a:r>
            <a:r>
              <a:rPr lang="en-US" sz="1100" i="1" dirty="0">
                <a:solidFill>
                  <a:schemeClr val="bg1">
                    <a:lumMod val="50000"/>
                  </a:schemeClr>
                </a:solidFill>
              </a:rPr>
              <a:t>, Villalobos, &amp; Pratt-Chapman, 2016. </a:t>
            </a:r>
            <a:endParaRPr lang="en-US" sz="1100" dirty="0"/>
          </a:p>
        </p:txBody>
      </p:sp>
    </p:spTree>
    <p:extLst>
      <p:ext uri="{BB962C8B-B14F-4D97-AF65-F5344CB8AC3E}">
        <p14:creationId xmlns:p14="http://schemas.microsoft.com/office/powerpoint/2010/main" val="1175284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Empower Survivors</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5186" y="1447800"/>
            <a:ext cx="3529414" cy="4072944"/>
          </a:xfrm>
          <a:prstGeom prst="rect">
            <a:avLst/>
          </a:prstGeom>
        </p:spPr>
      </p:pic>
    </p:spTree>
    <p:extLst>
      <p:ext uri="{BB962C8B-B14F-4D97-AF65-F5344CB8AC3E}">
        <p14:creationId xmlns:p14="http://schemas.microsoft.com/office/powerpoint/2010/main" val="2899543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7700"/>
            <a:ext cx="9143999" cy="5143500"/>
          </a:xfrm>
          <a:prstGeom prst="rect">
            <a:avLst/>
          </a:prstGeom>
        </p:spPr>
      </p:pic>
    </p:spTree>
    <p:extLst>
      <p:ext uri="{BB962C8B-B14F-4D97-AF65-F5344CB8AC3E}">
        <p14:creationId xmlns:p14="http://schemas.microsoft.com/office/powerpoint/2010/main" val="3304213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57200" y="1600200"/>
            <a:ext cx="4495800" cy="4525963"/>
          </a:xfrm>
        </p:spPr>
        <p:txBody>
          <a:bodyPr/>
          <a:lstStyle/>
          <a:p>
            <a:r>
              <a:rPr lang="en-US" sz="2400" dirty="0"/>
              <a:t>Download the </a:t>
            </a:r>
            <a:r>
              <a:rPr lang="en-US" sz="2400" b="1" dirty="0">
                <a:hlinkClick r:id="rId3"/>
              </a:rPr>
              <a:t>National Cancer Survivorship Resource Center Toolkit: Implementing Clinical Practice Guidelines for Cancer Survivorship Care (NCSRC Toolkit) </a:t>
            </a:r>
            <a:endParaRPr lang="en-US" sz="2400" b="1" dirty="0"/>
          </a:p>
          <a:p>
            <a:endParaRPr lang="en-US" sz="2400" dirty="0"/>
          </a:p>
          <a:p>
            <a:r>
              <a:rPr lang="en-US" sz="2400" dirty="0"/>
              <a:t>You will use this toolkit to complete the case study.</a:t>
            </a:r>
          </a:p>
          <a:p>
            <a:pPr marL="0" indent="0">
              <a:buNone/>
            </a:pPr>
            <a:endParaRPr lang="en-US" sz="2400" dirty="0"/>
          </a:p>
        </p:txBody>
      </p:sp>
      <p:pic>
        <p:nvPicPr>
          <p:cNvPr id="4" name="Picture 3"/>
          <p:cNvPicPr>
            <a:picLocks noChangeAspect="1"/>
          </p:cNvPicPr>
          <p:nvPr/>
        </p:nvPicPr>
        <p:blipFill>
          <a:blip r:embed="rId4"/>
          <a:stretch>
            <a:fillRect/>
          </a:stretch>
        </p:blipFill>
        <p:spPr>
          <a:xfrm>
            <a:off x="5105400" y="1427163"/>
            <a:ext cx="3352800" cy="4318000"/>
          </a:xfrm>
          <a:prstGeom prst="rect">
            <a:avLst/>
          </a:prstGeom>
        </p:spPr>
      </p:pic>
    </p:spTree>
    <p:extLst>
      <p:ext uri="{BB962C8B-B14F-4D97-AF65-F5344CB8AC3E}">
        <p14:creationId xmlns:p14="http://schemas.microsoft.com/office/powerpoint/2010/main" val="135892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57200" y="1371601"/>
            <a:ext cx="8229600" cy="4572000"/>
          </a:xfrm>
        </p:spPr>
        <p:txBody>
          <a:bodyPr/>
          <a:lstStyle/>
          <a:p>
            <a:pPr marL="0" indent="0">
              <a:buNone/>
            </a:pPr>
            <a:r>
              <a:rPr lang="en-US" sz="1800" dirty="0"/>
              <a:t>You are seeing Mrs. Jones: a 60-year-old, African American woman. She’s just finished treatment for Stage IIIA colorectal cancer. Her oncologist has provided an incomplete survivorship care plan to you. They have only provided the treatment summary, but not the follow-up care piece of the survivorship care plan. </a:t>
            </a:r>
          </a:p>
          <a:p>
            <a:pPr marL="0" indent="0">
              <a:buNone/>
            </a:pPr>
            <a:endParaRPr lang="en-US" sz="1800" dirty="0"/>
          </a:p>
          <a:p>
            <a:pPr marL="0" indent="0">
              <a:buNone/>
            </a:pPr>
            <a:r>
              <a:rPr lang="en-US" sz="1800" dirty="0"/>
              <a:t>The treatment summary indicates she had surgery followed by adjuvant chemotherapy with the FOLFOX regimen, which includes 5-FU, </a:t>
            </a:r>
            <a:r>
              <a:rPr lang="en-US" sz="1800" dirty="0" err="1"/>
              <a:t>leucovorin</a:t>
            </a:r>
            <a:r>
              <a:rPr lang="en-US" sz="1800" dirty="0"/>
              <a:t> and </a:t>
            </a:r>
            <a:r>
              <a:rPr lang="en-US" sz="1800" dirty="0" err="1"/>
              <a:t>oxaliplatin</a:t>
            </a:r>
            <a:r>
              <a:rPr lang="en-US" sz="1800" dirty="0"/>
              <a:t>. Due to complications, Mrs. Jones’ colostomy is permanent. Mrs. Jones has a family history of colorectal cancer. </a:t>
            </a:r>
          </a:p>
          <a:p>
            <a:pPr marL="0" indent="0">
              <a:buNone/>
            </a:pPr>
            <a:endParaRPr lang="en-US" sz="1800" dirty="0"/>
          </a:p>
          <a:p>
            <a:pPr marL="0" indent="0">
              <a:buNone/>
            </a:pPr>
            <a:r>
              <a:rPr lang="en-US" sz="1800" dirty="0"/>
              <a:t>She has genetic counseling and testing, and has tested negative for Lynch Syndrome. At the completion of treatment, Mrs. Jones had the following toxicities: vaginal dryness and peripheral chronic neuropathy. </a:t>
            </a:r>
          </a:p>
          <a:p>
            <a:pPr marL="0" indent="0" algn="r">
              <a:buNone/>
            </a:pPr>
            <a:r>
              <a:rPr lang="en-US" sz="1800" i="1" dirty="0">
                <a:solidFill>
                  <a:schemeClr val="bg1">
                    <a:lumMod val="50000"/>
                  </a:schemeClr>
                </a:solidFill>
              </a:rPr>
              <a:t>(continue…)</a:t>
            </a:r>
          </a:p>
        </p:txBody>
      </p:sp>
    </p:spTree>
    <p:extLst>
      <p:ext uri="{BB962C8B-B14F-4D97-AF65-F5344CB8AC3E}">
        <p14:creationId xmlns:p14="http://schemas.microsoft.com/office/powerpoint/2010/main" val="261524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57200" y="1447801"/>
            <a:ext cx="8229600" cy="4419600"/>
          </a:xfrm>
        </p:spPr>
        <p:txBody>
          <a:bodyPr/>
          <a:lstStyle/>
          <a:p>
            <a:pPr marL="0" indent="0">
              <a:buNone/>
            </a:pPr>
            <a:r>
              <a:rPr lang="en-US" sz="1800" dirty="0"/>
              <a:t>You have reached out to Mrs. Jones’ oncologist prior to her scheduled visit with you to receive the remainder of her survivorship care plan. Her oncologist contacts you the day before Mrs. Jones’ visit with you and indicates that due to an internal error they are backlogged and will send you the follow-up care portion of her plan in the next six months. </a:t>
            </a:r>
          </a:p>
          <a:p>
            <a:pPr marL="0" indent="0">
              <a:buNone/>
            </a:pPr>
            <a:endParaRPr lang="en-US" sz="1800" dirty="0"/>
          </a:p>
          <a:p>
            <a:pPr marL="0" indent="0">
              <a:buNone/>
            </a:pPr>
            <a:r>
              <a:rPr lang="en-US" sz="1800" dirty="0"/>
              <a:t>However, over-the-phone they indicate they will manage surveillance for recurrence, but leave the discussion of the remainder of her care up to your judgement, until additional information can be provided to you.</a:t>
            </a:r>
          </a:p>
          <a:p>
            <a:pPr marL="0" indent="0">
              <a:buNone/>
            </a:pPr>
            <a:endParaRPr lang="en-US" sz="1800" dirty="0"/>
          </a:p>
          <a:p>
            <a:pPr marL="0" indent="0">
              <a:buNone/>
            </a:pPr>
            <a:r>
              <a:rPr lang="en-US" sz="1800" dirty="0"/>
              <a:t>Mrs. Jones has not seen a primary care provider for some time. In addition to her past medical history, at the visit, you assess that Mrs. Jones has a BMI of 32 and a family history of Type 2 diabetes. </a:t>
            </a:r>
          </a:p>
          <a:p>
            <a:pPr marL="0" indent="0" algn="r">
              <a:buNone/>
            </a:pPr>
            <a:r>
              <a:rPr lang="en-US" sz="1800" i="1" dirty="0">
                <a:solidFill>
                  <a:schemeClr val="bg1">
                    <a:lumMod val="50000"/>
                  </a:schemeClr>
                </a:solidFill>
              </a:rPr>
              <a:t>(continue…)</a:t>
            </a:r>
          </a:p>
        </p:txBody>
      </p:sp>
    </p:spTree>
    <p:extLst>
      <p:ext uri="{BB962C8B-B14F-4D97-AF65-F5344CB8AC3E}">
        <p14:creationId xmlns:p14="http://schemas.microsoft.com/office/powerpoint/2010/main" val="2975172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57200" y="1447800"/>
            <a:ext cx="8229600" cy="4678363"/>
          </a:xfrm>
        </p:spPr>
        <p:txBody>
          <a:bodyPr/>
          <a:lstStyle/>
          <a:p>
            <a:pPr marL="0" indent="0">
              <a:buNone/>
            </a:pPr>
            <a:r>
              <a:rPr lang="en-US" sz="1800" dirty="0"/>
              <a:t>She is currently not physically active and occasionally smokes cigarettes when drinking, which is every few days. Mrs. Jones says she knows smoking is not good for her health, but since she only smokes occasionally, she feels that she’s not at risk for lung cancer. </a:t>
            </a:r>
          </a:p>
          <a:p>
            <a:pPr marL="0" indent="0">
              <a:buNone/>
            </a:pPr>
            <a:endParaRPr lang="en-US" sz="1800" dirty="0"/>
          </a:p>
          <a:p>
            <a:pPr marL="0" indent="0">
              <a:buNone/>
            </a:pPr>
            <a:r>
              <a:rPr lang="en-US" sz="1800" dirty="0"/>
              <a:t>Mrs. Jones is married, and works full-time. However, she says her husband recently lost his job, so finances are tight. She also makes a passing comment that the cancer put a real strain on them, but she hopes things will get better soon. </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69160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1295400"/>
            <a:ext cx="7010400" cy="4673600"/>
          </a:xfrm>
          <a:prstGeom prst="rect">
            <a:avLst/>
          </a:prstGeom>
        </p:spPr>
      </p:pic>
      <p:pic>
        <p:nvPicPr>
          <p:cNvPr id="6" name="Picture 5"/>
          <p:cNvPicPr>
            <a:picLocks noChangeAspect="1"/>
          </p:cNvPicPr>
          <p:nvPr/>
        </p:nvPicPr>
        <p:blipFill>
          <a:blip r:embed="rId4"/>
          <a:stretch>
            <a:fillRect/>
          </a:stretch>
        </p:blipFill>
        <p:spPr>
          <a:xfrm>
            <a:off x="1817550" y="1870075"/>
            <a:ext cx="2854811" cy="3676650"/>
          </a:xfrm>
          <a:prstGeom prst="rect">
            <a:avLst/>
          </a:prstGeom>
        </p:spPr>
      </p:pic>
      <p:sp>
        <p:nvSpPr>
          <p:cNvPr id="7" name="Left Arrow 6"/>
          <p:cNvSpPr/>
          <p:nvPr/>
        </p:nvSpPr>
        <p:spPr>
          <a:xfrm>
            <a:off x="4954859" y="2647950"/>
            <a:ext cx="2975517" cy="2120900"/>
          </a:xfrm>
          <a:prstGeom prst="leftArrow">
            <a:avLst>
              <a:gd name="adj1" fmla="val 50000"/>
              <a:gd name="adj2" fmla="val 35838"/>
            </a:avLst>
          </a:prstGeom>
          <a:solidFill>
            <a:srgbClr val="365F91"/>
          </a:solidFill>
          <a:ln>
            <a:solidFill>
              <a:srgbClr val="365F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Take a few minutes to review the </a:t>
            </a:r>
            <a:r>
              <a:rPr lang="en-US" sz="1600" b="1" dirty="0">
                <a:solidFill>
                  <a:schemeClr val="bg1"/>
                </a:solidFill>
                <a:hlinkClick r:id="rId5">
                  <a:extLst>
                    <a:ext uri="{A12FA001-AC4F-418D-AE19-62706E023703}">
                      <ahyp:hlinkClr xmlns:ahyp="http://schemas.microsoft.com/office/drawing/2018/hyperlinkcolor" val="tx"/>
                    </a:ext>
                  </a:extLst>
                </a:hlinkClick>
              </a:rPr>
              <a:t>NCSRC toolkit</a:t>
            </a:r>
            <a:r>
              <a:rPr lang="en-US" sz="1600" dirty="0"/>
              <a:t> (pages 19-25 only).</a:t>
            </a:r>
          </a:p>
        </p:txBody>
      </p:sp>
    </p:spTree>
    <p:extLst>
      <p:ext uri="{BB962C8B-B14F-4D97-AF65-F5344CB8AC3E}">
        <p14:creationId xmlns:p14="http://schemas.microsoft.com/office/powerpoint/2010/main" val="3261321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sz="2400" dirty="0"/>
              <a:t>Describe the need for survivorship care coordination.</a:t>
            </a:r>
          </a:p>
          <a:p>
            <a:r>
              <a:rPr lang="en-US" sz="2400" dirty="0"/>
              <a:t>Describe how a survivorship care plan can be used as a communication tool </a:t>
            </a:r>
          </a:p>
          <a:p>
            <a:r>
              <a:rPr lang="en-US" sz="2400" dirty="0"/>
              <a:t>Identify the role of the oncologist and primary care provider in the co-management of follow-up care.</a:t>
            </a:r>
          </a:p>
          <a:p>
            <a:endParaRPr lang="en-US" sz="2400" dirty="0"/>
          </a:p>
        </p:txBody>
      </p:sp>
    </p:spTree>
    <p:extLst>
      <p:ext uri="{BB962C8B-B14F-4D97-AF65-F5344CB8AC3E}">
        <p14:creationId xmlns:p14="http://schemas.microsoft.com/office/powerpoint/2010/main" val="1823482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in Shared Decision-Making</a:t>
            </a:r>
          </a:p>
        </p:txBody>
      </p:sp>
      <p:sp>
        <p:nvSpPr>
          <p:cNvPr id="3" name="Content Placeholder 2"/>
          <p:cNvSpPr>
            <a:spLocks noGrp="1"/>
          </p:cNvSpPr>
          <p:nvPr>
            <p:ph idx="1"/>
          </p:nvPr>
        </p:nvSpPr>
        <p:spPr/>
        <p:txBody>
          <a:bodyPr/>
          <a:lstStyle/>
          <a:p>
            <a:r>
              <a:rPr lang="en-US" sz="2500" dirty="0"/>
              <a:t>What would you like to get out of today’s visit?</a:t>
            </a:r>
          </a:p>
          <a:p>
            <a:r>
              <a:rPr lang="en-US" sz="2500" dirty="0"/>
              <a:t>What might happen if you quit smoking?</a:t>
            </a:r>
          </a:p>
          <a:p>
            <a:r>
              <a:rPr lang="en-US" sz="2500" dirty="0"/>
              <a:t>In a week, what kinds of foods do you typically eat? </a:t>
            </a:r>
          </a:p>
          <a:p>
            <a:r>
              <a:rPr lang="en-US" sz="2500" dirty="0"/>
              <a:t>Do you feel depressed? </a:t>
            </a:r>
          </a:p>
          <a:p>
            <a:r>
              <a:rPr lang="en-US" sz="2500" dirty="0"/>
              <a:t>What changes would you like to make in your routine that would help you feel better?</a:t>
            </a:r>
          </a:p>
          <a:p>
            <a:r>
              <a:rPr lang="en-US" sz="2500" dirty="0"/>
              <a:t>Why don’t you exercise?</a:t>
            </a:r>
          </a:p>
          <a:p>
            <a:r>
              <a:rPr lang="en-US" sz="2500" dirty="0"/>
              <a:t>What concerns do you have about your colostomy?</a:t>
            </a:r>
          </a:p>
          <a:p>
            <a:endParaRPr lang="en-US" sz="3000"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30401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a:t>
            </a:r>
          </a:p>
        </p:txBody>
      </p:sp>
      <p:sp>
        <p:nvSpPr>
          <p:cNvPr id="3" name="Content Placeholder 2"/>
          <p:cNvSpPr>
            <a:spLocks noGrp="1"/>
          </p:cNvSpPr>
          <p:nvPr>
            <p:ph idx="1"/>
          </p:nvPr>
        </p:nvSpPr>
        <p:spPr>
          <a:xfrm>
            <a:off x="457200" y="1371600"/>
            <a:ext cx="8229600" cy="609600"/>
          </a:xfrm>
        </p:spPr>
        <p:txBody>
          <a:bodyPr/>
          <a:lstStyle/>
          <a:p>
            <a:pPr marL="0" indent="0">
              <a:buNone/>
            </a:pPr>
            <a:r>
              <a:rPr lang="en-US" sz="2800" b="1" u="sng" dirty="0"/>
              <a:t>Now, let’s discuss: </a:t>
            </a:r>
          </a:p>
          <a:p>
            <a:endParaRPr lang="en-US" dirty="0"/>
          </a:p>
        </p:txBody>
      </p:sp>
      <p:sp>
        <p:nvSpPr>
          <p:cNvPr id="5" name="Rectangle 4"/>
          <p:cNvSpPr/>
          <p:nvPr/>
        </p:nvSpPr>
        <p:spPr>
          <a:xfrm>
            <a:off x="838200" y="2133600"/>
            <a:ext cx="7772400" cy="914400"/>
          </a:xfrm>
          <a:prstGeom prst="rect">
            <a:avLst/>
          </a:prstGeom>
          <a:solidFill>
            <a:srgbClr val="0096D6"/>
          </a:solidFill>
          <a:ln>
            <a:solidFill>
              <a:srgbClr val="009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a:r>
              <a:rPr lang="en-US" sz="2400" dirty="0"/>
              <a:t>What possible late and long-term effects would you assess and manage? </a:t>
            </a:r>
          </a:p>
        </p:txBody>
      </p:sp>
      <p:sp>
        <p:nvSpPr>
          <p:cNvPr id="6" name="Rectangle 5"/>
          <p:cNvSpPr/>
          <p:nvPr/>
        </p:nvSpPr>
        <p:spPr>
          <a:xfrm>
            <a:off x="838200" y="3429000"/>
            <a:ext cx="7772400" cy="914400"/>
          </a:xfrm>
          <a:prstGeom prst="rect">
            <a:avLst/>
          </a:prstGeom>
          <a:solidFill>
            <a:srgbClr val="008264"/>
          </a:solidFill>
          <a:ln>
            <a:solidFill>
              <a:srgbClr val="008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a:r>
              <a:rPr lang="en-US" sz="2400" dirty="0"/>
              <a:t>What additional screenings would you recommend? </a:t>
            </a:r>
          </a:p>
        </p:txBody>
      </p:sp>
      <p:sp>
        <p:nvSpPr>
          <p:cNvPr id="7" name="Rectangle 6"/>
          <p:cNvSpPr/>
          <p:nvPr/>
        </p:nvSpPr>
        <p:spPr>
          <a:xfrm>
            <a:off x="838200" y="4724400"/>
            <a:ext cx="7772400" cy="914400"/>
          </a:xfrm>
          <a:prstGeom prst="rect">
            <a:avLst/>
          </a:prstGeom>
          <a:solidFill>
            <a:srgbClr val="A89968"/>
          </a:solidFill>
          <a:ln>
            <a:solidFill>
              <a:srgbClr val="A899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5888" lvl="1"/>
            <a:r>
              <a:rPr lang="en-US" sz="2400" dirty="0"/>
              <a:t>What lifestyle and/or behavioral modifications would you recommend? </a:t>
            </a:r>
          </a:p>
        </p:txBody>
      </p:sp>
    </p:spTree>
    <p:extLst>
      <p:ext uri="{BB962C8B-B14F-4D97-AF65-F5344CB8AC3E}">
        <p14:creationId xmlns:p14="http://schemas.microsoft.com/office/powerpoint/2010/main" val="29665197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r>
              <a:rPr lang="en-US" sz="2800" dirty="0"/>
              <a:t>Describe the primary care providers’ role in providing follow-up care to cancer survivors</a:t>
            </a:r>
          </a:p>
          <a:p>
            <a:endParaRPr lang="en-US" sz="2800" dirty="0"/>
          </a:p>
          <a:p>
            <a:r>
              <a:rPr lang="en-US" sz="2800" dirty="0"/>
              <a:t>Identify resources and guidelines to inform follow-up care.</a:t>
            </a:r>
          </a:p>
          <a:p>
            <a:endParaRPr lang="en-US" sz="2800" dirty="0"/>
          </a:p>
        </p:txBody>
      </p:sp>
    </p:spTree>
    <p:extLst>
      <p:ext uri="{BB962C8B-B14F-4D97-AF65-F5344CB8AC3E}">
        <p14:creationId xmlns:p14="http://schemas.microsoft.com/office/powerpoint/2010/main" val="17562490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AA7B-167C-D24F-BEFD-1DCD32965EE5}"/>
              </a:ext>
            </a:extLst>
          </p:cNvPr>
          <p:cNvSpPr>
            <a:spLocks noGrp="1"/>
          </p:cNvSpPr>
          <p:nvPr>
            <p:ph type="title"/>
          </p:nvPr>
        </p:nvSpPr>
        <p:spPr>
          <a:xfrm>
            <a:off x="457200" y="152400"/>
            <a:ext cx="8229600" cy="1143000"/>
          </a:xfrm>
        </p:spPr>
        <p:txBody>
          <a:bodyPr/>
          <a:lstStyle/>
          <a:p>
            <a:r>
              <a:rPr lang="en-US" dirty="0"/>
              <a:t>Resources</a:t>
            </a:r>
          </a:p>
        </p:txBody>
      </p:sp>
      <p:sp>
        <p:nvSpPr>
          <p:cNvPr id="3" name="Content Placeholder 2">
            <a:extLst>
              <a:ext uri="{FF2B5EF4-FFF2-40B4-BE49-F238E27FC236}">
                <a16:creationId xmlns:a16="http://schemas.microsoft.com/office/drawing/2014/main" id="{FF5E0248-CC58-DA47-A92E-4F0092D0C6D6}"/>
              </a:ext>
            </a:extLst>
          </p:cNvPr>
          <p:cNvSpPr>
            <a:spLocks noGrp="1"/>
          </p:cNvSpPr>
          <p:nvPr>
            <p:ph idx="1"/>
          </p:nvPr>
        </p:nvSpPr>
        <p:spPr>
          <a:xfrm>
            <a:off x="459259" y="1166018"/>
            <a:ext cx="8229600" cy="4777582"/>
          </a:xfrm>
        </p:spPr>
        <p:txBody>
          <a:bodyPr/>
          <a:lstStyle/>
          <a:p>
            <a:r>
              <a:rPr lang="en-US" sz="1800" b="1" dirty="0"/>
              <a:t>American Cancer Society Survivorship Care Guidelines:</a:t>
            </a:r>
            <a:r>
              <a:rPr lang="en-US" sz="1800" dirty="0"/>
              <a:t> </a:t>
            </a:r>
            <a:r>
              <a:rPr lang="en-US" sz="1800" dirty="0">
                <a:hlinkClick r:id="rId3"/>
              </a:rPr>
              <a:t>https://www.cancer.org/health-care-professionals/american-cancer-society-survivorship-guidelines.html</a:t>
            </a:r>
            <a:r>
              <a:rPr lang="en-US" sz="1800" dirty="0"/>
              <a:t> includes complete versions of guidelines along with patient-friendly versions for breast cancer, colorectal cancer, prostate cancer, and head and neck cancer.</a:t>
            </a:r>
            <a:br>
              <a:rPr lang="en-US" sz="1800" dirty="0"/>
            </a:br>
            <a:endParaRPr lang="en-US" sz="1800" dirty="0"/>
          </a:p>
          <a:p>
            <a:r>
              <a:rPr lang="en-US" sz="1800" b="1" dirty="0"/>
              <a:t>American Society of Clinical Oncology Guidelines on Survivorship Care</a:t>
            </a:r>
            <a:r>
              <a:rPr lang="en-US" sz="1800" dirty="0"/>
              <a:t>: </a:t>
            </a:r>
            <a:r>
              <a:rPr lang="en-US" sz="1800" dirty="0">
                <a:hlinkClick r:id="rId4"/>
              </a:rPr>
              <a:t>https://www.asco.org/guidelines/survivorship</a:t>
            </a:r>
            <a:endParaRPr lang="en-US" sz="1800" dirty="0"/>
          </a:p>
          <a:p>
            <a:endParaRPr lang="en-US" sz="1800" dirty="0"/>
          </a:p>
          <a:p>
            <a:r>
              <a:rPr lang="en-US" sz="1800" b="1" dirty="0"/>
              <a:t>NCCN Guidelines®: Survivorship </a:t>
            </a:r>
            <a:r>
              <a:rPr lang="en-US" sz="1800" dirty="0">
                <a:hlinkClick r:id="rId5"/>
              </a:rPr>
              <a:t>https://www.nccn.org/professionals/physician_gls/pdf/survivorship.pdf</a:t>
            </a:r>
            <a:r>
              <a:rPr lang="en-US" sz="1800" dirty="0"/>
              <a:t> focus on the impact both the diagnosis and treatment of cancer have on the adult survivor. </a:t>
            </a:r>
            <a:br>
              <a:rPr lang="en-US" sz="1800" dirty="0"/>
            </a:br>
            <a:endParaRPr lang="en-US" sz="1800" b="1" dirty="0"/>
          </a:p>
          <a:p>
            <a:r>
              <a:rPr lang="en-US" sz="1800" b="1" dirty="0"/>
              <a:t>Other NCCN Guidelines® and Clinical Resources: </a:t>
            </a:r>
            <a:r>
              <a:rPr lang="en-US" sz="1800" dirty="0">
                <a:hlinkClick r:id="rId6"/>
              </a:rPr>
              <a:t>https://www.nccn.org/professionals/physician_gls/default.aspx</a:t>
            </a:r>
            <a:endParaRPr lang="en-US" sz="1800" dirty="0"/>
          </a:p>
          <a:p>
            <a:endParaRPr lang="en-US" sz="1800" dirty="0"/>
          </a:p>
        </p:txBody>
      </p:sp>
    </p:spTree>
    <p:extLst>
      <p:ext uri="{BB962C8B-B14F-4D97-AF65-F5344CB8AC3E}">
        <p14:creationId xmlns:p14="http://schemas.microsoft.com/office/powerpoint/2010/main" val="2191148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457200" y="1447800"/>
            <a:ext cx="8229600" cy="4678363"/>
          </a:xfrm>
        </p:spPr>
        <p:txBody>
          <a:bodyPr/>
          <a:lstStyle/>
          <a:p>
            <a:pPr marL="0" indent="0">
              <a:spcBef>
                <a:spcPts val="0"/>
              </a:spcBef>
              <a:buNone/>
            </a:pPr>
            <a:r>
              <a:rPr lang="en-US" sz="1600" dirty="0"/>
              <a:t>National Comprehensive Cancer Network® (NCCN). (2019). Clinical Practice 	Guidelines® in Oncology: Survivorship V2.2019. Retrieved from www.nccn.org Van </a:t>
            </a:r>
            <a:r>
              <a:rPr lang="en-US" sz="1600" dirty="0" err="1"/>
              <a:t>Blarigan</a:t>
            </a:r>
            <a:r>
              <a:rPr lang="en-US" sz="1600" dirty="0"/>
              <a:t>, E.L., et al. (2018). Association of Survival With Adherence to the American 	Cancer Society Nutrition and Physical Activity Guidelines for Cancer Survivors 	After Colon Cancer 	Diagnosis: The CALGB 89803/Alliance Trial. </a:t>
            </a:r>
            <a:r>
              <a:rPr lang="en-US" sz="1600" i="1" dirty="0"/>
              <a:t>JAMA 	Oncology, 4(6):783-790</a:t>
            </a:r>
          </a:p>
          <a:p>
            <a:pPr marL="0" indent="0">
              <a:spcBef>
                <a:spcPts val="0"/>
              </a:spcBef>
              <a:buNone/>
            </a:pPr>
            <a:r>
              <a:rPr lang="en-US" sz="1600" dirty="0"/>
              <a:t>Willis, A., </a:t>
            </a:r>
            <a:r>
              <a:rPr lang="en-US" sz="1600" dirty="0" err="1"/>
              <a:t>Hoffler</a:t>
            </a:r>
            <a:r>
              <a:rPr lang="en-US" sz="1600" dirty="0"/>
              <a:t>, E., Villalobos, A., Pratt-Chapman, M. (2016). National Cancer 	Survivorship Resource Center: Implementing Clinical Practice Guidelines for 	Cancer Survivorship Care. The George Washington University Cancer 	Institute. Washington, DC.</a:t>
            </a:r>
          </a:p>
        </p:txBody>
      </p:sp>
    </p:spTree>
    <p:extLst>
      <p:ext uri="{BB962C8B-B14F-4D97-AF65-F5344CB8AC3E}">
        <p14:creationId xmlns:p14="http://schemas.microsoft.com/office/powerpoint/2010/main" val="1812669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8269288" cy="2057400"/>
          </a:xfrm>
        </p:spPr>
        <p:txBody>
          <a:bodyPr/>
          <a:lstStyle/>
          <a:p>
            <a:pPr marL="0" indent="0">
              <a:buNone/>
            </a:pPr>
            <a:r>
              <a:rPr lang="en-US" dirty="0"/>
              <a:t>Survivorship care coordination</a:t>
            </a:r>
          </a:p>
        </p:txBody>
      </p:sp>
    </p:spTree>
    <p:extLst>
      <p:ext uri="{BB962C8B-B14F-4D97-AF65-F5344CB8AC3E}">
        <p14:creationId xmlns:p14="http://schemas.microsoft.com/office/powerpoint/2010/main" val="4147691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National Academy of Medicine (Institute of Medicine) Report</a:t>
            </a:r>
          </a:p>
        </p:txBody>
      </p:sp>
      <p:sp>
        <p:nvSpPr>
          <p:cNvPr id="4" name="TextBox 3"/>
          <p:cNvSpPr txBox="1"/>
          <p:nvPr/>
        </p:nvSpPr>
        <p:spPr>
          <a:xfrm>
            <a:off x="381000" y="5791200"/>
            <a:ext cx="8458200" cy="261610"/>
          </a:xfrm>
          <a:prstGeom prst="rect">
            <a:avLst/>
          </a:prstGeom>
          <a:noFill/>
        </p:spPr>
        <p:txBody>
          <a:bodyPr wrap="square" rtlCol="0">
            <a:spAutoFit/>
          </a:bodyPr>
          <a:lstStyle/>
          <a:p>
            <a:r>
              <a:rPr lang="en-US" sz="1100" dirty="0">
                <a:solidFill>
                  <a:schemeClr val="bg1">
                    <a:lumMod val="50000"/>
                  </a:schemeClr>
                </a:solidFill>
              </a:rPr>
              <a:t>Institute of Medicine, 2006.</a:t>
            </a:r>
          </a:p>
        </p:txBody>
      </p:sp>
      <p:sp>
        <p:nvSpPr>
          <p:cNvPr id="6" name="Content Placeholder 5"/>
          <p:cNvSpPr>
            <a:spLocks noGrp="1"/>
          </p:cNvSpPr>
          <p:nvPr>
            <p:ph idx="1"/>
          </p:nvPr>
        </p:nvSpPr>
        <p:spPr>
          <a:xfrm>
            <a:off x="457200" y="1447800"/>
            <a:ext cx="8229600" cy="4310391"/>
          </a:xfrm>
        </p:spPr>
        <p:txBody>
          <a:bodyPr/>
          <a:lstStyle/>
          <a:p>
            <a:r>
              <a:rPr lang="en-US" sz="1900" dirty="0">
                <a:latin typeface="Arial" panose="020B0604020202020204" pitchFamily="34" charset="0"/>
                <a:cs typeface="Arial" panose="020B0604020202020204" pitchFamily="34" charset="0"/>
              </a:rPr>
              <a:t>Recommendation 1: Health care providers, patient advocates, and other stakeholders should work to raise awareness of the needs of cancer survivors, establish cancer survivorship as a distinct phase of cancer care, and act to ensure the delivery of appropriate survivorship care.</a:t>
            </a:r>
          </a:p>
          <a:p>
            <a:endParaRPr lang="en-US" sz="14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Recommendation 2: Patients completing primary treatment should be provided with a comprehensive care summary and follow-up plan that is clearly and effectively explained. </a:t>
            </a:r>
          </a:p>
          <a:p>
            <a:endParaRPr lang="en-US" sz="1400" dirty="0">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Recommendation 3: Health care providers should use systematically developed evidence-based clinical practice guidelines, assessment tools, and screening instruments to help identify and manage late effects of cancer and its treatment. </a:t>
            </a:r>
            <a:endParaRPr lang="en-US" sz="1900" dirty="0"/>
          </a:p>
        </p:txBody>
      </p:sp>
    </p:spTree>
    <p:extLst>
      <p:ext uri="{BB962C8B-B14F-4D97-AF65-F5344CB8AC3E}">
        <p14:creationId xmlns:p14="http://schemas.microsoft.com/office/powerpoint/2010/main" val="170547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825AB-2AFC-4864-8656-37EC3095D597}"/>
              </a:ext>
            </a:extLst>
          </p:cNvPr>
          <p:cNvSpPr>
            <a:spLocks noGrp="1"/>
          </p:cNvSpPr>
          <p:nvPr>
            <p:ph type="title"/>
          </p:nvPr>
        </p:nvSpPr>
        <p:spPr/>
        <p:txBody>
          <a:bodyPr/>
          <a:lstStyle/>
          <a:p>
            <a:r>
              <a:rPr lang="en-US" dirty="0"/>
              <a:t>Going Beyond Being Lost in Transition: A Decade of Progress</a:t>
            </a:r>
          </a:p>
        </p:txBody>
      </p:sp>
      <p:sp>
        <p:nvSpPr>
          <p:cNvPr id="3" name="Content Placeholder 2">
            <a:extLst>
              <a:ext uri="{FF2B5EF4-FFF2-40B4-BE49-F238E27FC236}">
                <a16:creationId xmlns:a16="http://schemas.microsoft.com/office/drawing/2014/main" id="{4375B3A6-3FB8-4A29-95E5-23AE649E9C92}"/>
              </a:ext>
            </a:extLst>
          </p:cNvPr>
          <p:cNvSpPr>
            <a:spLocks noGrp="1"/>
          </p:cNvSpPr>
          <p:nvPr>
            <p:ph idx="1"/>
          </p:nvPr>
        </p:nvSpPr>
        <p:spPr>
          <a:xfrm>
            <a:off x="441960" y="1466850"/>
            <a:ext cx="8534400" cy="4324350"/>
          </a:xfrm>
        </p:spPr>
        <p:txBody>
          <a:bodyPr/>
          <a:lstStyle/>
          <a:p>
            <a:r>
              <a:rPr lang="en-US" sz="1900" dirty="0">
                <a:cs typeface="Arial" panose="020B0604020202020204" pitchFamily="34" charset="0"/>
              </a:rPr>
              <a:t>Recommendation 1: Increased awareness demonstrated by: </a:t>
            </a:r>
          </a:p>
          <a:p>
            <a:pPr lvl="1"/>
            <a:r>
              <a:rPr lang="en-US" sz="1400" dirty="0"/>
              <a:t>Celebrity survivors sharing personal stories</a:t>
            </a:r>
          </a:p>
          <a:p>
            <a:pPr lvl="1"/>
            <a:r>
              <a:rPr lang="en-US" sz="1400" dirty="0"/>
              <a:t>Increased numbers of events with a survivorship focus</a:t>
            </a:r>
          </a:p>
          <a:p>
            <a:pPr lvl="1"/>
            <a:r>
              <a:rPr lang="en-US" sz="1400" dirty="0"/>
              <a:t>News items, blogs, and social media featuring survivors and survivorship topics</a:t>
            </a:r>
          </a:p>
          <a:p>
            <a:pPr lvl="1"/>
            <a:r>
              <a:rPr lang="en-US" sz="1400" dirty="0"/>
              <a:t>Increased textbooks, journals, supplements, and educational programs for professionals</a:t>
            </a:r>
          </a:p>
          <a:p>
            <a:r>
              <a:rPr lang="en-US" sz="1900" dirty="0">
                <a:cs typeface="Arial" panose="020B0604020202020204" pitchFamily="34" charset="0"/>
              </a:rPr>
              <a:t>Recommendation 2 progress: Dissemination of survivorship care plans demonstrated by: </a:t>
            </a:r>
          </a:p>
          <a:p>
            <a:pPr lvl="1"/>
            <a:r>
              <a:rPr lang="en-US" sz="1400" dirty="0"/>
              <a:t>Increased uptake of using survivorship care plans yet practical challenges are reported, especially in optimizing the process to better tailor and coordinate their use</a:t>
            </a:r>
          </a:p>
          <a:p>
            <a:pPr lvl="1"/>
            <a:r>
              <a:rPr lang="en-US" sz="1400" dirty="0"/>
              <a:t>Evidence on the impact of survivorship care plans is still emerging </a:t>
            </a:r>
          </a:p>
          <a:p>
            <a:pPr lvl="1"/>
            <a:r>
              <a:rPr lang="en-US" sz="1400" dirty="0"/>
              <a:t>Commission on Cancer (</a:t>
            </a:r>
            <a:r>
              <a:rPr lang="en-US" sz="1400" dirty="0" err="1"/>
              <a:t>CoC</a:t>
            </a:r>
            <a:r>
              <a:rPr lang="en-US" sz="1400" dirty="0"/>
              <a:t>) has implemented an accreditation standard for this recommendation</a:t>
            </a:r>
            <a:r>
              <a:rPr lang="en-US" sz="1400" dirty="0">
                <a:cs typeface="Arial" panose="020B0604020202020204" pitchFamily="34" charset="0"/>
              </a:rPr>
              <a:t> </a:t>
            </a:r>
          </a:p>
          <a:p>
            <a:r>
              <a:rPr lang="en-US" sz="1900" dirty="0">
                <a:cs typeface="Arial" panose="020B0604020202020204" pitchFamily="34" charset="0"/>
              </a:rPr>
              <a:t>Recommendation 3 progress: </a:t>
            </a:r>
            <a:endParaRPr lang="en-US" sz="1900" dirty="0"/>
          </a:p>
          <a:p>
            <a:pPr lvl="1"/>
            <a:r>
              <a:rPr lang="en-US" sz="1400" dirty="0"/>
              <a:t>Many professional organizations have generated survivorship-focused guidelines </a:t>
            </a:r>
          </a:p>
          <a:p>
            <a:pPr lvl="1"/>
            <a:r>
              <a:rPr lang="en-US" sz="1400" dirty="0"/>
              <a:t>Consistent updates are included in guidelines for survivors of childhood cancer</a:t>
            </a:r>
          </a:p>
          <a:p>
            <a:pPr lvl="1"/>
            <a:r>
              <a:rPr lang="en-US" sz="1400" dirty="0"/>
              <a:t>Further identification of personal factors that increase risk of late effects</a:t>
            </a:r>
          </a:p>
          <a:p>
            <a:endParaRPr lang="en-US" sz="1900" dirty="0"/>
          </a:p>
        </p:txBody>
      </p:sp>
      <p:sp>
        <p:nvSpPr>
          <p:cNvPr id="4" name="TextBox 3">
            <a:extLst>
              <a:ext uri="{FF2B5EF4-FFF2-40B4-BE49-F238E27FC236}">
                <a16:creationId xmlns:a16="http://schemas.microsoft.com/office/drawing/2014/main" id="{5D33528A-964B-4270-94B2-CE005D82A8BE}"/>
              </a:ext>
            </a:extLst>
          </p:cNvPr>
          <p:cNvSpPr txBox="1"/>
          <p:nvPr/>
        </p:nvSpPr>
        <p:spPr>
          <a:xfrm>
            <a:off x="228600" y="5825490"/>
            <a:ext cx="8458200" cy="261610"/>
          </a:xfrm>
          <a:prstGeom prst="rect">
            <a:avLst/>
          </a:prstGeom>
          <a:noFill/>
        </p:spPr>
        <p:txBody>
          <a:bodyPr wrap="square" rtlCol="0">
            <a:spAutoFit/>
          </a:bodyPr>
          <a:lstStyle/>
          <a:p>
            <a:r>
              <a:rPr lang="en-US" sz="1100" dirty="0" err="1">
                <a:solidFill>
                  <a:schemeClr val="bg1">
                    <a:lumMod val="50000"/>
                  </a:schemeClr>
                </a:solidFill>
              </a:rPr>
              <a:t>Nekhlyudov</a:t>
            </a:r>
            <a:r>
              <a:rPr lang="en-US" sz="1100" dirty="0">
                <a:solidFill>
                  <a:schemeClr val="bg1">
                    <a:lumMod val="50000"/>
                  </a:schemeClr>
                </a:solidFill>
              </a:rPr>
              <a:t>, Ganz, Arora, &amp; Rowland, 2017.</a:t>
            </a:r>
          </a:p>
        </p:txBody>
      </p:sp>
    </p:spTree>
    <p:extLst>
      <p:ext uri="{BB962C8B-B14F-4D97-AF65-F5344CB8AC3E}">
        <p14:creationId xmlns:p14="http://schemas.microsoft.com/office/powerpoint/2010/main" val="1530258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for Care Coordination</a:t>
            </a:r>
          </a:p>
        </p:txBody>
      </p:sp>
      <p:sp>
        <p:nvSpPr>
          <p:cNvPr id="3" name="Content Placeholder 2"/>
          <p:cNvSpPr>
            <a:spLocks noGrp="1"/>
          </p:cNvSpPr>
          <p:nvPr>
            <p:ph idx="1"/>
          </p:nvPr>
        </p:nvSpPr>
        <p:spPr>
          <a:xfrm>
            <a:off x="457200" y="1447800"/>
            <a:ext cx="8229600" cy="4038601"/>
          </a:xfrm>
        </p:spPr>
        <p:txBody>
          <a:bodyPr/>
          <a:lstStyle/>
          <a:p>
            <a:r>
              <a:rPr lang="en-US" sz="2600" dirty="0"/>
              <a:t>Rapidly growing population of survivors</a:t>
            </a:r>
          </a:p>
          <a:p>
            <a:r>
              <a:rPr lang="en-US" sz="2600" dirty="0"/>
              <a:t>Survivors experience unmet physical, psychosocial, and practical needs</a:t>
            </a:r>
          </a:p>
          <a:p>
            <a:r>
              <a:rPr lang="en-US" sz="2600" dirty="0"/>
              <a:t>Significant long-term and late effects</a:t>
            </a:r>
          </a:p>
          <a:p>
            <a:r>
              <a:rPr lang="en-US" sz="2600" dirty="0"/>
              <a:t>Complexity of care, comorbid conditions </a:t>
            </a:r>
          </a:p>
          <a:p>
            <a:r>
              <a:rPr lang="en-US" sz="2600" dirty="0"/>
              <a:t>Inconsistent coordination of care and communication between primary care providers and oncologists</a:t>
            </a:r>
          </a:p>
          <a:p>
            <a:endParaRPr lang="en-US" sz="2800" dirty="0"/>
          </a:p>
        </p:txBody>
      </p:sp>
      <p:sp>
        <p:nvSpPr>
          <p:cNvPr id="4" name="TextBox 3"/>
          <p:cNvSpPr txBox="1"/>
          <p:nvPr/>
        </p:nvSpPr>
        <p:spPr>
          <a:xfrm>
            <a:off x="457200" y="5562600"/>
            <a:ext cx="8229600" cy="43088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solidFill>
                  <a:schemeClr val="bg1">
                    <a:lumMod val="50000"/>
                  </a:schemeClr>
                </a:solidFill>
              </a:rPr>
              <a:t>Institute of Medicine, 2006; American College of Surgeons, 2011; Andersen et al., 2014; Cohen et al., 2016; El-</a:t>
            </a:r>
            <a:r>
              <a:rPr lang="en-US" sz="1100" dirty="0" err="1">
                <a:solidFill>
                  <a:schemeClr val="bg1">
                    <a:lumMod val="50000"/>
                  </a:schemeClr>
                </a:solidFill>
              </a:rPr>
              <a:t>Shami</a:t>
            </a:r>
            <a:r>
              <a:rPr lang="en-US" sz="1100" dirty="0">
                <a:solidFill>
                  <a:schemeClr val="bg1">
                    <a:lumMod val="50000"/>
                  </a:schemeClr>
                </a:solidFill>
              </a:rPr>
              <a:t> et al., 2015; </a:t>
            </a:r>
            <a:r>
              <a:rPr lang="en-US" sz="1100" dirty="0" err="1">
                <a:solidFill>
                  <a:schemeClr val="bg1">
                    <a:lumMod val="50000"/>
                  </a:schemeClr>
                </a:solidFill>
              </a:rPr>
              <a:t>Seeff</a:t>
            </a:r>
            <a:r>
              <a:rPr lang="en-US" sz="1100" dirty="0">
                <a:solidFill>
                  <a:schemeClr val="bg1">
                    <a:lumMod val="50000"/>
                  </a:schemeClr>
                </a:solidFill>
              </a:rPr>
              <a:t>, 2010; </a:t>
            </a:r>
            <a:r>
              <a:rPr lang="en-US" sz="1100" dirty="0" err="1">
                <a:solidFill>
                  <a:schemeClr val="bg1">
                    <a:lumMod val="50000"/>
                  </a:schemeClr>
                </a:solidFill>
              </a:rPr>
              <a:t>Runowicz</a:t>
            </a:r>
            <a:r>
              <a:rPr lang="en-US" sz="1100" dirty="0">
                <a:solidFill>
                  <a:schemeClr val="bg1">
                    <a:lumMod val="50000"/>
                  </a:schemeClr>
                </a:solidFill>
              </a:rPr>
              <a:t> et al. 2015; </a:t>
            </a:r>
            <a:r>
              <a:rPr lang="en-US" sz="1100" dirty="0" err="1">
                <a:solidFill>
                  <a:schemeClr val="bg1">
                    <a:lumMod val="50000"/>
                  </a:schemeClr>
                </a:solidFill>
              </a:rPr>
              <a:t>Skolarus</a:t>
            </a:r>
            <a:r>
              <a:rPr lang="en-US" sz="1100" dirty="0">
                <a:solidFill>
                  <a:schemeClr val="bg1">
                    <a:lumMod val="50000"/>
                  </a:schemeClr>
                </a:solidFill>
              </a:rPr>
              <a:t> et al. 2014; American Cancer Society, 2019</a:t>
            </a:r>
          </a:p>
        </p:txBody>
      </p:sp>
    </p:spTree>
    <p:extLst>
      <p:ext uri="{BB962C8B-B14F-4D97-AF65-F5344CB8AC3E}">
        <p14:creationId xmlns:p14="http://schemas.microsoft.com/office/powerpoint/2010/main" val="427477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62400"/>
            <a:ext cx="8269288" cy="2057400"/>
          </a:xfrm>
        </p:spPr>
        <p:txBody>
          <a:bodyPr/>
          <a:lstStyle/>
          <a:p>
            <a:pPr marL="0" indent="0">
              <a:buNone/>
            </a:pPr>
            <a:r>
              <a:rPr lang="en-US" dirty="0"/>
              <a:t>Survivorship Care Plan (SCP)</a:t>
            </a:r>
          </a:p>
        </p:txBody>
      </p:sp>
    </p:spTree>
    <p:extLst>
      <p:ext uri="{BB962C8B-B14F-4D97-AF65-F5344CB8AC3E}">
        <p14:creationId xmlns:p14="http://schemas.microsoft.com/office/powerpoint/2010/main" val="4143576188"/>
      </p:ext>
    </p:extLst>
  </p:cSld>
  <p:clrMapOvr>
    <a:masterClrMapping/>
  </p:clrMapOvr>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5859</TotalTime>
  <Words>8551</Words>
  <Application>Microsoft Office PowerPoint</Application>
  <PresentationFormat>On-screen Show (4:3)</PresentationFormat>
  <Paragraphs>484</Paragraphs>
  <Slides>44</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44</vt:i4>
      </vt:variant>
    </vt:vector>
  </HeadingPairs>
  <TitlesOfParts>
    <vt:vector size="53" baseType="lpstr">
      <vt:lpstr>Aptos</vt:lpstr>
      <vt:lpstr>Aptos Display</vt:lpstr>
      <vt:lpstr>Arial</vt:lpstr>
      <vt:lpstr>Arial Narrow</vt:lpstr>
      <vt:lpstr>Calibri</vt:lpstr>
      <vt:lpstr>Times New Roman</vt:lpstr>
      <vt:lpstr>Trebuchet MS</vt:lpstr>
      <vt:lpstr>1_Default Design</vt:lpstr>
      <vt:lpstr>Office Theme</vt:lpstr>
      <vt:lpstr>PowerPoint Presentation</vt:lpstr>
      <vt:lpstr>Survivorship Care Coordination: A Team Approach</vt:lpstr>
      <vt:lpstr>Disclosures</vt:lpstr>
      <vt:lpstr>Learning Objectives</vt:lpstr>
      <vt:lpstr>Survivorship care coordination</vt:lpstr>
      <vt:lpstr>National Academy of Medicine (Institute of Medicine) Report</vt:lpstr>
      <vt:lpstr>Going Beyond Being Lost in Transition: A Decade of Progress</vt:lpstr>
      <vt:lpstr>Need for Care Coordination</vt:lpstr>
      <vt:lpstr>Survivorship Care Plan (SCP)</vt:lpstr>
      <vt:lpstr>What is a Survivorship Care Plan?</vt:lpstr>
      <vt:lpstr>Models of Care</vt:lpstr>
      <vt:lpstr>Care Models</vt:lpstr>
      <vt:lpstr>Shared Care Model</vt:lpstr>
      <vt:lpstr>Care Coordination</vt:lpstr>
      <vt:lpstr>Shared Care</vt:lpstr>
      <vt:lpstr>Surveillance and Screening</vt:lpstr>
      <vt:lpstr>Assess and Manage Physical and Psychosocial Impacts</vt:lpstr>
      <vt:lpstr>Health Promotion</vt:lpstr>
      <vt:lpstr>Key Points</vt:lpstr>
      <vt:lpstr>Survivorship Care Plan Resources</vt:lpstr>
      <vt:lpstr>Resources</vt:lpstr>
      <vt:lpstr>Conclusion</vt:lpstr>
      <vt:lpstr>References</vt:lpstr>
      <vt:lpstr>References</vt:lpstr>
      <vt:lpstr>References</vt:lpstr>
      <vt:lpstr>References</vt:lpstr>
      <vt:lpstr>Caring for Cancer Survivors in the Primary Care Setting</vt:lpstr>
      <vt:lpstr>Disclosures</vt:lpstr>
      <vt:lpstr>Learning Objectives</vt:lpstr>
      <vt:lpstr>Caring for Cancer Survivors</vt:lpstr>
      <vt:lpstr>Coordinated Effort</vt:lpstr>
      <vt:lpstr>Role of Primary Care Provider</vt:lpstr>
      <vt:lpstr>Empower Survivors</vt:lpstr>
      <vt:lpstr>PowerPoint Presentation</vt:lpstr>
      <vt:lpstr>Case Study</vt:lpstr>
      <vt:lpstr>Case Study</vt:lpstr>
      <vt:lpstr>Case Study</vt:lpstr>
      <vt:lpstr>Case Study</vt:lpstr>
      <vt:lpstr>Case Study</vt:lpstr>
      <vt:lpstr>Engaging in Shared Decision-Making</vt:lpstr>
      <vt:lpstr>Case Study</vt:lpstr>
      <vt:lpstr>Conclusion</vt:lpstr>
      <vt:lpstr>Resources</vt:lpstr>
      <vt:lpstr>References</vt:lpstr>
    </vt:vector>
  </TitlesOfParts>
  <Company>GWUMC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Monique Dyson</dc:creator>
  <cp:lastModifiedBy>Angell, Kelly</cp:lastModifiedBy>
  <cp:revision>385</cp:revision>
  <cp:lastPrinted>2019-08-14T13:18:58Z</cp:lastPrinted>
  <dcterms:created xsi:type="dcterms:W3CDTF">2012-11-27T15:55:07Z</dcterms:created>
  <dcterms:modified xsi:type="dcterms:W3CDTF">2025-05-15T19:35:03Z</dcterms:modified>
</cp:coreProperties>
</file>