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 id="2147483726" r:id="rId2"/>
  </p:sldMasterIdLst>
  <p:notesMasterIdLst>
    <p:notesMasterId r:id="rId16"/>
  </p:notesMasterIdLst>
  <p:handoutMasterIdLst>
    <p:handoutMasterId r:id="rId17"/>
  </p:handoutMasterIdLst>
  <p:sldIdLst>
    <p:sldId id="372" r:id="rId3"/>
    <p:sldId id="475" r:id="rId4"/>
    <p:sldId id="526" r:id="rId5"/>
    <p:sldId id="478" r:id="rId6"/>
    <p:sldId id="490" r:id="rId7"/>
    <p:sldId id="538" r:id="rId8"/>
    <p:sldId id="547" r:id="rId9"/>
    <p:sldId id="583" r:id="rId10"/>
    <p:sldId id="501" r:id="rId11"/>
    <p:sldId id="584" r:id="rId12"/>
    <p:sldId id="585" r:id="rId13"/>
    <p:sldId id="587" r:id="rId14"/>
    <p:sldId id="586" r:id="rId15"/>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E39857-C161-4AFE-9456-5F4BCAF0A083}">
          <p14:sldIdLst>
            <p14:sldId id="372"/>
            <p14:sldId id="475"/>
            <p14:sldId id="526"/>
            <p14:sldId id="478"/>
            <p14:sldId id="490"/>
            <p14:sldId id="538"/>
            <p14:sldId id="547"/>
            <p14:sldId id="583"/>
            <p14:sldId id="501"/>
            <p14:sldId id="584"/>
            <p14:sldId id="585"/>
            <p14:sldId id="587"/>
            <p14:sldId id="58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3" userDrawn="1">
          <p15:clr>
            <a:srgbClr val="A4A3A4"/>
          </p15:clr>
        </p15:guide>
        <p15:guide id="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kle, Laura Elizabeth" initials="DLE" lastIdx="4" clrIdx="0">
    <p:extLst>
      <p:ext uri="{19B8F6BF-5375-455C-9EA6-DF929625EA0E}">
        <p15:presenceInfo xmlns:p15="http://schemas.microsoft.com/office/powerpoint/2012/main" userId="S-1-5-21-2551908886-1609939859-1204051493-392386" providerId="AD"/>
      </p:ext>
    </p:extLst>
  </p:cmAuthor>
  <p:cmAuthor id="2" name="Harvey, Allison Camille" initials="HAC" lastIdx="7" clrIdx="1">
    <p:extLst>
      <p:ext uri="{19B8F6BF-5375-455C-9EA6-DF929625EA0E}">
        <p15:presenceInfo xmlns:p15="http://schemas.microsoft.com/office/powerpoint/2012/main" userId="Harvey, Allison Camille" providerId="None"/>
      </p:ext>
    </p:extLst>
  </p:cmAuthor>
  <p:cmAuthor id="3" name="Mandi Chapman" initials="MC" lastIdx="9" clrIdx="2">
    <p:extLst>
      <p:ext uri="{19B8F6BF-5375-455C-9EA6-DF929625EA0E}">
        <p15:presenceInfo xmlns:p15="http://schemas.microsoft.com/office/powerpoint/2012/main" userId="cc35caf21e7a614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004065"/>
    <a:srgbClr val="83CB0F"/>
    <a:srgbClr val="008E40"/>
    <a:srgbClr val="9A57CD"/>
    <a:srgbClr val="0096D6"/>
    <a:srgbClr val="033B57"/>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05" autoAdjust="0"/>
    <p:restoredTop sz="95332" autoAdjust="0"/>
  </p:normalViewPr>
  <p:slideViewPr>
    <p:cSldViewPr>
      <p:cViewPr varScale="1">
        <p:scale>
          <a:sx n="63" d="100"/>
          <a:sy n="63" d="100"/>
        </p:scale>
        <p:origin x="1348" y="44"/>
      </p:cViewPr>
      <p:guideLst>
        <p:guide orient="horz" pos="2160"/>
        <p:guide pos="2880"/>
      </p:guideLst>
    </p:cSldViewPr>
  </p:slideViewPr>
  <p:outlineViewPr>
    <p:cViewPr>
      <p:scale>
        <a:sx n="33" d="100"/>
        <a:sy n="33" d="100"/>
      </p:scale>
      <p:origin x="0" y="186"/>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2568" y="-408"/>
      </p:cViewPr>
      <p:guideLst>
        <p:guide orient="horz" pos="2933"/>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954BED-81C7-4323-9C45-690E3CA9A71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8CA1238-A7C1-4230-A0C9-9020A0CEB350}">
      <dgm:prSet phldrT="[Text]"/>
      <dgm:spPr>
        <a:solidFill>
          <a:srgbClr val="0070C0"/>
        </a:solidFill>
      </dgm:spPr>
      <dgm:t>
        <a:bodyPr/>
        <a:lstStyle/>
        <a:p>
          <a:r>
            <a:rPr lang="en-US" dirty="0"/>
            <a:t>Establish Cancer Survivorship as Distinct Phase </a:t>
          </a:r>
          <a:br>
            <a:rPr lang="en-US" dirty="0"/>
          </a:br>
          <a:r>
            <a:rPr lang="en-US" dirty="0"/>
            <a:t>of Care </a:t>
          </a:r>
        </a:p>
      </dgm:t>
    </dgm:pt>
    <dgm:pt modelId="{0B87C388-67A0-484B-8875-C1CC627F1A94}" type="parTrans" cxnId="{BB07DD80-D3F0-42AF-B597-21BE9FC45498}">
      <dgm:prSet/>
      <dgm:spPr/>
      <dgm:t>
        <a:bodyPr/>
        <a:lstStyle/>
        <a:p>
          <a:endParaRPr lang="en-US"/>
        </a:p>
      </dgm:t>
    </dgm:pt>
    <dgm:pt modelId="{B5302A74-D602-4293-B284-B1DF47A01B23}" type="sibTrans" cxnId="{BB07DD80-D3F0-42AF-B597-21BE9FC45498}">
      <dgm:prSet/>
      <dgm:spPr/>
      <dgm:t>
        <a:bodyPr/>
        <a:lstStyle/>
        <a:p>
          <a:endParaRPr lang="en-US"/>
        </a:p>
      </dgm:t>
    </dgm:pt>
    <dgm:pt modelId="{F0C321FE-9FA3-49B1-8C08-1C88DC0FEBE8}">
      <dgm:prSet phldrT="[Text]"/>
      <dgm:spPr>
        <a:solidFill>
          <a:srgbClr val="0070C0"/>
        </a:solidFill>
      </dgm:spPr>
      <dgm:t>
        <a:bodyPr/>
        <a:lstStyle/>
        <a:p>
          <a:r>
            <a:rPr lang="en-US" dirty="0"/>
            <a:t>Provide Survivorship Care Plan</a:t>
          </a:r>
        </a:p>
      </dgm:t>
    </dgm:pt>
    <dgm:pt modelId="{DE834DA3-9AFC-46AA-B098-A5688C845DCF}" type="parTrans" cxnId="{942CDDDF-D649-4A1B-B972-39CB56B3C1D1}">
      <dgm:prSet/>
      <dgm:spPr/>
      <dgm:t>
        <a:bodyPr/>
        <a:lstStyle/>
        <a:p>
          <a:endParaRPr lang="en-US"/>
        </a:p>
      </dgm:t>
    </dgm:pt>
    <dgm:pt modelId="{DCD0FB29-D96F-4FE0-85C9-821CEF287C68}" type="sibTrans" cxnId="{942CDDDF-D649-4A1B-B972-39CB56B3C1D1}">
      <dgm:prSet/>
      <dgm:spPr/>
      <dgm:t>
        <a:bodyPr/>
        <a:lstStyle/>
        <a:p>
          <a:endParaRPr lang="en-US"/>
        </a:p>
      </dgm:t>
    </dgm:pt>
    <dgm:pt modelId="{98EACED7-D9EC-43C4-B909-0090A728359B}">
      <dgm:prSet phldrT="[Text]"/>
      <dgm:spPr>
        <a:solidFill>
          <a:srgbClr val="0070C0"/>
        </a:solidFill>
      </dgm:spPr>
      <dgm:t>
        <a:bodyPr/>
        <a:lstStyle/>
        <a:p>
          <a:r>
            <a:rPr lang="en-US" dirty="0"/>
            <a:t>Use Evidence-Based Clinical Guidelines</a:t>
          </a:r>
        </a:p>
      </dgm:t>
    </dgm:pt>
    <dgm:pt modelId="{95ED3515-4708-4AF8-8A48-F111BA4A18F9}" type="parTrans" cxnId="{F4CE4E29-CDB6-48FC-AB45-1281E070E5BB}">
      <dgm:prSet/>
      <dgm:spPr/>
      <dgm:t>
        <a:bodyPr/>
        <a:lstStyle/>
        <a:p>
          <a:endParaRPr lang="en-US"/>
        </a:p>
      </dgm:t>
    </dgm:pt>
    <dgm:pt modelId="{28FAAC25-4DF1-46C5-85D9-BF06C7CB3A12}" type="sibTrans" cxnId="{F4CE4E29-CDB6-48FC-AB45-1281E070E5BB}">
      <dgm:prSet/>
      <dgm:spPr/>
      <dgm:t>
        <a:bodyPr/>
        <a:lstStyle/>
        <a:p>
          <a:endParaRPr lang="en-US"/>
        </a:p>
      </dgm:t>
    </dgm:pt>
    <dgm:pt modelId="{36B509B6-CB41-4ADB-B8D8-B18CA64C0FE0}">
      <dgm:prSet phldrT="[Text]"/>
      <dgm:spPr>
        <a:solidFill>
          <a:srgbClr val="0070C0"/>
        </a:solidFill>
      </dgm:spPr>
      <dgm:t>
        <a:bodyPr/>
        <a:lstStyle/>
        <a:p>
          <a:r>
            <a:rPr lang="en-US" dirty="0"/>
            <a:t>Develop Quality Survivorship Care Measures</a:t>
          </a:r>
        </a:p>
      </dgm:t>
    </dgm:pt>
    <dgm:pt modelId="{8AF00C21-C0F3-4237-B5AC-F1CEE51058CD}" type="parTrans" cxnId="{37969875-E931-4AEF-BFD6-6B46B071431F}">
      <dgm:prSet/>
      <dgm:spPr/>
      <dgm:t>
        <a:bodyPr/>
        <a:lstStyle/>
        <a:p>
          <a:endParaRPr lang="en-US"/>
        </a:p>
      </dgm:t>
    </dgm:pt>
    <dgm:pt modelId="{6CAED2A9-7997-4D2A-8649-84E4D525FAEA}" type="sibTrans" cxnId="{37969875-E931-4AEF-BFD6-6B46B071431F}">
      <dgm:prSet/>
      <dgm:spPr/>
      <dgm:t>
        <a:bodyPr/>
        <a:lstStyle/>
        <a:p>
          <a:endParaRPr lang="en-US"/>
        </a:p>
      </dgm:t>
    </dgm:pt>
    <dgm:pt modelId="{9B897C98-289B-4294-87E0-7D4816F13740}">
      <dgm:prSet phldrT="[Text]"/>
      <dgm:spPr>
        <a:solidFill>
          <a:srgbClr val="0070C0"/>
        </a:solidFill>
      </dgm:spPr>
      <dgm:t>
        <a:bodyPr/>
        <a:lstStyle/>
        <a:p>
          <a:r>
            <a:rPr lang="en-US" dirty="0"/>
            <a:t>Demonstrate and Test Survivorship Care Programs</a:t>
          </a:r>
        </a:p>
      </dgm:t>
    </dgm:pt>
    <dgm:pt modelId="{BD02863E-F32C-44D6-BF75-BCCC13A9BF76}" type="parTrans" cxnId="{EA3DEFA5-9DF0-45A7-836E-428A80BD5CBE}">
      <dgm:prSet/>
      <dgm:spPr/>
      <dgm:t>
        <a:bodyPr/>
        <a:lstStyle/>
        <a:p>
          <a:endParaRPr lang="en-US"/>
        </a:p>
      </dgm:t>
    </dgm:pt>
    <dgm:pt modelId="{33377838-42A6-4C34-AD29-892800A3FB78}" type="sibTrans" cxnId="{EA3DEFA5-9DF0-45A7-836E-428A80BD5CBE}">
      <dgm:prSet/>
      <dgm:spPr/>
      <dgm:t>
        <a:bodyPr/>
        <a:lstStyle/>
        <a:p>
          <a:endParaRPr lang="en-US"/>
        </a:p>
      </dgm:t>
    </dgm:pt>
    <dgm:pt modelId="{E92444AC-C0F1-4E98-A8FF-D45D632AFC88}">
      <dgm:prSet phldrT="[Text]"/>
      <dgm:spPr>
        <a:solidFill>
          <a:srgbClr val="0070C0"/>
        </a:solidFill>
      </dgm:spPr>
      <dgm:t>
        <a:bodyPr/>
        <a:lstStyle/>
        <a:p>
          <a:r>
            <a:rPr lang="en-US" dirty="0"/>
            <a:t>Include Survivorship in Comprehensive Cancer Control Plans</a:t>
          </a:r>
        </a:p>
      </dgm:t>
    </dgm:pt>
    <dgm:pt modelId="{FACB4EDD-5C81-49E2-A134-C00F300A1CFB}" type="parTrans" cxnId="{9AF12835-3D20-47E6-BBD7-04AB93B428F2}">
      <dgm:prSet/>
      <dgm:spPr/>
      <dgm:t>
        <a:bodyPr/>
        <a:lstStyle/>
        <a:p>
          <a:endParaRPr lang="en-US"/>
        </a:p>
      </dgm:t>
    </dgm:pt>
    <dgm:pt modelId="{BE17941C-3AD5-48FC-985D-E01EBD3F4DE2}" type="sibTrans" cxnId="{9AF12835-3D20-47E6-BBD7-04AB93B428F2}">
      <dgm:prSet/>
      <dgm:spPr/>
      <dgm:t>
        <a:bodyPr/>
        <a:lstStyle/>
        <a:p>
          <a:endParaRPr lang="en-US"/>
        </a:p>
      </dgm:t>
    </dgm:pt>
    <dgm:pt modelId="{10968483-1697-4E90-8DFC-7786EABA07BF}">
      <dgm:prSet phldrT="[Text]"/>
      <dgm:spPr>
        <a:solidFill>
          <a:srgbClr val="0070C0"/>
        </a:solidFill>
      </dgm:spPr>
      <dgm:t>
        <a:bodyPr/>
        <a:lstStyle/>
        <a:p>
          <a:r>
            <a:rPr lang="en-US" dirty="0"/>
            <a:t>Provide Educational Opportunities to Health Care Providers</a:t>
          </a:r>
        </a:p>
      </dgm:t>
    </dgm:pt>
    <dgm:pt modelId="{55EE86F7-ED0F-4952-9CD1-83C6AF1102C1}" type="parTrans" cxnId="{0188B9EA-8C17-4BDC-977E-2594BA5A12A8}">
      <dgm:prSet/>
      <dgm:spPr/>
      <dgm:t>
        <a:bodyPr/>
        <a:lstStyle/>
        <a:p>
          <a:endParaRPr lang="en-US"/>
        </a:p>
      </dgm:t>
    </dgm:pt>
    <dgm:pt modelId="{25AE8776-3094-4DE3-B37E-7DE2871FE2D3}" type="sibTrans" cxnId="{0188B9EA-8C17-4BDC-977E-2594BA5A12A8}">
      <dgm:prSet/>
      <dgm:spPr/>
      <dgm:t>
        <a:bodyPr/>
        <a:lstStyle/>
        <a:p>
          <a:endParaRPr lang="en-US"/>
        </a:p>
      </dgm:t>
    </dgm:pt>
    <dgm:pt modelId="{10D72845-E7BD-4A96-9AA3-A109E3571643}">
      <dgm:prSet phldrT="[Text]"/>
      <dgm:spPr>
        <a:solidFill>
          <a:srgbClr val="0070C0"/>
        </a:solidFill>
      </dgm:spPr>
      <dgm:t>
        <a:bodyPr/>
        <a:lstStyle/>
        <a:p>
          <a:r>
            <a:rPr lang="en-US" dirty="0"/>
            <a:t>Access to Affordable Health Insurance and Address Employment Issues</a:t>
          </a:r>
        </a:p>
      </dgm:t>
    </dgm:pt>
    <dgm:pt modelId="{C18E27D8-2C9E-4E7B-9E91-1243678952C5}" type="parTrans" cxnId="{BC57BE87-B7C2-4BA4-92E2-E073DF1CEAA4}">
      <dgm:prSet/>
      <dgm:spPr/>
      <dgm:t>
        <a:bodyPr/>
        <a:lstStyle/>
        <a:p>
          <a:endParaRPr lang="en-US"/>
        </a:p>
      </dgm:t>
    </dgm:pt>
    <dgm:pt modelId="{DEB96447-89BA-41C9-929E-04C062875511}" type="sibTrans" cxnId="{BC57BE87-B7C2-4BA4-92E2-E073DF1CEAA4}">
      <dgm:prSet/>
      <dgm:spPr/>
      <dgm:t>
        <a:bodyPr/>
        <a:lstStyle/>
        <a:p>
          <a:endParaRPr lang="en-US"/>
        </a:p>
      </dgm:t>
    </dgm:pt>
    <dgm:pt modelId="{81466BF3-B244-42CA-B503-1C91F3E7D201}">
      <dgm:prSet phldrT="[Text]"/>
      <dgm:spPr>
        <a:solidFill>
          <a:srgbClr val="0070C0"/>
        </a:solidFill>
      </dgm:spPr>
      <dgm:t>
        <a:bodyPr/>
        <a:lstStyle/>
        <a:p>
          <a:r>
            <a:rPr lang="en-US" dirty="0"/>
            <a:t>Expand Funding for Survivorship Research</a:t>
          </a:r>
        </a:p>
      </dgm:t>
    </dgm:pt>
    <dgm:pt modelId="{96F55517-1012-46F9-8128-508596EF39E4}" type="parTrans" cxnId="{EC4CC0D5-EB4C-4A41-AD0D-ED3AD7D13EB7}">
      <dgm:prSet/>
      <dgm:spPr/>
      <dgm:t>
        <a:bodyPr/>
        <a:lstStyle/>
        <a:p>
          <a:endParaRPr lang="en-US"/>
        </a:p>
      </dgm:t>
    </dgm:pt>
    <dgm:pt modelId="{2B29E12C-C65B-45C3-BC95-23BF84BC11F4}" type="sibTrans" cxnId="{EC4CC0D5-EB4C-4A41-AD0D-ED3AD7D13EB7}">
      <dgm:prSet/>
      <dgm:spPr/>
      <dgm:t>
        <a:bodyPr/>
        <a:lstStyle/>
        <a:p>
          <a:endParaRPr lang="en-US"/>
        </a:p>
      </dgm:t>
    </dgm:pt>
    <dgm:pt modelId="{ED9D6195-792D-43A9-9438-1B06B28345C2}" type="pres">
      <dgm:prSet presAssocID="{CB954BED-81C7-4323-9C45-690E3CA9A716}" presName="diagram" presStyleCnt="0">
        <dgm:presLayoutVars>
          <dgm:dir/>
          <dgm:resizeHandles val="exact"/>
        </dgm:presLayoutVars>
      </dgm:prSet>
      <dgm:spPr/>
    </dgm:pt>
    <dgm:pt modelId="{5C70ECDD-2D32-46BD-94F9-4FE7611AF5D7}" type="pres">
      <dgm:prSet presAssocID="{38CA1238-A7C1-4230-A0C9-9020A0CEB350}" presName="node" presStyleLbl="node1" presStyleIdx="0" presStyleCnt="9">
        <dgm:presLayoutVars>
          <dgm:bulletEnabled val="1"/>
        </dgm:presLayoutVars>
      </dgm:prSet>
      <dgm:spPr/>
    </dgm:pt>
    <dgm:pt modelId="{7C12FEBD-BCC7-44DE-A9B2-7ED9E4B15D0D}" type="pres">
      <dgm:prSet presAssocID="{B5302A74-D602-4293-B284-B1DF47A01B23}" presName="sibTrans" presStyleCnt="0"/>
      <dgm:spPr/>
    </dgm:pt>
    <dgm:pt modelId="{10FFF9CB-0A0D-43AB-A34B-EFE892F8EB57}" type="pres">
      <dgm:prSet presAssocID="{F0C321FE-9FA3-49B1-8C08-1C88DC0FEBE8}" presName="node" presStyleLbl="node1" presStyleIdx="1" presStyleCnt="9">
        <dgm:presLayoutVars>
          <dgm:bulletEnabled val="1"/>
        </dgm:presLayoutVars>
      </dgm:prSet>
      <dgm:spPr/>
    </dgm:pt>
    <dgm:pt modelId="{ABE85BF6-3E09-478A-A8A3-F005198C5202}" type="pres">
      <dgm:prSet presAssocID="{DCD0FB29-D96F-4FE0-85C9-821CEF287C68}" presName="sibTrans" presStyleCnt="0"/>
      <dgm:spPr/>
    </dgm:pt>
    <dgm:pt modelId="{5EFE9EF7-DECF-4CAD-A57F-EAEDEF6FB3B7}" type="pres">
      <dgm:prSet presAssocID="{98EACED7-D9EC-43C4-B909-0090A728359B}" presName="node" presStyleLbl="node1" presStyleIdx="2" presStyleCnt="9">
        <dgm:presLayoutVars>
          <dgm:bulletEnabled val="1"/>
        </dgm:presLayoutVars>
      </dgm:prSet>
      <dgm:spPr/>
    </dgm:pt>
    <dgm:pt modelId="{C17D12AA-FBB7-4DCA-8FC2-A34C8C15696B}" type="pres">
      <dgm:prSet presAssocID="{28FAAC25-4DF1-46C5-85D9-BF06C7CB3A12}" presName="sibTrans" presStyleCnt="0"/>
      <dgm:spPr/>
    </dgm:pt>
    <dgm:pt modelId="{953A4B5B-D90B-4E1E-ACE4-8AA47F4474B2}" type="pres">
      <dgm:prSet presAssocID="{36B509B6-CB41-4ADB-B8D8-B18CA64C0FE0}" presName="node" presStyleLbl="node1" presStyleIdx="3" presStyleCnt="9">
        <dgm:presLayoutVars>
          <dgm:bulletEnabled val="1"/>
        </dgm:presLayoutVars>
      </dgm:prSet>
      <dgm:spPr/>
    </dgm:pt>
    <dgm:pt modelId="{0B18AF5F-5464-4D4D-AD35-64A17AF40E65}" type="pres">
      <dgm:prSet presAssocID="{6CAED2A9-7997-4D2A-8649-84E4D525FAEA}" presName="sibTrans" presStyleCnt="0"/>
      <dgm:spPr/>
    </dgm:pt>
    <dgm:pt modelId="{2D99DC6C-2913-4CF0-BAFB-3FFD940AAD15}" type="pres">
      <dgm:prSet presAssocID="{9B897C98-289B-4294-87E0-7D4816F13740}" presName="node" presStyleLbl="node1" presStyleIdx="4" presStyleCnt="9">
        <dgm:presLayoutVars>
          <dgm:bulletEnabled val="1"/>
        </dgm:presLayoutVars>
      </dgm:prSet>
      <dgm:spPr/>
    </dgm:pt>
    <dgm:pt modelId="{6B0F3777-DD49-412B-A54A-B2D9DC53E509}" type="pres">
      <dgm:prSet presAssocID="{33377838-42A6-4C34-AD29-892800A3FB78}" presName="sibTrans" presStyleCnt="0"/>
      <dgm:spPr/>
    </dgm:pt>
    <dgm:pt modelId="{1D568238-9A3A-4B13-B7B7-DCC19E451821}" type="pres">
      <dgm:prSet presAssocID="{E92444AC-C0F1-4E98-A8FF-D45D632AFC88}" presName="node" presStyleLbl="node1" presStyleIdx="5" presStyleCnt="9">
        <dgm:presLayoutVars>
          <dgm:bulletEnabled val="1"/>
        </dgm:presLayoutVars>
      </dgm:prSet>
      <dgm:spPr/>
    </dgm:pt>
    <dgm:pt modelId="{4229E6B5-57E6-46DA-9F07-D20646E0F270}" type="pres">
      <dgm:prSet presAssocID="{BE17941C-3AD5-48FC-985D-E01EBD3F4DE2}" presName="sibTrans" presStyleCnt="0"/>
      <dgm:spPr/>
    </dgm:pt>
    <dgm:pt modelId="{4A9D405F-F9C8-47C1-B357-A59599958EF1}" type="pres">
      <dgm:prSet presAssocID="{10968483-1697-4E90-8DFC-7786EABA07BF}" presName="node" presStyleLbl="node1" presStyleIdx="6" presStyleCnt="9">
        <dgm:presLayoutVars>
          <dgm:bulletEnabled val="1"/>
        </dgm:presLayoutVars>
      </dgm:prSet>
      <dgm:spPr/>
    </dgm:pt>
    <dgm:pt modelId="{D85CADFA-8A90-4764-AEC7-AD6B62EC828D}" type="pres">
      <dgm:prSet presAssocID="{25AE8776-3094-4DE3-B37E-7DE2871FE2D3}" presName="sibTrans" presStyleCnt="0"/>
      <dgm:spPr/>
    </dgm:pt>
    <dgm:pt modelId="{71545533-D639-47E1-A425-A7870DE8D0C8}" type="pres">
      <dgm:prSet presAssocID="{10D72845-E7BD-4A96-9AA3-A109E3571643}" presName="node" presStyleLbl="node1" presStyleIdx="7" presStyleCnt="9">
        <dgm:presLayoutVars>
          <dgm:bulletEnabled val="1"/>
        </dgm:presLayoutVars>
      </dgm:prSet>
      <dgm:spPr/>
    </dgm:pt>
    <dgm:pt modelId="{EFB43113-762D-408F-9055-2633FF095857}" type="pres">
      <dgm:prSet presAssocID="{DEB96447-89BA-41C9-929E-04C062875511}" presName="sibTrans" presStyleCnt="0"/>
      <dgm:spPr/>
    </dgm:pt>
    <dgm:pt modelId="{6F40BCF2-62D3-4635-8848-5BF36056C838}" type="pres">
      <dgm:prSet presAssocID="{81466BF3-B244-42CA-B503-1C91F3E7D201}" presName="node" presStyleLbl="node1" presStyleIdx="8" presStyleCnt="9">
        <dgm:presLayoutVars>
          <dgm:bulletEnabled val="1"/>
        </dgm:presLayoutVars>
      </dgm:prSet>
      <dgm:spPr/>
    </dgm:pt>
  </dgm:ptLst>
  <dgm:cxnLst>
    <dgm:cxn modelId="{F4CE4E29-CDB6-48FC-AB45-1281E070E5BB}" srcId="{CB954BED-81C7-4323-9C45-690E3CA9A716}" destId="{98EACED7-D9EC-43C4-B909-0090A728359B}" srcOrd="2" destOrd="0" parTransId="{95ED3515-4708-4AF8-8A48-F111BA4A18F9}" sibTransId="{28FAAC25-4DF1-46C5-85D9-BF06C7CB3A12}"/>
    <dgm:cxn modelId="{E365AC2A-9DA2-4EF6-B7C3-BAC3DEF662DD}" type="presOf" srcId="{F0C321FE-9FA3-49B1-8C08-1C88DC0FEBE8}" destId="{10FFF9CB-0A0D-43AB-A34B-EFE892F8EB57}" srcOrd="0" destOrd="0" presId="urn:microsoft.com/office/officeart/2005/8/layout/default"/>
    <dgm:cxn modelId="{9AF12835-3D20-47E6-BBD7-04AB93B428F2}" srcId="{CB954BED-81C7-4323-9C45-690E3CA9A716}" destId="{E92444AC-C0F1-4E98-A8FF-D45D632AFC88}" srcOrd="5" destOrd="0" parTransId="{FACB4EDD-5C81-49E2-A134-C00F300A1CFB}" sibTransId="{BE17941C-3AD5-48FC-985D-E01EBD3F4DE2}"/>
    <dgm:cxn modelId="{A2763735-25C7-483C-AB08-F0B7AAC3CE16}" type="presOf" srcId="{38CA1238-A7C1-4230-A0C9-9020A0CEB350}" destId="{5C70ECDD-2D32-46BD-94F9-4FE7611AF5D7}" srcOrd="0" destOrd="0" presId="urn:microsoft.com/office/officeart/2005/8/layout/default"/>
    <dgm:cxn modelId="{130EF961-0C69-4363-9865-D573F573C5F0}" type="presOf" srcId="{10D72845-E7BD-4A96-9AA3-A109E3571643}" destId="{71545533-D639-47E1-A425-A7870DE8D0C8}" srcOrd="0" destOrd="0" presId="urn:microsoft.com/office/officeart/2005/8/layout/default"/>
    <dgm:cxn modelId="{454FB647-313B-4B44-A111-841D25F15453}" type="presOf" srcId="{CB954BED-81C7-4323-9C45-690E3CA9A716}" destId="{ED9D6195-792D-43A9-9438-1B06B28345C2}" srcOrd="0" destOrd="0" presId="urn:microsoft.com/office/officeart/2005/8/layout/default"/>
    <dgm:cxn modelId="{8295BF67-B93D-4C2A-91D9-0207FE376412}" type="presOf" srcId="{36B509B6-CB41-4ADB-B8D8-B18CA64C0FE0}" destId="{953A4B5B-D90B-4E1E-ACE4-8AA47F4474B2}" srcOrd="0" destOrd="0" presId="urn:microsoft.com/office/officeart/2005/8/layout/default"/>
    <dgm:cxn modelId="{17BE8C72-C63B-4827-9D1F-B6E5CA6AD0E6}" type="presOf" srcId="{81466BF3-B244-42CA-B503-1C91F3E7D201}" destId="{6F40BCF2-62D3-4635-8848-5BF36056C838}" srcOrd="0" destOrd="0" presId="urn:microsoft.com/office/officeart/2005/8/layout/default"/>
    <dgm:cxn modelId="{37969875-E931-4AEF-BFD6-6B46B071431F}" srcId="{CB954BED-81C7-4323-9C45-690E3CA9A716}" destId="{36B509B6-CB41-4ADB-B8D8-B18CA64C0FE0}" srcOrd="3" destOrd="0" parTransId="{8AF00C21-C0F3-4237-B5AC-F1CEE51058CD}" sibTransId="{6CAED2A9-7997-4D2A-8649-84E4D525FAEA}"/>
    <dgm:cxn modelId="{BB07DD80-D3F0-42AF-B597-21BE9FC45498}" srcId="{CB954BED-81C7-4323-9C45-690E3CA9A716}" destId="{38CA1238-A7C1-4230-A0C9-9020A0CEB350}" srcOrd="0" destOrd="0" parTransId="{0B87C388-67A0-484B-8875-C1CC627F1A94}" sibTransId="{B5302A74-D602-4293-B284-B1DF47A01B23}"/>
    <dgm:cxn modelId="{BC57BE87-B7C2-4BA4-92E2-E073DF1CEAA4}" srcId="{CB954BED-81C7-4323-9C45-690E3CA9A716}" destId="{10D72845-E7BD-4A96-9AA3-A109E3571643}" srcOrd="7" destOrd="0" parTransId="{C18E27D8-2C9E-4E7B-9E91-1243678952C5}" sibTransId="{DEB96447-89BA-41C9-929E-04C062875511}"/>
    <dgm:cxn modelId="{EA3DEFA5-9DF0-45A7-836E-428A80BD5CBE}" srcId="{CB954BED-81C7-4323-9C45-690E3CA9A716}" destId="{9B897C98-289B-4294-87E0-7D4816F13740}" srcOrd="4" destOrd="0" parTransId="{BD02863E-F32C-44D6-BF75-BCCC13A9BF76}" sibTransId="{33377838-42A6-4C34-AD29-892800A3FB78}"/>
    <dgm:cxn modelId="{C3C234C1-D9B3-4E13-BA17-05A7F795263F}" type="presOf" srcId="{E92444AC-C0F1-4E98-A8FF-D45D632AFC88}" destId="{1D568238-9A3A-4B13-B7B7-DCC19E451821}" srcOrd="0" destOrd="0" presId="urn:microsoft.com/office/officeart/2005/8/layout/default"/>
    <dgm:cxn modelId="{EC4CC0D5-EB4C-4A41-AD0D-ED3AD7D13EB7}" srcId="{CB954BED-81C7-4323-9C45-690E3CA9A716}" destId="{81466BF3-B244-42CA-B503-1C91F3E7D201}" srcOrd="8" destOrd="0" parTransId="{96F55517-1012-46F9-8128-508596EF39E4}" sibTransId="{2B29E12C-C65B-45C3-BC95-23BF84BC11F4}"/>
    <dgm:cxn modelId="{E6B9CFD8-62A5-49B2-B011-CDE7868513AF}" type="presOf" srcId="{98EACED7-D9EC-43C4-B909-0090A728359B}" destId="{5EFE9EF7-DECF-4CAD-A57F-EAEDEF6FB3B7}" srcOrd="0" destOrd="0" presId="urn:microsoft.com/office/officeart/2005/8/layout/default"/>
    <dgm:cxn modelId="{BACAD2DE-FB9C-4C65-9EB7-91313BD26F88}" type="presOf" srcId="{10968483-1697-4E90-8DFC-7786EABA07BF}" destId="{4A9D405F-F9C8-47C1-B357-A59599958EF1}" srcOrd="0" destOrd="0" presId="urn:microsoft.com/office/officeart/2005/8/layout/default"/>
    <dgm:cxn modelId="{942CDDDF-D649-4A1B-B972-39CB56B3C1D1}" srcId="{CB954BED-81C7-4323-9C45-690E3CA9A716}" destId="{F0C321FE-9FA3-49B1-8C08-1C88DC0FEBE8}" srcOrd="1" destOrd="0" parTransId="{DE834DA3-9AFC-46AA-B098-A5688C845DCF}" sibTransId="{DCD0FB29-D96F-4FE0-85C9-821CEF287C68}"/>
    <dgm:cxn modelId="{CB1EBFE6-14E0-416F-BBB9-8193ED1A9051}" type="presOf" srcId="{9B897C98-289B-4294-87E0-7D4816F13740}" destId="{2D99DC6C-2913-4CF0-BAFB-3FFD940AAD15}" srcOrd="0" destOrd="0" presId="urn:microsoft.com/office/officeart/2005/8/layout/default"/>
    <dgm:cxn modelId="{0188B9EA-8C17-4BDC-977E-2594BA5A12A8}" srcId="{CB954BED-81C7-4323-9C45-690E3CA9A716}" destId="{10968483-1697-4E90-8DFC-7786EABA07BF}" srcOrd="6" destOrd="0" parTransId="{55EE86F7-ED0F-4952-9CD1-83C6AF1102C1}" sibTransId="{25AE8776-3094-4DE3-B37E-7DE2871FE2D3}"/>
    <dgm:cxn modelId="{2D770163-8529-427A-B8E4-38006D7A62ED}" type="presParOf" srcId="{ED9D6195-792D-43A9-9438-1B06B28345C2}" destId="{5C70ECDD-2D32-46BD-94F9-4FE7611AF5D7}" srcOrd="0" destOrd="0" presId="urn:microsoft.com/office/officeart/2005/8/layout/default"/>
    <dgm:cxn modelId="{AD6FC7DF-E93A-4AED-8838-47D45B7E4C02}" type="presParOf" srcId="{ED9D6195-792D-43A9-9438-1B06B28345C2}" destId="{7C12FEBD-BCC7-44DE-A9B2-7ED9E4B15D0D}" srcOrd="1" destOrd="0" presId="urn:microsoft.com/office/officeart/2005/8/layout/default"/>
    <dgm:cxn modelId="{FDB55266-9299-4716-9645-370558D95CA1}" type="presParOf" srcId="{ED9D6195-792D-43A9-9438-1B06B28345C2}" destId="{10FFF9CB-0A0D-43AB-A34B-EFE892F8EB57}" srcOrd="2" destOrd="0" presId="urn:microsoft.com/office/officeart/2005/8/layout/default"/>
    <dgm:cxn modelId="{4EE34B13-CCBA-4F51-AB33-560AAD16B681}" type="presParOf" srcId="{ED9D6195-792D-43A9-9438-1B06B28345C2}" destId="{ABE85BF6-3E09-478A-A8A3-F005198C5202}" srcOrd="3" destOrd="0" presId="urn:microsoft.com/office/officeart/2005/8/layout/default"/>
    <dgm:cxn modelId="{05752A06-74A4-4C54-84A3-EE6C584A6D72}" type="presParOf" srcId="{ED9D6195-792D-43A9-9438-1B06B28345C2}" destId="{5EFE9EF7-DECF-4CAD-A57F-EAEDEF6FB3B7}" srcOrd="4" destOrd="0" presId="urn:microsoft.com/office/officeart/2005/8/layout/default"/>
    <dgm:cxn modelId="{76A00C7B-2F7C-4EF2-B58B-7B927BB7D1A4}" type="presParOf" srcId="{ED9D6195-792D-43A9-9438-1B06B28345C2}" destId="{C17D12AA-FBB7-4DCA-8FC2-A34C8C15696B}" srcOrd="5" destOrd="0" presId="urn:microsoft.com/office/officeart/2005/8/layout/default"/>
    <dgm:cxn modelId="{66D93636-C7D0-455E-A258-A1BBB967F05B}" type="presParOf" srcId="{ED9D6195-792D-43A9-9438-1B06B28345C2}" destId="{953A4B5B-D90B-4E1E-ACE4-8AA47F4474B2}" srcOrd="6" destOrd="0" presId="urn:microsoft.com/office/officeart/2005/8/layout/default"/>
    <dgm:cxn modelId="{AC9C6E33-694B-45E4-8ECE-BF86BFCD3D31}" type="presParOf" srcId="{ED9D6195-792D-43A9-9438-1B06B28345C2}" destId="{0B18AF5F-5464-4D4D-AD35-64A17AF40E65}" srcOrd="7" destOrd="0" presId="urn:microsoft.com/office/officeart/2005/8/layout/default"/>
    <dgm:cxn modelId="{F06F40F0-5BAA-439A-B5E5-EBF9594C7F90}" type="presParOf" srcId="{ED9D6195-792D-43A9-9438-1B06B28345C2}" destId="{2D99DC6C-2913-4CF0-BAFB-3FFD940AAD15}" srcOrd="8" destOrd="0" presId="urn:microsoft.com/office/officeart/2005/8/layout/default"/>
    <dgm:cxn modelId="{E063ADF7-3FFA-466B-BCD7-F781198B06E3}" type="presParOf" srcId="{ED9D6195-792D-43A9-9438-1B06B28345C2}" destId="{6B0F3777-DD49-412B-A54A-B2D9DC53E509}" srcOrd="9" destOrd="0" presId="urn:microsoft.com/office/officeart/2005/8/layout/default"/>
    <dgm:cxn modelId="{91CE74DD-BDAC-4048-9568-7E74477F3986}" type="presParOf" srcId="{ED9D6195-792D-43A9-9438-1B06B28345C2}" destId="{1D568238-9A3A-4B13-B7B7-DCC19E451821}" srcOrd="10" destOrd="0" presId="urn:microsoft.com/office/officeart/2005/8/layout/default"/>
    <dgm:cxn modelId="{EEB42F15-C4B8-44F2-8977-3C1E29B5B183}" type="presParOf" srcId="{ED9D6195-792D-43A9-9438-1B06B28345C2}" destId="{4229E6B5-57E6-46DA-9F07-D20646E0F270}" srcOrd="11" destOrd="0" presId="urn:microsoft.com/office/officeart/2005/8/layout/default"/>
    <dgm:cxn modelId="{62C26D2F-73AD-4E79-9A90-61CCC4B658BF}" type="presParOf" srcId="{ED9D6195-792D-43A9-9438-1B06B28345C2}" destId="{4A9D405F-F9C8-47C1-B357-A59599958EF1}" srcOrd="12" destOrd="0" presId="urn:microsoft.com/office/officeart/2005/8/layout/default"/>
    <dgm:cxn modelId="{4F4020CB-C99C-4573-8737-1117E81C3505}" type="presParOf" srcId="{ED9D6195-792D-43A9-9438-1B06B28345C2}" destId="{D85CADFA-8A90-4764-AEC7-AD6B62EC828D}" srcOrd="13" destOrd="0" presId="urn:microsoft.com/office/officeart/2005/8/layout/default"/>
    <dgm:cxn modelId="{99BB48BF-7900-4634-83B6-AF5E0AE4AAEA}" type="presParOf" srcId="{ED9D6195-792D-43A9-9438-1B06B28345C2}" destId="{71545533-D639-47E1-A425-A7870DE8D0C8}" srcOrd="14" destOrd="0" presId="urn:microsoft.com/office/officeart/2005/8/layout/default"/>
    <dgm:cxn modelId="{98C9D2EE-6746-40CF-8606-E48431C48DE9}" type="presParOf" srcId="{ED9D6195-792D-43A9-9438-1B06B28345C2}" destId="{EFB43113-762D-408F-9055-2633FF095857}" srcOrd="15" destOrd="0" presId="urn:microsoft.com/office/officeart/2005/8/layout/default"/>
    <dgm:cxn modelId="{B547A7E9-21C8-45BD-B347-6CEF7BB9626D}" type="presParOf" srcId="{ED9D6195-792D-43A9-9438-1B06B28345C2}" destId="{6F40BCF2-62D3-4635-8848-5BF36056C838}"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70ECDD-2D32-46BD-94F9-4FE7611AF5D7}">
      <dsp:nvSpPr>
        <dsp:cNvPr id="0" name=""/>
        <dsp:cNvSpPr/>
      </dsp:nvSpPr>
      <dsp:spPr>
        <a:xfrm>
          <a:off x="710267" y="1004"/>
          <a:ext cx="1865895" cy="1119537"/>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Establish Cancer Survivorship as Distinct Phase </a:t>
          </a:r>
          <a:br>
            <a:rPr lang="en-US" sz="1500" kern="1200" dirty="0"/>
          </a:br>
          <a:r>
            <a:rPr lang="en-US" sz="1500" kern="1200" dirty="0"/>
            <a:t>of Care </a:t>
          </a:r>
        </a:p>
      </dsp:txBody>
      <dsp:txXfrm>
        <a:off x="710267" y="1004"/>
        <a:ext cx="1865895" cy="1119537"/>
      </dsp:txXfrm>
    </dsp:sp>
    <dsp:sp modelId="{10FFF9CB-0A0D-43AB-A34B-EFE892F8EB57}">
      <dsp:nvSpPr>
        <dsp:cNvPr id="0" name=""/>
        <dsp:cNvSpPr/>
      </dsp:nvSpPr>
      <dsp:spPr>
        <a:xfrm>
          <a:off x="2762752" y="1004"/>
          <a:ext cx="1865895" cy="1119537"/>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Provide Survivorship Care Plan</a:t>
          </a:r>
        </a:p>
      </dsp:txBody>
      <dsp:txXfrm>
        <a:off x="2762752" y="1004"/>
        <a:ext cx="1865895" cy="1119537"/>
      </dsp:txXfrm>
    </dsp:sp>
    <dsp:sp modelId="{5EFE9EF7-DECF-4CAD-A57F-EAEDEF6FB3B7}">
      <dsp:nvSpPr>
        <dsp:cNvPr id="0" name=""/>
        <dsp:cNvSpPr/>
      </dsp:nvSpPr>
      <dsp:spPr>
        <a:xfrm>
          <a:off x="4815237" y="1004"/>
          <a:ext cx="1865895" cy="1119537"/>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Use Evidence-Based Clinical Guidelines</a:t>
          </a:r>
        </a:p>
      </dsp:txBody>
      <dsp:txXfrm>
        <a:off x="4815237" y="1004"/>
        <a:ext cx="1865895" cy="1119537"/>
      </dsp:txXfrm>
    </dsp:sp>
    <dsp:sp modelId="{953A4B5B-D90B-4E1E-ACE4-8AA47F4474B2}">
      <dsp:nvSpPr>
        <dsp:cNvPr id="0" name=""/>
        <dsp:cNvSpPr/>
      </dsp:nvSpPr>
      <dsp:spPr>
        <a:xfrm>
          <a:off x="710267" y="1307131"/>
          <a:ext cx="1865895" cy="1119537"/>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Develop Quality Survivorship Care Measures</a:t>
          </a:r>
        </a:p>
      </dsp:txBody>
      <dsp:txXfrm>
        <a:off x="710267" y="1307131"/>
        <a:ext cx="1865895" cy="1119537"/>
      </dsp:txXfrm>
    </dsp:sp>
    <dsp:sp modelId="{2D99DC6C-2913-4CF0-BAFB-3FFD940AAD15}">
      <dsp:nvSpPr>
        <dsp:cNvPr id="0" name=""/>
        <dsp:cNvSpPr/>
      </dsp:nvSpPr>
      <dsp:spPr>
        <a:xfrm>
          <a:off x="2762752" y="1307131"/>
          <a:ext cx="1865895" cy="1119537"/>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Demonstrate and Test Survivorship Care Programs</a:t>
          </a:r>
        </a:p>
      </dsp:txBody>
      <dsp:txXfrm>
        <a:off x="2762752" y="1307131"/>
        <a:ext cx="1865895" cy="1119537"/>
      </dsp:txXfrm>
    </dsp:sp>
    <dsp:sp modelId="{1D568238-9A3A-4B13-B7B7-DCC19E451821}">
      <dsp:nvSpPr>
        <dsp:cNvPr id="0" name=""/>
        <dsp:cNvSpPr/>
      </dsp:nvSpPr>
      <dsp:spPr>
        <a:xfrm>
          <a:off x="4815237" y="1307131"/>
          <a:ext cx="1865895" cy="1119537"/>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Include Survivorship in Comprehensive Cancer Control Plans</a:t>
          </a:r>
        </a:p>
      </dsp:txBody>
      <dsp:txXfrm>
        <a:off x="4815237" y="1307131"/>
        <a:ext cx="1865895" cy="1119537"/>
      </dsp:txXfrm>
    </dsp:sp>
    <dsp:sp modelId="{4A9D405F-F9C8-47C1-B357-A59599958EF1}">
      <dsp:nvSpPr>
        <dsp:cNvPr id="0" name=""/>
        <dsp:cNvSpPr/>
      </dsp:nvSpPr>
      <dsp:spPr>
        <a:xfrm>
          <a:off x="710267" y="2613258"/>
          <a:ext cx="1865895" cy="1119537"/>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Provide Educational Opportunities to Health Care Providers</a:t>
          </a:r>
        </a:p>
      </dsp:txBody>
      <dsp:txXfrm>
        <a:off x="710267" y="2613258"/>
        <a:ext cx="1865895" cy="1119537"/>
      </dsp:txXfrm>
    </dsp:sp>
    <dsp:sp modelId="{71545533-D639-47E1-A425-A7870DE8D0C8}">
      <dsp:nvSpPr>
        <dsp:cNvPr id="0" name=""/>
        <dsp:cNvSpPr/>
      </dsp:nvSpPr>
      <dsp:spPr>
        <a:xfrm>
          <a:off x="2762752" y="2613258"/>
          <a:ext cx="1865895" cy="1119537"/>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Access to Affordable Health Insurance and Address Employment Issues</a:t>
          </a:r>
        </a:p>
      </dsp:txBody>
      <dsp:txXfrm>
        <a:off x="2762752" y="2613258"/>
        <a:ext cx="1865895" cy="1119537"/>
      </dsp:txXfrm>
    </dsp:sp>
    <dsp:sp modelId="{6F40BCF2-62D3-4635-8848-5BF36056C838}">
      <dsp:nvSpPr>
        <dsp:cNvPr id="0" name=""/>
        <dsp:cNvSpPr/>
      </dsp:nvSpPr>
      <dsp:spPr>
        <a:xfrm>
          <a:off x="4815237" y="2613258"/>
          <a:ext cx="1865895" cy="1119537"/>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Expand Funding for Survivorship Research</a:t>
          </a:r>
        </a:p>
      </dsp:txBody>
      <dsp:txXfrm>
        <a:off x="4815237" y="2613258"/>
        <a:ext cx="1865895" cy="111953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44" tIns="46673" rIns="93344" bIns="46673" rtlCol="0"/>
          <a:lstStyle>
            <a:lvl1pPr algn="l">
              <a:defRPr sz="1200"/>
            </a:lvl1pPr>
          </a:lstStyle>
          <a:p>
            <a:endParaRPr lang="en-US" dirty="0"/>
          </a:p>
        </p:txBody>
      </p:sp>
      <p:sp>
        <p:nvSpPr>
          <p:cNvPr id="3" name="Date Placeholder 2"/>
          <p:cNvSpPr>
            <a:spLocks noGrp="1"/>
          </p:cNvSpPr>
          <p:nvPr>
            <p:ph type="dt" sz="quarter" idx="1"/>
          </p:nvPr>
        </p:nvSpPr>
        <p:spPr>
          <a:xfrm>
            <a:off x="3979931" y="0"/>
            <a:ext cx="3044719" cy="465614"/>
          </a:xfrm>
          <a:prstGeom prst="rect">
            <a:avLst/>
          </a:prstGeom>
        </p:spPr>
        <p:txBody>
          <a:bodyPr vert="horz" lIns="93344" tIns="46673" rIns="93344" bIns="46673" rtlCol="0"/>
          <a:lstStyle>
            <a:lvl1pPr algn="r">
              <a:defRPr sz="1200"/>
            </a:lvl1pPr>
          </a:lstStyle>
          <a:p>
            <a:fld id="{23D4A36D-E0E0-4A0D-958D-803778F20342}" type="datetimeFigureOut">
              <a:rPr lang="en-US" smtClean="0"/>
              <a:pPr/>
              <a:t>5/15/2025</a:t>
            </a:fld>
            <a:endParaRPr lang="en-US" dirty="0"/>
          </a:p>
        </p:txBody>
      </p:sp>
      <p:sp>
        <p:nvSpPr>
          <p:cNvPr id="4" name="Footer Placeholder 3"/>
          <p:cNvSpPr>
            <a:spLocks noGrp="1"/>
          </p:cNvSpPr>
          <p:nvPr>
            <p:ph type="ftr" sz="quarter" idx="2"/>
          </p:nvPr>
        </p:nvSpPr>
        <p:spPr>
          <a:xfrm>
            <a:off x="0" y="8845045"/>
            <a:ext cx="3044719" cy="465614"/>
          </a:xfrm>
          <a:prstGeom prst="rect">
            <a:avLst/>
          </a:prstGeom>
        </p:spPr>
        <p:txBody>
          <a:bodyPr vert="horz" lIns="93344" tIns="46673" rIns="93344" bIns="4667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9931" y="8845045"/>
            <a:ext cx="3044719" cy="465614"/>
          </a:xfrm>
          <a:prstGeom prst="rect">
            <a:avLst/>
          </a:prstGeom>
        </p:spPr>
        <p:txBody>
          <a:bodyPr vert="horz" lIns="93344" tIns="46673" rIns="93344" bIns="46673" rtlCol="0" anchor="b"/>
          <a:lstStyle>
            <a:lvl1pPr algn="r">
              <a:defRPr sz="1200"/>
            </a:lvl1pPr>
          </a:lstStyle>
          <a:p>
            <a:fld id="{276CD602-24D8-48F8-A1C6-50E859B70BB2}" type="slidenum">
              <a:rPr lang="en-US" smtClean="0"/>
              <a:pPr/>
              <a:t>‹#›</a:t>
            </a:fld>
            <a:endParaRPr lang="en-US" dirty="0"/>
          </a:p>
        </p:txBody>
      </p:sp>
    </p:spTree>
    <p:extLst>
      <p:ext uri="{BB962C8B-B14F-4D97-AF65-F5344CB8AC3E}">
        <p14:creationId xmlns:p14="http://schemas.microsoft.com/office/powerpoint/2010/main" val="2094588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44" tIns="46673" rIns="93344" bIns="46673" rtlCol="0"/>
          <a:lstStyle>
            <a:lvl1pPr algn="l">
              <a:defRPr sz="1200"/>
            </a:lvl1pPr>
          </a:lstStyle>
          <a:p>
            <a:endParaRPr lang="en-US" dirty="0"/>
          </a:p>
        </p:txBody>
      </p:sp>
      <p:sp>
        <p:nvSpPr>
          <p:cNvPr id="3" name="Date Placeholder 2"/>
          <p:cNvSpPr>
            <a:spLocks noGrp="1"/>
          </p:cNvSpPr>
          <p:nvPr>
            <p:ph type="dt" idx="1"/>
          </p:nvPr>
        </p:nvSpPr>
        <p:spPr>
          <a:xfrm>
            <a:off x="3979931" y="0"/>
            <a:ext cx="3044719" cy="465614"/>
          </a:xfrm>
          <a:prstGeom prst="rect">
            <a:avLst/>
          </a:prstGeom>
        </p:spPr>
        <p:txBody>
          <a:bodyPr vert="horz" lIns="93344" tIns="46673" rIns="93344" bIns="46673" rtlCol="0"/>
          <a:lstStyle>
            <a:lvl1pPr algn="r">
              <a:defRPr sz="1200"/>
            </a:lvl1pPr>
          </a:lstStyle>
          <a:p>
            <a:fld id="{2361CCB2-BA87-4E65-9DDD-3A031EC89471}" type="datetimeFigureOut">
              <a:rPr lang="en-US" smtClean="0"/>
              <a:pPr/>
              <a:t>5/15/2025</a:t>
            </a:fld>
            <a:endParaRPr lang="en-US" dirty="0"/>
          </a:p>
        </p:txBody>
      </p:sp>
      <p:sp>
        <p:nvSpPr>
          <p:cNvPr id="4" name="Slide Image Placeholder 3"/>
          <p:cNvSpPr>
            <a:spLocks noGrp="1" noRot="1" noChangeAspect="1"/>
          </p:cNvSpPr>
          <p:nvPr>
            <p:ph type="sldImg" idx="2"/>
          </p:nvPr>
        </p:nvSpPr>
        <p:spPr>
          <a:xfrm>
            <a:off x="1185863" y="698500"/>
            <a:ext cx="4654550" cy="3490913"/>
          </a:xfrm>
          <a:prstGeom prst="rect">
            <a:avLst/>
          </a:prstGeom>
          <a:noFill/>
          <a:ln w="12700">
            <a:solidFill>
              <a:prstClr val="black"/>
            </a:solidFill>
          </a:ln>
        </p:spPr>
        <p:txBody>
          <a:bodyPr vert="horz" lIns="93344" tIns="46673" rIns="93344" bIns="46673" rtlCol="0" anchor="ctr"/>
          <a:lstStyle/>
          <a:p>
            <a:endParaRPr lang="en-US" dirty="0"/>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44" tIns="46673" rIns="93344" bIns="4667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5045"/>
            <a:ext cx="3044719" cy="465614"/>
          </a:xfrm>
          <a:prstGeom prst="rect">
            <a:avLst/>
          </a:prstGeom>
        </p:spPr>
        <p:txBody>
          <a:bodyPr vert="horz" lIns="93344" tIns="46673" rIns="93344" bIns="4667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9931" y="8845045"/>
            <a:ext cx="3044719" cy="465614"/>
          </a:xfrm>
          <a:prstGeom prst="rect">
            <a:avLst/>
          </a:prstGeom>
        </p:spPr>
        <p:txBody>
          <a:bodyPr vert="horz" lIns="93344" tIns="46673" rIns="93344" bIns="46673" rtlCol="0" anchor="b"/>
          <a:lstStyle>
            <a:lvl1pPr algn="r">
              <a:defRPr sz="1200"/>
            </a:lvl1pPr>
          </a:lstStyle>
          <a:p>
            <a:fld id="{C86F15E9-0BE7-4FE3-9441-9D32F4679029}" type="slidenum">
              <a:rPr lang="en-US" smtClean="0"/>
              <a:pPr/>
              <a:t>‹#›</a:t>
            </a:fld>
            <a:endParaRPr lang="en-US" dirty="0"/>
          </a:p>
        </p:txBody>
      </p:sp>
    </p:spTree>
    <p:extLst>
      <p:ext uri="{BB962C8B-B14F-4D97-AF65-F5344CB8AC3E}">
        <p14:creationId xmlns:p14="http://schemas.microsoft.com/office/powerpoint/2010/main" val="2951864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cdc.gov/cancer/ncccp/ccc_plans.htm"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gwcancercenter.forumbee.com/"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latin typeface="Arial" panose="020B0604020202020204" pitchFamily="34" charset="0"/>
                <a:cs typeface="Arial" panose="020B0604020202020204" pitchFamily="34" charset="0"/>
              </a:rPr>
              <a:t>Welcome to the lesson on Advancing Patient-Centered Cancer Survivorship Care. </a:t>
            </a:r>
            <a:r>
              <a:rPr lang="en-US" sz="1000" dirty="0">
                <a:latin typeface="Arial" panose="020B0604020202020204" pitchFamily="34" charset="0"/>
                <a:cs typeface="Arial" panose="020B0604020202020204" pitchFamily="34" charset="0"/>
              </a:rPr>
              <a:t>The development of this lesson was funded through a Patient-Centered Outcomes Research Institute (PCORI) Eugene Washington PCORI Engagement Award.</a:t>
            </a:r>
            <a:r>
              <a:rPr lang="en-US" sz="1000" baseline="0" dirty="0">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Arial" panose="020B0604020202020204" pitchFamily="34" charset="0"/>
                <a:cs typeface="Arial" panose="020B0604020202020204" pitchFamily="34" charset="0"/>
              </a:rPr>
              <a:t>Information covered in this lesson is complementary to other modules in the E-Learning Series.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baseline="0" dirty="0">
                <a:latin typeface="Arial" panose="020B0604020202020204" pitchFamily="34" charset="0"/>
                <a:cs typeface="Arial" panose="020B0604020202020204" pitchFamily="34" charset="0"/>
              </a:rPr>
              <a:t>This lesson focuses on a framework and tools available to help clinicians and health care organizations measure patient-reported priorities to inform quality cancer survivorship care. The tools presented in this lesson are </a:t>
            </a:r>
            <a:r>
              <a:rPr lang="en-US" sz="1000" b="0" dirty="0">
                <a:latin typeface="Arial" panose="020B0604020202020204" pitchFamily="34" charset="0"/>
                <a:cs typeface="Arial" panose="020B0604020202020204" pitchFamily="34" charset="0"/>
              </a:rPr>
              <a:t>intended</a:t>
            </a:r>
            <a:r>
              <a:rPr lang="en-US" sz="1000" b="0" baseline="0" dirty="0">
                <a:latin typeface="Arial" panose="020B0604020202020204" pitchFamily="34" charset="0"/>
                <a:cs typeface="Arial" panose="020B0604020202020204" pitchFamily="34" charset="0"/>
              </a:rPr>
              <a:t> to be used in conjunction with and complementary to clinical guidelines and other quality measures. </a:t>
            </a:r>
            <a:endParaRPr lang="en-US" sz="1000" b="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Arial" panose="020B0604020202020204" pitchFamily="34" charset="0"/>
              <a:cs typeface="Arial" panose="020B0604020202020204" pitchFamily="34" charset="0"/>
            </a:endParaRPr>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18618" indent="-276391" eaLnBrk="0" hangingPunct="0">
              <a:defRPr>
                <a:solidFill>
                  <a:schemeClr val="tx1"/>
                </a:solidFill>
                <a:latin typeface="Arial" pitchFamily="34" charset="0"/>
                <a:cs typeface="Arial" pitchFamily="34" charset="0"/>
              </a:defRPr>
            </a:lvl2pPr>
            <a:lvl3pPr marL="1105567" indent="-221113" eaLnBrk="0" hangingPunct="0">
              <a:defRPr>
                <a:solidFill>
                  <a:schemeClr val="tx1"/>
                </a:solidFill>
                <a:latin typeface="Arial" pitchFamily="34" charset="0"/>
                <a:cs typeface="Arial" pitchFamily="34" charset="0"/>
              </a:defRPr>
            </a:lvl3pPr>
            <a:lvl4pPr marL="1547793" indent="-221113" eaLnBrk="0" hangingPunct="0">
              <a:defRPr>
                <a:solidFill>
                  <a:schemeClr val="tx1"/>
                </a:solidFill>
                <a:latin typeface="Arial" pitchFamily="34" charset="0"/>
                <a:cs typeface="Arial" pitchFamily="34" charset="0"/>
              </a:defRPr>
            </a:lvl4pPr>
            <a:lvl5pPr marL="1990017" indent="-221113" eaLnBrk="0" hangingPunct="0">
              <a:defRPr>
                <a:solidFill>
                  <a:schemeClr val="tx1"/>
                </a:solidFill>
                <a:latin typeface="Arial" pitchFamily="34" charset="0"/>
                <a:cs typeface="Arial" pitchFamily="34" charset="0"/>
              </a:defRPr>
            </a:lvl5pPr>
            <a:lvl6pPr marL="2432245" indent="-221113" eaLnBrk="0" fontAlgn="base" hangingPunct="0">
              <a:spcBef>
                <a:spcPct val="0"/>
              </a:spcBef>
              <a:spcAft>
                <a:spcPct val="0"/>
              </a:spcAft>
              <a:defRPr>
                <a:solidFill>
                  <a:schemeClr val="tx1"/>
                </a:solidFill>
                <a:latin typeface="Arial" pitchFamily="34" charset="0"/>
                <a:cs typeface="Arial" pitchFamily="34" charset="0"/>
              </a:defRPr>
            </a:lvl6pPr>
            <a:lvl7pPr marL="2874472" indent="-221113" eaLnBrk="0" fontAlgn="base" hangingPunct="0">
              <a:spcBef>
                <a:spcPct val="0"/>
              </a:spcBef>
              <a:spcAft>
                <a:spcPct val="0"/>
              </a:spcAft>
              <a:defRPr>
                <a:solidFill>
                  <a:schemeClr val="tx1"/>
                </a:solidFill>
                <a:latin typeface="Arial" pitchFamily="34" charset="0"/>
                <a:cs typeface="Arial" pitchFamily="34" charset="0"/>
              </a:defRPr>
            </a:lvl7pPr>
            <a:lvl8pPr marL="3316696" indent="-221113" eaLnBrk="0" fontAlgn="base" hangingPunct="0">
              <a:spcBef>
                <a:spcPct val="0"/>
              </a:spcBef>
              <a:spcAft>
                <a:spcPct val="0"/>
              </a:spcAft>
              <a:defRPr>
                <a:solidFill>
                  <a:schemeClr val="tx1"/>
                </a:solidFill>
                <a:latin typeface="Arial" pitchFamily="34" charset="0"/>
                <a:cs typeface="Arial" pitchFamily="34" charset="0"/>
              </a:defRPr>
            </a:lvl8pPr>
            <a:lvl9pPr marL="3758924" indent="-221113"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D8AF9B5-D8FF-462F-8F03-FED22E4B7280}" type="slidenum">
              <a:rPr lang="en-US" altLang="en-US" smtClean="0"/>
              <a:pPr eaLnBrk="1" hangingPunct="1"/>
              <a:t>2</a:t>
            </a:fld>
            <a:endParaRPr lang="en-US" altLang="en-US" dirty="0"/>
          </a:p>
        </p:txBody>
      </p:sp>
    </p:spTree>
    <p:extLst>
      <p:ext uri="{BB962C8B-B14F-4D97-AF65-F5344CB8AC3E}">
        <p14:creationId xmlns:p14="http://schemas.microsoft.com/office/powerpoint/2010/main" val="8941366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kern="1200" dirty="0">
                <a:solidFill>
                  <a:schemeClr val="tx1"/>
                </a:solidFill>
                <a:effectLst/>
                <a:latin typeface="Arial" panose="020B0604020202020204" pitchFamily="34" charset="0"/>
                <a:ea typeface="+mn-ea"/>
                <a:cs typeface="Arial" panose="020B0604020202020204" pitchFamily="34" charset="0"/>
              </a:rPr>
              <a:t>Now that we have looked at the frame</a:t>
            </a:r>
            <a:r>
              <a:rPr lang="en-US" sz="1000" b="0" kern="1200" baseline="0" dirty="0">
                <a:solidFill>
                  <a:schemeClr val="tx1"/>
                </a:solidFill>
                <a:effectLst/>
                <a:latin typeface="Arial" panose="020B0604020202020204" pitchFamily="34" charset="0"/>
                <a:ea typeface="+mn-ea"/>
                <a:cs typeface="Arial" panose="020B0604020202020204" pitchFamily="34" charset="0"/>
              </a:rPr>
              <a:t>work and i</a:t>
            </a:r>
            <a:r>
              <a:rPr lang="en-US" sz="1000" b="0" kern="1200" dirty="0">
                <a:solidFill>
                  <a:schemeClr val="tx1"/>
                </a:solidFill>
                <a:effectLst/>
                <a:latin typeface="Arial" panose="020B0604020202020204" pitchFamily="34" charset="0"/>
                <a:ea typeface="+mn-ea"/>
                <a:cs typeface="Arial" panose="020B0604020202020204" pitchFamily="34" charset="0"/>
              </a:rPr>
              <a:t>ndex let’s discuss ways to use the</a:t>
            </a:r>
            <a:r>
              <a:rPr lang="en-US" sz="1000" b="0" kern="1200" baseline="0" dirty="0">
                <a:solidFill>
                  <a:schemeClr val="tx1"/>
                </a:solidFill>
                <a:effectLst/>
                <a:latin typeface="Arial" panose="020B0604020202020204" pitchFamily="34" charset="0"/>
                <a:ea typeface="+mn-ea"/>
                <a:cs typeface="Arial" panose="020B0604020202020204" pitchFamily="34" charset="0"/>
              </a:rPr>
              <a:t> Advancing Patient-Centered Survivorship Care T</a:t>
            </a:r>
            <a:r>
              <a:rPr lang="en-US" sz="1000" b="0" kern="1200" dirty="0">
                <a:solidFill>
                  <a:schemeClr val="tx1"/>
                </a:solidFill>
                <a:effectLst/>
                <a:latin typeface="Arial" panose="020B0604020202020204" pitchFamily="34" charset="0"/>
                <a:ea typeface="+mn-ea"/>
                <a:cs typeface="Arial" panose="020B0604020202020204" pitchFamily="34" charset="0"/>
              </a:rPr>
              <a:t>oolkit at</a:t>
            </a:r>
            <a:r>
              <a:rPr lang="en-US" sz="1000" b="0" kern="1200" baseline="0" dirty="0">
                <a:solidFill>
                  <a:schemeClr val="tx1"/>
                </a:solidFill>
                <a:effectLst/>
                <a:latin typeface="Arial" panose="020B0604020202020204" pitchFamily="34" charset="0"/>
                <a:ea typeface="+mn-ea"/>
                <a:cs typeface="Arial" panose="020B0604020202020204" pitchFamily="34" charset="0"/>
              </a:rPr>
              <a:t> </a:t>
            </a:r>
            <a:r>
              <a:rPr lang="en-US" sz="1000" b="0" kern="1200" dirty="0">
                <a:solidFill>
                  <a:schemeClr val="tx1"/>
                </a:solidFill>
                <a:effectLst/>
                <a:latin typeface="Arial" panose="020B0604020202020204" pitchFamily="34" charset="0"/>
                <a:ea typeface="+mn-ea"/>
                <a:cs typeface="Arial" panose="020B0604020202020204" pitchFamily="34" charset="0"/>
              </a:rPr>
              <a:t>your organization. </a:t>
            </a:r>
            <a:r>
              <a:rPr lang="en-US" sz="1000" kern="1200" dirty="0">
                <a:solidFill>
                  <a:schemeClr val="tx1"/>
                </a:solidFill>
                <a:effectLst/>
                <a:latin typeface="Arial" panose="020B0604020202020204" pitchFamily="34" charset="0"/>
                <a:ea typeface="+mn-ea"/>
                <a:cs typeface="Arial" panose="020B0604020202020204" pitchFamily="34" charset="0"/>
              </a:rPr>
              <a:t>The toolkit can be used in a variety of ways to assess survivorship care and institute quality improvement initiatives for</a:t>
            </a:r>
            <a:r>
              <a:rPr lang="en-US" sz="1000" kern="1200" baseline="0" dirty="0">
                <a:solidFill>
                  <a:schemeClr val="tx1"/>
                </a:solidFill>
                <a:effectLst/>
                <a:latin typeface="Arial" panose="020B0604020202020204" pitchFamily="34" charset="0"/>
                <a:ea typeface="+mn-ea"/>
                <a:cs typeface="Arial" panose="020B0604020202020204" pitchFamily="34" charset="0"/>
              </a:rPr>
              <a:t> post-treatment cancer survivors</a:t>
            </a:r>
            <a:r>
              <a:rPr lang="en-US" sz="1000" kern="1200" dirty="0">
                <a:solidFill>
                  <a:schemeClr val="tx1"/>
                </a:solidFill>
                <a:effectLst/>
                <a:latin typeface="Arial" panose="020B0604020202020204" pitchFamily="34" charset="0"/>
                <a:ea typeface="+mn-ea"/>
                <a:cs typeface="Arial" panose="020B0604020202020204" pitchFamily="34" charset="0"/>
              </a:rPr>
              <a:t>. </a:t>
            </a:r>
          </a:p>
          <a:p>
            <a:endParaRPr lang="en-US" sz="1000" kern="1200" dirty="0">
              <a:solidFill>
                <a:schemeClr val="tx1"/>
              </a:solidFill>
              <a:effectLst/>
              <a:latin typeface="Arial" panose="020B0604020202020204" pitchFamily="34" charset="0"/>
              <a:ea typeface="+mn-ea"/>
              <a:cs typeface="Arial" panose="020B0604020202020204" pitchFamily="34" charset="0"/>
            </a:endParaRPr>
          </a:p>
          <a:p>
            <a:r>
              <a:rPr lang="en-US" sz="1000" kern="1200" dirty="0">
                <a:solidFill>
                  <a:schemeClr val="tx1"/>
                </a:solidFill>
                <a:effectLst/>
                <a:latin typeface="Arial" panose="020B0604020202020204" pitchFamily="34" charset="0"/>
                <a:ea typeface="+mn-ea"/>
                <a:cs typeface="Arial" panose="020B0604020202020204" pitchFamily="34" charset="0"/>
              </a:rPr>
              <a:t>For example, what emotional and social support does your organization offer? Do patients receive treatment summaries after treatment ends? And to what extent are patients included in decision-making? </a:t>
            </a:r>
          </a:p>
          <a:p>
            <a:endParaRPr lang="en-US" sz="1000" kern="1200" dirty="0">
              <a:solidFill>
                <a:schemeClr val="tx1"/>
              </a:solidFill>
              <a:effectLst/>
              <a:latin typeface="Arial" panose="020B0604020202020204" pitchFamily="34" charset="0"/>
              <a:ea typeface="+mn-ea"/>
              <a:cs typeface="Arial" panose="020B0604020202020204" pitchFamily="34" charset="0"/>
            </a:endParaRPr>
          </a:p>
          <a:p>
            <a:r>
              <a:rPr lang="en-US" sz="1000" kern="1200" dirty="0">
                <a:solidFill>
                  <a:schemeClr val="tx1"/>
                </a:solidFill>
                <a:effectLst/>
                <a:latin typeface="Arial" panose="020B0604020202020204" pitchFamily="34" charset="0"/>
                <a:ea typeface="+mn-ea"/>
                <a:cs typeface="Arial" panose="020B0604020202020204" pitchFamily="34" charset="0"/>
              </a:rPr>
              <a:t>The activities in the toolkit can assist organizations</a:t>
            </a:r>
            <a:r>
              <a:rPr lang="en-US" sz="1000" kern="1200" baseline="0" dirty="0">
                <a:solidFill>
                  <a:schemeClr val="tx1"/>
                </a:solidFill>
                <a:effectLst/>
                <a:latin typeface="Arial" panose="020B0604020202020204" pitchFamily="34" charset="0"/>
                <a:ea typeface="+mn-ea"/>
                <a:cs typeface="Arial" panose="020B0604020202020204" pitchFamily="34" charset="0"/>
              </a:rPr>
              <a:t> </a:t>
            </a:r>
            <a:r>
              <a:rPr lang="en-US" sz="1000" kern="1200" dirty="0">
                <a:solidFill>
                  <a:schemeClr val="tx1"/>
                </a:solidFill>
                <a:effectLst/>
                <a:latin typeface="Arial" panose="020B0604020202020204" pitchFamily="34" charset="0"/>
                <a:ea typeface="+mn-ea"/>
                <a:cs typeface="Arial" panose="020B0604020202020204" pitchFamily="34" charset="0"/>
              </a:rPr>
              <a:t>in working through these questions and determining what is most feasible for their organization and most beneficial for their patients. </a:t>
            </a:r>
            <a:r>
              <a:rPr lang="en-US" sz="1000" baseline="0" dirty="0">
                <a:latin typeface="Arial" panose="020B0604020202020204" pitchFamily="34" charset="0"/>
                <a:cs typeface="Arial" panose="020B0604020202020204" pitchFamily="34" charset="0"/>
              </a:rPr>
              <a:t>The toolkit also includes patient and provider tip sheets and resources to conduct your own workshop. You can adapt any component of the toolkit to fit your community. The toolkit can be accessed in the learning management system.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tx1"/>
              </a:solidFill>
              <a:effectLst/>
              <a:latin typeface="Arial" panose="020B0604020202020204" pitchFamily="34" charset="0"/>
              <a:ea typeface="+mn-ea"/>
              <a:cs typeface="Arial" panose="020B0604020202020204" pitchFamily="34" charset="0"/>
            </a:endParaRPr>
          </a:p>
          <a:p>
            <a:r>
              <a:rPr lang="en-US" sz="1000" kern="1200" dirty="0">
                <a:solidFill>
                  <a:schemeClr val="tx1"/>
                </a:solidFill>
                <a:effectLst/>
                <a:latin typeface="Arial" panose="020B0604020202020204" pitchFamily="34" charset="0"/>
                <a:ea typeface="+mn-ea"/>
                <a:cs typeface="Arial" panose="020B0604020202020204" pitchFamily="34" charset="0"/>
              </a:rPr>
              <a:t>To</a:t>
            </a:r>
            <a:r>
              <a:rPr lang="en-US" sz="1000" kern="1200" baseline="0" dirty="0">
                <a:solidFill>
                  <a:schemeClr val="tx1"/>
                </a:solidFill>
                <a:effectLst/>
                <a:latin typeface="Arial" panose="020B0604020202020204" pitchFamily="34" charset="0"/>
                <a:ea typeface="+mn-ea"/>
                <a:cs typeface="Arial" panose="020B0604020202020204" pitchFamily="34" charset="0"/>
              </a:rPr>
              <a:t> support these efforts, consider becoming a member of your state, tribe or territory's </a:t>
            </a:r>
            <a:r>
              <a:rPr lang="en-US" sz="1000" kern="1200" dirty="0">
                <a:solidFill>
                  <a:schemeClr val="tx1"/>
                </a:solidFill>
                <a:effectLst/>
                <a:latin typeface="Arial" panose="020B0604020202020204" pitchFamily="34" charset="0"/>
                <a:ea typeface="+mn-ea"/>
                <a:cs typeface="Arial" panose="020B0604020202020204" pitchFamily="34" charset="0"/>
              </a:rPr>
              <a:t>Comprehensive Cancer Control Coalition, if you are not already a member. </a:t>
            </a:r>
          </a:p>
          <a:p>
            <a:endParaRPr lang="en-US" sz="1000" kern="1200" dirty="0">
              <a:solidFill>
                <a:schemeClr val="tx1"/>
              </a:solidFill>
              <a:effectLst/>
              <a:latin typeface="Arial" panose="020B0604020202020204" pitchFamily="34" charset="0"/>
              <a:ea typeface="+mn-ea"/>
              <a:cs typeface="Arial" panose="020B0604020202020204" pitchFamily="34" charset="0"/>
            </a:endParaRPr>
          </a:p>
          <a:p>
            <a:r>
              <a:rPr lang="en-US" sz="1000" kern="1200" dirty="0">
                <a:solidFill>
                  <a:schemeClr val="tx1"/>
                </a:solidFill>
                <a:effectLst/>
                <a:latin typeface="Arial" panose="020B0604020202020204" pitchFamily="34" charset="0"/>
                <a:ea typeface="+mn-ea"/>
                <a:cs typeface="Arial" panose="020B0604020202020204" pitchFamily="34" charset="0"/>
              </a:rPr>
              <a:t>If you are not familiar with Comprehensive</a:t>
            </a:r>
            <a:r>
              <a:rPr lang="en-US" sz="1000" kern="1200" baseline="0" dirty="0">
                <a:solidFill>
                  <a:schemeClr val="tx1"/>
                </a:solidFill>
                <a:effectLst/>
                <a:latin typeface="Arial" panose="020B0604020202020204" pitchFamily="34" charset="0"/>
                <a:ea typeface="+mn-ea"/>
                <a:cs typeface="Arial" panose="020B0604020202020204" pitchFamily="34" charset="0"/>
              </a:rPr>
              <a:t> Cancer Control, in 1998 t</a:t>
            </a:r>
            <a:r>
              <a:rPr lang="en-US" sz="1000" dirty="0">
                <a:latin typeface="Arial" panose="020B0604020202020204" pitchFamily="34" charset="0"/>
                <a:cs typeface="Arial" panose="020B0604020202020204" pitchFamily="34" charset="0"/>
              </a:rPr>
              <a:t>he Centers for Disease</a:t>
            </a:r>
            <a:r>
              <a:rPr lang="en-US" sz="1000" baseline="0" dirty="0">
                <a:latin typeface="Arial" panose="020B0604020202020204" pitchFamily="34" charset="0"/>
                <a:cs typeface="Arial" panose="020B0604020202020204" pitchFamily="34" charset="0"/>
              </a:rPr>
              <a:t> Control and Prevention (CDC)</a:t>
            </a:r>
            <a:r>
              <a:rPr lang="en-US" sz="1000" dirty="0">
                <a:latin typeface="Arial" panose="020B0604020202020204" pitchFamily="34" charset="0"/>
                <a:cs typeface="Arial" panose="020B0604020202020204" pitchFamily="34" charset="0"/>
              </a:rPr>
              <a:t> established the National Comprehensive Cancer Control</a:t>
            </a:r>
            <a:r>
              <a:rPr lang="en-US" sz="1000" baseline="0" dirty="0">
                <a:latin typeface="Arial" panose="020B0604020202020204" pitchFamily="34" charset="0"/>
                <a:cs typeface="Arial" panose="020B0604020202020204" pitchFamily="34" charset="0"/>
              </a:rPr>
              <a:t> Program. </a:t>
            </a:r>
          </a:p>
          <a:p>
            <a:endParaRPr lang="en-US" sz="1000" baseline="0" dirty="0">
              <a:latin typeface="Arial" panose="020B0604020202020204" pitchFamily="34" charset="0"/>
              <a:cs typeface="Arial" panose="020B0604020202020204" pitchFamily="34" charset="0"/>
            </a:endParaRPr>
          </a:p>
          <a:p>
            <a:r>
              <a:rPr lang="en-US" sz="1000" baseline="0" dirty="0">
                <a:latin typeface="Arial" panose="020B0604020202020204" pitchFamily="34" charset="0"/>
                <a:cs typeface="Arial" panose="020B0604020202020204" pitchFamily="34" charset="0"/>
              </a:rPr>
              <a:t>Groups of stakeholders in all 50 states and the District of Columbia, 8 tribes and tribal organizations and 7 U.S. associated pacific islands and territories work together to address cancer burden and disparities in their geographic area. </a:t>
            </a:r>
          </a:p>
          <a:p>
            <a:endParaRPr lang="en-US" sz="1000" baseline="0" dirty="0">
              <a:latin typeface="Arial" panose="020B0604020202020204" pitchFamily="34" charset="0"/>
              <a:cs typeface="Arial" panose="020B0604020202020204" pitchFamily="34" charset="0"/>
            </a:endParaRPr>
          </a:p>
          <a:p>
            <a:r>
              <a:rPr lang="en-US" sz="1000" baseline="0" dirty="0">
                <a:latin typeface="Arial" panose="020B0604020202020204" pitchFamily="34" charset="0"/>
                <a:cs typeface="Arial" panose="020B0604020202020204" pitchFamily="34" charset="0"/>
              </a:rPr>
              <a:t>Stakeholders include academic institutions, government organizations, public health programs, health care organizations, community-based organizations, physicians, cancer survivors, professional organizations and others. </a:t>
            </a:r>
          </a:p>
          <a:p>
            <a:endParaRPr lang="en-US" sz="1000" baseline="0" dirty="0">
              <a:latin typeface="Arial" panose="020B0604020202020204" pitchFamily="34" charset="0"/>
              <a:cs typeface="Arial" panose="020B0604020202020204" pitchFamily="34" charset="0"/>
            </a:endParaRPr>
          </a:p>
          <a:p>
            <a:r>
              <a:rPr lang="en-US" sz="1000" kern="1200" dirty="0">
                <a:solidFill>
                  <a:schemeClr val="tx1"/>
                </a:solidFill>
                <a:effectLst/>
                <a:latin typeface="Arial" panose="020B0604020202020204" pitchFamily="34" charset="0"/>
                <a:ea typeface="+mn-ea"/>
                <a:cs typeface="Arial" panose="020B0604020202020204" pitchFamily="34" charset="0"/>
              </a:rPr>
              <a:t>The Cancer Control</a:t>
            </a:r>
            <a:r>
              <a:rPr lang="en-US" sz="1000" kern="1200" baseline="0" dirty="0">
                <a:solidFill>
                  <a:schemeClr val="tx1"/>
                </a:solidFill>
                <a:effectLst/>
                <a:latin typeface="Arial" panose="020B0604020202020204" pitchFamily="34" charset="0"/>
                <a:ea typeface="+mn-ea"/>
                <a:cs typeface="Arial" panose="020B0604020202020204" pitchFamily="34" charset="0"/>
              </a:rPr>
              <a:t> C</a:t>
            </a:r>
            <a:r>
              <a:rPr lang="en-US" sz="1000" kern="1200" dirty="0">
                <a:solidFill>
                  <a:schemeClr val="tx1"/>
                </a:solidFill>
                <a:effectLst/>
                <a:latin typeface="Arial" panose="020B0604020202020204" pitchFamily="34" charset="0"/>
                <a:ea typeface="+mn-ea"/>
                <a:cs typeface="Arial" panose="020B0604020202020204" pitchFamily="34" charset="0"/>
              </a:rPr>
              <a:t>oalition can be a great resource to learn about what is currently happening in your area to improve cancer survivorship care. Additional</a:t>
            </a:r>
            <a:r>
              <a:rPr lang="en-US" sz="1000" kern="1200" baseline="0" dirty="0">
                <a:solidFill>
                  <a:schemeClr val="tx1"/>
                </a:solidFill>
                <a:effectLst/>
                <a:latin typeface="Arial" panose="020B0604020202020204" pitchFamily="34" charset="0"/>
                <a:ea typeface="+mn-ea"/>
                <a:cs typeface="Arial" panose="020B0604020202020204" pitchFamily="34" charset="0"/>
              </a:rPr>
              <a:t> benefits to being involved in your coalition include connections to other potential partners, resources and data sources. </a:t>
            </a:r>
            <a:r>
              <a:rPr lang="en-US" sz="1000" kern="1200" dirty="0">
                <a:solidFill>
                  <a:schemeClr val="tx1"/>
                </a:solidFill>
                <a:effectLst/>
                <a:latin typeface="Arial" panose="020B0604020202020204" pitchFamily="34" charset="0"/>
                <a:ea typeface="+mn-ea"/>
                <a:cs typeface="Arial" panose="020B0604020202020204" pitchFamily="34" charset="0"/>
              </a:rPr>
              <a:t> </a:t>
            </a:r>
          </a:p>
          <a:p>
            <a:endParaRPr lang="en-US" sz="1000" kern="1200" dirty="0">
              <a:solidFill>
                <a:schemeClr val="tx1"/>
              </a:solidFill>
              <a:effectLst/>
              <a:latin typeface="Arial" panose="020B0604020202020204" pitchFamily="34" charset="0"/>
              <a:ea typeface="+mn-ea"/>
              <a:cs typeface="Arial" panose="020B0604020202020204" pitchFamily="34" charset="0"/>
            </a:endParaRPr>
          </a:p>
          <a:p>
            <a:r>
              <a:rPr lang="en-US" sz="1000" kern="1200" dirty="0">
                <a:solidFill>
                  <a:schemeClr val="tx1"/>
                </a:solidFill>
                <a:effectLst/>
                <a:latin typeface="Arial" panose="020B0604020202020204" pitchFamily="34" charset="0"/>
                <a:ea typeface="+mn-ea"/>
                <a:cs typeface="Arial" panose="020B0604020202020204" pitchFamily="34" charset="0"/>
              </a:rPr>
              <a:t>To learn</a:t>
            </a:r>
            <a:r>
              <a:rPr lang="en-US" sz="1000" kern="1200" baseline="0" dirty="0">
                <a:solidFill>
                  <a:schemeClr val="tx1"/>
                </a:solidFill>
                <a:effectLst/>
                <a:latin typeface="Arial" panose="020B0604020202020204" pitchFamily="34" charset="0"/>
                <a:ea typeface="+mn-ea"/>
                <a:cs typeface="Arial" panose="020B0604020202020204" pitchFamily="34" charset="0"/>
              </a:rPr>
              <a:t> more about what is happening in your area, visit the link shown on your screen (</a:t>
            </a:r>
            <a:r>
              <a:rPr lang="en-US" sz="1000" dirty="0">
                <a:latin typeface="Arial" panose="020B0604020202020204" pitchFamily="34" charset="0"/>
                <a:cs typeface="Arial" panose="020B0604020202020204" pitchFamily="34" charset="0"/>
                <a:hlinkClick r:id="rId3"/>
              </a:rPr>
              <a:t>https://www.cdc.gov/cancer/ncccp/ccc_plans.htm</a:t>
            </a:r>
            <a:r>
              <a:rPr lang="en-US" sz="1000" dirty="0">
                <a:latin typeface="Arial" panose="020B0604020202020204" pitchFamily="34" charset="0"/>
                <a:cs typeface="Arial" panose="020B0604020202020204" pitchFamily="34" charset="0"/>
              </a:rPr>
              <a:t>)</a:t>
            </a:r>
            <a:r>
              <a:rPr lang="en-US" sz="1000" baseline="0" dirty="0">
                <a:latin typeface="Arial" panose="020B0604020202020204" pitchFamily="34" charset="0"/>
                <a:cs typeface="Arial" panose="020B0604020202020204" pitchFamily="34" charset="0"/>
              </a:rPr>
              <a:t> </a:t>
            </a:r>
          </a:p>
          <a:p>
            <a:r>
              <a:rPr lang="en-US" sz="1000" kern="1200" dirty="0">
                <a:solidFill>
                  <a:schemeClr val="tx1"/>
                </a:solidFill>
                <a:effectLst/>
                <a:latin typeface="Arial" panose="020B0604020202020204" pitchFamily="34" charset="0"/>
                <a:ea typeface="+mn-ea"/>
                <a:cs typeface="Arial" panose="020B0604020202020204" pitchFamily="34" charset="0"/>
              </a:rPr>
              <a:t> </a:t>
            </a:r>
          </a:p>
          <a:p>
            <a:r>
              <a:rPr lang="en-US" sz="1000" kern="1200" dirty="0">
                <a:solidFill>
                  <a:schemeClr val="tx1"/>
                </a:solidFill>
                <a:effectLst/>
                <a:latin typeface="Arial" panose="020B0604020202020204" pitchFamily="34" charset="0"/>
                <a:ea typeface="+mn-ea"/>
                <a:cs typeface="Arial" panose="020B0604020202020204" pitchFamily="34" charset="0"/>
              </a:rPr>
              <a:t>Comprehensive Cancer Control Coalitions are also uniquely positioned to support Commission on Cancer (</a:t>
            </a:r>
            <a:r>
              <a:rPr lang="en-US" sz="1000" kern="1200" dirty="0" err="1">
                <a:solidFill>
                  <a:schemeClr val="tx1"/>
                </a:solidFill>
                <a:effectLst/>
                <a:latin typeface="Arial" panose="020B0604020202020204" pitchFamily="34" charset="0"/>
                <a:ea typeface="+mn-ea"/>
                <a:cs typeface="Arial" panose="020B0604020202020204" pitchFamily="34" charset="0"/>
              </a:rPr>
              <a:t>CoC</a:t>
            </a:r>
            <a:r>
              <a:rPr lang="en-US" sz="1000" kern="1200" dirty="0">
                <a:solidFill>
                  <a:schemeClr val="tx1"/>
                </a:solidFill>
                <a:effectLst/>
                <a:latin typeface="Arial" panose="020B0604020202020204" pitchFamily="34" charset="0"/>
                <a:ea typeface="+mn-ea"/>
                <a:cs typeface="Arial" panose="020B0604020202020204" pitchFamily="34" charset="0"/>
              </a:rPr>
              <a:t>) accredited institutions to maintain accreditation and to meet the survivorship standard. </a:t>
            </a:r>
          </a:p>
          <a:p>
            <a:endParaRPr lang="en-US" sz="1000" kern="1200" dirty="0">
              <a:solidFill>
                <a:schemeClr val="tx1"/>
              </a:solidFill>
              <a:effectLst/>
              <a:latin typeface="Arial" panose="020B0604020202020204" pitchFamily="34" charset="0"/>
              <a:ea typeface="+mn-ea"/>
              <a:cs typeface="Arial" panose="020B0604020202020204" pitchFamily="34" charset="0"/>
            </a:endParaRPr>
          </a:p>
          <a:p>
            <a:r>
              <a:rPr lang="en-US" sz="1000" kern="1200" dirty="0">
                <a:solidFill>
                  <a:schemeClr val="tx1"/>
                </a:solidFill>
                <a:effectLst/>
                <a:latin typeface="Arial" panose="020B0604020202020204" pitchFamily="34" charset="0"/>
                <a:ea typeface="+mn-ea"/>
                <a:cs typeface="Arial" panose="020B0604020202020204" pitchFamily="34" charset="0"/>
              </a:rPr>
              <a:t>For example, if your organization seeks to develop a survivorship program with a suite of services, your Coalition may have research, programmatic and/or evaluation expertise, connections to community-based</a:t>
            </a:r>
            <a:r>
              <a:rPr lang="en-US" sz="1000" kern="1200" baseline="0" dirty="0">
                <a:solidFill>
                  <a:schemeClr val="tx1"/>
                </a:solidFill>
                <a:effectLst/>
                <a:latin typeface="Arial" panose="020B0604020202020204" pitchFamily="34" charset="0"/>
                <a:ea typeface="+mn-ea"/>
                <a:cs typeface="Arial" panose="020B0604020202020204" pitchFamily="34" charset="0"/>
              </a:rPr>
              <a:t> organizations and other resources.  </a:t>
            </a:r>
          </a:p>
          <a:p>
            <a:endParaRPr lang="en-US" sz="1000" kern="1200" baseline="0" dirty="0">
              <a:solidFill>
                <a:schemeClr val="tx1"/>
              </a:solidFill>
              <a:effectLst/>
              <a:latin typeface="Arial" panose="020B0604020202020204" pitchFamily="34" charset="0"/>
              <a:ea typeface="+mn-ea"/>
              <a:cs typeface="Arial" panose="020B0604020202020204" pitchFamily="34" charset="0"/>
            </a:endParaRPr>
          </a:p>
          <a:p>
            <a:r>
              <a:rPr lang="en-US" sz="1000" kern="1200" dirty="0">
                <a:solidFill>
                  <a:schemeClr val="tx1"/>
                </a:solidFill>
                <a:effectLst/>
                <a:latin typeface="Arial" panose="020B0604020202020204" pitchFamily="34" charset="0"/>
                <a:ea typeface="+mn-ea"/>
                <a:cs typeface="Arial" panose="020B0604020202020204" pitchFamily="34" charset="0"/>
              </a:rPr>
              <a:t>If you</a:t>
            </a:r>
            <a:r>
              <a:rPr lang="en-US" sz="1000" kern="1200" baseline="0" dirty="0">
                <a:solidFill>
                  <a:schemeClr val="tx1"/>
                </a:solidFill>
                <a:effectLst/>
                <a:latin typeface="Arial" panose="020B0604020202020204" pitchFamily="34" charset="0"/>
                <a:ea typeface="+mn-ea"/>
                <a:cs typeface="Arial" panose="020B0604020202020204" pitchFamily="34" charset="0"/>
              </a:rPr>
              <a:t> do not belong to a </a:t>
            </a:r>
            <a:r>
              <a:rPr lang="en-US" sz="1000" kern="1200" baseline="0" dirty="0" err="1">
                <a:solidFill>
                  <a:schemeClr val="tx1"/>
                </a:solidFill>
                <a:effectLst/>
                <a:latin typeface="Arial" panose="020B0604020202020204" pitchFamily="34" charset="0"/>
                <a:ea typeface="+mn-ea"/>
                <a:cs typeface="Arial" panose="020B0604020202020204" pitchFamily="34" charset="0"/>
              </a:rPr>
              <a:t>CoC</a:t>
            </a:r>
            <a:r>
              <a:rPr lang="en-US" sz="1000" kern="1200" baseline="0" dirty="0">
                <a:solidFill>
                  <a:schemeClr val="tx1"/>
                </a:solidFill>
                <a:effectLst/>
                <a:latin typeface="Arial" panose="020B0604020202020204" pitchFamily="34" charset="0"/>
                <a:ea typeface="+mn-ea"/>
                <a:cs typeface="Arial" panose="020B0604020202020204" pitchFamily="34" charset="0"/>
              </a:rPr>
              <a:t> accredited institution, you can still partner with your Coalition and implement the toolkit at your organization.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tx1"/>
              </a:solidFill>
              <a:effectLst/>
              <a:latin typeface="Arial" panose="020B0604020202020204" pitchFamily="34" charset="0"/>
              <a:ea typeface="+mn-ea"/>
              <a:cs typeface="Arial" panose="020B0604020202020204" pitchFamily="34" charset="0"/>
            </a:endParaRPr>
          </a:p>
          <a:p>
            <a:r>
              <a:rPr lang="en-US" sz="1000" kern="1200" dirty="0">
                <a:solidFill>
                  <a:schemeClr val="tx1"/>
                </a:solidFill>
                <a:effectLst/>
                <a:latin typeface="Arial" panose="020B0604020202020204" pitchFamily="34" charset="0"/>
                <a:ea typeface="+mn-ea"/>
                <a:cs typeface="Arial" panose="020B0604020202020204" pitchFamily="34" charset="0"/>
              </a:rPr>
              <a:t> </a:t>
            </a:r>
          </a:p>
        </p:txBody>
      </p:sp>
      <p:sp>
        <p:nvSpPr>
          <p:cNvPr id="4" name="Slide Number Placeholder 3"/>
          <p:cNvSpPr>
            <a:spLocks noGrp="1"/>
          </p:cNvSpPr>
          <p:nvPr>
            <p:ph type="sldNum" sz="quarter" idx="10"/>
          </p:nvPr>
        </p:nvSpPr>
        <p:spPr/>
        <p:txBody>
          <a:bodyPr/>
          <a:lstStyle/>
          <a:p>
            <a:fld id="{C86F15E9-0BE7-4FE3-9441-9D32F4679029}" type="slidenum">
              <a:rPr lang="en-US" smtClean="0"/>
              <a:pPr/>
              <a:t>11</a:t>
            </a:fld>
            <a:endParaRPr lang="en-US" dirty="0"/>
          </a:p>
        </p:txBody>
      </p:sp>
    </p:spTree>
    <p:extLst>
      <p:ext uri="{BB962C8B-B14F-4D97-AF65-F5344CB8AC3E}">
        <p14:creationId xmlns:p14="http://schemas.microsoft.com/office/powerpoint/2010/main" val="707065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mn-ea"/>
                <a:cs typeface="Arial" panose="020B0604020202020204" pitchFamily="34" charset="0"/>
              </a:rPr>
              <a:t>How</a:t>
            </a:r>
            <a:r>
              <a:rPr lang="en-US" sz="1000" kern="1200" baseline="0" dirty="0">
                <a:solidFill>
                  <a:schemeClr val="tx1"/>
                </a:solidFill>
                <a:effectLst/>
                <a:latin typeface="Arial" panose="020B0604020202020204" pitchFamily="34" charset="0"/>
                <a:ea typeface="+mn-ea"/>
                <a:cs typeface="Arial" panose="020B0604020202020204" pitchFamily="34" charset="0"/>
              </a:rPr>
              <a:t> the toolkit is implemented may vary by organization</a:t>
            </a:r>
            <a:r>
              <a:rPr lang="en-US" sz="1000" kern="1200" dirty="0">
                <a:solidFill>
                  <a:schemeClr val="tx1"/>
                </a:solidFill>
                <a:effectLst/>
                <a:latin typeface="Arial" panose="020B0604020202020204" pitchFamily="34" charset="0"/>
                <a:ea typeface="+mn-ea"/>
                <a:cs typeface="Arial" panose="020B0604020202020204" pitchFamily="34" charset="0"/>
              </a:rPr>
              <a:t>. Yet,</a:t>
            </a:r>
            <a:r>
              <a:rPr lang="en-US" sz="1000" kern="1200" baseline="0" dirty="0">
                <a:solidFill>
                  <a:schemeClr val="tx1"/>
                </a:solidFill>
                <a:effectLst/>
                <a:latin typeface="Arial" panose="020B0604020202020204" pitchFamily="34" charset="0"/>
                <a:ea typeface="+mn-ea"/>
                <a:cs typeface="Arial" panose="020B0604020202020204" pitchFamily="34" charset="0"/>
              </a:rPr>
              <a:t> the GW Cancer Center has heard from learners about the </a:t>
            </a:r>
            <a:r>
              <a:rPr lang="en-US" sz="1000" b="0" i="0" kern="1200" dirty="0">
                <a:solidFill>
                  <a:schemeClr val="tx1"/>
                </a:solidFill>
                <a:effectLst/>
                <a:latin typeface="Arial" panose="020B0604020202020204" pitchFamily="34" charset="0"/>
                <a:ea typeface="+mn-ea"/>
                <a:cs typeface="Arial" panose="020B0604020202020204" pitchFamily="34" charset="0"/>
              </a:rPr>
              <a:t>importance of not “reinventing</a:t>
            </a:r>
            <a:r>
              <a:rPr lang="en-US" sz="1000" b="0" i="0" kern="1200" baseline="0" dirty="0">
                <a:solidFill>
                  <a:schemeClr val="tx1"/>
                </a:solidFill>
                <a:effectLst/>
                <a:latin typeface="Arial" panose="020B0604020202020204" pitchFamily="34" charset="0"/>
                <a:ea typeface="+mn-ea"/>
                <a:cs typeface="Arial" panose="020B0604020202020204" pitchFamily="34" charset="0"/>
              </a:rPr>
              <a:t> the wheel” and connecting with others working in the field of survivorship.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i="0" kern="1200" baseline="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Arial" panose="020B0604020202020204" pitchFamily="34" charset="0"/>
                <a:ea typeface="+mn-ea"/>
                <a:cs typeface="Arial" panose="020B0604020202020204" pitchFamily="34" charset="0"/>
              </a:rPr>
              <a:t>Therefore, in addition to the toolkit, the GW Cancer Center offers an online forum for people who are using the toolkit in practice. You can use the forum to ask questions, share your experiences, offer resources, and access peer insights about what works.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Arial" panose="020B0604020202020204" pitchFamily="34" charset="0"/>
                <a:ea typeface="+mn-ea"/>
                <a:cs typeface="Arial" panose="020B0604020202020204" pitchFamily="34" charset="0"/>
              </a:rPr>
              <a:t>To connect to the forum, click on the link shown here on your screen</a:t>
            </a:r>
            <a:r>
              <a:rPr lang="en-US" sz="1000" b="0" i="0" kern="1200" baseline="0" dirty="0">
                <a:solidFill>
                  <a:schemeClr val="tx1"/>
                </a:solidFill>
                <a:effectLst/>
                <a:latin typeface="Arial" panose="020B0604020202020204" pitchFamily="34" charset="0"/>
                <a:ea typeface="+mn-ea"/>
                <a:cs typeface="Arial" panose="020B0604020202020204" pitchFamily="34" charset="0"/>
              </a:rPr>
              <a:t> (</a:t>
            </a:r>
            <a:r>
              <a:rPr lang="en-US" sz="1000" b="0" i="0" kern="1200" dirty="0">
                <a:solidFill>
                  <a:schemeClr val="tx1"/>
                </a:solidFill>
                <a:effectLst/>
                <a:latin typeface="Arial" panose="020B0604020202020204" pitchFamily="34" charset="0"/>
                <a:ea typeface="+mn-ea"/>
                <a:cs typeface="Arial" panose="020B0604020202020204" pitchFamily="34" charset="0"/>
                <a:hlinkClick r:id="rId3"/>
              </a:rPr>
              <a:t>https://gwcancercenter.forumbee.com</a:t>
            </a:r>
            <a:r>
              <a:rPr lang="en-US" sz="1000" b="0" i="0" kern="1200" dirty="0">
                <a:solidFill>
                  <a:schemeClr val="tx1"/>
                </a:solidFill>
                <a:effectLst/>
                <a:latin typeface="Arial" panose="020B0604020202020204" pitchFamily="34" charset="0"/>
                <a:ea typeface="+mn-ea"/>
                <a:cs typeface="Arial" panose="020B0604020202020204" pitchFamily="34" charset="0"/>
              </a:rPr>
              <a:t>)</a:t>
            </a:r>
            <a:endParaRPr lang="en-US" sz="1000" kern="1200" dirty="0">
              <a:solidFill>
                <a:schemeClr val="tx1"/>
              </a:solidFill>
              <a:effectLst/>
              <a:latin typeface="Arial" panose="020B0604020202020204" pitchFamily="34" charset="0"/>
              <a:ea typeface="+mn-ea"/>
              <a:cs typeface="Arial" panose="020B0604020202020204" pitchFamily="34" charset="0"/>
            </a:endParaRPr>
          </a:p>
          <a:p>
            <a:endParaRPr lang="en-US" sz="10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Arial" panose="020B0604020202020204" pitchFamily="34" charset="0"/>
                <a:cs typeface="Arial" panose="020B0604020202020204" pitchFamily="34" charset="0"/>
              </a:rPr>
              <a:t>The field of cancer survivorship care is continuing to grow and evolve.  As such, it is important to measure how care is delivered and identify opportunities for quality improvement.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Arial" panose="020B0604020202020204" pitchFamily="34" charset="0"/>
                <a:cs typeface="Arial" panose="020B0604020202020204" pitchFamily="34" charset="0"/>
              </a:rPr>
              <a:t>We hope that you find the tools and resources presented here helpful to your practice as you continue to care for cancer survivors. </a:t>
            </a:r>
            <a:endParaRPr lang="en-US" sz="100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12</a:t>
            </a:fld>
            <a:endParaRPr lang="en-US" dirty="0"/>
          </a:p>
        </p:txBody>
      </p:sp>
    </p:spTree>
    <p:extLst>
      <p:ext uri="{BB962C8B-B14F-4D97-AF65-F5344CB8AC3E}">
        <p14:creationId xmlns:p14="http://schemas.microsoft.com/office/powerpoint/2010/main" val="1221518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This concludes the lesson. Please continue to explore the remaining sections of the cancer survivorship e-learning series for primary care providers.</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13</a:t>
            </a:fld>
            <a:endParaRPr lang="en-US" dirty="0"/>
          </a:p>
        </p:txBody>
      </p:sp>
    </p:spTree>
    <p:extLst>
      <p:ext uri="{BB962C8B-B14F-4D97-AF65-F5344CB8AC3E}">
        <p14:creationId xmlns:p14="http://schemas.microsoft.com/office/powerpoint/2010/main" val="1139614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latin typeface="Arial" panose="020B0604020202020204" pitchFamily="34" charset="0"/>
                <a:cs typeface="Arial" panose="020B0604020202020204" pitchFamily="34" charset="0"/>
              </a:rPr>
              <a:t>The</a:t>
            </a:r>
            <a:r>
              <a:rPr lang="en-US" sz="1000" baseline="0" dirty="0">
                <a:latin typeface="Arial" panose="020B0604020202020204" pitchFamily="34" charset="0"/>
                <a:cs typeface="Arial" panose="020B0604020202020204" pitchFamily="34" charset="0"/>
              </a:rPr>
              <a:t> development of this lesson was funded through a PCORI engagement award.</a:t>
            </a:r>
            <a:endParaRPr lang="en-US"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86F15E9-0BE7-4FE3-9441-9D32F4679029}" type="slidenum">
              <a:rPr lang="en-US" smtClean="0"/>
              <a:pPr/>
              <a:t>3</a:t>
            </a:fld>
            <a:endParaRPr lang="en-US" dirty="0"/>
          </a:p>
        </p:txBody>
      </p:sp>
    </p:spTree>
    <p:extLst>
      <p:ext uri="{BB962C8B-B14F-4D97-AF65-F5344CB8AC3E}">
        <p14:creationId xmlns:p14="http://schemas.microsoft.com/office/powerpoint/2010/main" val="1161692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Arial" panose="020B0604020202020204" pitchFamily="34" charset="0"/>
                <a:cs typeface="Arial" panose="020B0604020202020204" pitchFamily="34" charset="0"/>
              </a:rPr>
              <a:t>In this lesson, you will be able to: Describe patient-reported priorities for</a:t>
            </a:r>
            <a:r>
              <a:rPr lang="en-US" sz="1000" b="0" baseline="0" dirty="0">
                <a:latin typeface="Arial" panose="020B0604020202020204" pitchFamily="34" charset="0"/>
                <a:cs typeface="Arial" panose="020B0604020202020204" pitchFamily="34" charset="0"/>
              </a:rPr>
              <a:t> </a:t>
            </a:r>
            <a:r>
              <a:rPr lang="en-US" sz="1000" b="0" dirty="0">
                <a:latin typeface="Arial" panose="020B0604020202020204" pitchFamily="34" charset="0"/>
                <a:cs typeface="Arial" panose="020B0604020202020204" pitchFamily="34" charset="0"/>
              </a:rPr>
              <a:t>cancer survivorship care.</a:t>
            </a:r>
          </a:p>
        </p:txBody>
      </p:sp>
      <p:sp>
        <p:nvSpPr>
          <p:cNvPr id="4" name="Slide Number Placeholder 3"/>
          <p:cNvSpPr>
            <a:spLocks noGrp="1"/>
          </p:cNvSpPr>
          <p:nvPr>
            <p:ph type="sldNum" sz="quarter" idx="10"/>
          </p:nvPr>
        </p:nvSpPr>
        <p:spPr/>
        <p:txBody>
          <a:bodyPr/>
          <a:lstStyle/>
          <a:p>
            <a:fld id="{C86F15E9-0BE7-4FE3-9441-9D32F4679029}" type="slidenum">
              <a:rPr lang="en-US" smtClean="0"/>
              <a:pPr/>
              <a:t>4</a:t>
            </a:fld>
            <a:endParaRPr lang="en-US" dirty="0"/>
          </a:p>
        </p:txBody>
      </p:sp>
    </p:spTree>
    <p:extLst>
      <p:ext uri="{BB962C8B-B14F-4D97-AF65-F5344CB8AC3E}">
        <p14:creationId xmlns:p14="http://schemas.microsoft.com/office/powerpoint/2010/main" val="4262404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2">
              <a:defRPr/>
            </a:pPr>
            <a:r>
              <a:rPr lang="en-US" sz="1000" dirty="0">
                <a:latin typeface="Arial" panose="020B0604020202020204" pitchFamily="34" charset="0"/>
                <a:cs typeface="Arial" panose="020B0604020202020204" pitchFamily="34" charset="0"/>
              </a:rPr>
              <a:t>In 2005, the National Academy of Medicine, formerly the Institute of Medicine, published a seminal report: </a:t>
            </a:r>
            <a:r>
              <a:rPr lang="en-US" sz="1000" i="1" dirty="0">
                <a:latin typeface="Arial" panose="020B0604020202020204" pitchFamily="34" charset="0"/>
                <a:cs typeface="Arial" panose="020B0604020202020204" pitchFamily="34" charset="0"/>
              </a:rPr>
              <a:t>From Cancer Patient to Cancer Survivor: Lost in Transition. </a:t>
            </a:r>
            <a:r>
              <a:rPr lang="en-US" sz="1000" dirty="0">
                <a:latin typeface="Arial" panose="020B0604020202020204" pitchFamily="34" charset="0"/>
                <a:cs typeface="Arial" panose="020B0604020202020204" pitchFamily="34" charset="0"/>
              </a:rPr>
              <a:t>This report highlighted the unique needs of cancer survivors and provided cross-sector recommendations to improve care for survivors. </a:t>
            </a:r>
          </a:p>
          <a:p>
            <a:pPr defTabSz="914302">
              <a:defRPr/>
            </a:pPr>
            <a:endParaRPr lang="en-US" sz="1000" dirty="0">
              <a:latin typeface="Arial" panose="020B0604020202020204" pitchFamily="34" charset="0"/>
              <a:cs typeface="Arial" panose="020B0604020202020204" pitchFamily="34" charset="0"/>
            </a:endParaRPr>
          </a:p>
          <a:p>
            <a:pPr defTabSz="914302">
              <a:defRPr/>
            </a:pPr>
            <a:r>
              <a:rPr lang="en-US" sz="1000" dirty="0">
                <a:latin typeface="Arial" panose="020B0604020202020204" pitchFamily="34" charset="0"/>
                <a:cs typeface="Arial" panose="020B0604020202020204" pitchFamily="34" charset="0"/>
              </a:rPr>
              <a:t>This report laid the foundation for much of the work that has taken place in the past 10 years. </a:t>
            </a:r>
            <a:r>
              <a:rPr lang="en-US" sz="1000" baseline="0" dirty="0">
                <a:latin typeface="Arial" panose="020B0604020202020204" pitchFamily="34" charset="0"/>
                <a:cs typeface="Arial" panose="020B0604020202020204" pitchFamily="34" charset="0"/>
              </a:rPr>
              <a:t>Further discussion of the 10 key recommendations are touched on in other lessons of the E-Learning Series. </a:t>
            </a:r>
          </a:p>
          <a:p>
            <a:pPr defTabSz="914302">
              <a:defRPr/>
            </a:pPr>
            <a:endParaRPr lang="en-US" sz="1000" baseline="0" dirty="0">
              <a:latin typeface="Arial" panose="020B0604020202020204" pitchFamily="34" charset="0"/>
              <a:cs typeface="Arial" panose="020B0604020202020204" pitchFamily="34" charset="0"/>
            </a:endParaRPr>
          </a:p>
          <a:p>
            <a:pPr defTabSz="914302">
              <a:defRPr/>
            </a:pPr>
            <a:r>
              <a:rPr lang="en-US" sz="1000" baseline="0" dirty="0">
                <a:latin typeface="Arial" panose="020B0604020202020204" pitchFamily="34" charset="0"/>
                <a:cs typeface="Arial" panose="020B0604020202020204" pitchFamily="34" charset="0"/>
              </a:rPr>
              <a:t>For this lesson, we will focus on the development of quality survivorship care measures. </a:t>
            </a:r>
            <a:endParaRPr lang="en-US" sz="1000" dirty="0">
              <a:latin typeface="Arial" panose="020B0604020202020204" pitchFamily="34" charset="0"/>
              <a:cs typeface="Arial" panose="020B0604020202020204" pitchFamily="34" charset="0"/>
            </a:endParaRPr>
          </a:p>
          <a:p>
            <a:pPr defTabSz="914302">
              <a:defRPr/>
            </a:pPr>
            <a:endParaRPr lang="en-US" sz="1000" dirty="0">
              <a:latin typeface="Arial" panose="020B0604020202020204" pitchFamily="34" charset="0"/>
              <a:cs typeface="Arial" panose="020B0604020202020204" pitchFamily="34" charset="0"/>
            </a:endParaRPr>
          </a:p>
          <a:p>
            <a:pPr defTabSz="914302">
              <a:defRPr/>
            </a:pPr>
            <a:endParaRPr lang="en-US" sz="1000" dirty="0">
              <a:latin typeface="Arial" panose="020B0604020202020204" pitchFamily="34" charset="0"/>
              <a:cs typeface="Arial" panose="020B0604020202020204" pitchFamily="34" charset="0"/>
            </a:endParaRPr>
          </a:p>
          <a:p>
            <a:pPr defTabSz="914302">
              <a:defRPr/>
            </a:pPr>
            <a:endParaRPr lang="en-US"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86F15E9-0BE7-4FE3-9441-9D32F4679029}" type="slidenum">
              <a:rPr lang="en-US" smtClean="0"/>
              <a:pPr/>
              <a:t>5</a:t>
            </a:fld>
            <a:endParaRPr lang="en-US" dirty="0"/>
          </a:p>
        </p:txBody>
      </p:sp>
    </p:spTree>
    <p:extLst>
      <p:ext uri="{BB962C8B-B14F-4D97-AF65-F5344CB8AC3E}">
        <p14:creationId xmlns:p14="http://schemas.microsoft.com/office/powerpoint/2010/main" val="1950126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2">
              <a:defRPr/>
            </a:pPr>
            <a:r>
              <a:rPr lang="en-US" sz="1000" dirty="0">
                <a:latin typeface="Arial" panose="020B0604020202020204" pitchFamily="34" charset="0"/>
                <a:cs typeface="Arial" panose="020B0604020202020204" pitchFamily="34" charset="0"/>
              </a:rPr>
              <a:t>The</a:t>
            </a:r>
            <a:r>
              <a:rPr lang="en-US" sz="1000" baseline="0" dirty="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report states: Quality of survivorship care measures should be developed through public/private partnerships and quality assurance programs implemented by health systems to monitor and improve the care that all survivors receive.</a:t>
            </a:r>
          </a:p>
          <a:p>
            <a:pPr defTabSz="914302">
              <a:defRPr/>
            </a:pPr>
            <a:endParaRPr lang="en-US" sz="1000" dirty="0">
              <a:latin typeface="Arial" panose="020B0604020202020204" pitchFamily="34" charset="0"/>
              <a:cs typeface="Arial" panose="020B0604020202020204" pitchFamily="34" charset="0"/>
            </a:endParaRPr>
          </a:p>
          <a:p>
            <a:pPr defTabSz="914302">
              <a:defRPr/>
            </a:pPr>
            <a:r>
              <a:rPr lang="en-US" sz="1000" dirty="0">
                <a:latin typeface="Arial" panose="020B0604020202020204" pitchFamily="34" charset="0"/>
                <a:cs typeface="Arial" panose="020B0604020202020204" pitchFamily="34" charset="0"/>
              </a:rPr>
              <a:t>While some progress has been made on developing quality survivorship care measures, there is still a need for additional research in this area as well as the dissemination of existing measures. </a:t>
            </a:r>
          </a:p>
        </p:txBody>
      </p:sp>
      <p:sp>
        <p:nvSpPr>
          <p:cNvPr id="4" name="Slide Number Placeholder 3"/>
          <p:cNvSpPr>
            <a:spLocks noGrp="1"/>
          </p:cNvSpPr>
          <p:nvPr>
            <p:ph type="sldNum" sz="quarter" idx="10"/>
          </p:nvPr>
        </p:nvSpPr>
        <p:spPr/>
        <p:txBody>
          <a:bodyPr/>
          <a:lstStyle/>
          <a:p>
            <a:fld id="{C86F15E9-0BE7-4FE3-9441-9D32F4679029}" type="slidenum">
              <a:rPr lang="en-US" smtClean="0"/>
              <a:pPr/>
              <a:t>6</a:t>
            </a:fld>
            <a:endParaRPr lang="en-US" dirty="0"/>
          </a:p>
        </p:txBody>
      </p:sp>
    </p:spTree>
    <p:extLst>
      <p:ext uri="{BB962C8B-B14F-4D97-AF65-F5344CB8AC3E}">
        <p14:creationId xmlns:p14="http://schemas.microsoft.com/office/powerpoint/2010/main" val="3242494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2">
              <a:defRPr/>
            </a:pPr>
            <a:r>
              <a:rPr lang="en-US" sz="1000" dirty="0">
                <a:latin typeface="Arial" panose="020B0604020202020204" pitchFamily="34" charset="0"/>
                <a:cs typeface="Arial" panose="020B0604020202020204" pitchFamily="34" charset="0"/>
              </a:rPr>
              <a:t>To help meet this gap, in 2013, the George Washington University launched a PCORI-funded study called </a:t>
            </a:r>
            <a:r>
              <a:rPr lang="en-US" sz="1000" i="1" dirty="0">
                <a:latin typeface="Arial" panose="020B0604020202020204" pitchFamily="34" charset="0"/>
                <a:cs typeface="Arial" panose="020B0604020202020204" pitchFamily="34" charset="0"/>
              </a:rPr>
              <a:t>Evaluating Cancer Survivorship Care Models </a:t>
            </a:r>
            <a:r>
              <a:rPr lang="en-US" sz="1000" dirty="0">
                <a:latin typeface="Arial" panose="020B0604020202020204" pitchFamily="34" charset="0"/>
                <a:cs typeface="Arial" panose="020B0604020202020204" pitchFamily="34" charset="0"/>
              </a:rPr>
              <a:t>to understand the composition and impact of cancer survivorship care models across 32 cancer centers. </a:t>
            </a:r>
          </a:p>
          <a:p>
            <a:pPr defTabSz="914302">
              <a:defRPr/>
            </a:pPr>
            <a:endParaRPr lang="en-US" sz="1000" b="0" dirty="0">
              <a:latin typeface="Arial" panose="020B0604020202020204" pitchFamily="34" charset="0"/>
              <a:cs typeface="Arial" panose="020B0604020202020204" pitchFamily="34" charset="0"/>
            </a:endParaRPr>
          </a:p>
          <a:p>
            <a:pPr marL="0" marR="0" lvl="0" indent="0" algn="l" defTabSz="914302" rtl="0" eaLnBrk="1" fontAlgn="auto" latinLnBrk="0" hangingPunct="1">
              <a:lnSpc>
                <a:spcPct val="100000"/>
              </a:lnSpc>
              <a:spcBef>
                <a:spcPts val="0"/>
              </a:spcBef>
              <a:spcAft>
                <a:spcPts val="0"/>
              </a:spcAft>
              <a:buClrTx/>
              <a:buSzTx/>
              <a:buFontTx/>
              <a:buNone/>
              <a:tabLst/>
              <a:defRPr/>
            </a:pPr>
            <a:r>
              <a:rPr lang="en-US" sz="1000" b="0" dirty="0">
                <a:latin typeface="Arial" panose="020B0604020202020204" pitchFamily="34" charset="0"/>
                <a:cs typeface="Arial" panose="020B0604020202020204" pitchFamily="34" charset="0"/>
              </a:rPr>
              <a:t>A result from this study</a:t>
            </a:r>
            <a:r>
              <a:rPr lang="en-US" sz="1000" b="0" baseline="0" dirty="0">
                <a:latin typeface="Arial" panose="020B0604020202020204" pitchFamily="34" charset="0"/>
                <a:cs typeface="Arial" panose="020B0604020202020204" pitchFamily="34" charset="0"/>
              </a:rPr>
              <a:t> was the development of </a:t>
            </a:r>
            <a:r>
              <a:rPr lang="en-US" sz="1000" b="0" dirty="0">
                <a:latin typeface="Arial" panose="020B0604020202020204" pitchFamily="34" charset="0"/>
                <a:cs typeface="Arial" panose="020B0604020202020204" pitchFamily="34" charset="0"/>
              </a:rPr>
              <a:t>the </a:t>
            </a:r>
            <a:r>
              <a:rPr lang="en-US" sz="1200" b="0" kern="1200" dirty="0">
                <a:solidFill>
                  <a:schemeClr val="tx1"/>
                </a:solidFill>
                <a:effectLst/>
                <a:latin typeface="+mn-lt"/>
                <a:ea typeface="+mn-ea"/>
                <a:cs typeface="+mn-cs"/>
              </a:rPr>
              <a:t>Patient-Centered Survivorship Care Framework </a:t>
            </a:r>
            <a:r>
              <a:rPr lang="en-US" sz="1000" b="0" dirty="0">
                <a:latin typeface="Arial" panose="020B0604020202020204" pitchFamily="34" charset="0"/>
                <a:cs typeface="Arial" panose="020B0604020202020204" pitchFamily="34" charset="0"/>
              </a:rPr>
              <a:t>and </a:t>
            </a:r>
            <a:r>
              <a:rPr lang="en-US" sz="1200" b="0" kern="1200" dirty="0">
                <a:solidFill>
                  <a:schemeClr val="tx1"/>
                </a:solidFill>
                <a:effectLst/>
                <a:latin typeface="+mn-lt"/>
                <a:ea typeface="+mn-ea"/>
                <a:cs typeface="+mn-cs"/>
              </a:rPr>
              <a:t>Patient-Centered Survivorship Care Index.</a:t>
            </a:r>
            <a:r>
              <a:rPr lang="en-US" sz="1200" b="0" kern="1200" baseline="0" dirty="0">
                <a:solidFill>
                  <a:schemeClr val="tx1"/>
                </a:solidFill>
                <a:effectLst/>
                <a:latin typeface="+mn-lt"/>
                <a:ea typeface="+mn-ea"/>
                <a:cs typeface="+mn-cs"/>
              </a:rPr>
              <a:t> </a:t>
            </a:r>
          </a:p>
          <a:p>
            <a:pPr defTabSz="914302">
              <a:defRPr/>
            </a:pPr>
            <a:endParaRPr lang="en-US" sz="1200" kern="1200" baseline="0" dirty="0">
              <a:solidFill>
                <a:schemeClr val="tx1"/>
              </a:solidFill>
              <a:effectLst/>
              <a:latin typeface="+mn-lt"/>
              <a:ea typeface="+mn-ea"/>
              <a:cs typeface="+mn-cs"/>
            </a:endParaRPr>
          </a:p>
          <a:p>
            <a:pPr defTabSz="914302">
              <a:defRPr/>
            </a:pPr>
            <a:r>
              <a:rPr lang="en-US" sz="1000" dirty="0">
                <a:latin typeface="Arial" panose="020B0604020202020204" pitchFamily="34" charset="0"/>
                <a:cs typeface="Arial" panose="020B0604020202020204" pitchFamily="34" charset="0"/>
              </a:rPr>
              <a:t>The framework</a:t>
            </a:r>
            <a:r>
              <a:rPr lang="en-US" sz="1000" baseline="0" dirty="0">
                <a:latin typeface="Arial" panose="020B0604020202020204" pitchFamily="34" charset="0"/>
                <a:cs typeface="Arial" panose="020B0604020202020204" pitchFamily="34" charset="0"/>
              </a:rPr>
              <a:t> and index were developed through extensive formative work with survivors, first through focus groups with 170 survivors participating and then a national survey with approximately 1200 survivors participating. </a:t>
            </a:r>
          </a:p>
          <a:p>
            <a:pPr defTabSz="914302">
              <a:defRPr/>
            </a:pPr>
            <a:endParaRPr lang="en-US" sz="1000" baseline="0" dirty="0">
              <a:latin typeface="Arial" panose="020B0604020202020204" pitchFamily="34" charset="0"/>
              <a:cs typeface="Arial" panose="020B0604020202020204" pitchFamily="34" charset="0"/>
            </a:endParaRPr>
          </a:p>
          <a:p>
            <a:pPr defTabSz="914302">
              <a:defRPr/>
            </a:pPr>
            <a:r>
              <a:rPr lang="en-US" sz="1000" b="0" baseline="0" dirty="0">
                <a:latin typeface="Arial" panose="020B0604020202020204" pitchFamily="34" charset="0"/>
                <a:cs typeface="Arial" panose="020B0604020202020204" pitchFamily="34" charset="0"/>
              </a:rPr>
              <a:t>The framework synthesized patients’ definitions of quality survivorship care and its most important aspects, which then guided the development of the index. The index is a patient-centered tool that can be used to measure aspects of care important to patients, which then informs quality of care. </a:t>
            </a:r>
          </a:p>
          <a:p>
            <a:pPr defTabSz="914302">
              <a:defRPr/>
            </a:pPr>
            <a:endParaRPr lang="en-US" sz="1000" baseline="0" dirty="0">
              <a:latin typeface="Arial" panose="020B0604020202020204" pitchFamily="34" charset="0"/>
              <a:cs typeface="Arial" panose="020B0604020202020204" pitchFamily="34" charset="0"/>
            </a:endParaRPr>
          </a:p>
          <a:p>
            <a:pPr defTabSz="914302">
              <a:defRPr/>
            </a:pPr>
            <a:r>
              <a:rPr lang="en-US" sz="1000" baseline="0" dirty="0">
                <a:latin typeface="Arial" panose="020B0604020202020204" pitchFamily="34" charset="0"/>
                <a:cs typeface="Arial" panose="020B0604020202020204" pitchFamily="34" charset="0"/>
              </a:rPr>
              <a:t>First, let’s take a look at the framework. </a:t>
            </a:r>
            <a:endParaRPr lang="en-US" sz="1000" dirty="0">
              <a:latin typeface="Arial" panose="020B0604020202020204" pitchFamily="34" charset="0"/>
              <a:cs typeface="Arial" panose="020B0604020202020204" pitchFamily="34" charset="0"/>
            </a:endParaRPr>
          </a:p>
          <a:p>
            <a:pPr defTabSz="914302">
              <a:defRPr/>
            </a:pPr>
            <a:endParaRPr lang="en-US" sz="1000" dirty="0">
              <a:latin typeface="Arial" panose="020B0604020202020204" pitchFamily="34" charset="0"/>
              <a:cs typeface="Arial" panose="020B0604020202020204" pitchFamily="34" charset="0"/>
            </a:endParaRPr>
          </a:p>
          <a:p>
            <a:pPr defTabSz="914302">
              <a:defRPr/>
            </a:pPr>
            <a:r>
              <a:rPr lang="en-US" sz="1000" dirty="0">
                <a:latin typeface="Arial" panose="020B0604020202020204" pitchFamily="34" charset="0"/>
                <a:cs typeface="Arial" panose="020B0604020202020204" pitchFamily="34" charset="0"/>
              </a:rPr>
              <a:t>The framework depicts three important levels of the healthcare system, that, when organized well, can support the goal of providing high-quality, patient-centered care, and improve survivors’ ability to manage the lasting effects of cancer and advance their overall health. </a:t>
            </a:r>
          </a:p>
          <a:p>
            <a:pPr defTabSz="914302">
              <a:defRPr/>
            </a:pPr>
            <a:endParaRPr lang="en-US" sz="1000" dirty="0">
              <a:latin typeface="Arial" panose="020B0604020202020204" pitchFamily="34" charset="0"/>
              <a:cs typeface="Arial" panose="020B0604020202020204" pitchFamily="34" charset="0"/>
            </a:endParaRPr>
          </a:p>
          <a:p>
            <a:pPr defTabSz="914302">
              <a:defRPr/>
            </a:pPr>
            <a:r>
              <a:rPr lang="en-US" sz="1000" dirty="0">
                <a:latin typeface="Arial" panose="020B0604020202020204" pitchFamily="34" charset="0"/>
                <a:cs typeface="Arial" panose="020B0604020202020204" pitchFamily="34" charset="0"/>
              </a:rPr>
              <a:t>These levels</a:t>
            </a:r>
            <a:r>
              <a:rPr lang="en-US" sz="1000" baseline="0" dirty="0">
                <a:latin typeface="Arial" panose="020B0604020202020204" pitchFamily="34" charset="0"/>
                <a:cs typeface="Arial" panose="020B0604020202020204" pitchFamily="34" charset="0"/>
              </a:rPr>
              <a:t> are: </a:t>
            </a:r>
          </a:p>
          <a:p>
            <a:pPr marL="0" marR="0" lvl="0" indent="0" algn="l" defTabSz="914302" rtl="0" eaLnBrk="1" fontAlgn="auto" latinLnBrk="0" hangingPunct="1">
              <a:lnSpc>
                <a:spcPct val="100000"/>
              </a:lnSpc>
              <a:spcBef>
                <a:spcPts val="0"/>
              </a:spcBef>
              <a:spcAft>
                <a:spcPts val="0"/>
              </a:spcAft>
              <a:buClrTx/>
              <a:buSzTx/>
              <a:buFontTx/>
              <a:buNone/>
              <a:tabLst/>
              <a:defRPr/>
            </a:pPr>
            <a:r>
              <a:rPr lang="en-US" sz="1000" baseline="0" dirty="0">
                <a:latin typeface="Arial" panose="020B0604020202020204" pitchFamily="34" charset="0"/>
                <a:cs typeface="Arial" panose="020B0604020202020204" pitchFamily="34" charset="0"/>
              </a:rPr>
              <a:t>1. Organizational (or supportive health and wellness system), which refers to survivors receiving the full spectrum of care and a care system that is coordinated </a:t>
            </a:r>
            <a:endParaRPr lang="en-US" sz="1000" dirty="0">
              <a:latin typeface="Arial" panose="020B0604020202020204" pitchFamily="34" charset="0"/>
              <a:cs typeface="Arial" panose="020B0604020202020204" pitchFamily="34" charset="0"/>
            </a:endParaRPr>
          </a:p>
          <a:p>
            <a:pPr marL="0" marR="0" lvl="0" indent="0" algn="l" defTabSz="914302" rtl="0" eaLnBrk="1" fontAlgn="auto" latinLnBrk="0" hangingPunct="1">
              <a:lnSpc>
                <a:spcPct val="100000"/>
              </a:lnSpc>
              <a:spcBef>
                <a:spcPts val="0"/>
              </a:spcBef>
              <a:spcAft>
                <a:spcPts val="0"/>
              </a:spcAft>
              <a:buClrTx/>
              <a:buSzTx/>
              <a:buFontTx/>
              <a:buNone/>
              <a:tabLst/>
              <a:defRPr/>
            </a:pPr>
            <a:r>
              <a:rPr lang="en-US" sz="1000" baseline="0" dirty="0">
                <a:latin typeface="Arial" panose="020B0604020202020204" pitchFamily="34" charset="0"/>
                <a:cs typeface="Arial" panose="020B0604020202020204" pitchFamily="34" charset="0"/>
              </a:rPr>
              <a:t>2. Interpersonal (or productive patient-provider alliance), which emphasizes the importance of partnerships between clinicians and patients </a:t>
            </a:r>
          </a:p>
          <a:p>
            <a:pPr marL="0" marR="0" lvl="0" indent="0" algn="l" defTabSz="914302" rtl="0" eaLnBrk="1" fontAlgn="auto" latinLnBrk="0" hangingPunct="1">
              <a:lnSpc>
                <a:spcPct val="100000"/>
              </a:lnSpc>
              <a:spcBef>
                <a:spcPts val="0"/>
              </a:spcBef>
              <a:spcAft>
                <a:spcPts val="0"/>
              </a:spcAft>
              <a:buClrTx/>
              <a:buSzTx/>
              <a:buFontTx/>
              <a:buNone/>
              <a:tabLst/>
              <a:defRPr/>
            </a:pPr>
            <a:r>
              <a:rPr lang="en-US" sz="1000" baseline="0" dirty="0">
                <a:latin typeface="Arial" panose="020B0604020202020204" pitchFamily="34" charset="0"/>
                <a:cs typeface="Arial" panose="020B0604020202020204" pitchFamily="34" charset="0"/>
              </a:rPr>
              <a:t>3. Intrapersonal (or informed and grounded patient), which focuses on the availability of resources to support survivors in managing their health and care needs </a:t>
            </a:r>
          </a:p>
          <a:p>
            <a:pPr defTabSz="914302">
              <a:defRPr/>
            </a:pPr>
            <a:endParaRPr lang="en-US" sz="1000" baseline="0" dirty="0">
              <a:latin typeface="Arial" panose="020B0604020202020204" pitchFamily="34" charset="0"/>
              <a:cs typeface="Arial" panose="020B0604020202020204" pitchFamily="34" charset="0"/>
            </a:endParaRPr>
          </a:p>
          <a:p>
            <a:pPr defTabSz="914302">
              <a:defRPr/>
            </a:pPr>
            <a:endParaRPr lang="en-US" sz="1000"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86F15E9-0BE7-4FE3-9441-9D32F4679029}" type="slidenum">
              <a:rPr lang="en-US" smtClean="0"/>
              <a:pPr/>
              <a:t>7</a:t>
            </a:fld>
            <a:endParaRPr lang="en-US" dirty="0"/>
          </a:p>
        </p:txBody>
      </p:sp>
    </p:spTree>
    <p:extLst>
      <p:ext uri="{BB962C8B-B14F-4D97-AF65-F5344CB8AC3E}">
        <p14:creationId xmlns:p14="http://schemas.microsoft.com/office/powerpoint/2010/main" val="450383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2">
              <a:defRPr/>
            </a:pPr>
            <a:r>
              <a:rPr lang="en-US" sz="1000" dirty="0">
                <a:latin typeface="Arial" panose="020B0604020202020204" pitchFamily="34" charset="0"/>
                <a:cs typeface="Arial" panose="020B0604020202020204" pitchFamily="34" charset="0"/>
              </a:rPr>
              <a:t>The framework further specifies areas of care within each of these levels that survivors identified as essential for high quality survivorship care.</a:t>
            </a:r>
          </a:p>
          <a:p>
            <a:pPr defTabSz="914302">
              <a:defRPr/>
            </a:pPr>
            <a:endParaRPr lang="en-US" sz="1000" dirty="0">
              <a:latin typeface="Arial" panose="020B0604020202020204" pitchFamily="34" charset="0"/>
              <a:cs typeface="Arial" panose="020B0604020202020204" pitchFamily="34" charset="0"/>
            </a:endParaRPr>
          </a:p>
          <a:p>
            <a:pPr defTabSz="914302">
              <a:defRPr/>
            </a:pPr>
            <a:r>
              <a:rPr lang="en-US" sz="1000" dirty="0">
                <a:latin typeface="Arial" panose="020B0604020202020204" pitchFamily="34" charset="0"/>
                <a:cs typeface="Arial" panose="020B0604020202020204" pitchFamily="34" charset="0"/>
              </a:rPr>
              <a:t>At the organizational level</a:t>
            </a:r>
            <a:r>
              <a:rPr lang="en-US" sz="1000" baseline="0" dirty="0">
                <a:latin typeface="Arial" panose="020B0604020202020204" pitchFamily="34" charset="0"/>
                <a:cs typeface="Arial" panose="020B0604020202020204" pitchFamily="34" charset="0"/>
              </a:rPr>
              <a:t>, it is important to survivors that:</a:t>
            </a:r>
          </a:p>
          <a:p>
            <a:pPr marL="171450" indent="-171450" defTabSz="914302">
              <a:buFont typeface="Arial" panose="020B0604020202020204" pitchFamily="34" charset="0"/>
              <a:buChar char="•"/>
              <a:defRPr/>
            </a:pPr>
            <a:r>
              <a:rPr lang="en-US" sz="1000" baseline="0" dirty="0">
                <a:latin typeface="Arial" panose="020B0604020202020204" pitchFamily="34" charset="0"/>
                <a:cs typeface="Arial" panose="020B0604020202020204" pitchFamily="34" charset="0"/>
              </a:rPr>
              <a:t>care is coordinated across systems and there is a clear transition between primary care and oncology care providers. </a:t>
            </a:r>
          </a:p>
          <a:p>
            <a:pPr marL="171450" indent="-171450" defTabSz="914302">
              <a:buFont typeface="Arial" panose="020B0604020202020204" pitchFamily="34" charset="0"/>
              <a:buChar char="•"/>
              <a:defRPr/>
            </a:pPr>
            <a:r>
              <a:rPr lang="en-US" sz="1000" baseline="0" dirty="0">
                <a:latin typeface="Arial" panose="020B0604020202020204" pitchFamily="34" charset="0"/>
                <a:cs typeface="Arial" panose="020B0604020202020204" pitchFamily="34" charset="0"/>
              </a:rPr>
              <a:t>they have a medical home. </a:t>
            </a:r>
          </a:p>
          <a:p>
            <a:pPr marL="171450" indent="-171450" defTabSz="914302">
              <a:buFont typeface="Arial" panose="020B0604020202020204" pitchFamily="34" charset="0"/>
              <a:buChar char="•"/>
              <a:defRPr/>
            </a:pPr>
            <a:r>
              <a:rPr lang="en-US" sz="1000" baseline="0" dirty="0">
                <a:latin typeface="Arial" panose="020B0604020202020204" pitchFamily="34" charset="0"/>
                <a:cs typeface="Arial" panose="020B0604020202020204" pitchFamily="34" charset="0"/>
              </a:rPr>
              <a:t>receive the full spectrum of care.</a:t>
            </a:r>
          </a:p>
          <a:p>
            <a:pPr marL="171450" indent="-171450" defTabSz="914302">
              <a:buFont typeface="Arial" panose="020B0604020202020204" pitchFamily="34" charset="0"/>
              <a:buChar char="•"/>
              <a:defRPr/>
            </a:pPr>
            <a:r>
              <a:rPr lang="en-US" sz="1000" baseline="0" dirty="0">
                <a:latin typeface="Arial" panose="020B0604020202020204" pitchFamily="34" charset="0"/>
                <a:cs typeface="Arial" panose="020B0604020202020204" pitchFamily="34" charset="0"/>
              </a:rPr>
              <a:t>and receive practical life support. </a:t>
            </a:r>
          </a:p>
          <a:p>
            <a:pPr marL="171450" indent="-171450" defTabSz="914302">
              <a:buFont typeface="Arial" panose="020B0604020202020204" pitchFamily="34" charset="0"/>
              <a:buChar char="•"/>
              <a:defRPr/>
            </a:pPr>
            <a:endParaRPr lang="en-US" sz="1000" baseline="0" dirty="0">
              <a:latin typeface="Arial" panose="020B0604020202020204" pitchFamily="34" charset="0"/>
              <a:cs typeface="Arial" panose="020B0604020202020204" pitchFamily="34" charset="0"/>
            </a:endParaRPr>
          </a:p>
          <a:p>
            <a:pPr marL="0" indent="0" defTabSz="914302">
              <a:buFont typeface="Arial" panose="020B0604020202020204" pitchFamily="34" charset="0"/>
              <a:buNone/>
              <a:defRPr/>
            </a:pPr>
            <a:r>
              <a:rPr lang="en-US" sz="1000" baseline="0" dirty="0">
                <a:latin typeface="Arial" panose="020B0604020202020204" pitchFamily="34" charset="0"/>
                <a:cs typeface="Arial" panose="020B0604020202020204" pitchFamily="34" charset="0"/>
              </a:rPr>
              <a:t>At the interpersonal level, it is important to survivors that: </a:t>
            </a:r>
          </a:p>
          <a:p>
            <a:pPr marL="171450" indent="-171450" defTabSz="914302">
              <a:buFont typeface="Arial" panose="020B0604020202020204" pitchFamily="34" charset="0"/>
              <a:buChar char="•"/>
              <a:defRPr/>
            </a:pPr>
            <a:r>
              <a:rPr lang="en-US" sz="1000" baseline="0" dirty="0">
                <a:latin typeface="Arial" panose="020B0604020202020204" pitchFamily="34" charset="0"/>
                <a:cs typeface="Arial" panose="020B0604020202020204" pitchFamily="34" charset="0"/>
              </a:rPr>
              <a:t>they are empowered and engaged.</a:t>
            </a:r>
          </a:p>
          <a:p>
            <a:pPr marL="171450" indent="-171450" defTabSz="914302">
              <a:buFont typeface="Arial" panose="020B0604020202020204" pitchFamily="34" charset="0"/>
              <a:buChar char="•"/>
              <a:defRPr/>
            </a:pPr>
            <a:r>
              <a:rPr lang="en-US" sz="1000" baseline="0" dirty="0">
                <a:latin typeface="Arial" panose="020B0604020202020204" pitchFamily="34" charset="0"/>
                <a:cs typeface="Arial" panose="020B0604020202020204" pitchFamily="34" charset="0"/>
              </a:rPr>
              <a:t>communication is meaningful with their providers.</a:t>
            </a:r>
          </a:p>
          <a:p>
            <a:pPr marL="171450" indent="-171450" defTabSz="914302">
              <a:buFont typeface="Arial" panose="020B0604020202020204" pitchFamily="34" charset="0"/>
              <a:buChar char="•"/>
              <a:defRPr/>
            </a:pPr>
            <a:r>
              <a:rPr lang="en-US" sz="1000" baseline="0" dirty="0">
                <a:latin typeface="Arial" panose="020B0604020202020204" pitchFamily="34" charset="0"/>
                <a:cs typeface="Arial" panose="020B0604020202020204" pitchFamily="34" charset="0"/>
              </a:rPr>
              <a:t>and providers are supportive and prepared to provide care. </a:t>
            </a:r>
          </a:p>
          <a:p>
            <a:pPr marL="0" indent="0" defTabSz="914302">
              <a:buFont typeface="Arial" panose="020B0604020202020204" pitchFamily="34" charset="0"/>
              <a:buNone/>
              <a:defRPr/>
            </a:pPr>
            <a:endParaRPr lang="en-US" sz="1000" baseline="0" dirty="0">
              <a:latin typeface="Arial" panose="020B0604020202020204" pitchFamily="34" charset="0"/>
              <a:cs typeface="Arial" panose="020B0604020202020204" pitchFamily="34" charset="0"/>
            </a:endParaRPr>
          </a:p>
          <a:p>
            <a:pPr marL="0" indent="0" defTabSz="914302">
              <a:buFont typeface="Arial" panose="020B0604020202020204" pitchFamily="34" charset="0"/>
              <a:buNone/>
              <a:defRPr/>
            </a:pPr>
            <a:r>
              <a:rPr lang="en-US" sz="1000" baseline="0" dirty="0">
                <a:latin typeface="Arial" panose="020B0604020202020204" pitchFamily="34" charset="0"/>
                <a:cs typeface="Arial" panose="020B0604020202020204" pitchFamily="34" charset="0"/>
              </a:rPr>
              <a:t>At the intrapersonal level, it is important to survivors that: </a:t>
            </a:r>
          </a:p>
          <a:p>
            <a:pPr marL="171450" indent="-171450" defTabSz="914302">
              <a:buFont typeface="Arial" panose="020B0604020202020204" pitchFamily="34" charset="0"/>
              <a:buChar char="•"/>
              <a:defRPr/>
            </a:pPr>
            <a:r>
              <a:rPr lang="en-US" sz="1000" baseline="0" dirty="0">
                <a:latin typeface="Arial" panose="020B0604020202020204" pitchFamily="34" charset="0"/>
                <a:cs typeface="Arial" panose="020B0604020202020204" pitchFamily="34" charset="0"/>
              </a:rPr>
              <a:t>psychosocial issues are discussed and support is provided. </a:t>
            </a:r>
          </a:p>
          <a:p>
            <a:pPr marL="171450" indent="-171450" defTabSz="914302">
              <a:buFont typeface="Arial" panose="020B0604020202020204" pitchFamily="34" charset="0"/>
              <a:buChar char="•"/>
              <a:defRPr/>
            </a:pPr>
            <a:r>
              <a:rPr lang="en-US" sz="1000" baseline="0" dirty="0">
                <a:latin typeface="Arial" panose="020B0604020202020204" pitchFamily="34" charset="0"/>
                <a:cs typeface="Arial" panose="020B0604020202020204" pitchFamily="34" charset="0"/>
              </a:rPr>
              <a:t>and information and resources are provided to help understand post-treatment expectations. </a:t>
            </a:r>
          </a:p>
          <a:p>
            <a:pPr marL="171450" indent="-171450" defTabSz="914302">
              <a:buFont typeface="Arial" panose="020B0604020202020204" pitchFamily="34" charset="0"/>
              <a:buChar char="•"/>
              <a:defRPr/>
            </a:pPr>
            <a:endParaRPr lang="en-US" sz="1000" baseline="0" dirty="0">
              <a:latin typeface="Arial" panose="020B0604020202020204" pitchFamily="34" charset="0"/>
              <a:cs typeface="Arial" panose="020B0604020202020204" pitchFamily="34" charset="0"/>
            </a:endParaRPr>
          </a:p>
          <a:p>
            <a:pPr marL="0" indent="0" defTabSz="914302">
              <a:buFont typeface="Arial" panose="020B0604020202020204" pitchFamily="34" charset="0"/>
              <a:buNone/>
              <a:defRPr/>
            </a:pPr>
            <a:r>
              <a:rPr lang="en-US" sz="1000" baseline="0" dirty="0">
                <a:latin typeface="Arial" panose="020B0604020202020204" pitchFamily="34" charset="0"/>
                <a:cs typeface="Arial" panose="020B0604020202020204" pitchFamily="34" charset="0"/>
              </a:rPr>
              <a:t>So how can health care systems and clinicians measure that they are meeting the needs of survivors? </a:t>
            </a:r>
            <a:r>
              <a:rPr lang="en-US" sz="1000" b="0" baseline="0" dirty="0">
                <a:latin typeface="Arial" panose="020B0604020202020204" pitchFamily="34" charset="0"/>
                <a:cs typeface="Arial" panose="020B0604020202020204" pitchFamily="34" charset="0"/>
              </a:rPr>
              <a:t>This brings us to the </a:t>
            </a:r>
            <a:r>
              <a:rPr lang="en-US" sz="1000" b="0" dirty="0">
                <a:latin typeface="Arial" panose="020B0604020202020204" pitchFamily="34" charset="0"/>
                <a:cs typeface="Arial" panose="020B0604020202020204" pitchFamily="34" charset="0"/>
              </a:rPr>
              <a:t>Patient-Centered</a:t>
            </a:r>
            <a:r>
              <a:rPr lang="en-US" sz="1000" b="0" baseline="0" dirty="0">
                <a:latin typeface="Arial" panose="020B0604020202020204" pitchFamily="34" charset="0"/>
                <a:cs typeface="Arial" panose="020B0604020202020204" pitchFamily="34" charset="0"/>
              </a:rPr>
              <a:t> Survivorship Care Index. </a:t>
            </a:r>
          </a:p>
        </p:txBody>
      </p:sp>
      <p:sp>
        <p:nvSpPr>
          <p:cNvPr id="4" name="Slide Number Placeholder 3"/>
          <p:cNvSpPr>
            <a:spLocks noGrp="1"/>
          </p:cNvSpPr>
          <p:nvPr>
            <p:ph type="sldNum" sz="quarter" idx="10"/>
          </p:nvPr>
        </p:nvSpPr>
        <p:spPr/>
        <p:txBody>
          <a:bodyPr/>
          <a:lstStyle/>
          <a:p>
            <a:fld id="{C86F15E9-0BE7-4FE3-9441-9D32F4679029}" type="slidenum">
              <a:rPr lang="en-US" smtClean="0"/>
              <a:pPr/>
              <a:t>8</a:t>
            </a:fld>
            <a:endParaRPr lang="en-US" dirty="0"/>
          </a:p>
        </p:txBody>
      </p:sp>
    </p:spTree>
    <p:extLst>
      <p:ext uri="{BB962C8B-B14F-4D97-AF65-F5344CB8AC3E}">
        <p14:creationId xmlns:p14="http://schemas.microsoft.com/office/powerpoint/2010/main" val="3487398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Arial" panose="020B0604020202020204" pitchFamily="34" charset="0"/>
                <a:cs typeface="Arial" panose="020B0604020202020204" pitchFamily="34" charset="0"/>
              </a:rPr>
              <a:t>As</a:t>
            </a:r>
            <a:r>
              <a:rPr lang="en-US" sz="1000" b="0" baseline="0" dirty="0">
                <a:latin typeface="Arial" panose="020B0604020202020204" pitchFamily="34" charset="0"/>
                <a:cs typeface="Arial" panose="020B0604020202020204" pitchFamily="34" charset="0"/>
              </a:rPr>
              <a:t> mentioned earlier, the </a:t>
            </a:r>
            <a:r>
              <a:rPr lang="en-US" sz="1000" b="0" dirty="0">
                <a:latin typeface="Arial" panose="020B0604020202020204" pitchFamily="34" charset="0"/>
                <a:cs typeface="Arial" panose="020B0604020202020204" pitchFamily="34" charset="0"/>
              </a:rPr>
              <a:t>index addresses a gap in the field of survivorship care by creating a way to measure patient-centeredness to inform quality. The</a:t>
            </a:r>
            <a:r>
              <a:rPr lang="en-US" sz="1000" b="0" baseline="0" dirty="0">
                <a:latin typeface="Arial" panose="020B0604020202020204" pitchFamily="34" charset="0"/>
                <a:cs typeface="Arial" panose="020B0604020202020204" pitchFamily="34" charset="0"/>
              </a:rPr>
              <a:t> index </a:t>
            </a:r>
            <a:r>
              <a:rPr lang="en-US" sz="1000" b="0" dirty="0">
                <a:latin typeface="Arial" panose="020B0604020202020204" pitchFamily="34" charset="0"/>
                <a:cs typeface="Arial" panose="020B0604020202020204" pitchFamily="34" charset="0"/>
              </a:rPr>
              <a:t>is intended</a:t>
            </a:r>
            <a:r>
              <a:rPr lang="en-US" sz="1000" b="0" baseline="0" dirty="0">
                <a:latin typeface="Arial" panose="020B0604020202020204" pitchFamily="34" charset="0"/>
                <a:cs typeface="Arial" panose="020B0604020202020204" pitchFamily="34" charset="0"/>
              </a:rPr>
              <a:t> to be used in conjunction with and complementary to clinical guidelines and other quality measures. </a:t>
            </a:r>
            <a:endParaRPr lang="en-US" sz="1000" b="0" dirty="0">
              <a:latin typeface="Arial" panose="020B0604020202020204" pitchFamily="34" charset="0"/>
              <a:cs typeface="Arial" panose="020B0604020202020204" pitchFamily="34" charset="0"/>
            </a:endParaRPr>
          </a:p>
          <a:p>
            <a:endParaRPr lang="en-US" sz="1000" b="0" dirty="0">
              <a:latin typeface="Arial" panose="020B0604020202020204" pitchFamily="34" charset="0"/>
              <a:cs typeface="Arial" panose="020B0604020202020204" pitchFamily="34" charset="0"/>
            </a:endParaRPr>
          </a:p>
          <a:p>
            <a:r>
              <a:rPr lang="en-US" sz="1000" b="0" dirty="0">
                <a:latin typeface="Arial" panose="020B0604020202020204" pitchFamily="34" charset="0"/>
                <a:cs typeface="Arial" panose="020B0604020202020204" pitchFamily="34" charset="0"/>
              </a:rPr>
              <a:t>Using the Patient-Centered</a:t>
            </a:r>
            <a:r>
              <a:rPr lang="en-US" sz="1000" b="0" baseline="0" dirty="0">
                <a:latin typeface="Arial" panose="020B0604020202020204" pitchFamily="34" charset="0"/>
                <a:cs typeface="Arial" panose="020B0604020202020204" pitchFamily="34" charset="0"/>
              </a:rPr>
              <a:t> Survivorship Care Index </a:t>
            </a:r>
            <a:r>
              <a:rPr lang="en-US" sz="1000" b="0" dirty="0">
                <a:latin typeface="Arial" panose="020B0604020202020204" pitchFamily="34" charset="0"/>
                <a:cs typeface="Arial" panose="020B0604020202020204" pitchFamily="34" charset="0"/>
              </a:rPr>
              <a:t>to measure care provided can help establish a care standard that is aligned and responsive to patient preferences and improve the care delivery system so it more directly addresses survivors’ needs.</a:t>
            </a:r>
          </a:p>
          <a:p>
            <a:endParaRPr lang="en-US" sz="1000" dirty="0">
              <a:latin typeface="Arial" panose="020B0604020202020204" pitchFamily="34" charset="0"/>
              <a:cs typeface="Arial" panose="020B0604020202020204" pitchFamily="34" charset="0"/>
            </a:endParaRPr>
          </a:p>
          <a:p>
            <a:pPr defTabSz="914302">
              <a:defRPr/>
            </a:pPr>
            <a:r>
              <a:rPr lang="en-US" sz="1000" b="0" dirty="0">
                <a:latin typeface="Arial" panose="020B0604020202020204" pitchFamily="34" charset="0"/>
                <a:cs typeface="Arial" panose="020B0604020202020204" pitchFamily="34" charset="0"/>
              </a:rPr>
              <a:t>The index</a:t>
            </a:r>
            <a:r>
              <a:rPr lang="en-US" sz="1000" b="0" baseline="0" dirty="0">
                <a:latin typeface="Arial" panose="020B0604020202020204" pitchFamily="34" charset="0"/>
                <a:cs typeface="Arial" panose="020B0604020202020204" pitchFamily="34" charset="0"/>
              </a:rPr>
              <a:t> is comprised of 41 items. </a:t>
            </a:r>
            <a:r>
              <a:rPr lang="en-US" sz="1000" baseline="0" dirty="0">
                <a:latin typeface="Arial" panose="020B0604020202020204" pitchFamily="34" charset="0"/>
                <a:cs typeface="Arial" panose="020B0604020202020204" pitchFamily="34" charset="0"/>
              </a:rPr>
              <a:t>These items help measure the different areas </a:t>
            </a:r>
            <a:r>
              <a:rPr lang="en-US" sz="1000" dirty="0">
                <a:latin typeface="Arial" panose="020B0604020202020204" pitchFamily="34" charset="0"/>
                <a:cs typeface="Arial" panose="020B0604020202020204" pitchFamily="34" charset="0"/>
              </a:rPr>
              <a:t>of care that survivors identified as essential for high quality survivorship care. Click on each of the icons to</a:t>
            </a:r>
            <a:r>
              <a:rPr lang="en-US" sz="1000" baseline="0" dirty="0">
                <a:latin typeface="Arial" panose="020B0604020202020204" pitchFamily="34" charset="0"/>
                <a:cs typeface="Arial" panose="020B0604020202020204" pitchFamily="34" charset="0"/>
              </a:rPr>
              <a:t> learn more about the items associated with that area of care. </a:t>
            </a:r>
          </a:p>
          <a:p>
            <a:pPr defTabSz="914302">
              <a:defRPr/>
            </a:pPr>
            <a:endParaRPr lang="en-US" sz="1000" baseline="0" dirty="0">
              <a:latin typeface="Arial" panose="020B0604020202020204" pitchFamily="34" charset="0"/>
              <a:cs typeface="Arial" panose="020B0604020202020204" pitchFamily="34" charset="0"/>
            </a:endParaRPr>
          </a:p>
          <a:p>
            <a:pPr defTabSz="914302">
              <a:defRPr/>
            </a:pPr>
            <a:endParaRPr lang="en-US" sz="1000" dirty="0">
              <a:latin typeface="Arial" panose="020B0604020202020204" pitchFamily="34" charset="0"/>
              <a:cs typeface="Arial" panose="020B0604020202020204" pitchFamily="34" charset="0"/>
            </a:endParaRPr>
          </a:p>
          <a:p>
            <a:pPr defTabSz="914302">
              <a:defRPr/>
            </a:pPr>
            <a:endParaRPr lang="en-US" sz="800" baseline="0" dirty="0">
              <a:latin typeface="Arial" panose="020B0604020202020204" pitchFamily="34" charset="0"/>
              <a:cs typeface="Arial" panose="020B0604020202020204" pitchFamily="34" charset="0"/>
            </a:endParaRPr>
          </a:p>
          <a:p>
            <a:pPr defTabSz="914302">
              <a:defRPr/>
            </a:pPr>
            <a:r>
              <a:rPr lang="en-US" sz="800" b="1" baseline="0" dirty="0">
                <a:latin typeface="Arial" panose="020B0604020202020204" pitchFamily="34" charset="0"/>
                <a:cs typeface="Arial" panose="020B0604020202020204" pitchFamily="34" charset="0"/>
              </a:rPr>
              <a:t>Audio Button Clips:</a:t>
            </a:r>
          </a:p>
          <a:p>
            <a:pPr defTabSz="914302">
              <a:defRPr/>
            </a:pPr>
            <a:endParaRPr lang="en-US" sz="800" b="1" baseline="0" dirty="0">
              <a:latin typeface="Arial" panose="020B0604020202020204" pitchFamily="34" charset="0"/>
              <a:cs typeface="Arial" panose="020B0604020202020204" pitchFamily="34" charset="0"/>
            </a:endParaRPr>
          </a:p>
          <a:p>
            <a:r>
              <a:rPr lang="en-US" sz="800" b="1" baseline="0" dirty="0">
                <a:latin typeface="Arial" panose="020B0604020202020204" pitchFamily="34" charset="0"/>
                <a:cs typeface="Arial" panose="020B0604020202020204" pitchFamily="34" charset="0"/>
              </a:rPr>
              <a:t>Emotional and Social Support. This area is comprised of 4 items. These items are:</a:t>
            </a:r>
          </a:p>
          <a:p>
            <a:r>
              <a:rPr lang="en-US" sz="1000" kern="1200" dirty="0">
                <a:solidFill>
                  <a:schemeClr val="tx1"/>
                </a:solidFill>
                <a:effectLst/>
                <a:latin typeface="+mn-lt"/>
                <a:ea typeface="+mn-ea"/>
                <a:cs typeface="+mn-cs"/>
              </a:rPr>
              <a:t>Talked about getting emotional/social support related to the impact of cancer and its treatment;</a:t>
            </a:r>
          </a:p>
          <a:p>
            <a:r>
              <a:rPr lang="en-US" sz="1000" kern="1200" dirty="0">
                <a:solidFill>
                  <a:schemeClr val="tx1"/>
                </a:solidFill>
                <a:effectLst/>
                <a:latin typeface="+mn-lt"/>
                <a:ea typeface="+mn-ea"/>
                <a:cs typeface="+mn-cs"/>
              </a:rPr>
              <a:t>Talked about getting emotional/social support to deal with what life is like after cancer;</a:t>
            </a:r>
          </a:p>
          <a:p>
            <a:r>
              <a:rPr lang="en-US" sz="1000" kern="1200" dirty="0">
                <a:solidFill>
                  <a:schemeClr val="tx1"/>
                </a:solidFill>
                <a:effectLst/>
                <a:latin typeface="+mn-lt"/>
                <a:ea typeface="+mn-ea"/>
                <a:cs typeface="+mn-cs"/>
              </a:rPr>
              <a:t>Talked about getting emotional/social support to manage relationships with partners and family</a:t>
            </a:r>
          </a:p>
          <a:p>
            <a:r>
              <a:rPr lang="en-US" sz="1000" kern="1200" dirty="0">
                <a:solidFill>
                  <a:schemeClr val="tx1"/>
                </a:solidFill>
                <a:effectLst/>
                <a:latin typeface="+mn-lt"/>
                <a:ea typeface="+mn-ea"/>
                <a:cs typeface="+mn-cs"/>
              </a:rPr>
              <a:t>Referred to another doctor or specialist for any kind of emotional concern</a:t>
            </a:r>
          </a:p>
          <a:p>
            <a:pPr defTabSz="914302">
              <a:defRPr/>
            </a:pPr>
            <a:endParaRPr lang="en-US" sz="800" b="1" dirty="0">
              <a:latin typeface="Arial" panose="020B0604020202020204" pitchFamily="34" charset="0"/>
              <a:cs typeface="Arial" panose="020B0604020202020204" pitchFamily="34" charset="0"/>
            </a:endParaRPr>
          </a:p>
          <a:p>
            <a:pPr defTabSz="914302">
              <a:defRPr/>
            </a:pPr>
            <a:r>
              <a:rPr lang="en-US" sz="1000" b="1" kern="1200" dirty="0">
                <a:solidFill>
                  <a:schemeClr val="tx1"/>
                </a:solidFill>
                <a:effectLst/>
                <a:latin typeface="+mn-lt"/>
                <a:ea typeface="+mn-ea"/>
                <a:cs typeface="+mn-cs"/>
              </a:rPr>
              <a:t>Information and resources about expectations post-treatment </a:t>
            </a:r>
            <a:endParaRPr lang="en-US" sz="800" dirty="0">
              <a:latin typeface="Arial" panose="020B0604020202020204" pitchFamily="34" charset="0"/>
              <a:cs typeface="Arial" panose="020B0604020202020204" pitchFamily="34" charset="0"/>
            </a:endParaRPr>
          </a:p>
          <a:p>
            <a:r>
              <a:rPr lang="en-US" sz="1000" kern="1200" dirty="0">
                <a:solidFill>
                  <a:schemeClr val="tx1"/>
                </a:solidFill>
                <a:effectLst/>
                <a:latin typeface="+mn-lt"/>
                <a:ea typeface="+mn-ea"/>
                <a:cs typeface="+mn-cs"/>
              </a:rPr>
              <a:t>Discussed the need for regular follow-up and screening post-treatment</a:t>
            </a:r>
          </a:p>
          <a:p>
            <a:r>
              <a:rPr lang="en-US" sz="1000" kern="1200" dirty="0">
                <a:solidFill>
                  <a:schemeClr val="tx1"/>
                </a:solidFill>
                <a:effectLst/>
                <a:latin typeface="+mn-lt"/>
                <a:ea typeface="+mn-ea"/>
                <a:cs typeface="+mn-cs"/>
              </a:rPr>
              <a:t>Discussed late/long-term side effects of cancer and treatment </a:t>
            </a:r>
          </a:p>
          <a:p>
            <a:r>
              <a:rPr lang="en-US" sz="1000" kern="1200" dirty="0">
                <a:solidFill>
                  <a:schemeClr val="tx1"/>
                </a:solidFill>
                <a:effectLst/>
                <a:latin typeface="+mn-lt"/>
                <a:ea typeface="+mn-ea"/>
                <a:cs typeface="+mn-cs"/>
              </a:rPr>
              <a:t>Provided with written treatment summary</a:t>
            </a:r>
          </a:p>
          <a:p>
            <a:r>
              <a:rPr lang="en-US" sz="1000" kern="1200" dirty="0">
                <a:solidFill>
                  <a:schemeClr val="tx1"/>
                </a:solidFill>
                <a:effectLst/>
                <a:latin typeface="+mn-lt"/>
                <a:ea typeface="+mn-ea"/>
                <a:cs typeface="+mn-cs"/>
              </a:rPr>
              <a:t>Provided with written assessment and follow-up care plan</a:t>
            </a:r>
          </a:p>
          <a:p>
            <a:endParaRPr lang="en-US" sz="1000" kern="1200" dirty="0">
              <a:solidFill>
                <a:schemeClr val="tx1"/>
              </a:solidFill>
              <a:effectLst/>
              <a:latin typeface="+mn-lt"/>
              <a:ea typeface="+mn-ea"/>
              <a:cs typeface="+mn-cs"/>
            </a:endParaRPr>
          </a:p>
          <a:p>
            <a:r>
              <a:rPr lang="en-US" sz="1000" b="1" kern="1200" dirty="0">
                <a:solidFill>
                  <a:schemeClr val="tx1"/>
                </a:solidFill>
                <a:effectLst/>
                <a:latin typeface="+mn-lt"/>
                <a:ea typeface="+mn-ea"/>
                <a:cs typeface="+mn-cs"/>
              </a:rPr>
              <a:t>Empowered and engaged patients </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Felt included in all decisions about cancer-related follow-up care</a:t>
            </a:r>
          </a:p>
          <a:p>
            <a:r>
              <a:rPr lang="en-US" sz="1000" kern="1200" dirty="0">
                <a:solidFill>
                  <a:schemeClr val="tx1"/>
                </a:solidFill>
                <a:effectLst/>
                <a:latin typeface="+mn-lt"/>
                <a:ea typeface="+mn-ea"/>
                <a:cs typeface="+mn-cs"/>
              </a:rPr>
              <a:t>Clinician asked about most important problems and engaged in problem-solving about these problems with the patient </a:t>
            </a:r>
          </a:p>
          <a:p>
            <a:r>
              <a:rPr lang="en-US" sz="1000" kern="1200" dirty="0">
                <a:solidFill>
                  <a:schemeClr val="tx1"/>
                </a:solidFill>
                <a:effectLst/>
                <a:latin typeface="+mn-lt"/>
                <a:ea typeface="+mn-ea"/>
                <a:cs typeface="+mn-cs"/>
              </a:rPr>
              <a:t>Clinician and patient set goals to help manage follow-up care and improve health</a:t>
            </a:r>
          </a:p>
          <a:p>
            <a:endParaRPr lang="en-US" sz="1000" kern="1200" dirty="0">
              <a:solidFill>
                <a:schemeClr val="tx1"/>
              </a:solidFill>
              <a:effectLst/>
              <a:latin typeface="+mn-lt"/>
              <a:ea typeface="+mn-ea"/>
              <a:cs typeface="+mn-cs"/>
            </a:endParaRPr>
          </a:p>
          <a:p>
            <a:r>
              <a:rPr lang="en-US" sz="1000" b="1" kern="1200" dirty="0">
                <a:solidFill>
                  <a:schemeClr val="tx1"/>
                </a:solidFill>
                <a:effectLst/>
                <a:latin typeface="+mn-lt"/>
                <a:ea typeface="+mn-ea"/>
                <a:cs typeface="+mn-cs"/>
              </a:rPr>
              <a:t>Supportive and prepared clinicians </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Clinician provided information and guidance on who to call when experiencing medical problems</a:t>
            </a:r>
          </a:p>
          <a:p>
            <a:r>
              <a:rPr lang="en-US" sz="1000" kern="1200" dirty="0">
                <a:solidFill>
                  <a:schemeClr val="tx1"/>
                </a:solidFill>
                <a:effectLst/>
                <a:latin typeface="+mn-lt"/>
                <a:ea typeface="+mn-ea"/>
                <a:cs typeface="+mn-cs"/>
              </a:rPr>
              <a:t>Shared decision making on transitioning from oncologist to primary care provider (PCP)</a:t>
            </a:r>
          </a:p>
          <a:p>
            <a:r>
              <a:rPr lang="en-US" sz="1000" kern="1200" dirty="0">
                <a:solidFill>
                  <a:schemeClr val="tx1"/>
                </a:solidFill>
                <a:effectLst/>
                <a:latin typeface="+mn-lt"/>
                <a:ea typeface="+mn-ea"/>
                <a:cs typeface="+mn-cs"/>
              </a:rPr>
              <a:t>Clinician helped patient make informed choices about follow-up care</a:t>
            </a:r>
          </a:p>
          <a:p>
            <a:r>
              <a:rPr lang="en-US" sz="1000" kern="1200" dirty="0">
                <a:solidFill>
                  <a:schemeClr val="tx1"/>
                </a:solidFill>
                <a:effectLst/>
                <a:latin typeface="+mn-lt"/>
                <a:ea typeface="+mn-ea"/>
                <a:cs typeface="+mn-cs"/>
              </a:rPr>
              <a:t>Clinician shared responsibility for problem solving new health issues and setting goals for follow-up care</a:t>
            </a:r>
          </a:p>
          <a:p>
            <a:endParaRPr lang="en-US" sz="1000" kern="1200" dirty="0">
              <a:solidFill>
                <a:schemeClr val="tx1"/>
              </a:solidFill>
              <a:effectLst/>
              <a:latin typeface="+mn-lt"/>
              <a:ea typeface="+mn-ea"/>
              <a:cs typeface="+mn-cs"/>
            </a:endParaRPr>
          </a:p>
          <a:p>
            <a:r>
              <a:rPr lang="en-US" sz="1000" b="1" kern="1200" dirty="0">
                <a:solidFill>
                  <a:schemeClr val="tx1"/>
                </a:solidFill>
                <a:effectLst/>
                <a:latin typeface="+mn-lt"/>
                <a:ea typeface="+mn-ea"/>
                <a:cs typeface="+mn-cs"/>
              </a:rPr>
              <a:t>Meaningful communication between clinicians and patients</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Clinician provided easy to understand instructions about follow-up care </a:t>
            </a:r>
          </a:p>
          <a:p>
            <a:r>
              <a:rPr lang="en-US" sz="1000" kern="1200" dirty="0">
                <a:solidFill>
                  <a:schemeClr val="tx1"/>
                </a:solidFill>
                <a:effectLst/>
                <a:latin typeface="+mn-lt"/>
                <a:ea typeface="+mn-ea"/>
                <a:cs typeface="+mn-cs"/>
              </a:rPr>
              <a:t>Clinician always showed courtesy and respect for patient</a:t>
            </a:r>
          </a:p>
          <a:p>
            <a:r>
              <a:rPr lang="en-US" sz="1000" kern="1200" dirty="0">
                <a:solidFill>
                  <a:schemeClr val="tx1"/>
                </a:solidFill>
                <a:effectLst/>
                <a:latin typeface="+mn-lt"/>
                <a:ea typeface="+mn-ea"/>
                <a:cs typeface="+mn-cs"/>
              </a:rPr>
              <a:t>Clinician explained reason for medical tests related to follow-up care after treatment</a:t>
            </a:r>
          </a:p>
          <a:p>
            <a:r>
              <a:rPr lang="en-US" sz="1000" kern="1200" dirty="0">
                <a:solidFill>
                  <a:schemeClr val="tx1"/>
                </a:solidFill>
                <a:effectLst/>
                <a:latin typeface="+mn-lt"/>
                <a:ea typeface="+mn-ea"/>
                <a:cs typeface="+mn-cs"/>
              </a:rPr>
              <a:t>Patient had enough time to ask questions/voice concerns during visits</a:t>
            </a:r>
          </a:p>
          <a:p>
            <a:r>
              <a:rPr lang="en-US" sz="1000" kern="1200" dirty="0">
                <a:solidFill>
                  <a:schemeClr val="tx1"/>
                </a:solidFill>
                <a:effectLst/>
                <a:latin typeface="+mn-lt"/>
                <a:ea typeface="+mn-ea"/>
                <a:cs typeface="+mn-cs"/>
              </a:rPr>
              <a:t>Clinician listened carefully to concerns related to cancer after treatment</a:t>
            </a:r>
          </a:p>
          <a:p>
            <a:endParaRPr lang="en-US" sz="1000" kern="1200" dirty="0">
              <a:solidFill>
                <a:schemeClr val="tx1"/>
              </a:solidFill>
              <a:effectLst/>
              <a:latin typeface="+mn-lt"/>
              <a:ea typeface="+mn-ea"/>
              <a:cs typeface="+mn-cs"/>
            </a:endParaRPr>
          </a:p>
          <a:p>
            <a:r>
              <a:rPr lang="en-US" sz="1000" b="1" kern="1200" dirty="0">
                <a:solidFill>
                  <a:schemeClr val="tx1"/>
                </a:solidFill>
                <a:effectLst/>
                <a:latin typeface="+mn-lt"/>
                <a:ea typeface="+mn-ea"/>
                <a:cs typeface="+mn-cs"/>
              </a:rPr>
              <a:t>Care coordination and transitions across care providers</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Treatment clinician also provided post-treatment survivorship care </a:t>
            </a:r>
          </a:p>
          <a:p>
            <a:r>
              <a:rPr lang="en-US" sz="1000" kern="1200" dirty="0">
                <a:solidFill>
                  <a:schemeClr val="tx1"/>
                </a:solidFill>
                <a:effectLst/>
                <a:latin typeface="+mn-lt"/>
                <a:ea typeface="+mn-ea"/>
                <a:cs typeface="+mn-cs"/>
              </a:rPr>
              <a:t>Clinicians were informed and up-to-date about care received during treatment</a:t>
            </a:r>
          </a:p>
          <a:p>
            <a:r>
              <a:rPr lang="en-US" sz="1000" kern="1200" dirty="0">
                <a:solidFill>
                  <a:schemeClr val="tx1"/>
                </a:solidFill>
                <a:effectLst/>
                <a:latin typeface="+mn-lt"/>
                <a:ea typeface="+mn-ea"/>
                <a:cs typeface="+mn-cs"/>
              </a:rPr>
              <a:t>Clinicians had medical files on cancer care </a:t>
            </a:r>
          </a:p>
          <a:p>
            <a:r>
              <a:rPr lang="en-US" sz="1000" kern="1200" dirty="0">
                <a:solidFill>
                  <a:schemeClr val="tx1"/>
                </a:solidFill>
                <a:effectLst/>
                <a:latin typeface="+mn-lt"/>
                <a:ea typeface="+mn-ea"/>
                <a:cs typeface="+mn-cs"/>
              </a:rPr>
              <a:t>Clinicians involved in care knew about and reviewed patient’s medication</a:t>
            </a:r>
          </a:p>
          <a:p>
            <a:r>
              <a:rPr lang="en-US" sz="1000" kern="1200" dirty="0">
                <a:solidFill>
                  <a:schemeClr val="tx1"/>
                </a:solidFill>
                <a:effectLst/>
                <a:latin typeface="+mn-lt"/>
                <a:ea typeface="+mn-ea"/>
                <a:cs typeface="+mn-cs"/>
              </a:rPr>
              <a:t>Clinicians offered to arrange referrals and physician visits/tests needed</a:t>
            </a:r>
          </a:p>
          <a:p>
            <a:r>
              <a:rPr lang="en-US" sz="1000" kern="1200" dirty="0">
                <a:solidFill>
                  <a:schemeClr val="tx1"/>
                </a:solidFill>
                <a:effectLst/>
                <a:latin typeface="+mn-lt"/>
                <a:ea typeface="+mn-ea"/>
                <a:cs typeface="+mn-cs"/>
              </a:rPr>
              <a:t>Clinician discussed with patient about whether ready to transition care to primary care provider</a:t>
            </a:r>
          </a:p>
          <a:p>
            <a:r>
              <a:rPr lang="en-US" sz="1000" kern="1200" dirty="0">
                <a:solidFill>
                  <a:schemeClr val="tx1"/>
                </a:solidFill>
                <a:effectLst/>
                <a:latin typeface="+mn-lt"/>
                <a:ea typeface="+mn-ea"/>
                <a:cs typeface="+mn-cs"/>
              </a:rPr>
              <a:t>Patient received instructions on when and how to transition care from oncologist back to PCP</a:t>
            </a:r>
          </a:p>
          <a:p>
            <a:r>
              <a:rPr lang="en-US" sz="1000" kern="1200" dirty="0">
                <a:solidFill>
                  <a:schemeClr val="tx1"/>
                </a:solidFill>
                <a:effectLst/>
                <a:latin typeface="+mn-lt"/>
                <a:ea typeface="+mn-ea"/>
                <a:cs typeface="+mn-cs"/>
              </a:rPr>
              <a:t>All clinicians stayed informed of patient health now that patient is receiving survivorship care</a:t>
            </a:r>
          </a:p>
          <a:p>
            <a:endParaRPr lang="en-US" sz="1000" kern="1200" dirty="0">
              <a:solidFill>
                <a:schemeClr val="tx1"/>
              </a:solidFill>
              <a:effectLst/>
              <a:latin typeface="+mn-lt"/>
              <a:ea typeface="+mn-ea"/>
              <a:cs typeface="+mn-cs"/>
            </a:endParaRPr>
          </a:p>
          <a:p>
            <a:r>
              <a:rPr lang="en-US" sz="1000" b="1" kern="1200" dirty="0">
                <a:solidFill>
                  <a:schemeClr val="tx1"/>
                </a:solidFill>
                <a:effectLst/>
                <a:latin typeface="+mn-lt"/>
                <a:ea typeface="+mn-ea"/>
                <a:cs typeface="+mn-cs"/>
              </a:rPr>
              <a:t>Provision of full spectrum of care</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Regularly received a complete physical with medical history</a:t>
            </a:r>
          </a:p>
          <a:p>
            <a:r>
              <a:rPr lang="en-US" sz="1000" kern="1200" dirty="0">
                <a:solidFill>
                  <a:schemeClr val="tx1"/>
                </a:solidFill>
                <a:effectLst/>
                <a:latin typeface="+mn-lt"/>
                <a:ea typeface="+mn-ea"/>
                <a:cs typeface="+mn-cs"/>
              </a:rPr>
              <a:t>Had regular access to exercise and physical activity services</a:t>
            </a:r>
          </a:p>
          <a:p>
            <a:r>
              <a:rPr lang="en-US" sz="1000" kern="1200" dirty="0">
                <a:solidFill>
                  <a:schemeClr val="tx1"/>
                </a:solidFill>
                <a:effectLst/>
                <a:latin typeface="+mn-lt"/>
                <a:ea typeface="+mn-ea"/>
                <a:cs typeface="+mn-cs"/>
              </a:rPr>
              <a:t>Had regular access to nutrition and dietary services</a:t>
            </a:r>
          </a:p>
          <a:p>
            <a:r>
              <a:rPr lang="en-US" sz="1000" kern="1200" dirty="0">
                <a:solidFill>
                  <a:schemeClr val="tx1"/>
                </a:solidFill>
                <a:effectLst/>
                <a:latin typeface="+mn-lt"/>
                <a:ea typeface="+mn-ea"/>
                <a:cs typeface="+mn-cs"/>
              </a:rPr>
              <a:t>Had regular access to risk reduction programs (e.g. weight loss, smoking cessation)</a:t>
            </a:r>
          </a:p>
          <a:p>
            <a:r>
              <a:rPr lang="en-US" sz="1000" kern="1200" dirty="0">
                <a:solidFill>
                  <a:schemeClr val="tx1"/>
                </a:solidFill>
                <a:effectLst/>
                <a:latin typeface="+mn-lt"/>
                <a:ea typeface="+mn-ea"/>
                <a:cs typeface="+mn-cs"/>
              </a:rPr>
              <a:t>Clinicians provide referrals to specialty and other follow-up services</a:t>
            </a:r>
          </a:p>
          <a:p>
            <a:endParaRPr lang="en-US" sz="1000" kern="1200" dirty="0">
              <a:solidFill>
                <a:schemeClr val="tx1"/>
              </a:solidFill>
              <a:effectLst/>
              <a:latin typeface="+mn-lt"/>
              <a:ea typeface="+mn-ea"/>
              <a:cs typeface="+mn-cs"/>
            </a:endParaRPr>
          </a:p>
          <a:p>
            <a:r>
              <a:rPr lang="en-US" sz="1000" b="1" kern="1200" dirty="0">
                <a:solidFill>
                  <a:schemeClr val="tx1"/>
                </a:solidFill>
                <a:effectLst/>
                <a:latin typeface="+mn-lt"/>
                <a:ea typeface="+mn-ea"/>
                <a:cs typeface="+mn-cs"/>
              </a:rPr>
              <a:t>Health insurance issues/practical life support </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Patient obtained help understanding insurance coverage options for medical services</a:t>
            </a:r>
          </a:p>
          <a:p>
            <a:r>
              <a:rPr lang="en-US" sz="1000" kern="1200" dirty="0">
                <a:solidFill>
                  <a:schemeClr val="tx1"/>
                </a:solidFill>
                <a:effectLst/>
                <a:latin typeface="+mn-lt"/>
                <a:ea typeface="+mn-ea"/>
                <a:cs typeface="+mn-cs"/>
              </a:rPr>
              <a:t>Patient obtained help understanding insurance coverage options for prescription and over-the-counter drugs</a:t>
            </a:r>
          </a:p>
          <a:p>
            <a:r>
              <a:rPr lang="en-US" sz="1000" kern="1200" dirty="0">
                <a:solidFill>
                  <a:schemeClr val="tx1"/>
                </a:solidFill>
                <a:effectLst/>
                <a:latin typeface="+mn-lt"/>
                <a:ea typeface="+mn-ea"/>
                <a:cs typeface="+mn-cs"/>
              </a:rPr>
              <a:t>Patient obtained help with insurance problems (e.g. rejected claims)</a:t>
            </a:r>
          </a:p>
          <a:p>
            <a:endParaRPr lang="en-US" sz="1000" kern="1200" dirty="0">
              <a:solidFill>
                <a:schemeClr val="tx1"/>
              </a:solidFill>
              <a:effectLst/>
              <a:latin typeface="+mn-lt"/>
              <a:ea typeface="+mn-ea"/>
              <a:cs typeface="+mn-cs"/>
            </a:endParaRPr>
          </a:p>
          <a:p>
            <a:r>
              <a:rPr lang="en-US" sz="1000" b="1" kern="1200" dirty="0">
                <a:solidFill>
                  <a:schemeClr val="tx1"/>
                </a:solidFill>
                <a:effectLst/>
                <a:latin typeface="+mn-lt"/>
                <a:ea typeface="+mn-ea"/>
                <a:cs typeface="+mn-cs"/>
              </a:rPr>
              <a:t>Providing a medical home</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Survivorship care clinician/services provided complete medical care to meet follow-up care needs</a:t>
            </a:r>
          </a:p>
          <a:p>
            <a:r>
              <a:rPr lang="en-US" sz="1000" kern="1200" dirty="0">
                <a:solidFill>
                  <a:schemeClr val="tx1"/>
                </a:solidFill>
                <a:effectLst/>
                <a:latin typeface="+mn-lt"/>
                <a:ea typeface="+mn-ea"/>
                <a:cs typeface="+mn-cs"/>
              </a:rPr>
              <a:t>Medical information is maintained through EHR</a:t>
            </a:r>
          </a:p>
          <a:p>
            <a:r>
              <a:rPr lang="en-US" sz="1000" kern="1200" dirty="0">
                <a:solidFill>
                  <a:schemeClr val="tx1"/>
                </a:solidFill>
                <a:effectLst/>
                <a:latin typeface="+mn-lt"/>
                <a:ea typeface="+mn-ea"/>
                <a:cs typeface="+mn-cs"/>
              </a:rPr>
              <a:t>Patient can access own medical information through EHR to see lab/test results, recommendations for care</a:t>
            </a:r>
          </a:p>
          <a:p>
            <a:r>
              <a:rPr lang="en-US" sz="1000" kern="1200" dirty="0">
                <a:solidFill>
                  <a:schemeClr val="tx1"/>
                </a:solidFill>
                <a:effectLst/>
                <a:latin typeface="+mn-lt"/>
                <a:ea typeface="+mn-ea"/>
                <a:cs typeface="+mn-cs"/>
              </a:rPr>
              <a:t>Patient has team of clinicians who all work together to address follow-up health care</a:t>
            </a:r>
          </a:p>
          <a:p>
            <a:r>
              <a:rPr lang="en-US" sz="1000" kern="1200" dirty="0">
                <a:solidFill>
                  <a:schemeClr val="tx1"/>
                </a:solidFill>
                <a:effectLst/>
                <a:latin typeface="+mn-lt"/>
                <a:ea typeface="+mn-ea"/>
                <a:cs typeface="+mn-cs"/>
              </a:rPr>
              <a:t>Patient has point of contact to answer questions/concerns about follow-up care</a:t>
            </a:r>
            <a:endParaRPr lang="en-US" sz="800" dirty="0">
              <a:latin typeface="Arial" panose="020B0604020202020204" pitchFamily="34" charset="0"/>
              <a:cs typeface="Arial" panose="020B0604020202020204" pitchFamily="34" charset="0"/>
            </a:endParaRPr>
          </a:p>
          <a:p>
            <a:endParaRPr lang="en-US" sz="800" dirty="0">
              <a:latin typeface="Arial" panose="020B0604020202020204" pitchFamily="34" charset="0"/>
              <a:cs typeface="Arial" panose="020B0604020202020204" pitchFamily="34" charset="0"/>
            </a:endParaRPr>
          </a:p>
          <a:p>
            <a:endParaRPr lang="en-US" sz="800" dirty="0">
              <a:latin typeface="Arial" panose="020B0604020202020204" pitchFamily="34" charset="0"/>
              <a:cs typeface="Arial" panose="020B0604020202020204" pitchFamily="34" charset="0"/>
            </a:endParaRPr>
          </a:p>
          <a:p>
            <a:endParaRPr lang="en-US" sz="1000" dirty="0">
              <a:latin typeface="Arial" panose="020B0604020202020204" pitchFamily="34" charset="0"/>
              <a:cs typeface="Arial" panose="020B0604020202020204" pitchFamily="34" charset="0"/>
            </a:endParaRPr>
          </a:p>
          <a:p>
            <a:endParaRPr lang="en-US" sz="1000" dirty="0">
              <a:latin typeface="Arial" panose="020B0604020202020204" pitchFamily="34" charset="0"/>
              <a:cs typeface="Arial" panose="020B0604020202020204" pitchFamily="34" charset="0"/>
            </a:endParaRPr>
          </a:p>
          <a:p>
            <a:endParaRPr lang="en-US"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86F15E9-0BE7-4FE3-9441-9D32F4679029}" type="slidenum">
              <a:rPr lang="en-US" smtClean="0"/>
              <a:pPr/>
              <a:t>9</a:t>
            </a:fld>
            <a:endParaRPr lang="en-US" dirty="0"/>
          </a:p>
        </p:txBody>
      </p:sp>
    </p:spTree>
    <p:extLst>
      <p:ext uri="{BB962C8B-B14F-4D97-AF65-F5344CB8AC3E}">
        <p14:creationId xmlns:p14="http://schemas.microsoft.com/office/powerpoint/2010/main" val="30003037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aseline="0" dirty="0">
                <a:latin typeface="Arial" panose="020B0604020202020204" pitchFamily="34" charset="0"/>
                <a:cs typeface="Arial" panose="020B0604020202020204" pitchFamily="34" charset="0"/>
              </a:rPr>
              <a:t>Which of the following areas did </a:t>
            </a:r>
            <a:r>
              <a:rPr lang="en-US" sz="1200" dirty="0">
                <a:latin typeface="Arial" panose="020B0604020202020204" pitchFamily="34" charset="0"/>
                <a:cs typeface="Arial" panose="020B0604020202020204" pitchFamily="34" charset="0"/>
              </a:rPr>
              <a:t>survivors identify as essential for high quality survivorship care?</a:t>
            </a:r>
          </a:p>
          <a:p>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Prompts</a:t>
            </a:r>
            <a:r>
              <a:rPr lang="en-US" sz="1200" baseline="0" dirty="0">
                <a:latin typeface="Arial" panose="020B0604020202020204" pitchFamily="34" charset="0"/>
                <a:cs typeface="Arial" panose="020B0604020202020204" pitchFamily="34" charset="0"/>
              </a:rPr>
              <a:t> </a:t>
            </a:r>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Correct–</a:t>
            </a:r>
            <a:r>
              <a:rPr lang="en-US" sz="1200" baseline="0" dirty="0">
                <a:latin typeface="Arial" panose="020B0604020202020204" pitchFamily="34" charset="0"/>
                <a:cs typeface="Arial" panose="020B0604020202020204" pitchFamily="34" charset="0"/>
              </a:rPr>
              <a:t> all of these areas were identified as essential for high quality survivorship care</a:t>
            </a:r>
          </a:p>
          <a:p>
            <a:endParaRPr lang="en-US" sz="1200"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Incorrect–</a:t>
            </a:r>
            <a:r>
              <a:rPr lang="en-US" sz="1200" baseline="0" dirty="0">
                <a:latin typeface="Arial" panose="020B0604020202020204" pitchFamily="34" charset="0"/>
                <a:cs typeface="Arial" panose="020B0604020202020204" pitchFamily="34" charset="0"/>
              </a:rPr>
              <a:t> all of these areas were identified as essential for high quality survivorship care</a:t>
            </a:r>
            <a:endParaRPr lang="en-US" dirty="0"/>
          </a:p>
          <a:p>
            <a:endParaRPr lang="en-US" dirty="0"/>
          </a:p>
          <a:p>
            <a:r>
              <a:rPr lang="en-US" b="1" dirty="0"/>
              <a:t>Note</a:t>
            </a:r>
            <a:r>
              <a:rPr lang="en-US" b="1" baseline="0" dirty="0"/>
              <a:t> learner will be able to move on after one try regardless of correct or incorrect </a:t>
            </a:r>
            <a:endParaRPr lang="en-US" b="1"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10</a:t>
            </a:fld>
            <a:endParaRPr lang="en-US" dirty="0"/>
          </a:p>
        </p:txBody>
      </p:sp>
    </p:spTree>
    <p:extLst>
      <p:ext uri="{BB962C8B-B14F-4D97-AF65-F5344CB8AC3E}">
        <p14:creationId xmlns:p14="http://schemas.microsoft.com/office/powerpoint/2010/main" val="30686790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1">
    <p:spTree>
      <p:nvGrpSpPr>
        <p:cNvPr id="1" name=""/>
        <p:cNvGrpSpPr/>
        <p:nvPr/>
      </p:nvGrpSpPr>
      <p:grpSpPr>
        <a:xfrm>
          <a:off x="0" y="0"/>
          <a:ext cx="0" cy="0"/>
          <a:chOff x="0" y="0"/>
          <a:chExt cx="0" cy="0"/>
        </a:xfrm>
      </p:grpSpPr>
      <p:pic>
        <p:nvPicPr>
          <p:cNvPr id="3" name="Picture 2" descr="PPT-General7.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Subtitle 2"/>
          <p:cNvSpPr>
            <a:spLocks noGrp="1"/>
          </p:cNvSpPr>
          <p:nvPr>
            <p:ph type="subTitle" idx="1"/>
          </p:nvPr>
        </p:nvSpPr>
        <p:spPr>
          <a:xfrm>
            <a:off x="2590800" y="3137687"/>
            <a:ext cx="6324599" cy="1752600"/>
          </a:xfrm>
          <a:prstGeom prst="rect">
            <a:avLst/>
          </a:prstGeom>
        </p:spPr>
        <p:txBody>
          <a:bodyPr/>
          <a:lstStyle>
            <a:lvl1pPr marL="0" indent="0" algn="l">
              <a:buNone/>
              <a:defRPr>
                <a:solidFill>
                  <a:srgbClr val="ECE9C6"/>
                </a:solidFill>
                <a:effectLst>
                  <a:outerShdw blurRad="34925" dist="12700" dir="14400000" rotWithShape="0">
                    <a:prstClr val="black">
                      <a:alpha val="21000"/>
                    </a:prstClr>
                  </a:outerShdw>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Title 8"/>
          <p:cNvSpPr>
            <a:spLocks noGrp="1"/>
          </p:cNvSpPr>
          <p:nvPr>
            <p:ph type="title"/>
          </p:nvPr>
        </p:nvSpPr>
        <p:spPr>
          <a:xfrm>
            <a:off x="2590800" y="457200"/>
            <a:ext cx="6324599" cy="2514600"/>
          </a:xfrm>
        </p:spPr>
        <p:txBody>
          <a:bodyPr/>
          <a:lstStyle>
            <a:lvl1pPr algn="l">
              <a:defRPr>
                <a:solidFill>
                  <a:schemeClr val="bg1"/>
                </a:solidFill>
              </a:defRPr>
            </a:lvl1pPr>
          </a:lstStyle>
          <a:p>
            <a:r>
              <a:rPr lang="en-US" dirty="0"/>
              <a:t>Click to edit Master title style</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40897" y="5858870"/>
            <a:ext cx="3200400" cy="541930"/>
          </a:xfrm>
          <a:prstGeom prst="rect">
            <a:avLst/>
          </a:prstGeom>
        </p:spPr>
      </p:pic>
    </p:spTree>
    <p:extLst>
      <p:ext uri="{BB962C8B-B14F-4D97-AF65-F5344CB8AC3E}">
        <p14:creationId xmlns:p14="http://schemas.microsoft.com/office/powerpoint/2010/main" val="1265514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92737FD-1FB6-4D94-8640-22CB0A02876A}" type="datetimeFigureOut">
              <a:rPr lang="en-US" smtClean="0"/>
              <a:t>5/15/2025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5F83C8F-B6A3-423B-9074-4A347723A717}" type="slidenum">
              <a:rPr lang="en-US" smtClean="0"/>
              <a:t>‹#›</a:t>
            </a:fld>
            <a:endParaRPr lang="en-US" dirty="0"/>
          </a:p>
        </p:txBody>
      </p:sp>
    </p:spTree>
    <p:extLst>
      <p:ext uri="{BB962C8B-B14F-4D97-AF65-F5344CB8AC3E}">
        <p14:creationId xmlns:p14="http://schemas.microsoft.com/office/powerpoint/2010/main" val="2241248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2737FD-1FB6-4D94-8640-22CB0A02876A}" type="datetimeFigureOut">
              <a:rPr lang="en-US" smtClean="0"/>
              <a:t>5/15/2025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5F83C8F-B6A3-423B-9074-4A347723A717}" type="slidenum">
              <a:rPr lang="en-US" smtClean="0"/>
              <a:t>‹#›</a:t>
            </a:fld>
            <a:endParaRPr lang="en-US" dirty="0"/>
          </a:p>
        </p:txBody>
      </p:sp>
    </p:spTree>
    <p:extLst>
      <p:ext uri="{BB962C8B-B14F-4D97-AF65-F5344CB8AC3E}">
        <p14:creationId xmlns:p14="http://schemas.microsoft.com/office/powerpoint/2010/main" val="3816252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592737FD-1FB6-4D94-8640-22CB0A02876A}" type="datetimeFigureOut">
              <a:rPr lang="en-US" smtClean="0"/>
              <a:t>5/15/2025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5F83C8F-B6A3-423B-9074-4A347723A717}" type="slidenum">
              <a:rPr lang="en-US" smtClean="0"/>
              <a:t>‹#›</a:t>
            </a:fld>
            <a:endParaRPr lang="en-US" dirty="0"/>
          </a:p>
        </p:txBody>
      </p:sp>
    </p:spTree>
    <p:extLst>
      <p:ext uri="{BB962C8B-B14F-4D97-AF65-F5344CB8AC3E}">
        <p14:creationId xmlns:p14="http://schemas.microsoft.com/office/powerpoint/2010/main" val="3602229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592737FD-1FB6-4D94-8640-22CB0A02876A}" type="datetimeFigureOut">
              <a:rPr lang="en-US" smtClean="0"/>
              <a:t>5/15/2025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5F83C8F-B6A3-423B-9074-4A347723A717}" type="slidenum">
              <a:rPr lang="en-US" smtClean="0"/>
              <a:t>‹#›</a:t>
            </a:fld>
            <a:endParaRPr lang="en-US" dirty="0"/>
          </a:p>
        </p:txBody>
      </p:sp>
    </p:spTree>
    <p:extLst>
      <p:ext uri="{BB962C8B-B14F-4D97-AF65-F5344CB8AC3E}">
        <p14:creationId xmlns:p14="http://schemas.microsoft.com/office/powerpoint/2010/main" val="1723843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2737FD-1FB6-4D94-8640-22CB0A02876A}" type="datetimeFigureOut">
              <a:rPr lang="en-US" smtClean="0"/>
              <a:t>5/15/2025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F83C8F-B6A3-423B-9074-4A347723A717}" type="slidenum">
              <a:rPr lang="en-US" smtClean="0"/>
              <a:t>‹#›</a:t>
            </a:fld>
            <a:endParaRPr lang="en-US" dirty="0"/>
          </a:p>
        </p:txBody>
      </p:sp>
    </p:spTree>
    <p:extLst>
      <p:ext uri="{BB962C8B-B14F-4D97-AF65-F5344CB8AC3E}">
        <p14:creationId xmlns:p14="http://schemas.microsoft.com/office/powerpoint/2010/main" val="32061983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2737FD-1FB6-4D94-8640-22CB0A02876A}" type="datetimeFigureOut">
              <a:rPr lang="en-US" smtClean="0"/>
              <a:t>5/15/2025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F83C8F-B6A3-423B-9074-4A347723A717}" type="slidenum">
              <a:rPr lang="en-US" smtClean="0"/>
              <a:t>‹#›</a:t>
            </a:fld>
            <a:endParaRPr lang="en-US" dirty="0"/>
          </a:p>
        </p:txBody>
      </p:sp>
    </p:spTree>
    <p:extLst>
      <p:ext uri="{BB962C8B-B14F-4D97-AF65-F5344CB8AC3E}">
        <p14:creationId xmlns:p14="http://schemas.microsoft.com/office/powerpoint/2010/main" val="1938235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304800"/>
            <a:ext cx="8229600" cy="685800"/>
          </a:xfrm>
        </p:spPr>
        <p:txBody>
          <a:bodyPr>
            <a:normAutofit/>
          </a:bodyPr>
          <a:lstStyle>
            <a:lvl1pPr algn="l">
              <a:defRPr sz="3500"/>
            </a:lvl1pPr>
          </a:lstStyle>
          <a:p>
            <a:r>
              <a:rPr lang="en-US" dirty="0"/>
              <a:t>Click to edit Master title style</a:t>
            </a:r>
          </a:p>
        </p:txBody>
      </p:sp>
      <p:sp>
        <p:nvSpPr>
          <p:cNvPr id="3" name="Content Placeholder 2"/>
          <p:cNvSpPr>
            <a:spLocks noGrp="1"/>
          </p:cNvSpPr>
          <p:nvPr>
            <p:ph idx="1"/>
            <p:custDataLst>
              <p:tags r:id="rId2"/>
            </p:custDataLst>
          </p:nvPr>
        </p:nvSpPr>
        <p:spPr>
          <a:xfrm>
            <a:off x="457200" y="1447800"/>
            <a:ext cx="8229600" cy="4114800"/>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9607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8326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2C00C-EF72-EDAB-4553-F9DF3EE1CC01}"/>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F8E00625-A50E-0559-DB3D-13F7F23159C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73B25AF-2642-1910-CBFE-4C3ADF003F21}"/>
              </a:ext>
            </a:extLst>
          </p:cNvPr>
          <p:cNvSpPr>
            <a:spLocks noGrp="1"/>
          </p:cNvSpPr>
          <p:nvPr>
            <p:ph type="dt" sz="half" idx="10"/>
          </p:nvPr>
        </p:nvSpPr>
        <p:spPr/>
        <p:txBody>
          <a:bodyPr/>
          <a:lstStyle/>
          <a:p>
            <a:pPr defTabSz="685800"/>
            <a:fld id="{8E8277B4-E56C-4D1B-9A9F-2F16D528C1A3}" type="datetimeFigureOut">
              <a:rPr lang="en-US" smtClean="0">
                <a:solidFill>
                  <a:prstClr val="black">
                    <a:tint val="82000"/>
                  </a:prstClr>
                </a:solidFill>
              </a:rPr>
              <a:pPr defTabSz="685800"/>
              <a:t>5/15/2025</a:t>
            </a:fld>
            <a:endParaRPr lang="en-US">
              <a:solidFill>
                <a:prstClr val="black">
                  <a:tint val="82000"/>
                </a:prstClr>
              </a:solidFill>
            </a:endParaRPr>
          </a:p>
        </p:txBody>
      </p:sp>
      <p:sp>
        <p:nvSpPr>
          <p:cNvPr id="5" name="Footer Placeholder 4">
            <a:extLst>
              <a:ext uri="{FF2B5EF4-FFF2-40B4-BE49-F238E27FC236}">
                <a16:creationId xmlns:a16="http://schemas.microsoft.com/office/drawing/2014/main" id="{37EC6E93-7A0E-774F-CCAB-A21DF1903FC2}"/>
              </a:ext>
            </a:extLst>
          </p:cNvPr>
          <p:cNvSpPr>
            <a:spLocks noGrp="1"/>
          </p:cNvSpPr>
          <p:nvPr>
            <p:ph type="ftr" sz="quarter" idx="11"/>
          </p:nvPr>
        </p:nvSpPr>
        <p:spPr/>
        <p:txBody>
          <a:bodyPr/>
          <a:lstStyle/>
          <a:p>
            <a:pPr defTabSz="685800"/>
            <a:endParaRPr lang="en-US">
              <a:solidFill>
                <a:prstClr val="black">
                  <a:tint val="82000"/>
                </a:prstClr>
              </a:solidFill>
            </a:endParaRPr>
          </a:p>
        </p:txBody>
      </p:sp>
      <p:sp>
        <p:nvSpPr>
          <p:cNvPr id="6" name="Slide Number Placeholder 5">
            <a:extLst>
              <a:ext uri="{FF2B5EF4-FFF2-40B4-BE49-F238E27FC236}">
                <a16:creationId xmlns:a16="http://schemas.microsoft.com/office/drawing/2014/main" id="{6EED517D-BC53-F251-9F7F-1AEAC9C1A8A1}"/>
              </a:ext>
            </a:extLst>
          </p:cNvPr>
          <p:cNvSpPr>
            <a:spLocks noGrp="1"/>
          </p:cNvSpPr>
          <p:nvPr>
            <p:ph type="sldNum" sz="quarter" idx="12"/>
          </p:nvPr>
        </p:nvSpPr>
        <p:spPr/>
        <p:txBody>
          <a:bodyPr/>
          <a:lstStyle/>
          <a:p>
            <a:pPr defTabSz="685800"/>
            <a:fld id="{53378E6D-65B6-41C2-8515-2F1633BF0193}" type="slidenum">
              <a:rPr lang="en-US" smtClean="0">
                <a:solidFill>
                  <a:prstClr val="black">
                    <a:tint val="82000"/>
                  </a:prstClr>
                </a:solidFill>
              </a:rPr>
              <a:pPr defTabSz="685800"/>
              <a:t>‹#›</a:t>
            </a:fld>
            <a:endParaRPr lang="en-US">
              <a:solidFill>
                <a:prstClr val="black">
                  <a:tint val="82000"/>
                </a:prstClr>
              </a:solidFill>
            </a:endParaRPr>
          </a:p>
        </p:txBody>
      </p:sp>
    </p:spTree>
    <p:extLst>
      <p:ext uri="{BB962C8B-B14F-4D97-AF65-F5344CB8AC3E}">
        <p14:creationId xmlns:p14="http://schemas.microsoft.com/office/powerpoint/2010/main" val="310749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592737FD-1FB6-4D94-8640-22CB0A02876A}" type="datetimeFigureOut">
              <a:rPr lang="en-US" smtClean="0"/>
              <a:t>5/15/2025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F83C8F-B6A3-423B-9074-4A347723A717}" type="slidenum">
              <a:rPr lang="en-US" smtClean="0"/>
              <a:t>‹#›</a:t>
            </a:fld>
            <a:endParaRPr lang="en-US" dirty="0"/>
          </a:p>
        </p:txBody>
      </p:sp>
    </p:spTree>
    <p:extLst>
      <p:ext uri="{BB962C8B-B14F-4D97-AF65-F5344CB8AC3E}">
        <p14:creationId xmlns:p14="http://schemas.microsoft.com/office/powerpoint/2010/main" val="791350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2737FD-1FB6-4D94-8640-22CB0A02876A}" type="datetimeFigureOut">
              <a:rPr lang="en-US" smtClean="0"/>
              <a:t>5/15/2025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F83C8F-B6A3-423B-9074-4A347723A717}" type="slidenum">
              <a:rPr lang="en-US" smtClean="0"/>
              <a:t>‹#›</a:t>
            </a:fld>
            <a:endParaRPr lang="en-US" dirty="0"/>
          </a:p>
        </p:txBody>
      </p:sp>
    </p:spTree>
    <p:extLst>
      <p:ext uri="{BB962C8B-B14F-4D97-AF65-F5344CB8AC3E}">
        <p14:creationId xmlns:p14="http://schemas.microsoft.com/office/powerpoint/2010/main" val="2881584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92737FD-1FB6-4D94-8640-22CB0A02876A}" type="datetimeFigureOut">
              <a:rPr lang="en-US" smtClean="0"/>
              <a:t>5/15/2025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F83C8F-B6A3-423B-9074-4A347723A717}" type="slidenum">
              <a:rPr lang="en-US" smtClean="0"/>
              <a:t>‹#›</a:t>
            </a:fld>
            <a:endParaRPr lang="en-US" dirty="0"/>
          </a:p>
        </p:txBody>
      </p:sp>
    </p:spTree>
    <p:extLst>
      <p:ext uri="{BB962C8B-B14F-4D97-AF65-F5344CB8AC3E}">
        <p14:creationId xmlns:p14="http://schemas.microsoft.com/office/powerpoint/2010/main" val="3567198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92737FD-1FB6-4D94-8640-22CB0A02876A}" type="datetimeFigureOut">
              <a:rPr lang="en-US" smtClean="0"/>
              <a:t>5/15/2025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5F83C8F-B6A3-423B-9074-4A347723A717}" type="slidenum">
              <a:rPr lang="en-US" smtClean="0"/>
              <a:t>‹#›</a:t>
            </a:fld>
            <a:endParaRPr lang="en-US" dirty="0"/>
          </a:p>
        </p:txBody>
      </p:sp>
    </p:spTree>
    <p:extLst>
      <p:ext uri="{BB962C8B-B14F-4D97-AF65-F5344CB8AC3E}">
        <p14:creationId xmlns:p14="http://schemas.microsoft.com/office/powerpoint/2010/main" val="222288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92737FD-1FB6-4D94-8640-22CB0A02876A}" type="datetimeFigureOut">
              <a:rPr lang="en-US" smtClean="0"/>
              <a:t>5/15/2025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5F83C8F-B6A3-423B-9074-4A347723A717}" type="slidenum">
              <a:rPr lang="en-US" smtClean="0"/>
              <a:t>‹#›</a:t>
            </a:fld>
            <a:endParaRPr lang="en-US" dirty="0"/>
          </a:p>
        </p:txBody>
      </p:sp>
    </p:spTree>
    <p:extLst>
      <p:ext uri="{BB962C8B-B14F-4D97-AF65-F5344CB8AC3E}">
        <p14:creationId xmlns:p14="http://schemas.microsoft.com/office/powerpoint/2010/main" val="301287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 name="Picture 7" descr="PPT-General6.jpg"/>
          <p:cNvPicPr>
            <a:picLocks noChangeAspect="1"/>
          </p:cNvPicPr>
          <p:nvPr userDrawn="1"/>
        </p:nvPicPr>
        <p:blipFill rotWithShape="1">
          <a:blip r:embed="rId8" cstate="print">
            <a:extLst>
              <a:ext uri="{28A0092B-C50C-407E-A947-70E740481C1C}">
                <a14:useLocalDpi xmlns:a14="http://schemas.microsoft.com/office/drawing/2010/main" val="0"/>
              </a:ext>
            </a:extLst>
          </a:blip>
          <a:srcRect r="50039"/>
          <a:stretch/>
        </p:blipFill>
        <p:spPr>
          <a:xfrm>
            <a:off x="0" y="2438400"/>
            <a:ext cx="9144000" cy="4419600"/>
          </a:xfrm>
          <a:prstGeom prst="rect">
            <a:avLst/>
          </a:prstGeom>
        </p:spPr>
      </p:pic>
      <p:sp>
        <p:nvSpPr>
          <p:cNvPr id="1026" name="Rectangle 2"/>
          <p:cNvSpPr>
            <a:spLocks noGrp="1" noChangeArrowheads="1"/>
          </p:cNvSpPr>
          <p:nvPr>
            <p:ph type="title"/>
            <p:custDataLst>
              <p:tags r:id="rId6"/>
            </p:custDataLst>
          </p:nvPr>
        </p:nvSpPr>
        <p:spPr bwMode="auto">
          <a:xfrm>
            <a:off x="457200" y="304800"/>
            <a:ext cx="8229600" cy="762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lvl="0"/>
            <a:r>
              <a:rPr lang="en-US" dirty="0"/>
              <a:t>Click to edit Master title style</a:t>
            </a:r>
          </a:p>
        </p:txBody>
      </p:sp>
      <p:sp>
        <p:nvSpPr>
          <p:cNvPr id="1027" name="Rectangle 3"/>
          <p:cNvSpPr>
            <a:spLocks noGrp="1" noChangeArrowheads="1"/>
          </p:cNvSpPr>
          <p:nvPr>
            <p:ph type="body" idx="1"/>
            <p:custDataLst>
              <p:tags r:id="rId7"/>
            </p:custDataLst>
          </p:nvPr>
        </p:nvSpPr>
        <p:spPr bwMode="auto">
          <a:xfrm>
            <a:off x="457200" y="1371600"/>
            <a:ext cx="82296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5867400" y="6172200"/>
            <a:ext cx="2667000" cy="451610"/>
          </a:xfrm>
          <a:prstGeom prst="rect">
            <a:avLst/>
          </a:prstGeom>
        </p:spPr>
      </p:pic>
      <p:pic>
        <p:nvPicPr>
          <p:cNvPr id="3" name="Picture 2"/>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57200" y="6160179"/>
            <a:ext cx="762000" cy="580389"/>
          </a:xfrm>
          <a:prstGeom prst="rect">
            <a:avLst/>
          </a:prstGeom>
        </p:spPr>
      </p:pic>
    </p:spTree>
    <p:extLst>
      <p:ext uri="{BB962C8B-B14F-4D97-AF65-F5344CB8AC3E}">
        <p14:creationId xmlns:p14="http://schemas.microsoft.com/office/powerpoint/2010/main" val="3174618205"/>
      </p:ext>
    </p:extLst>
  </p:cSld>
  <p:clrMap bg1="lt1" tx1="dk1" bg2="lt2" tx2="dk2" accent1="accent1" accent2="accent2" accent3="accent3" accent4="accent4" accent5="accent5" accent6="accent6" hlink="hlink" folHlink="folHlink"/>
  <p:sldLayoutIdLst>
    <p:sldLayoutId id="2147483721" r:id="rId1"/>
    <p:sldLayoutId id="2147483708" r:id="rId2"/>
    <p:sldLayoutId id="2147483710" r:id="rId3"/>
    <p:sldLayoutId id="2147483738" r:id="rId4"/>
  </p:sldLayoutIdLst>
  <p:txStyles>
    <p:titleStyle>
      <a:lvl1pPr algn="l" rtl="0" eaLnBrk="0" fontAlgn="base" hangingPunct="0">
        <a:spcBef>
          <a:spcPct val="0"/>
        </a:spcBef>
        <a:spcAft>
          <a:spcPct val="0"/>
        </a:spcAft>
        <a:defRPr sz="3500" b="1">
          <a:solidFill>
            <a:schemeClr val="tx1">
              <a:lumMod val="75000"/>
              <a:lumOff val="25000"/>
            </a:schemeClr>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lumMod val="75000"/>
              <a:lumOff val="25000"/>
            </a:schemeClr>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lumMod val="75000"/>
              <a:lumOff val="25000"/>
            </a:schemeClr>
          </a:solidFill>
          <a:latin typeface="+mn-lt"/>
        </a:defRPr>
      </a:lvl2pPr>
      <a:lvl3pPr marL="1143000" indent="-228600" algn="l" rtl="0" eaLnBrk="0" fontAlgn="base" hangingPunct="0">
        <a:spcBef>
          <a:spcPct val="20000"/>
        </a:spcBef>
        <a:spcAft>
          <a:spcPct val="0"/>
        </a:spcAft>
        <a:buChar char="•"/>
        <a:defRPr sz="2400">
          <a:solidFill>
            <a:schemeClr val="tx1">
              <a:lumMod val="75000"/>
              <a:lumOff val="25000"/>
            </a:schemeClr>
          </a:solidFill>
          <a:latin typeface="+mn-lt"/>
        </a:defRPr>
      </a:lvl3pPr>
      <a:lvl4pPr marL="1600200" indent="-228600" algn="l" rtl="0" eaLnBrk="0" fontAlgn="base" hangingPunct="0">
        <a:spcBef>
          <a:spcPct val="20000"/>
        </a:spcBef>
        <a:spcAft>
          <a:spcPct val="0"/>
        </a:spcAft>
        <a:buChar char="–"/>
        <a:defRPr sz="2000">
          <a:solidFill>
            <a:schemeClr val="tx1">
              <a:lumMod val="75000"/>
              <a:lumOff val="25000"/>
            </a:schemeClr>
          </a:solidFill>
          <a:latin typeface="+mn-lt"/>
        </a:defRPr>
      </a:lvl4pPr>
      <a:lvl5pPr marL="2057400" indent="-228600" algn="l" rtl="0" eaLnBrk="0" fontAlgn="base" hangingPunct="0">
        <a:spcBef>
          <a:spcPct val="20000"/>
        </a:spcBef>
        <a:spcAft>
          <a:spcPct val="0"/>
        </a:spcAft>
        <a:buChar char="»"/>
        <a:defRPr sz="2000">
          <a:solidFill>
            <a:schemeClr val="tx1">
              <a:lumMod val="75000"/>
              <a:lumOff val="25000"/>
            </a:schemeClr>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92737FD-1FB6-4D94-8640-22CB0A02876A}" type="datetimeFigureOut">
              <a:rPr lang="en-US" smtClean="0"/>
              <a:t>5/15/2025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5F83C8F-B6A3-423B-9074-4A347723A717}" type="slidenum">
              <a:rPr lang="en-US" smtClean="0"/>
              <a:t>‹#›</a:t>
            </a:fld>
            <a:endParaRPr lang="en-US" dirty="0"/>
          </a:p>
        </p:txBody>
      </p:sp>
    </p:spTree>
    <p:extLst>
      <p:ext uri="{BB962C8B-B14F-4D97-AF65-F5344CB8AC3E}">
        <p14:creationId xmlns:p14="http://schemas.microsoft.com/office/powerpoint/2010/main" val="4213432368"/>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ancercontrol@gwu.edu" TargetMode="External"/><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005DD6-CF53-2C2D-FC01-3D67BECDB24F}"/>
            </a:ext>
          </a:extLst>
        </p:cNvPr>
        <p:cNvGrpSpPr/>
        <p:nvPr/>
      </p:nvGrpSpPr>
      <p:grpSpPr>
        <a:xfrm>
          <a:off x="0" y="0"/>
          <a:ext cx="0" cy="0"/>
          <a:chOff x="0" y="0"/>
          <a:chExt cx="0" cy="0"/>
        </a:xfrm>
      </p:grpSpPr>
      <p:pic>
        <p:nvPicPr>
          <p:cNvPr id="6" name="Picture 5" descr="A black background with white text&#10;&#10;Description automatically generated">
            <a:extLst>
              <a:ext uri="{FF2B5EF4-FFF2-40B4-BE49-F238E27FC236}">
                <a16:creationId xmlns:a16="http://schemas.microsoft.com/office/drawing/2014/main" id="{2063218F-8B97-DE3F-37EA-4BF6AE796F3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5186"/>
          <a:stretch/>
        </p:blipFill>
        <p:spPr bwMode="auto">
          <a:xfrm>
            <a:off x="358097" y="1132219"/>
            <a:ext cx="2066449" cy="752951"/>
          </a:xfrm>
          <a:prstGeom prst="rect">
            <a:avLst/>
          </a:prstGeom>
          <a:ln>
            <a:noFill/>
          </a:ln>
          <a:extLst>
            <a:ext uri="{53640926-AAD7-44D8-BBD7-CCE9431645EC}">
              <a14:shadowObscured xmlns:a14="http://schemas.microsoft.com/office/drawing/2010/main"/>
            </a:ext>
          </a:extLst>
        </p:spPr>
      </p:pic>
      <p:sp>
        <p:nvSpPr>
          <p:cNvPr id="7" name="TextBox 6">
            <a:extLst>
              <a:ext uri="{FF2B5EF4-FFF2-40B4-BE49-F238E27FC236}">
                <a16:creationId xmlns:a16="http://schemas.microsoft.com/office/drawing/2014/main" id="{1283B848-08E0-7116-27BF-99CCFF6134E3}"/>
              </a:ext>
            </a:extLst>
          </p:cNvPr>
          <p:cNvSpPr txBox="1"/>
          <p:nvPr/>
        </p:nvSpPr>
        <p:spPr>
          <a:xfrm>
            <a:off x="358097" y="2016786"/>
            <a:ext cx="7848308" cy="2613344"/>
          </a:xfrm>
          <a:prstGeom prst="rect">
            <a:avLst/>
          </a:prstGeom>
          <a:noFill/>
        </p:spPr>
        <p:txBody>
          <a:bodyPr wrap="square" rtlCol="0">
            <a:spAutoFit/>
          </a:bodyPr>
          <a:lstStyle/>
          <a:p>
            <a:pPr defTabSz="685800">
              <a:lnSpc>
                <a:spcPct val="107000"/>
              </a:lnSpc>
              <a:spcAft>
                <a:spcPts val="600"/>
              </a:spcAft>
            </a:pPr>
            <a:r>
              <a:rPr lang="en-US" sz="900"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 </a:t>
            </a:r>
            <a:r>
              <a:rPr lang="en-US" sz="1350"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This content may be used or adapted for noncommercial, educational purposes only. Please use the following citation:</a:t>
            </a:r>
          </a:p>
          <a:p>
            <a:pPr defTabSz="685800">
              <a:lnSpc>
                <a:spcPct val="107000"/>
              </a:lnSpc>
              <a:spcAft>
                <a:spcPts val="600"/>
              </a:spcAft>
            </a:pPr>
            <a:r>
              <a:rPr lang="en-US" sz="1350"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 </a:t>
            </a:r>
          </a:p>
          <a:p>
            <a:pPr defTabSz="685800">
              <a:lnSpc>
                <a:spcPct val="107000"/>
              </a:lnSpc>
              <a:spcAft>
                <a:spcPts val="600"/>
              </a:spcAft>
            </a:pPr>
            <a:r>
              <a:rPr lang="en-US" sz="1350"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This content was adapted from the GW Cancer Center the Oncology Patient Navigation Training: The Fundamentals (PI: Pratt-Chapman) developed and maintained by CDC cooperative agreements #NU38DP004972, #5NU58DP006461 and #NU58DP007539. The content added, changed, or adapted by our organization do not necessarily represent the views of the GW Cancer Center or the CDC.</a:t>
            </a:r>
          </a:p>
          <a:p>
            <a:pPr defTabSz="685800">
              <a:lnSpc>
                <a:spcPct val="107000"/>
              </a:lnSpc>
              <a:spcAft>
                <a:spcPts val="600"/>
              </a:spcAft>
            </a:pPr>
            <a:r>
              <a:rPr lang="en-US" sz="1350"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 </a:t>
            </a:r>
          </a:p>
          <a:p>
            <a:pPr defTabSz="685800">
              <a:lnSpc>
                <a:spcPct val="107000"/>
              </a:lnSpc>
              <a:spcAft>
                <a:spcPts val="600"/>
              </a:spcAft>
            </a:pPr>
            <a:r>
              <a:rPr lang="en-US" sz="1350"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If you have any questions about the following material or would like permission to use this material, please contact </a:t>
            </a:r>
            <a:r>
              <a:rPr lang="en-US" sz="1350" u="sng" kern="100" dirty="0">
                <a:solidFill>
                  <a:srgbClr val="467886"/>
                </a:solidFill>
                <a:latin typeface="Aptos" panose="020B0004020202020204" pitchFamily="34" charset="0"/>
                <a:ea typeface="Aptos" panose="020B0004020202020204" pitchFamily="34" charset="0"/>
                <a:cs typeface="Times New Roman" panose="02020603050405020304" pitchFamily="18" charset="0"/>
                <a:hlinkClick r:id="rId3"/>
              </a:rPr>
              <a:t>cancercontrol@gwu.edu</a:t>
            </a:r>
            <a:r>
              <a:rPr lang="en-US" sz="1350" kern="100" dirty="0">
                <a:solidFill>
                  <a:prstClr val="black"/>
                </a:solidFill>
                <a:latin typeface="Aptos" panose="020B0004020202020204" pitchFamily="34" charset="0"/>
                <a:ea typeface="Aptos" panose="020B0004020202020204" pitchFamily="34" charset="0"/>
                <a:cs typeface="Times New Roman" panose="02020603050405020304" pitchFamily="18" charset="0"/>
              </a:rPr>
              <a:t> </a:t>
            </a:r>
            <a:endParaRPr lang="en-US" sz="900" kern="100" dirty="0">
              <a:solidFill>
                <a:prstClr val="black"/>
              </a:solidFill>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879502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Check</a:t>
            </a:r>
          </a:p>
        </p:txBody>
      </p:sp>
      <p:sp>
        <p:nvSpPr>
          <p:cNvPr id="3" name="Content Placeholder 2"/>
          <p:cNvSpPr>
            <a:spLocks noGrp="1"/>
          </p:cNvSpPr>
          <p:nvPr>
            <p:ph idx="1"/>
          </p:nvPr>
        </p:nvSpPr>
        <p:spPr>
          <a:xfrm>
            <a:off x="457200" y="1143000"/>
            <a:ext cx="8229600" cy="4114800"/>
          </a:xfrm>
        </p:spPr>
        <p:txBody>
          <a:bodyPr>
            <a:normAutofit fontScale="92500" lnSpcReduction="20000"/>
          </a:bodyPr>
          <a:lstStyle/>
          <a:p>
            <a:pPr marL="0" indent="0">
              <a:buNone/>
            </a:pPr>
            <a:r>
              <a:rPr lang="en-US" dirty="0">
                <a:latin typeface="Arial" panose="020B0604020202020204" pitchFamily="34" charset="0"/>
                <a:cs typeface="Arial" panose="020B0604020202020204" pitchFamily="34" charset="0"/>
              </a:rPr>
              <a:t>Which of the following areas did survivors identify as essential for high quality survivorship care?</a:t>
            </a:r>
          </a:p>
          <a:p>
            <a:pPr>
              <a:buFontTx/>
              <a:buChar char="-"/>
            </a:pPr>
            <a:endParaRPr lang="en-US" dirty="0"/>
          </a:p>
          <a:p>
            <a:pPr>
              <a:buFontTx/>
              <a:buChar char="-"/>
            </a:pPr>
            <a:r>
              <a:rPr lang="en-US" dirty="0"/>
              <a:t>Supportive and prepared providers </a:t>
            </a:r>
          </a:p>
          <a:p>
            <a:pPr>
              <a:buFontTx/>
              <a:buChar char="-"/>
            </a:pPr>
            <a:r>
              <a:rPr lang="en-US" dirty="0"/>
              <a:t>Meaningful communication between patients and providers</a:t>
            </a:r>
          </a:p>
          <a:p>
            <a:pPr>
              <a:buFontTx/>
              <a:buChar char="-"/>
            </a:pPr>
            <a:r>
              <a:rPr lang="en-US" dirty="0"/>
              <a:t>Care coordination</a:t>
            </a:r>
          </a:p>
          <a:p>
            <a:pPr>
              <a:buFontTx/>
              <a:buChar char="-"/>
            </a:pPr>
            <a:r>
              <a:rPr lang="en-US" dirty="0"/>
              <a:t>Practical life support </a:t>
            </a:r>
          </a:p>
        </p:txBody>
      </p:sp>
    </p:spTree>
    <p:extLst>
      <p:ext uri="{BB962C8B-B14F-4D97-AF65-F5344CB8AC3E}">
        <p14:creationId xmlns:p14="http://schemas.microsoft.com/office/powerpoint/2010/main" val="13008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7200" y="801866"/>
            <a:ext cx="4569493" cy="5114201"/>
          </a:xfrm>
          <a:prstGeom prst="rect">
            <a:avLst/>
          </a:prstGeom>
        </p:spPr>
      </p:pic>
      <p:sp>
        <p:nvSpPr>
          <p:cNvPr id="2" name="Title 1"/>
          <p:cNvSpPr>
            <a:spLocks noGrp="1"/>
          </p:cNvSpPr>
          <p:nvPr>
            <p:ph type="title"/>
          </p:nvPr>
        </p:nvSpPr>
        <p:spPr/>
        <p:txBody>
          <a:bodyPr>
            <a:normAutofit fontScale="90000"/>
          </a:bodyPr>
          <a:lstStyle/>
          <a:p>
            <a:r>
              <a:rPr lang="en-US" dirty="0"/>
              <a:t>Use the </a:t>
            </a:r>
            <a:r>
              <a:rPr lang="en-US" sz="3600" kern="1200" dirty="0">
                <a:solidFill>
                  <a:schemeClr val="tx1"/>
                </a:solidFill>
              </a:rPr>
              <a:t>Advancing Patient-Centered Survivorship Care Toolkit </a:t>
            </a:r>
            <a:endParaRPr lang="en-US" dirty="0"/>
          </a:p>
        </p:txBody>
      </p:sp>
      <p:pic>
        <p:nvPicPr>
          <p:cNvPr id="4" name="Picture 3"/>
          <p:cNvPicPr>
            <a:picLocks noChangeAspect="1"/>
          </p:cNvPicPr>
          <p:nvPr/>
        </p:nvPicPr>
        <p:blipFill>
          <a:blip r:embed="rId4"/>
          <a:stretch>
            <a:fillRect/>
          </a:stretch>
        </p:blipFill>
        <p:spPr>
          <a:xfrm>
            <a:off x="355701" y="1490826"/>
            <a:ext cx="3809999" cy="1463549"/>
          </a:xfrm>
          <a:prstGeom prst="rect">
            <a:avLst/>
          </a:prstGeom>
        </p:spPr>
      </p:pic>
    </p:spTree>
    <p:extLst>
      <p:ext uri="{BB962C8B-B14F-4D97-AF65-F5344CB8AC3E}">
        <p14:creationId xmlns:p14="http://schemas.microsoft.com/office/powerpoint/2010/main" val="1231829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Connect with Others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0335" y="3145485"/>
            <a:ext cx="1440896" cy="1235054"/>
          </a:xfrm>
          <a:prstGeom prst="rect">
            <a:avLst/>
          </a:prstGeom>
        </p:spPr>
      </p:pic>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l="14000" t="17999" r="58000" b="36667"/>
          <a:stretch/>
        </p:blipFill>
        <p:spPr>
          <a:xfrm>
            <a:off x="3518601" y="1871699"/>
            <a:ext cx="1676201" cy="2035387"/>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72730" y="3003433"/>
            <a:ext cx="2048301" cy="1377106"/>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01431" y="4869004"/>
            <a:ext cx="1908601" cy="1128644"/>
          </a:xfrm>
          <a:prstGeom prst="rect">
            <a:avLst/>
          </a:prstGeom>
        </p:spPr>
      </p:pic>
      <p:sp>
        <p:nvSpPr>
          <p:cNvPr id="8" name="TextBox 7"/>
          <p:cNvSpPr txBox="1"/>
          <p:nvPr/>
        </p:nvSpPr>
        <p:spPr>
          <a:xfrm>
            <a:off x="285345" y="1239398"/>
            <a:ext cx="6570662" cy="600164"/>
          </a:xfrm>
          <a:prstGeom prst="rect">
            <a:avLst/>
          </a:prstGeom>
          <a:noFill/>
        </p:spPr>
        <p:txBody>
          <a:bodyPr wrap="square" rtlCol="0">
            <a:spAutoFit/>
          </a:bodyPr>
          <a:lstStyle/>
          <a:p>
            <a:r>
              <a:rPr lang="en-US" sz="3300" dirty="0">
                <a:latin typeface="Arial" panose="020B0604020202020204" pitchFamily="34" charset="0"/>
                <a:cs typeface="Arial" panose="020B0604020202020204" pitchFamily="34" charset="0"/>
              </a:rPr>
              <a:t>gwcancercenter.forumbee.com</a:t>
            </a:r>
            <a:endParaRPr lang="en-US" sz="3300" dirty="0"/>
          </a:p>
        </p:txBody>
      </p:sp>
      <p:sp>
        <p:nvSpPr>
          <p:cNvPr id="9" name="Right Arrow 8"/>
          <p:cNvSpPr/>
          <p:nvPr/>
        </p:nvSpPr>
        <p:spPr>
          <a:xfrm rot="20281277">
            <a:off x="2223643" y="3158313"/>
            <a:ext cx="888699" cy="304800"/>
          </a:xfrm>
          <a:prstGeom prst="rightArrow">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Left Arrow 9"/>
          <p:cNvSpPr/>
          <p:nvPr/>
        </p:nvSpPr>
        <p:spPr>
          <a:xfrm rot="1502816" flipV="1">
            <a:off x="5601070" y="3154034"/>
            <a:ext cx="884274" cy="313357"/>
          </a:xfrm>
          <a:prstGeom prst="leftArrow">
            <a:avLst/>
          </a:prstGeom>
          <a:solidFill>
            <a:srgbClr val="0096D6"/>
          </a:solidFill>
          <a:ln>
            <a:solidFill>
              <a:srgbClr val="0096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Up Arrow 10"/>
          <p:cNvSpPr/>
          <p:nvPr/>
        </p:nvSpPr>
        <p:spPr>
          <a:xfrm>
            <a:off x="4616745" y="3978210"/>
            <a:ext cx="277975" cy="746190"/>
          </a:xfrm>
          <a:prstGeom prst="upArrow">
            <a:avLst/>
          </a:prstGeom>
          <a:solidFill>
            <a:srgbClr val="83CB0F"/>
          </a:solidFill>
          <a:ln>
            <a:solidFill>
              <a:srgbClr val="83CB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4691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a:t>
            </a:r>
          </a:p>
        </p:txBody>
      </p:sp>
      <p:sp>
        <p:nvSpPr>
          <p:cNvPr id="3" name="Content Placeholder 2"/>
          <p:cNvSpPr>
            <a:spLocks noGrp="1"/>
          </p:cNvSpPr>
          <p:nvPr>
            <p:ph idx="1"/>
          </p:nvPr>
        </p:nvSpPr>
        <p:spPr/>
        <p:txBody>
          <a:bodyPr>
            <a:normAutofit/>
          </a:bodyPr>
          <a:lstStyle/>
          <a:p>
            <a:pPr marL="400050" indent="-400050">
              <a:buNone/>
            </a:pPr>
            <a:r>
              <a:rPr lang="en-US" sz="2200" dirty="0"/>
              <a:t>Institute of Medicine and National Research Council. (2006). From cancer patient to cancer survivor: Lost in transition. Washington, DC: The National Academies Press.</a:t>
            </a:r>
          </a:p>
          <a:p>
            <a:pPr marL="457200" indent="-457200">
              <a:buNone/>
            </a:pPr>
            <a:r>
              <a:rPr lang="en-US" sz="2200" dirty="0"/>
              <a:t>Mead K., Raskin S., Arem H., et al. (2019). Evaluating Different Types of Cancer Survivorship Care.  Washington, DC: Patient‐Centered Outcomes Research Institute (PCORI). https://doi.org/10.25302/7.2019.IH.12115255. </a:t>
            </a:r>
          </a:p>
        </p:txBody>
      </p:sp>
    </p:spTree>
    <p:extLst>
      <p:ext uri="{BB962C8B-B14F-4D97-AF65-F5344CB8AC3E}">
        <p14:creationId xmlns:p14="http://schemas.microsoft.com/office/powerpoint/2010/main" val="1649579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Advancing Patient-Centered Cancer Survivorship Care</a:t>
            </a:r>
          </a:p>
        </p:txBody>
      </p:sp>
    </p:spTree>
    <p:extLst>
      <p:ext uri="{BB962C8B-B14F-4D97-AF65-F5344CB8AC3E}">
        <p14:creationId xmlns:p14="http://schemas.microsoft.com/office/powerpoint/2010/main" val="4133875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a:t>
            </a:r>
          </a:p>
        </p:txBody>
      </p:sp>
      <p:sp>
        <p:nvSpPr>
          <p:cNvPr id="3" name="Content Placeholder 2"/>
          <p:cNvSpPr>
            <a:spLocks noGrp="1"/>
          </p:cNvSpPr>
          <p:nvPr>
            <p:ph idx="1"/>
          </p:nvPr>
        </p:nvSpPr>
        <p:spPr/>
        <p:txBody>
          <a:bodyPr>
            <a:normAutofit/>
          </a:bodyPr>
          <a:lstStyle/>
          <a:p>
            <a:pPr marL="0" indent="0">
              <a:lnSpc>
                <a:spcPct val="110000"/>
              </a:lnSpc>
              <a:spcBef>
                <a:spcPts val="0"/>
              </a:spcBef>
              <a:buNone/>
            </a:pPr>
            <a:r>
              <a:rPr lang="en-US" dirty="0"/>
              <a:t>The development of this lesson was funded through a Patient-Centered Outcomes Research Institute (PCORI) Eugene Washington PCORI Engagement Award (EA #12744).</a:t>
            </a:r>
          </a:p>
        </p:txBody>
      </p:sp>
    </p:spTree>
    <p:extLst>
      <p:ext uri="{BB962C8B-B14F-4D97-AF65-F5344CB8AC3E}">
        <p14:creationId xmlns:p14="http://schemas.microsoft.com/office/powerpoint/2010/main" val="3748942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Outcome</a:t>
            </a:r>
          </a:p>
        </p:txBody>
      </p:sp>
      <p:sp>
        <p:nvSpPr>
          <p:cNvPr id="3" name="Content Placeholder 2"/>
          <p:cNvSpPr>
            <a:spLocks noGrp="1"/>
          </p:cNvSpPr>
          <p:nvPr>
            <p:ph idx="1"/>
          </p:nvPr>
        </p:nvSpPr>
        <p:spPr/>
        <p:txBody>
          <a:bodyPr>
            <a:normAutofit/>
          </a:bodyPr>
          <a:lstStyle/>
          <a:p>
            <a:r>
              <a:rPr lang="en-US" dirty="0"/>
              <a:t>Describe patient-reported priorities for cancer survivorship care</a:t>
            </a:r>
          </a:p>
        </p:txBody>
      </p:sp>
    </p:spTree>
    <p:extLst>
      <p:ext uri="{BB962C8B-B14F-4D97-AF65-F5344CB8AC3E}">
        <p14:creationId xmlns:p14="http://schemas.microsoft.com/office/powerpoint/2010/main" val="3071344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p:spPr>
        <p:txBody>
          <a:bodyPr>
            <a:noAutofit/>
          </a:bodyPr>
          <a:lstStyle/>
          <a:p>
            <a:r>
              <a:rPr lang="en-US" sz="2800" dirty="0"/>
              <a:t>Recommendations </a:t>
            </a:r>
            <a:r>
              <a:rPr lang="en-US" sz="2800" i="1" dirty="0"/>
              <a:t>From Cancer Patient to Cancer Survivor: Lost in Transition</a:t>
            </a:r>
          </a:p>
        </p:txBody>
      </p:sp>
      <p:graphicFrame>
        <p:nvGraphicFramePr>
          <p:cNvPr id="4" name="Diagram 3"/>
          <p:cNvGraphicFramePr/>
          <p:nvPr>
            <p:extLst>
              <p:ext uri="{D42A27DB-BD31-4B8C-83A1-F6EECF244321}">
                <p14:modId xmlns:p14="http://schemas.microsoft.com/office/powerpoint/2010/main" val="3082618371"/>
              </p:ext>
            </p:extLst>
          </p:nvPr>
        </p:nvGraphicFramePr>
        <p:xfrm>
          <a:off x="838200" y="1828800"/>
          <a:ext cx="7391400" cy="373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139148" y="5638800"/>
            <a:ext cx="4495800" cy="261610"/>
          </a:xfrm>
          <a:prstGeom prst="rect">
            <a:avLst/>
          </a:prstGeom>
        </p:spPr>
        <p:txBody>
          <a:bodyPr wrap="square">
            <a:spAutoFit/>
          </a:bodyPr>
          <a:lstStyle/>
          <a:p>
            <a:r>
              <a:rPr lang="en-US" sz="1100" i="1" dirty="0">
                <a:solidFill>
                  <a:schemeClr val="bg1">
                    <a:lumMod val="50000"/>
                  </a:schemeClr>
                </a:solidFill>
              </a:rPr>
              <a:t>IOM, 2006.</a:t>
            </a:r>
          </a:p>
        </p:txBody>
      </p:sp>
    </p:spTree>
    <p:extLst>
      <p:ext uri="{BB962C8B-B14F-4D97-AF65-F5344CB8AC3E}">
        <p14:creationId xmlns:p14="http://schemas.microsoft.com/office/powerpoint/2010/main" val="2731449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96200" cy="685800"/>
          </a:xfrm>
        </p:spPr>
        <p:txBody>
          <a:bodyPr>
            <a:normAutofit fontScale="90000"/>
          </a:bodyPr>
          <a:lstStyle/>
          <a:p>
            <a:r>
              <a:rPr lang="en-US" dirty="0"/>
              <a:t>Quality Survivorship Care Measures</a:t>
            </a:r>
          </a:p>
        </p:txBody>
      </p:sp>
      <p:sp>
        <p:nvSpPr>
          <p:cNvPr id="3" name="Content Placeholder 2"/>
          <p:cNvSpPr>
            <a:spLocks noGrp="1"/>
          </p:cNvSpPr>
          <p:nvPr>
            <p:ph idx="1"/>
          </p:nvPr>
        </p:nvSpPr>
        <p:spPr>
          <a:xfrm>
            <a:off x="1905000" y="3657600"/>
            <a:ext cx="5105400" cy="762000"/>
          </a:xfrm>
        </p:spPr>
        <p:txBody>
          <a:bodyPr>
            <a:normAutofit/>
          </a:bodyPr>
          <a:lstStyle/>
          <a:p>
            <a:pPr marL="0" indent="0" algn="ctr">
              <a:buNone/>
            </a:pPr>
            <a:r>
              <a:rPr lang="en-US" sz="4000" dirty="0"/>
              <a:t>Quality Care </a:t>
            </a:r>
          </a:p>
        </p:txBody>
      </p:sp>
      <p:sp>
        <p:nvSpPr>
          <p:cNvPr id="11" name="Chevron 10"/>
          <p:cNvSpPr/>
          <p:nvPr/>
        </p:nvSpPr>
        <p:spPr>
          <a:xfrm>
            <a:off x="1644016" y="2590800"/>
            <a:ext cx="1524000" cy="685800"/>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Chevron 11"/>
          <p:cNvSpPr/>
          <p:nvPr/>
        </p:nvSpPr>
        <p:spPr>
          <a:xfrm>
            <a:off x="3728085" y="2560320"/>
            <a:ext cx="1459230" cy="685800"/>
          </a:xfrm>
          <a:prstGeom prst="chevr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Chevron 12"/>
          <p:cNvSpPr/>
          <p:nvPr/>
        </p:nvSpPr>
        <p:spPr>
          <a:xfrm>
            <a:off x="2887980" y="2590800"/>
            <a:ext cx="1104900" cy="685800"/>
          </a:xfrm>
          <a:prstGeom prst="chevron">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Chevron 13"/>
          <p:cNvSpPr/>
          <p:nvPr/>
        </p:nvSpPr>
        <p:spPr>
          <a:xfrm>
            <a:off x="5890260" y="2560320"/>
            <a:ext cx="1219200" cy="685800"/>
          </a:xfrm>
          <a:prstGeom prst="chevron">
            <a:avLst/>
          </a:prstGeom>
          <a:solidFill>
            <a:srgbClr val="00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Chevron 15"/>
          <p:cNvSpPr/>
          <p:nvPr/>
        </p:nvSpPr>
        <p:spPr>
          <a:xfrm>
            <a:off x="4932045" y="2560320"/>
            <a:ext cx="1238250" cy="685800"/>
          </a:xfrm>
          <a:prstGeom prst="chevron">
            <a:avLst/>
          </a:prstGeom>
          <a:solidFill>
            <a:srgbClr val="83CB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542655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28600" y="152400"/>
            <a:ext cx="8686800" cy="533400"/>
          </a:xfrm>
          <a:prstGeom prst="rect">
            <a:avLst/>
          </a:prstGeom>
        </p:spPr>
        <p:txBody>
          <a:bodyPr vert="horz" lIns="91440" tIns="45720" rIns="91440" bIns="45720" rtlCol="0" anchor="b">
            <a:normAutofit fontScale="775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3500" b="1" dirty="0">
                <a:latin typeface="Arial" panose="020B0604020202020204" pitchFamily="34" charset="0"/>
                <a:cs typeface="Arial" panose="020B0604020202020204" pitchFamily="34" charset="0"/>
              </a:rPr>
              <a:t>Patient-Centered Survivorship Care Framework</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7713" y="824875"/>
            <a:ext cx="5899887" cy="5760793"/>
          </a:xfrm>
          <a:prstGeom prst="rect">
            <a:avLst/>
          </a:prstGeom>
        </p:spPr>
      </p:pic>
    </p:spTree>
    <p:extLst>
      <p:ext uri="{BB962C8B-B14F-4D97-AF65-F5344CB8AC3E}">
        <p14:creationId xmlns:p14="http://schemas.microsoft.com/office/powerpoint/2010/main" val="668669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01068" y="624273"/>
            <a:ext cx="8686800" cy="412199"/>
          </a:xfrm>
          <a:prstGeom prst="rect">
            <a:avLst/>
          </a:prstGeom>
        </p:spPr>
        <p:txBody>
          <a:bodyPr vert="horz" lIns="91440" tIns="45720" rIns="91440" bIns="45720" rtlCol="0" anchor="b">
            <a:normAutofit fontScale="775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3500" b="1" dirty="0">
                <a:latin typeface="Arial" panose="020B0604020202020204" pitchFamily="34" charset="0"/>
                <a:cs typeface="Arial" panose="020B0604020202020204" pitchFamily="34" charset="0"/>
              </a:rPr>
              <a:t>Patient-Centered Survivorship Care Framework</a:t>
            </a:r>
          </a:p>
          <a:p>
            <a:endParaRPr lang="en-US" sz="3500" b="1"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3019" y="699930"/>
            <a:ext cx="5502181" cy="6158070"/>
          </a:xfrm>
          <a:prstGeom prst="rect">
            <a:avLst/>
          </a:prstGeom>
        </p:spPr>
      </p:pic>
    </p:spTree>
    <p:extLst>
      <p:ext uri="{BB962C8B-B14F-4D97-AF65-F5344CB8AC3E}">
        <p14:creationId xmlns:p14="http://schemas.microsoft.com/office/powerpoint/2010/main" val="975876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61969"/>
            <a:ext cx="8534400" cy="685800"/>
          </a:xfrm>
        </p:spPr>
        <p:txBody>
          <a:bodyPr>
            <a:noAutofit/>
          </a:bodyPr>
          <a:lstStyle/>
          <a:p>
            <a:r>
              <a:rPr lang="en-US" dirty="0"/>
              <a:t>Patient-Centered Survivorship Care Index</a:t>
            </a:r>
            <a:br>
              <a:rPr lang="en-US" dirty="0"/>
            </a:br>
            <a:endParaRPr lang="en-US" dirty="0"/>
          </a:p>
        </p:txBody>
      </p:sp>
      <p:pic>
        <p:nvPicPr>
          <p:cNvPr id="7" name="Picture 6" descr="\\ead.gwu.edu\SMHS\GROUPS\gwci\PCORI SCQI Dissemination Project\Toolkit\Graphics\Icons\Mental.png"/>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795463"/>
            <a:ext cx="962025" cy="981075"/>
          </a:xfrm>
          <a:prstGeom prst="rect">
            <a:avLst/>
          </a:prstGeom>
          <a:noFill/>
          <a:ln>
            <a:noFill/>
          </a:ln>
        </p:spPr>
      </p:pic>
      <p:pic>
        <p:nvPicPr>
          <p:cNvPr id="8" name="Picture 7" descr="\\ead.gwu.edu\SMHS\GROUPS\gwci\PCORI SCQI Dissemination Project\Toolkit\Graphics\Icons\Info.png"/>
          <p:cNvPicPr/>
          <p:nvPr/>
        </p:nvPicPr>
        <p:blipFill>
          <a:blip r:embed="rId4">
            <a:extLst>
              <a:ext uri="{28A0092B-C50C-407E-A947-70E740481C1C}">
                <a14:useLocalDpi xmlns:a14="http://schemas.microsoft.com/office/drawing/2010/main" val="0"/>
              </a:ext>
            </a:extLst>
          </a:blip>
          <a:srcRect/>
          <a:stretch>
            <a:fillRect/>
          </a:stretch>
        </p:blipFill>
        <p:spPr bwMode="auto">
          <a:xfrm>
            <a:off x="2743200" y="1795462"/>
            <a:ext cx="981075" cy="981075"/>
          </a:xfrm>
          <a:prstGeom prst="rect">
            <a:avLst/>
          </a:prstGeom>
          <a:noFill/>
          <a:ln>
            <a:noFill/>
          </a:ln>
        </p:spPr>
      </p:pic>
      <p:pic>
        <p:nvPicPr>
          <p:cNvPr id="9" name="Picture 8" descr="\\ead.gwu.edu\SMHS\GROUPS\gwci\PCORI SCQI Dissemination Project\Toolkit\Graphics\Icons\Patients.png"/>
          <p:cNvPicPr/>
          <p:nvPr/>
        </p:nvPicPr>
        <p:blipFill>
          <a:blip r:embed="rId5">
            <a:extLst>
              <a:ext uri="{28A0092B-C50C-407E-A947-70E740481C1C}">
                <a14:useLocalDpi xmlns:a14="http://schemas.microsoft.com/office/drawing/2010/main" val="0"/>
              </a:ext>
            </a:extLst>
          </a:blip>
          <a:srcRect/>
          <a:stretch>
            <a:fillRect/>
          </a:stretch>
        </p:blipFill>
        <p:spPr bwMode="auto">
          <a:xfrm>
            <a:off x="4038600" y="1795461"/>
            <a:ext cx="981075" cy="981075"/>
          </a:xfrm>
          <a:prstGeom prst="rect">
            <a:avLst/>
          </a:prstGeom>
          <a:noFill/>
          <a:ln>
            <a:noFill/>
          </a:ln>
        </p:spPr>
      </p:pic>
      <p:pic>
        <p:nvPicPr>
          <p:cNvPr id="10" name="Picture 9" descr="\\ead.gwu.edu\SMHS\GROUPS\gwci\PCORI SCQI Dissemination Project\Toolkit\Graphics\Icons\Providers.png"/>
          <p:cNvPicPr/>
          <p:nvPr/>
        </p:nvPicPr>
        <p:blipFill>
          <a:blip r:embed="rId6">
            <a:extLst>
              <a:ext uri="{28A0092B-C50C-407E-A947-70E740481C1C}">
                <a14:useLocalDpi xmlns:a14="http://schemas.microsoft.com/office/drawing/2010/main" val="0"/>
              </a:ext>
            </a:extLst>
          </a:blip>
          <a:srcRect/>
          <a:stretch>
            <a:fillRect/>
          </a:stretch>
        </p:blipFill>
        <p:spPr bwMode="auto">
          <a:xfrm>
            <a:off x="5305425" y="1795460"/>
            <a:ext cx="981075" cy="981075"/>
          </a:xfrm>
          <a:prstGeom prst="rect">
            <a:avLst/>
          </a:prstGeom>
          <a:noFill/>
          <a:ln>
            <a:noFill/>
          </a:ln>
        </p:spPr>
      </p:pic>
      <p:pic>
        <p:nvPicPr>
          <p:cNvPr id="11" name="Picture 10" descr="\\ead.gwu.edu\SMHS\GROUPS\gwci\PCORI SCQI Dissemination Project\Toolkit\Graphics\Icons\Communication.png"/>
          <p:cNvPicPr/>
          <p:nvPr/>
        </p:nvPicPr>
        <p:blipFill>
          <a:blip r:embed="rId7">
            <a:extLst>
              <a:ext uri="{28A0092B-C50C-407E-A947-70E740481C1C}">
                <a14:useLocalDpi xmlns:a14="http://schemas.microsoft.com/office/drawing/2010/main" val="0"/>
              </a:ext>
            </a:extLst>
          </a:blip>
          <a:srcRect/>
          <a:stretch>
            <a:fillRect/>
          </a:stretch>
        </p:blipFill>
        <p:spPr bwMode="auto">
          <a:xfrm>
            <a:off x="6572250" y="1795459"/>
            <a:ext cx="981075" cy="981075"/>
          </a:xfrm>
          <a:prstGeom prst="rect">
            <a:avLst/>
          </a:prstGeom>
          <a:noFill/>
          <a:ln>
            <a:noFill/>
          </a:ln>
        </p:spPr>
      </p:pic>
      <p:pic>
        <p:nvPicPr>
          <p:cNvPr id="12" name="Picture 11" descr="\\ead.gwu.edu\SMHS\GROUPS\gwci\PCORI SCQI Dissemination Project\Toolkit\Graphics\Icons\Coordination.png"/>
          <p:cNvPicPr/>
          <p:nvPr/>
        </p:nvPicPr>
        <p:blipFill>
          <a:blip r:embed="rId8">
            <a:extLst>
              <a:ext uri="{28A0092B-C50C-407E-A947-70E740481C1C}">
                <a14:useLocalDpi xmlns:a14="http://schemas.microsoft.com/office/drawing/2010/main" val="0"/>
              </a:ext>
            </a:extLst>
          </a:blip>
          <a:srcRect/>
          <a:stretch>
            <a:fillRect/>
          </a:stretch>
        </p:blipFill>
        <p:spPr bwMode="auto">
          <a:xfrm>
            <a:off x="1724025" y="3362325"/>
            <a:ext cx="962025" cy="981075"/>
          </a:xfrm>
          <a:prstGeom prst="rect">
            <a:avLst/>
          </a:prstGeom>
          <a:noFill/>
          <a:ln>
            <a:noFill/>
          </a:ln>
        </p:spPr>
      </p:pic>
      <p:pic>
        <p:nvPicPr>
          <p:cNvPr id="13" name="Picture 12" descr="\\ead.gwu.edu\SMHS\GROUPS\gwci\PCORI SCQI Dissemination Project\Toolkit\Graphics\Icons\Spectrum.png"/>
          <p:cNvPicPr/>
          <p:nvPr/>
        </p:nvPicPr>
        <p:blipFill>
          <a:blip r:embed="rId9">
            <a:extLst>
              <a:ext uri="{28A0092B-C50C-407E-A947-70E740481C1C}">
                <a14:useLocalDpi xmlns:a14="http://schemas.microsoft.com/office/drawing/2010/main" val="0"/>
              </a:ext>
            </a:extLst>
          </a:blip>
          <a:srcRect/>
          <a:stretch>
            <a:fillRect/>
          </a:stretch>
        </p:blipFill>
        <p:spPr bwMode="auto">
          <a:xfrm>
            <a:off x="3019425" y="3324225"/>
            <a:ext cx="981075" cy="981075"/>
          </a:xfrm>
          <a:prstGeom prst="rect">
            <a:avLst/>
          </a:prstGeom>
          <a:noFill/>
          <a:ln>
            <a:noFill/>
          </a:ln>
        </p:spPr>
      </p:pic>
      <p:pic>
        <p:nvPicPr>
          <p:cNvPr id="14" name="Picture 13" descr="\\ead.gwu.edu\SMHS\GROUPS\gwci\PCORI SCQI Dissemination Project\Toolkit\Graphics\Icons\Support_1.png"/>
          <p:cNvPicPr/>
          <p:nvPr/>
        </p:nvPicPr>
        <p:blipFill>
          <a:blip r:embed="rId10">
            <a:extLst>
              <a:ext uri="{28A0092B-C50C-407E-A947-70E740481C1C}">
                <a14:useLocalDpi xmlns:a14="http://schemas.microsoft.com/office/drawing/2010/main" val="0"/>
              </a:ext>
            </a:extLst>
          </a:blip>
          <a:srcRect/>
          <a:stretch>
            <a:fillRect/>
          </a:stretch>
        </p:blipFill>
        <p:spPr bwMode="auto">
          <a:xfrm>
            <a:off x="4333875" y="3324224"/>
            <a:ext cx="981075" cy="981075"/>
          </a:xfrm>
          <a:prstGeom prst="rect">
            <a:avLst/>
          </a:prstGeom>
          <a:noFill/>
          <a:ln>
            <a:noFill/>
          </a:ln>
        </p:spPr>
      </p:pic>
      <p:pic>
        <p:nvPicPr>
          <p:cNvPr id="15" name="Picture 14" descr="\\ead.gwu.edu\SMHS\GROUPS\gwci\PCORI SCQI Dissemination Project\Toolkit\Graphics\Icons\House.png"/>
          <p:cNvPicPr/>
          <p:nvPr/>
        </p:nvPicPr>
        <p:blipFill>
          <a:blip r:embed="rId11">
            <a:extLst>
              <a:ext uri="{28A0092B-C50C-407E-A947-70E740481C1C}">
                <a14:useLocalDpi xmlns:a14="http://schemas.microsoft.com/office/drawing/2010/main" val="0"/>
              </a:ext>
            </a:extLst>
          </a:blip>
          <a:srcRect/>
          <a:stretch>
            <a:fillRect/>
          </a:stretch>
        </p:blipFill>
        <p:spPr bwMode="auto">
          <a:xfrm>
            <a:off x="5648325" y="3324224"/>
            <a:ext cx="981075" cy="981075"/>
          </a:xfrm>
          <a:prstGeom prst="rect">
            <a:avLst/>
          </a:prstGeom>
          <a:noFill/>
          <a:ln>
            <a:noFill/>
          </a:ln>
        </p:spPr>
      </p:pic>
    </p:spTree>
    <p:extLst>
      <p:ext uri="{BB962C8B-B14F-4D97-AF65-F5344CB8AC3E}">
        <p14:creationId xmlns:p14="http://schemas.microsoft.com/office/powerpoint/2010/main" val="257627301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heme/theme1.xml><?xml version="1.0" encoding="utf-8"?>
<a:theme xmlns:a="http://schemas.openxmlformats.org/drawingml/2006/main" name="3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PCP ESeries Puchalski 2.02.14</Template>
  <TotalTime>14803</TotalTime>
  <Words>2515</Words>
  <Application>Microsoft Office PowerPoint</Application>
  <PresentationFormat>On-screen Show (4:3)</PresentationFormat>
  <Paragraphs>215</Paragraphs>
  <Slides>13</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Aptos</vt:lpstr>
      <vt:lpstr>Arial</vt:lpstr>
      <vt:lpstr>Calibri</vt:lpstr>
      <vt:lpstr>Calibri Light</vt:lpstr>
      <vt:lpstr>Trebuchet MS</vt:lpstr>
      <vt:lpstr>3_Default Design</vt:lpstr>
      <vt:lpstr>Office Theme</vt:lpstr>
      <vt:lpstr>PowerPoint Presentation</vt:lpstr>
      <vt:lpstr>Advancing Patient-Centered Cancer Survivorship Care</vt:lpstr>
      <vt:lpstr>Disclosure</vt:lpstr>
      <vt:lpstr>Learning Outcome</vt:lpstr>
      <vt:lpstr>Recommendations From Cancer Patient to Cancer Survivor: Lost in Transition</vt:lpstr>
      <vt:lpstr>Quality Survivorship Care Measures</vt:lpstr>
      <vt:lpstr>PowerPoint Presentation</vt:lpstr>
      <vt:lpstr>PowerPoint Presentation</vt:lpstr>
      <vt:lpstr>Patient-Centered Survivorship Care Index </vt:lpstr>
      <vt:lpstr>Knowledge Check</vt:lpstr>
      <vt:lpstr>Use the Advancing Patient-Centered Survivorship Care Toolkit </vt:lpstr>
      <vt:lpstr>Connect with Others</vt:lpstr>
      <vt:lpstr>References </vt:lpstr>
    </vt:vector>
  </TitlesOfParts>
  <Company>The George Washington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GWU</dc:creator>
  <cp:lastModifiedBy>Angell, Kelly</cp:lastModifiedBy>
  <cp:revision>814</cp:revision>
  <cp:lastPrinted>2019-10-15T18:30:38Z</cp:lastPrinted>
  <dcterms:created xsi:type="dcterms:W3CDTF">2014-05-08T22:31:29Z</dcterms:created>
  <dcterms:modified xsi:type="dcterms:W3CDTF">2025-05-15T20:17:30Z</dcterms:modified>
</cp:coreProperties>
</file>