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188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59" r:id="rId41"/>
    <p:sldId id="366" r:id="rId42"/>
    <p:sldId id="365" r:id="rId43"/>
    <p:sldId id="367" r:id="rId44"/>
    <p:sldId id="368" r:id="rId45"/>
    <p:sldId id="308" r:id="rId46"/>
    <p:sldId id="358" r:id="rId47"/>
    <p:sldId id="369" r:id="rId48"/>
    <p:sldId id="371" r:id="rId49"/>
    <p:sldId id="352" r:id="rId50"/>
    <p:sldId id="353" r:id="rId51"/>
    <p:sldId id="354" r:id="rId52"/>
    <p:sldId id="1886" r:id="rId53"/>
    <p:sldId id="324" r:id="rId54"/>
    <p:sldId id="325" r:id="rId55"/>
    <p:sldId id="327" r:id="rId56"/>
    <p:sldId id="328" r:id="rId57"/>
    <p:sldId id="360" r:id="rId58"/>
    <p:sldId id="330" r:id="rId59"/>
    <p:sldId id="333" r:id="rId60"/>
    <p:sldId id="334" r:id="rId61"/>
    <p:sldId id="335" r:id="rId62"/>
    <p:sldId id="336" r:id="rId63"/>
    <p:sldId id="337" r:id="rId64"/>
    <p:sldId id="338" r:id="rId65"/>
    <p:sldId id="339" r:id="rId66"/>
    <p:sldId id="355" r:id="rId67"/>
    <p:sldId id="372" r:id="rId68"/>
    <p:sldId id="373" r:id="rId69"/>
    <p:sldId id="362" r:id="rId70"/>
    <p:sldId id="363" r:id="rId71"/>
    <p:sldId id="364" r:id="rId72"/>
    <p:sldId id="348" r:id="rId73"/>
    <p:sldId id="1887" r:id="rId74"/>
    <p:sldId id="351" r:id="rId75"/>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112" autoAdjust="0"/>
  </p:normalViewPr>
  <p:slideViewPr>
    <p:cSldViewPr>
      <p:cViewPr varScale="1">
        <p:scale>
          <a:sx n="62" d="100"/>
          <a:sy n="62" d="100"/>
        </p:scale>
        <p:origin x="285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93714-10AC-47EE-94A5-C453E4427C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2EB8FF6-1E08-4711-984F-AE9ADE03C0B3}">
      <dgm:prSet phldrT="[Text]" custT="1"/>
      <dgm:spPr>
        <a:solidFill>
          <a:srgbClr val="365F91"/>
        </a:solidFill>
      </dgm:spPr>
      <dgm:t>
        <a:bodyPr/>
        <a:lstStyle/>
        <a:p>
          <a:pPr rtl="0"/>
          <a:r>
            <a:rPr lang="en-US" sz="2400" b="1" i="0" u="none" dirty="0">
              <a:solidFill>
                <a:srgbClr val="FFEAD5"/>
              </a:solidFill>
            </a:rPr>
            <a:t>Meditation, prayer </a:t>
          </a:r>
          <a:br>
            <a:rPr lang="en-US" sz="2400" b="1" i="0" u="none" dirty="0">
              <a:solidFill>
                <a:srgbClr val="FFEAD5"/>
              </a:solidFill>
            </a:rPr>
          </a:br>
          <a:r>
            <a:rPr lang="en-US" sz="1200" b="0" i="0" u="none" dirty="0">
              <a:solidFill>
                <a:srgbClr val="FFEAD5"/>
              </a:solidFill>
            </a:rPr>
            <a:t>(B</a:t>
          </a:r>
          <a:r>
            <a:rPr lang="en-US" altLang="en-US" sz="1200" dirty="0">
              <a:solidFill>
                <a:srgbClr val="FFEAD5"/>
              </a:solidFill>
              <a:latin typeface="+mn-lt"/>
              <a:ea typeface="ＭＳ Ｐゴシック" pitchFamily="34" charset="-128"/>
              <a:cs typeface="Arial" pitchFamily="34" charset="0"/>
            </a:rPr>
            <a:t>enson H. The relaxation response. 1975; Koenig HG et al. </a:t>
          </a:r>
          <a:r>
            <a:rPr lang="en-US" altLang="en-US" sz="1200" i="1" dirty="0">
              <a:solidFill>
                <a:srgbClr val="FFEAD5"/>
              </a:solidFill>
              <a:latin typeface="+mn-lt"/>
              <a:ea typeface="ＭＳ Ｐゴシック" pitchFamily="34" charset="-128"/>
              <a:cs typeface="Arial" pitchFamily="34" charset="0"/>
            </a:rPr>
            <a:t>Handbook of religion and health</a:t>
          </a:r>
          <a:r>
            <a:rPr lang="en-US" altLang="en-US" sz="1200" dirty="0">
              <a:solidFill>
                <a:srgbClr val="FFEAD5"/>
              </a:solidFill>
              <a:latin typeface="+mn-lt"/>
              <a:ea typeface="ＭＳ Ｐゴシック" pitchFamily="34" charset="-128"/>
              <a:cs typeface="Arial" pitchFamily="34" charset="0"/>
            </a:rPr>
            <a:t>. 2001.)</a:t>
          </a:r>
          <a:endParaRPr lang="en-US" sz="1200" dirty="0">
            <a:solidFill>
              <a:srgbClr val="FFEAD5"/>
            </a:solidFill>
          </a:endParaRPr>
        </a:p>
      </dgm:t>
    </dgm:pt>
    <dgm:pt modelId="{E641BB97-F2BA-4B26-81B1-979F4B95AC68}" type="parTrans" cxnId="{68A0B162-9EA0-409D-A6A4-7779208F3565}">
      <dgm:prSet/>
      <dgm:spPr/>
      <dgm:t>
        <a:bodyPr/>
        <a:lstStyle/>
        <a:p>
          <a:endParaRPr lang="en-US"/>
        </a:p>
      </dgm:t>
    </dgm:pt>
    <dgm:pt modelId="{0FD6CD12-9BE4-449F-BB1C-052B27F40F8A}" type="sibTrans" cxnId="{68A0B162-9EA0-409D-A6A4-7779208F3565}">
      <dgm:prSet/>
      <dgm:spPr/>
      <dgm:t>
        <a:bodyPr/>
        <a:lstStyle/>
        <a:p>
          <a:endParaRPr lang="en-US"/>
        </a:p>
      </dgm:t>
    </dgm:pt>
    <dgm:pt modelId="{F638AD53-EAC9-4CB0-AFF4-D46D9F96EB14}">
      <dgm:prSet custT="1"/>
      <dgm:spPr>
        <a:solidFill>
          <a:srgbClr val="365F91"/>
        </a:solidFill>
      </dgm:spPr>
      <dgm:t>
        <a:bodyPr/>
        <a:lstStyle/>
        <a:p>
          <a:pPr rtl="0"/>
          <a:r>
            <a:rPr lang="en-US" sz="2400" b="1" i="0" u="none" dirty="0">
              <a:solidFill>
                <a:srgbClr val="FFEAD5"/>
              </a:solidFill>
            </a:rPr>
            <a:t>Mindfulness </a:t>
          </a:r>
          <a:br>
            <a:rPr lang="en-US" sz="2400" b="1" i="0" u="none" dirty="0">
              <a:solidFill>
                <a:srgbClr val="FFEAD5"/>
              </a:solidFill>
            </a:rPr>
          </a:br>
          <a:r>
            <a:rPr lang="en-US" sz="1200" b="0" i="0" u="none" dirty="0">
              <a:solidFill>
                <a:srgbClr val="FFEAD5"/>
              </a:solidFill>
            </a:rPr>
            <a:t>(</a:t>
          </a:r>
          <a:r>
            <a:rPr lang="en-US" altLang="en-US" sz="1200" dirty="0" err="1">
              <a:solidFill>
                <a:srgbClr val="FFEAD5"/>
              </a:solidFill>
              <a:ea typeface="ＭＳ Ｐゴシック" pitchFamily="34" charset="-128"/>
              <a:cs typeface="Arial" pitchFamily="34" charset="0"/>
            </a:rPr>
            <a:t>Kabat-Zinn</a:t>
          </a:r>
          <a:r>
            <a:rPr lang="en-US" altLang="en-US" sz="1200" dirty="0">
              <a:solidFill>
                <a:srgbClr val="FFEAD5"/>
              </a:solidFill>
              <a:ea typeface="ＭＳ Ｐゴシック" pitchFamily="34" charset="-128"/>
              <a:cs typeface="Arial" pitchFamily="34" charset="0"/>
            </a:rPr>
            <a:t> </a:t>
          </a:r>
          <a:r>
            <a:rPr lang="en-US" altLang="en-US" sz="1200" i="0" dirty="0">
              <a:solidFill>
                <a:srgbClr val="FFEAD5"/>
              </a:solidFill>
              <a:ea typeface="ＭＳ Ｐゴシック" pitchFamily="34" charset="-128"/>
              <a:cs typeface="Arial" pitchFamily="34" charset="0"/>
            </a:rPr>
            <a:t>J. </a:t>
          </a:r>
          <a:r>
            <a:rPr lang="en-US" altLang="en-US" sz="1200" i="1" dirty="0">
              <a:solidFill>
                <a:srgbClr val="FFEAD5"/>
              </a:solidFill>
              <a:ea typeface="ＭＳ Ｐゴシック" pitchFamily="34" charset="-128"/>
              <a:cs typeface="Arial" pitchFamily="34" charset="0"/>
            </a:rPr>
            <a:t>Clinical Psychology: Science and Practice.</a:t>
          </a:r>
          <a:r>
            <a:rPr lang="en-US" altLang="en-US" sz="1200" dirty="0">
              <a:solidFill>
                <a:srgbClr val="FFEAD5"/>
              </a:solidFill>
              <a:ea typeface="ＭＳ Ｐゴシック" pitchFamily="34" charset="-128"/>
              <a:cs typeface="Arial" pitchFamily="34" charset="0"/>
            </a:rPr>
            <a:t> 2003.)</a:t>
          </a:r>
          <a:r>
            <a:rPr lang="en-US" sz="1200" b="0" i="0" u="none" dirty="0">
              <a:solidFill>
                <a:srgbClr val="FFEAD5"/>
              </a:solidFill>
            </a:rPr>
            <a:t> </a:t>
          </a:r>
        </a:p>
      </dgm:t>
    </dgm:pt>
    <dgm:pt modelId="{E8E45F44-2DB9-4513-9A78-A696890EBF3A}" type="parTrans" cxnId="{E906A5F8-FE11-4D70-8DA2-2B73BDCFB55C}">
      <dgm:prSet/>
      <dgm:spPr/>
      <dgm:t>
        <a:bodyPr/>
        <a:lstStyle/>
        <a:p>
          <a:endParaRPr lang="en-US"/>
        </a:p>
      </dgm:t>
    </dgm:pt>
    <dgm:pt modelId="{EF5B95D8-BCB5-4B61-B791-1DD23A5E14EA}" type="sibTrans" cxnId="{E906A5F8-FE11-4D70-8DA2-2B73BDCFB55C}">
      <dgm:prSet/>
      <dgm:spPr/>
      <dgm:t>
        <a:bodyPr/>
        <a:lstStyle/>
        <a:p>
          <a:endParaRPr lang="en-US"/>
        </a:p>
      </dgm:t>
    </dgm:pt>
    <dgm:pt modelId="{E242EF3E-9245-4DB8-8FFF-067872FDF3CD}">
      <dgm:prSet custT="1"/>
      <dgm:spPr>
        <a:solidFill>
          <a:srgbClr val="365F91"/>
        </a:solidFill>
      </dgm:spPr>
      <dgm:t>
        <a:bodyPr/>
        <a:lstStyle/>
        <a:p>
          <a:pPr rtl="0"/>
          <a:r>
            <a:rPr lang="en-US" sz="2400" b="1" i="0" u="none" dirty="0">
              <a:solidFill>
                <a:srgbClr val="FFEAD5"/>
              </a:solidFill>
            </a:rPr>
            <a:t>Gratitude </a:t>
          </a:r>
          <a:br>
            <a:rPr lang="en-US" sz="2400" b="1" i="0" u="none" dirty="0">
              <a:solidFill>
                <a:srgbClr val="FFEAD5"/>
              </a:solidFill>
            </a:rPr>
          </a:br>
          <a:r>
            <a:rPr lang="en-US" sz="1200" b="0" i="0" u="none" dirty="0">
              <a:solidFill>
                <a:srgbClr val="FFEAD5"/>
              </a:solidFill>
            </a:rPr>
            <a:t>(</a:t>
          </a:r>
          <a:r>
            <a:rPr lang="en-US" altLang="en-US" sz="1200" dirty="0">
              <a:solidFill>
                <a:srgbClr val="FFEAD5"/>
              </a:solidFill>
              <a:ea typeface="ＭＳ Ｐゴシック" pitchFamily="34" charset="-128"/>
              <a:cs typeface="Arial" pitchFamily="34" charset="0"/>
            </a:rPr>
            <a:t>Wood, AM, et al. </a:t>
          </a:r>
          <a:r>
            <a:rPr lang="en-US" altLang="en-US" sz="1200" i="1" dirty="0">
              <a:solidFill>
                <a:srgbClr val="FFEAD5"/>
              </a:solidFill>
              <a:ea typeface="ＭＳ Ｐゴシック" pitchFamily="34" charset="-128"/>
              <a:cs typeface="Arial" pitchFamily="34" charset="0"/>
            </a:rPr>
            <a:t>Clinical Psychology Review</a:t>
          </a:r>
          <a:r>
            <a:rPr lang="en-US" altLang="en-US" sz="1200" dirty="0">
              <a:solidFill>
                <a:srgbClr val="FFEAD5"/>
              </a:solidFill>
              <a:ea typeface="ＭＳ Ｐゴシック" pitchFamily="34" charset="-128"/>
              <a:cs typeface="Arial" pitchFamily="34" charset="0"/>
            </a:rPr>
            <a:t>. 2010.)</a:t>
          </a:r>
          <a:endParaRPr lang="en-US" sz="1200" b="0" i="0" u="none" dirty="0">
            <a:solidFill>
              <a:srgbClr val="FFEAD5"/>
            </a:solidFill>
          </a:endParaRPr>
        </a:p>
      </dgm:t>
    </dgm:pt>
    <dgm:pt modelId="{CDBA3F89-3EEA-4D48-A13F-E087916E707F}" type="parTrans" cxnId="{7AFEACF5-2F7B-4905-90A6-964474A385A0}">
      <dgm:prSet/>
      <dgm:spPr/>
      <dgm:t>
        <a:bodyPr/>
        <a:lstStyle/>
        <a:p>
          <a:endParaRPr lang="en-US"/>
        </a:p>
      </dgm:t>
    </dgm:pt>
    <dgm:pt modelId="{457F7D0F-513A-465B-8565-95B7250052BB}" type="sibTrans" cxnId="{7AFEACF5-2F7B-4905-90A6-964474A385A0}">
      <dgm:prSet/>
      <dgm:spPr/>
      <dgm:t>
        <a:bodyPr/>
        <a:lstStyle/>
        <a:p>
          <a:endParaRPr lang="en-US"/>
        </a:p>
      </dgm:t>
    </dgm:pt>
    <dgm:pt modelId="{37E5F0DB-6369-47FB-86E2-3AB712372B1C}">
      <dgm:prSet custT="1"/>
      <dgm:spPr>
        <a:solidFill>
          <a:srgbClr val="365F91"/>
        </a:solidFill>
      </dgm:spPr>
      <dgm:t>
        <a:bodyPr/>
        <a:lstStyle/>
        <a:p>
          <a:pPr rtl="0"/>
          <a:r>
            <a:rPr lang="en-US" sz="2200" b="1" i="0" u="none" dirty="0">
              <a:solidFill>
                <a:srgbClr val="FFEAD5"/>
              </a:solidFill>
            </a:rPr>
            <a:t>Forgiveness/reconciliation  </a:t>
          </a:r>
          <a:br>
            <a:rPr lang="en-US" sz="2400" b="1" i="0" u="none" dirty="0">
              <a:solidFill>
                <a:srgbClr val="FFEAD5"/>
              </a:solidFill>
            </a:rPr>
          </a:br>
          <a:r>
            <a:rPr lang="en-US" sz="1000" b="0" i="0" u="none" dirty="0">
              <a:solidFill>
                <a:srgbClr val="FFEAD5"/>
              </a:solidFill>
            </a:rPr>
            <a:t>(</a:t>
          </a:r>
          <a:r>
            <a:rPr lang="en-US" altLang="en-US" sz="1000" dirty="0">
              <a:solidFill>
                <a:srgbClr val="FFEAD5"/>
              </a:solidFill>
              <a:latin typeface="+mn-lt"/>
              <a:ea typeface="ＭＳ Ｐゴシック" pitchFamily="34" charset="-128"/>
              <a:cs typeface="Arial" pitchFamily="34" charset="0"/>
            </a:rPr>
            <a:t>Worthington EL, Jr. Dimensions of forgiveness: Psychological research and theological perspectives. 1998;</a:t>
          </a:r>
          <a:r>
            <a:rPr lang="en-US" altLang="en-US" sz="1000" baseline="0" dirty="0">
              <a:solidFill>
                <a:srgbClr val="FFEAD5"/>
              </a:solidFill>
              <a:latin typeface="+mn-lt"/>
              <a:ea typeface="ＭＳ Ｐゴシック" pitchFamily="34" charset="-128"/>
              <a:cs typeface="Arial" pitchFamily="34" charset="0"/>
            </a:rPr>
            <a:t> </a:t>
          </a:r>
          <a:r>
            <a:rPr lang="en-US" altLang="en-US" sz="1000" dirty="0">
              <a:solidFill>
                <a:srgbClr val="FFEAD5"/>
              </a:solidFill>
              <a:latin typeface="+mn-lt"/>
              <a:ea typeface="ＭＳ Ｐゴシック" pitchFamily="34" charset="-128"/>
              <a:cs typeface="Arial" pitchFamily="34" charset="0"/>
            </a:rPr>
            <a:t>McCullough ME et al. Theory, research, and practice. 2000.)</a:t>
          </a:r>
          <a:endParaRPr lang="en-US" sz="1000" b="0" i="0" u="none" dirty="0">
            <a:solidFill>
              <a:srgbClr val="FFEAD5"/>
            </a:solidFill>
          </a:endParaRPr>
        </a:p>
      </dgm:t>
    </dgm:pt>
    <dgm:pt modelId="{61A278D7-F2A3-4CDA-9D75-EE0404325C9D}" type="parTrans" cxnId="{18D0363B-25DA-42E5-A7C6-E176FE44C33B}">
      <dgm:prSet/>
      <dgm:spPr/>
      <dgm:t>
        <a:bodyPr/>
        <a:lstStyle/>
        <a:p>
          <a:endParaRPr lang="en-US"/>
        </a:p>
      </dgm:t>
    </dgm:pt>
    <dgm:pt modelId="{F0C84E60-502E-4F1F-A99D-B3BBA9089536}" type="sibTrans" cxnId="{18D0363B-25DA-42E5-A7C6-E176FE44C33B}">
      <dgm:prSet/>
      <dgm:spPr/>
      <dgm:t>
        <a:bodyPr/>
        <a:lstStyle/>
        <a:p>
          <a:endParaRPr lang="en-US"/>
        </a:p>
      </dgm:t>
    </dgm:pt>
    <dgm:pt modelId="{2534E08F-4F61-4BB4-A1A9-CCD75510B52F}">
      <dgm:prSet custT="1"/>
      <dgm:spPr>
        <a:solidFill>
          <a:srgbClr val="365F91"/>
        </a:solidFill>
      </dgm:spPr>
      <dgm:t>
        <a:bodyPr/>
        <a:lstStyle/>
        <a:p>
          <a:pPr rtl="0"/>
          <a:r>
            <a:rPr lang="en-US" sz="2400" b="1" i="0" u="none" dirty="0">
              <a:solidFill>
                <a:srgbClr val="FFEAD5"/>
              </a:solidFill>
            </a:rPr>
            <a:t>Meaning oriented therapy </a:t>
          </a:r>
          <a:br>
            <a:rPr lang="en-US" sz="2400" b="1" i="0" u="none" dirty="0">
              <a:solidFill>
                <a:srgbClr val="FFEAD5"/>
              </a:solidFill>
            </a:rPr>
          </a:br>
          <a:r>
            <a:rPr lang="en-US" sz="1200" b="0" i="0" u="none" dirty="0">
              <a:solidFill>
                <a:srgbClr val="FFEAD5"/>
              </a:solidFill>
            </a:rPr>
            <a:t>(</a:t>
          </a:r>
          <a:r>
            <a:rPr lang="en-US" altLang="en-US" sz="1200" dirty="0" err="1">
              <a:solidFill>
                <a:srgbClr val="FFEAD5"/>
              </a:solidFill>
              <a:ea typeface="ＭＳ Ｐゴシック" pitchFamily="34" charset="-128"/>
              <a:cs typeface="Arial" pitchFamily="34" charset="0"/>
            </a:rPr>
            <a:t>Breitbart</a:t>
          </a:r>
          <a:r>
            <a:rPr lang="en-US" altLang="en-US" sz="1200" dirty="0">
              <a:solidFill>
                <a:srgbClr val="FFEAD5"/>
              </a:solidFill>
              <a:ea typeface="ＭＳ Ｐゴシック" pitchFamily="34" charset="-128"/>
              <a:cs typeface="Arial" pitchFamily="34" charset="0"/>
            </a:rPr>
            <a:t> W, Heller KS. </a:t>
          </a:r>
          <a:r>
            <a:rPr lang="en-US" altLang="en-US" sz="1200" i="1" dirty="0">
              <a:solidFill>
                <a:srgbClr val="FFEAD5"/>
              </a:solidFill>
              <a:ea typeface="ＭＳ Ｐゴシック" pitchFamily="34" charset="-128"/>
              <a:cs typeface="Arial" pitchFamily="34" charset="0"/>
            </a:rPr>
            <a:t>J </a:t>
          </a:r>
          <a:r>
            <a:rPr lang="en-US" altLang="en-US" sz="1200" i="1" dirty="0" err="1">
              <a:solidFill>
                <a:srgbClr val="FFEAD5"/>
              </a:solidFill>
              <a:ea typeface="ＭＳ Ｐゴシック" pitchFamily="34" charset="-128"/>
              <a:cs typeface="Arial" pitchFamily="34" charset="0"/>
            </a:rPr>
            <a:t>Palliat</a:t>
          </a:r>
          <a:r>
            <a:rPr lang="en-US" altLang="en-US" sz="1200" i="1" dirty="0">
              <a:solidFill>
                <a:srgbClr val="FFEAD5"/>
              </a:solidFill>
              <a:ea typeface="ＭＳ Ｐゴシック" pitchFamily="34" charset="-128"/>
              <a:cs typeface="Arial" pitchFamily="34" charset="0"/>
            </a:rPr>
            <a:t> Med.</a:t>
          </a:r>
          <a:r>
            <a:rPr lang="en-US" altLang="en-US" sz="1200" dirty="0">
              <a:solidFill>
                <a:srgbClr val="FFEAD5"/>
              </a:solidFill>
              <a:ea typeface="ＭＳ Ｐゴシック" pitchFamily="34" charset="-128"/>
              <a:cs typeface="Arial" pitchFamily="34" charset="0"/>
            </a:rPr>
            <a:t> 2003.)</a:t>
          </a:r>
          <a:endParaRPr lang="en-US" sz="1200" b="0" i="0" u="none" dirty="0">
            <a:solidFill>
              <a:srgbClr val="FFEAD5"/>
            </a:solidFill>
          </a:endParaRPr>
        </a:p>
      </dgm:t>
    </dgm:pt>
    <dgm:pt modelId="{588E4FFB-6961-4F63-BB9E-E85DD5448482}" type="parTrans" cxnId="{5880F806-8E72-467A-84BD-F6895599AB63}">
      <dgm:prSet/>
      <dgm:spPr/>
      <dgm:t>
        <a:bodyPr/>
        <a:lstStyle/>
        <a:p>
          <a:endParaRPr lang="en-US"/>
        </a:p>
      </dgm:t>
    </dgm:pt>
    <dgm:pt modelId="{CEC69E20-91B7-46A1-AF77-A4A18DFB632C}" type="sibTrans" cxnId="{5880F806-8E72-467A-84BD-F6895599AB63}">
      <dgm:prSet/>
      <dgm:spPr/>
      <dgm:t>
        <a:bodyPr/>
        <a:lstStyle/>
        <a:p>
          <a:endParaRPr lang="en-US"/>
        </a:p>
      </dgm:t>
    </dgm:pt>
    <dgm:pt modelId="{5200121F-C424-4004-9908-9E8AAB096B55}">
      <dgm:prSet custT="1"/>
      <dgm:spPr>
        <a:solidFill>
          <a:srgbClr val="365F91"/>
        </a:solidFill>
      </dgm:spPr>
      <dgm:t>
        <a:bodyPr/>
        <a:lstStyle/>
        <a:p>
          <a:pPr rtl="0"/>
          <a:r>
            <a:rPr lang="en-US" sz="2400" b="1" i="0" u="none" dirty="0">
              <a:solidFill>
                <a:srgbClr val="FFEAD5"/>
              </a:solidFill>
            </a:rPr>
            <a:t>Dignity therapy </a:t>
          </a:r>
          <a:br>
            <a:rPr lang="en-US" sz="2400" b="1" i="0" u="none" dirty="0">
              <a:solidFill>
                <a:srgbClr val="FFEAD5"/>
              </a:solidFill>
            </a:rPr>
          </a:br>
          <a:r>
            <a:rPr lang="en-US" sz="1200" b="0" i="0" u="none" dirty="0">
              <a:solidFill>
                <a:srgbClr val="FFEAD5"/>
              </a:solidFill>
            </a:rPr>
            <a:t>(</a:t>
          </a:r>
          <a:r>
            <a:rPr lang="en-US" altLang="en-US" sz="1200" dirty="0" err="1">
              <a:solidFill>
                <a:srgbClr val="FFEAD5"/>
              </a:solidFill>
              <a:ea typeface="ＭＳ Ｐゴシック" pitchFamily="34" charset="-128"/>
              <a:cs typeface="Arial" pitchFamily="34" charset="0"/>
            </a:rPr>
            <a:t>Chochinov</a:t>
          </a:r>
          <a:r>
            <a:rPr lang="en-US" altLang="en-US" sz="1200" dirty="0">
              <a:solidFill>
                <a:srgbClr val="FFEAD5"/>
              </a:solidFill>
              <a:ea typeface="ＭＳ Ｐゴシック" pitchFamily="34" charset="-128"/>
              <a:cs typeface="Arial" pitchFamily="34" charset="0"/>
            </a:rPr>
            <a:t> HM et al. </a:t>
          </a:r>
          <a:r>
            <a:rPr lang="en-US" altLang="en-US" sz="1200" i="1" dirty="0">
              <a:solidFill>
                <a:srgbClr val="FFEAD5"/>
              </a:solidFill>
              <a:ea typeface="ＭＳ Ｐゴシック" pitchFamily="34" charset="-128"/>
              <a:cs typeface="Arial" pitchFamily="34" charset="0"/>
            </a:rPr>
            <a:t>J </a:t>
          </a:r>
          <a:r>
            <a:rPr lang="en-US" altLang="en-US" sz="1200" i="1" dirty="0" err="1">
              <a:solidFill>
                <a:srgbClr val="FFEAD5"/>
              </a:solidFill>
              <a:ea typeface="ＭＳ Ｐゴシック" pitchFamily="34" charset="-128"/>
              <a:cs typeface="Arial" pitchFamily="34" charset="0"/>
            </a:rPr>
            <a:t>Clin</a:t>
          </a:r>
          <a:r>
            <a:rPr lang="en-US" altLang="en-US" sz="1200" i="1" dirty="0">
              <a:solidFill>
                <a:srgbClr val="FFEAD5"/>
              </a:solidFill>
              <a:ea typeface="ＭＳ Ｐゴシック" pitchFamily="34" charset="-128"/>
              <a:cs typeface="Arial" pitchFamily="34" charset="0"/>
            </a:rPr>
            <a:t> </a:t>
          </a:r>
          <a:r>
            <a:rPr lang="en-US" altLang="en-US" sz="1200" i="1" dirty="0" err="1">
              <a:solidFill>
                <a:srgbClr val="FFEAD5"/>
              </a:solidFill>
              <a:ea typeface="ＭＳ Ｐゴシック" pitchFamily="34" charset="-128"/>
              <a:cs typeface="Arial" pitchFamily="34" charset="0"/>
            </a:rPr>
            <a:t>Oncol</a:t>
          </a:r>
          <a:r>
            <a:rPr lang="en-US" altLang="en-US" sz="1200" dirty="0">
              <a:solidFill>
                <a:srgbClr val="FFEAD5"/>
              </a:solidFill>
              <a:ea typeface="ＭＳ Ｐゴシック" pitchFamily="34" charset="-128"/>
              <a:cs typeface="Arial" pitchFamily="34" charset="0"/>
            </a:rPr>
            <a:t>. 2005.)</a:t>
          </a:r>
          <a:endParaRPr lang="en-US" sz="1200" b="0" i="0" u="none" dirty="0">
            <a:solidFill>
              <a:srgbClr val="FFEAD5"/>
            </a:solidFill>
          </a:endParaRPr>
        </a:p>
      </dgm:t>
    </dgm:pt>
    <dgm:pt modelId="{2FC26692-40E5-40FB-B8EB-76543A70F5E6}" type="parTrans" cxnId="{FD716E40-C63E-4EBE-8145-2B6546A53660}">
      <dgm:prSet/>
      <dgm:spPr/>
      <dgm:t>
        <a:bodyPr/>
        <a:lstStyle/>
        <a:p>
          <a:endParaRPr lang="en-US"/>
        </a:p>
      </dgm:t>
    </dgm:pt>
    <dgm:pt modelId="{F731E302-C3B7-485C-9EC0-DB86BC3F71E8}" type="sibTrans" cxnId="{FD716E40-C63E-4EBE-8145-2B6546A53660}">
      <dgm:prSet/>
      <dgm:spPr/>
      <dgm:t>
        <a:bodyPr/>
        <a:lstStyle/>
        <a:p>
          <a:endParaRPr lang="en-US"/>
        </a:p>
      </dgm:t>
    </dgm:pt>
    <dgm:pt modelId="{5128AE3F-2C75-4888-986F-DDEFDE34CDBD}">
      <dgm:prSet custT="1"/>
      <dgm:spPr>
        <a:solidFill>
          <a:srgbClr val="365F91"/>
        </a:solidFill>
      </dgm:spPr>
      <dgm:t>
        <a:bodyPr/>
        <a:lstStyle/>
        <a:p>
          <a:pPr rtl="0"/>
          <a:r>
            <a:rPr lang="en-US" sz="2400" b="1" i="0" u="none" dirty="0">
              <a:solidFill>
                <a:srgbClr val="FFEAD5"/>
              </a:solidFill>
            </a:rPr>
            <a:t>Spiritual components of yoga, tai chi,</a:t>
          </a:r>
          <a:r>
            <a:rPr lang="en-US" sz="2400" b="1" i="0" u="none" baseline="0" dirty="0">
              <a:solidFill>
                <a:srgbClr val="FFEAD5"/>
              </a:solidFill>
            </a:rPr>
            <a:t> etc.</a:t>
          </a:r>
          <a:endParaRPr lang="en-US" sz="2400" b="1" i="0" u="none" dirty="0">
            <a:solidFill>
              <a:srgbClr val="FFEAD5"/>
            </a:solidFill>
          </a:endParaRPr>
        </a:p>
      </dgm:t>
    </dgm:pt>
    <dgm:pt modelId="{9AAD23C4-0D47-43F0-BFF8-800522741C77}" type="parTrans" cxnId="{1551DD95-F48D-4E94-B522-7F8B29EDFF0D}">
      <dgm:prSet/>
      <dgm:spPr/>
      <dgm:t>
        <a:bodyPr/>
        <a:lstStyle/>
        <a:p>
          <a:endParaRPr lang="en-US"/>
        </a:p>
      </dgm:t>
    </dgm:pt>
    <dgm:pt modelId="{4DC14BE7-D37F-4A00-8BA6-F97CEFE87FDD}" type="sibTrans" cxnId="{1551DD95-F48D-4E94-B522-7F8B29EDFF0D}">
      <dgm:prSet/>
      <dgm:spPr/>
      <dgm:t>
        <a:bodyPr/>
        <a:lstStyle/>
        <a:p>
          <a:endParaRPr lang="en-US"/>
        </a:p>
      </dgm:t>
    </dgm:pt>
    <dgm:pt modelId="{1AF6152A-3F5B-45D7-8E9A-193625EE0B8C}">
      <dgm:prSet custT="1"/>
      <dgm:spPr>
        <a:solidFill>
          <a:srgbClr val="365F91"/>
        </a:solidFill>
      </dgm:spPr>
      <dgm:t>
        <a:bodyPr/>
        <a:lstStyle/>
        <a:p>
          <a:pPr rtl="0"/>
          <a:r>
            <a:rPr lang="en-US" sz="2400" b="1" i="0" u="none" dirty="0">
              <a:solidFill>
                <a:srgbClr val="FFEAD5"/>
              </a:solidFill>
            </a:rPr>
            <a:t>Community-faith</a:t>
          </a:r>
          <a:r>
            <a:rPr lang="en-US" sz="2400" b="1" i="0" u="none" baseline="0" dirty="0">
              <a:solidFill>
                <a:srgbClr val="FFEAD5"/>
              </a:solidFill>
            </a:rPr>
            <a:t> based religious interventions </a:t>
          </a:r>
          <a:br>
            <a:rPr lang="en-US" sz="2400" b="1" i="0" u="none" baseline="0" dirty="0">
              <a:solidFill>
                <a:srgbClr val="FFEAD5"/>
              </a:solidFill>
            </a:rPr>
          </a:br>
          <a:r>
            <a:rPr lang="en-US" sz="1200" b="0" i="0" u="none" baseline="0" dirty="0">
              <a:solidFill>
                <a:srgbClr val="FFEAD5"/>
              </a:solidFill>
            </a:rPr>
            <a:t>(Keith Meador)</a:t>
          </a:r>
          <a:endParaRPr lang="en-US" sz="1200" b="0" i="0" u="none" dirty="0">
            <a:solidFill>
              <a:srgbClr val="FFEAD5"/>
            </a:solidFill>
          </a:endParaRPr>
        </a:p>
      </dgm:t>
    </dgm:pt>
    <dgm:pt modelId="{18CD9701-E6B2-4158-BE16-78EF28A96B03}" type="parTrans" cxnId="{FA4EA505-87C5-4E3E-93C7-2005F4766E9D}">
      <dgm:prSet/>
      <dgm:spPr/>
      <dgm:t>
        <a:bodyPr/>
        <a:lstStyle/>
        <a:p>
          <a:endParaRPr lang="en-US"/>
        </a:p>
      </dgm:t>
    </dgm:pt>
    <dgm:pt modelId="{A06075AC-A3AA-4083-87C4-A1921519C9DA}" type="sibTrans" cxnId="{FA4EA505-87C5-4E3E-93C7-2005F4766E9D}">
      <dgm:prSet/>
      <dgm:spPr/>
      <dgm:t>
        <a:bodyPr/>
        <a:lstStyle/>
        <a:p>
          <a:endParaRPr lang="en-US"/>
        </a:p>
      </dgm:t>
    </dgm:pt>
    <dgm:pt modelId="{363A357A-A5E4-4021-8EEA-2916456E4945}" type="pres">
      <dgm:prSet presAssocID="{29893714-10AC-47EE-94A5-C453E4427C27}" presName="linear" presStyleCnt="0">
        <dgm:presLayoutVars>
          <dgm:dir/>
          <dgm:animLvl val="lvl"/>
          <dgm:resizeHandles val="exact"/>
        </dgm:presLayoutVars>
      </dgm:prSet>
      <dgm:spPr/>
    </dgm:pt>
    <dgm:pt modelId="{3E10E8FC-4648-467D-8E7C-4794DAF1EF90}" type="pres">
      <dgm:prSet presAssocID="{72EB8FF6-1E08-4711-984F-AE9ADE03C0B3}" presName="parentLin" presStyleCnt="0"/>
      <dgm:spPr/>
    </dgm:pt>
    <dgm:pt modelId="{0CBFFF23-C61F-4A27-979D-A59A8677682C}" type="pres">
      <dgm:prSet presAssocID="{72EB8FF6-1E08-4711-984F-AE9ADE03C0B3}" presName="parentLeftMargin" presStyleLbl="node1" presStyleIdx="0" presStyleCnt="8"/>
      <dgm:spPr/>
    </dgm:pt>
    <dgm:pt modelId="{4F1AE493-0886-4EAF-B080-431EF0AD848E}" type="pres">
      <dgm:prSet presAssocID="{72EB8FF6-1E08-4711-984F-AE9ADE03C0B3}" presName="parentText" presStyleLbl="node1" presStyleIdx="0" presStyleCnt="8" custScaleX="142997" custScaleY="282673">
        <dgm:presLayoutVars>
          <dgm:chMax val="0"/>
          <dgm:bulletEnabled val="1"/>
        </dgm:presLayoutVars>
      </dgm:prSet>
      <dgm:spPr/>
    </dgm:pt>
    <dgm:pt modelId="{6742A84E-853A-46A3-8139-13B101BA4526}" type="pres">
      <dgm:prSet presAssocID="{72EB8FF6-1E08-4711-984F-AE9ADE03C0B3}" presName="negativeSpace" presStyleCnt="0"/>
      <dgm:spPr/>
    </dgm:pt>
    <dgm:pt modelId="{BCFCC774-FE66-4D6A-86D5-0F412328CA21}" type="pres">
      <dgm:prSet presAssocID="{72EB8FF6-1E08-4711-984F-AE9ADE03C0B3}" presName="childText" presStyleLbl="conFgAcc1" presStyleIdx="0" presStyleCnt="8">
        <dgm:presLayoutVars>
          <dgm:bulletEnabled val="1"/>
        </dgm:presLayoutVars>
      </dgm:prSet>
      <dgm:spPr>
        <a:ln>
          <a:solidFill>
            <a:srgbClr val="EF792F"/>
          </a:solidFill>
        </a:ln>
      </dgm:spPr>
    </dgm:pt>
    <dgm:pt modelId="{3173E50D-F2B8-408B-985E-1D9C5645D5DA}" type="pres">
      <dgm:prSet presAssocID="{0FD6CD12-9BE4-449F-BB1C-052B27F40F8A}" presName="spaceBetweenRectangles" presStyleCnt="0"/>
      <dgm:spPr/>
    </dgm:pt>
    <dgm:pt modelId="{3675BD6E-8142-4D20-9C19-02D51CE3B015}" type="pres">
      <dgm:prSet presAssocID="{F638AD53-EAC9-4CB0-AFF4-D46D9F96EB14}" presName="parentLin" presStyleCnt="0"/>
      <dgm:spPr/>
    </dgm:pt>
    <dgm:pt modelId="{F2314921-1FAD-408F-A8D9-8FB1122E46A1}" type="pres">
      <dgm:prSet presAssocID="{F638AD53-EAC9-4CB0-AFF4-D46D9F96EB14}" presName="parentLeftMargin" presStyleLbl="node1" presStyleIdx="0" presStyleCnt="8"/>
      <dgm:spPr/>
    </dgm:pt>
    <dgm:pt modelId="{55D95EAB-D24C-4472-A84F-BE1609109E6A}" type="pres">
      <dgm:prSet presAssocID="{F638AD53-EAC9-4CB0-AFF4-D46D9F96EB14}" presName="parentText" presStyleLbl="node1" presStyleIdx="1" presStyleCnt="8" custScaleX="142997" custScaleY="282673" custLinFactNeighborX="21530">
        <dgm:presLayoutVars>
          <dgm:chMax val="0"/>
          <dgm:bulletEnabled val="1"/>
        </dgm:presLayoutVars>
      </dgm:prSet>
      <dgm:spPr/>
    </dgm:pt>
    <dgm:pt modelId="{06273908-40E5-45E5-B71C-51FAECEC6B32}" type="pres">
      <dgm:prSet presAssocID="{F638AD53-EAC9-4CB0-AFF4-D46D9F96EB14}" presName="negativeSpace" presStyleCnt="0"/>
      <dgm:spPr/>
    </dgm:pt>
    <dgm:pt modelId="{1C3EAEF3-08EB-4D85-92DD-BC0D148AF313}" type="pres">
      <dgm:prSet presAssocID="{F638AD53-EAC9-4CB0-AFF4-D46D9F96EB14}" presName="childText" presStyleLbl="conFgAcc1" presStyleIdx="1" presStyleCnt="8">
        <dgm:presLayoutVars>
          <dgm:bulletEnabled val="1"/>
        </dgm:presLayoutVars>
      </dgm:prSet>
      <dgm:spPr>
        <a:ln>
          <a:solidFill>
            <a:srgbClr val="EF792F"/>
          </a:solidFill>
        </a:ln>
      </dgm:spPr>
    </dgm:pt>
    <dgm:pt modelId="{FDF16490-690D-4588-82EC-2036C036DEE7}" type="pres">
      <dgm:prSet presAssocID="{EF5B95D8-BCB5-4B61-B791-1DD23A5E14EA}" presName="spaceBetweenRectangles" presStyleCnt="0"/>
      <dgm:spPr/>
    </dgm:pt>
    <dgm:pt modelId="{E2886293-3AB4-4FD7-ABC9-B363A16372A8}" type="pres">
      <dgm:prSet presAssocID="{E242EF3E-9245-4DB8-8FFF-067872FDF3CD}" presName="parentLin" presStyleCnt="0"/>
      <dgm:spPr/>
    </dgm:pt>
    <dgm:pt modelId="{5A17FA56-3C08-45C4-900E-0F2475AA29F7}" type="pres">
      <dgm:prSet presAssocID="{E242EF3E-9245-4DB8-8FFF-067872FDF3CD}" presName="parentLeftMargin" presStyleLbl="node1" presStyleIdx="1" presStyleCnt="8"/>
      <dgm:spPr/>
    </dgm:pt>
    <dgm:pt modelId="{40FCF722-8FA0-45C0-AAF1-A9DF2956CC7A}" type="pres">
      <dgm:prSet presAssocID="{E242EF3E-9245-4DB8-8FFF-067872FDF3CD}" presName="parentText" presStyleLbl="node1" presStyleIdx="2" presStyleCnt="8" custScaleX="142997" custScaleY="282673">
        <dgm:presLayoutVars>
          <dgm:chMax val="0"/>
          <dgm:bulletEnabled val="1"/>
        </dgm:presLayoutVars>
      </dgm:prSet>
      <dgm:spPr/>
    </dgm:pt>
    <dgm:pt modelId="{847EFA67-8D44-44ED-AFD9-812CF978635F}" type="pres">
      <dgm:prSet presAssocID="{E242EF3E-9245-4DB8-8FFF-067872FDF3CD}" presName="negativeSpace" presStyleCnt="0"/>
      <dgm:spPr/>
    </dgm:pt>
    <dgm:pt modelId="{3C02E2C7-00D0-46F7-89B7-083A1C226771}" type="pres">
      <dgm:prSet presAssocID="{E242EF3E-9245-4DB8-8FFF-067872FDF3CD}" presName="childText" presStyleLbl="conFgAcc1" presStyleIdx="2" presStyleCnt="8">
        <dgm:presLayoutVars>
          <dgm:bulletEnabled val="1"/>
        </dgm:presLayoutVars>
      </dgm:prSet>
      <dgm:spPr>
        <a:ln>
          <a:solidFill>
            <a:srgbClr val="EF792F"/>
          </a:solidFill>
        </a:ln>
      </dgm:spPr>
    </dgm:pt>
    <dgm:pt modelId="{38219BD7-2A57-43CE-B661-D27BCBD31CC4}" type="pres">
      <dgm:prSet presAssocID="{457F7D0F-513A-465B-8565-95B7250052BB}" presName="spaceBetweenRectangles" presStyleCnt="0"/>
      <dgm:spPr/>
    </dgm:pt>
    <dgm:pt modelId="{8EEF7202-6930-46F0-A7AD-C996C74F495E}" type="pres">
      <dgm:prSet presAssocID="{37E5F0DB-6369-47FB-86E2-3AB712372B1C}" presName="parentLin" presStyleCnt="0"/>
      <dgm:spPr/>
    </dgm:pt>
    <dgm:pt modelId="{354D1ADE-17AC-41B5-9744-E1C3A96BEB0C}" type="pres">
      <dgm:prSet presAssocID="{37E5F0DB-6369-47FB-86E2-3AB712372B1C}" presName="parentLeftMargin" presStyleLbl="node1" presStyleIdx="2" presStyleCnt="8"/>
      <dgm:spPr/>
    </dgm:pt>
    <dgm:pt modelId="{FD2CB5BA-197A-41F7-AAC0-B8D1BBAB3E0C}" type="pres">
      <dgm:prSet presAssocID="{37E5F0DB-6369-47FB-86E2-3AB712372B1C}" presName="parentText" presStyleLbl="node1" presStyleIdx="3" presStyleCnt="8" custScaleX="142997" custScaleY="371698">
        <dgm:presLayoutVars>
          <dgm:chMax val="0"/>
          <dgm:bulletEnabled val="1"/>
        </dgm:presLayoutVars>
      </dgm:prSet>
      <dgm:spPr/>
    </dgm:pt>
    <dgm:pt modelId="{6C3A1DED-A093-4807-ADA6-ACD25A10061F}" type="pres">
      <dgm:prSet presAssocID="{37E5F0DB-6369-47FB-86E2-3AB712372B1C}" presName="negativeSpace" presStyleCnt="0"/>
      <dgm:spPr/>
    </dgm:pt>
    <dgm:pt modelId="{98A06FDE-1E93-4380-B8BA-282BC23768CF}" type="pres">
      <dgm:prSet presAssocID="{37E5F0DB-6369-47FB-86E2-3AB712372B1C}" presName="childText" presStyleLbl="conFgAcc1" presStyleIdx="3" presStyleCnt="8">
        <dgm:presLayoutVars>
          <dgm:bulletEnabled val="1"/>
        </dgm:presLayoutVars>
      </dgm:prSet>
      <dgm:spPr>
        <a:ln>
          <a:solidFill>
            <a:srgbClr val="EF792F"/>
          </a:solidFill>
        </a:ln>
      </dgm:spPr>
    </dgm:pt>
    <dgm:pt modelId="{CD677748-D022-4F91-B270-2CEA9E1C1758}" type="pres">
      <dgm:prSet presAssocID="{F0C84E60-502E-4F1F-A99D-B3BBA9089536}" presName="spaceBetweenRectangles" presStyleCnt="0"/>
      <dgm:spPr/>
    </dgm:pt>
    <dgm:pt modelId="{0AF5CF40-0E6B-498E-B70B-01BBBC180471}" type="pres">
      <dgm:prSet presAssocID="{2534E08F-4F61-4BB4-A1A9-CCD75510B52F}" presName="parentLin" presStyleCnt="0"/>
      <dgm:spPr/>
    </dgm:pt>
    <dgm:pt modelId="{D6D92A20-C964-4DD7-B153-1037DBACA526}" type="pres">
      <dgm:prSet presAssocID="{2534E08F-4F61-4BB4-A1A9-CCD75510B52F}" presName="parentLeftMargin" presStyleLbl="node1" presStyleIdx="3" presStyleCnt="8"/>
      <dgm:spPr/>
    </dgm:pt>
    <dgm:pt modelId="{797A9DB6-58A2-4B66-AE7A-96F56E4E29B4}" type="pres">
      <dgm:prSet presAssocID="{2534E08F-4F61-4BB4-A1A9-CCD75510B52F}" presName="parentText" presStyleLbl="node1" presStyleIdx="4" presStyleCnt="8" custScaleX="142997" custScaleY="282673">
        <dgm:presLayoutVars>
          <dgm:chMax val="0"/>
          <dgm:bulletEnabled val="1"/>
        </dgm:presLayoutVars>
      </dgm:prSet>
      <dgm:spPr/>
    </dgm:pt>
    <dgm:pt modelId="{3371F63C-3C34-438F-A101-4070F2968B27}" type="pres">
      <dgm:prSet presAssocID="{2534E08F-4F61-4BB4-A1A9-CCD75510B52F}" presName="negativeSpace" presStyleCnt="0"/>
      <dgm:spPr/>
    </dgm:pt>
    <dgm:pt modelId="{3201E24E-F72F-4049-B41C-F3E0A52386DF}" type="pres">
      <dgm:prSet presAssocID="{2534E08F-4F61-4BB4-A1A9-CCD75510B52F}" presName="childText" presStyleLbl="conFgAcc1" presStyleIdx="4" presStyleCnt="8">
        <dgm:presLayoutVars>
          <dgm:bulletEnabled val="1"/>
        </dgm:presLayoutVars>
      </dgm:prSet>
      <dgm:spPr>
        <a:ln>
          <a:solidFill>
            <a:srgbClr val="EF792F"/>
          </a:solidFill>
        </a:ln>
      </dgm:spPr>
    </dgm:pt>
    <dgm:pt modelId="{AC35F39F-A29E-4DBD-8162-D83B331FB836}" type="pres">
      <dgm:prSet presAssocID="{CEC69E20-91B7-46A1-AF77-A4A18DFB632C}" presName="spaceBetweenRectangles" presStyleCnt="0"/>
      <dgm:spPr/>
    </dgm:pt>
    <dgm:pt modelId="{ED525CA2-3D55-4AC2-9F0C-CC3D8D86FA6B}" type="pres">
      <dgm:prSet presAssocID="{5200121F-C424-4004-9908-9E8AAB096B55}" presName="parentLin" presStyleCnt="0"/>
      <dgm:spPr/>
    </dgm:pt>
    <dgm:pt modelId="{2E49D68F-DF00-4FDA-97BD-83447FDFC57C}" type="pres">
      <dgm:prSet presAssocID="{5200121F-C424-4004-9908-9E8AAB096B55}" presName="parentLeftMargin" presStyleLbl="node1" presStyleIdx="4" presStyleCnt="8"/>
      <dgm:spPr/>
    </dgm:pt>
    <dgm:pt modelId="{1F0E43E1-B8A2-4A29-808C-7907391F5B44}" type="pres">
      <dgm:prSet presAssocID="{5200121F-C424-4004-9908-9E8AAB096B55}" presName="parentText" presStyleLbl="node1" presStyleIdx="5" presStyleCnt="8" custScaleX="142997" custScaleY="282673" custLinFactNeighborY="-42468">
        <dgm:presLayoutVars>
          <dgm:chMax val="0"/>
          <dgm:bulletEnabled val="1"/>
        </dgm:presLayoutVars>
      </dgm:prSet>
      <dgm:spPr/>
    </dgm:pt>
    <dgm:pt modelId="{399E2E69-4000-4897-B411-006C64B0813D}" type="pres">
      <dgm:prSet presAssocID="{5200121F-C424-4004-9908-9E8AAB096B55}" presName="negativeSpace" presStyleCnt="0"/>
      <dgm:spPr/>
    </dgm:pt>
    <dgm:pt modelId="{72F61981-9813-4D36-9E30-45679B9D5844}" type="pres">
      <dgm:prSet presAssocID="{5200121F-C424-4004-9908-9E8AAB096B55}" presName="childText" presStyleLbl="conFgAcc1" presStyleIdx="5" presStyleCnt="8">
        <dgm:presLayoutVars>
          <dgm:bulletEnabled val="1"/>
        </dgm:presLayoutVars>
      </dgm:prSet>
      <dgm:spPr>
        <a:ln>
          <a:solidFill>
            <a:srgbClr val="EF792F"/>
          </a:solidFill>
        </a:ln>
      </dgm:spPr>
    </dgm:pt>
    <dgm:pt modelId="{EAC20017-A82B-41CD-A994-5B8DD7D798E3}" type="pres">
      <dgm:prSet presAssocID="{F731E302-C3B7-485C-9EC0-DB86BC3F71E8}" presName="spaceBetweenRectangles" presStyleCnt="0"/>
      <dgm:spPr/>
    </dgm:pt>
    <dgm:pt modelId="{8772176E-043E-4A29-8EBD-E45B66AB8508}" type="pres">
      <dgm:prSet presAssocID="{5128AE3F-2C75-4888-986F-DDEFDE34CDBD}" presName="parentLin" presStyleCnt="0"/>
      <dgm:spPr/>
    </dgm:pt>
    <dgm:pt modelId="{8DC239F0-F0CE-4606-8171-4698D469CF43}" type="pres">
      <dgm:prSet presAssocID="{5128AE3F-2C75-4888-986F-DDEFDE34CDBD}" presName="parentLeftMargin" presStyleLbl="node1" presStyleIdx="5" presStyleCnt="8"/>
      <dgm:spPr/>
    </dgm:pt>
    <dgm:pt modelId="{4B44AF43-64AD-4EC7-B622-9A03CC3724E9}" type="pres">
      <dgm:prSet presAssocID="{5128AE3F-2C75-4888-986F-DDEFDE34CDBD}" presName="parentText" presStyleLbl="node1" presStyleIdx="6" presStyleCnt="8" custScaleX="142997" custScaleY="282673">
        <dgm:presLayoutVars>
          <dgm:chMax val="0"/>
          <dgm:bulletEnabled val="1"/>
        </dgm:presLayoutVars>
      </dgm:prSet>
      <dgm:spPr/>
    </dgm:pt>
    <dgm:pt modelId="{85748088-8BC5-4CA7-B3D1-0FE23D0F2FA3}" type="pres">
      <dgm:prSet presAssocID="{5128AE3F-2C75-4888-986F-DDEFDE34CDBD}" presName="negativeSpace" presStyleCnt="0"/>
      <dgm:spPr/>
    </dgm:pt>
    <dgm:pt modelId="{EF446472-A8D6-4F51-860D-2C1DFBD2AD48}" type="pres">
      <dgm:prSet presAssocID="{5128AE3F-2C75-4888-986F-DDEFDE34CDBD}" presName="childText" presStyleLbl="conFgAcc1" presStyleIdx="6" presStyleCnt="8">
        <dgm:presLayoutVars>
          <dgm:bulletEnabled val="1"/>
        </dgm:presLayoutVars>
      </dgm:prSet>
      <dgm:spPr>
        <a:ln>
          <a:solidFill>
            <a:srgbClr val="EF792F"/>
          </a:solidFill>
        </a:ln>
      </dgm:spPr>
    </dgm:pt>
    <dgm:pt modelId="{811357E0-3141-4310-8085-511C36219AC8}" type="pres">
      <dgm:prSet presAssocID="{4DC14BE7-D37F-4A00-8BA6-F97CEFE87FDD}" presName="spaceBetweenRectangles" presStyleCnt="0"/>
      <dgm:spPr/>
    </dgm:pt>
    <dgm:pt modelId="{FED9E83A-857A-48AC-BE98-068129CD1BB0}" type="pres">
      <dgm:prSet presAssocID="{1AF6152A-3F5B-45D7-8E9A-193625EE0B8C}" presName="parentLin" presStyleCnt="0"/>
      <dgm:spPr/>
    </dgm:pt>
    <dgm:pt modelId="{7816D9F5-36AA-4529-B737-D2A924889642}" type="pres">
      <dgm:prSet presAssocID="{1AF6152A-3F5B-45D7-8E9A-193625EE0B8C}" presName="parentLeftMargin" presStyleLbl="node1" presStyleIdx="6" presStyleCnt="8"/>
      <dgm:spPr/>
    </dgm:pt>
    <dgm:pt modelId="{F5FFB570-36D8-40C3-B01A-11A6D94E72C4}" type="pres">
      <dgm:prSet presAssocID="{1AF6152A-3F5B-45D7-8E9A-193625EE0B8C}" presName="parentText" presStyleLbl="node1" presStyleIdx="7" presStyleCnt="8" custScaleX="142997" custScaleY="282673">
        <dgm:presLayoutVars>
          <dgm:chMax val="0"/>
          <dgm:bulletEnabled val="1"/>
        </dgm:presLayoutVars>
      </dgm:prSet>
      <dgm:spPr/>
    </dgm:pt>
    <dgm:pt modelId="{D0BDB1B6-6F12-4007-A896-5CF79EAEC31E}" type="pres">
      <dgm:prSet presAssocID="{1AF6152A-3F5B-45D7-8E9A-193625EE0B8C}" presName="negativeSpace" presStyleCnt="0"/>
      <dgm:spPr/>
    </dgm:pt>
    <dgm:pt modelId="{B759F480-F2A1-4300-B6AA-0E84BFD4A9B2}" type="pres">
      <dgm:prSet presAssocID="{1AF6152A-3F5B-45D7-8E9A-193625EE0B8C}" presName="childText" presStyleLbl="conFgAcc1" presStyleIdx="7" presStyleCnt="8">
        <dgm:presLayoutVars>
          <dgm:bulletEnabled val="1"/>
        </dgm:presLayoutVars>
      </dgm:prSet>
      <dgm:spPr>
        <a:ln>
          <a:solidFill>
            <a:srgbClr val="EF792F"/>
          </a:solidFill>
        </a:ln>
      </dgm:spPr>
    </dgm:pt>
  </dgm:ptLst>
  <dgm:cxnLst>
    <dgm:cxn modelId="{FA4EA505-87C5-4E3E-93C7-2005F4766E9D}" srcId="{29893714-10AC-47EE-94A5-C453E4427C27}" destId="{1AF6152A-3F5B-45D7-8E9A-193625EE0B8C}" srcOrd="7" destOrd="0" parTransId="{18CD9701-E6B2-4158-BE16-78EF28A96B03}" sibTransId="{A06075AC-A3AA-4083-87C4-A1921519C9DA}"/>
    <dgm:cxn modelId="{5880F806-8E72-467A-84BD-F6895599AB63}" srcId="{29893714-10AC-47EE-94A5-C453E4427C27}" destId="{2534E08F-4F61-4BB4-A1A9-CCD75510B52F}" srcOrd="4" destOrd="0" parTransId="{588E4FFB-6961-4F63-BB9E-E85DD5448482}" sibTransId="{CEC69E20-91B7-46A1-AF77-A4A18DFB632C}"/>
    <dgm:cxn modelId="{E1B24612-EB74-D841-AB30-7D58AB5D3F05}" type="presOf" srcId="{72EB8FF6-1E08-4711-984F-AE9ADE03C0B3}" destId="{0CBFFF23-C61F-4A27-979D-A59A8677682C}" srcOrd="0" destOrd="0" presId="urn:microsoft.com/office/officeart/2005/8/layout/list1"/>
    <dgm:cxn modelId="{18D0363B-25DA-42E5-A7C6-E176FE44C33B}" srcId="{29893714-10AC-47EE-94A5-C453E4427C27}" destId="{37E5F0DB-6369-47FB-86E2-3AB712372B1C}" srcOrd="3" destOrd="0" parTransId="{61A278D7-F2A3-4CDA-9D75-EE0404325C9D}" sibTransId="{F0C84E60-502E-4F1F-A99D-B3BBA9089536}"/>
    <dgm:cxn modelId="{FD716E40-C63E-4EBE-8145-2B6546A53660}" srcId="{29893714-10AC-47EE-94A5-C453E4427C27}" destId="{5200121F-C424-4004-9908-9E8AAB096B55}" srcOrd="5" destOrd="0" parTransId="{2FC26692-40E5-40FB-B8EB-76543A70F5E6}" sibTransId="{F731E302-C3B7-485C-9EC0-DB86BC3F71E8}"/>
    <dgm:cxn modelId="{2CAC8A40-C882-C645-8C6C-65A42ACBF2E8}" type="presOf" srcId="{5200121F-C424-4004-9908-9E8AAB096B55}" destId="{2E49D68F-DF00-4FDA-97BD-83447FDFC57C}" srcOrd="0" destOrd="0" presId="urn:microsoft.com/office/officeart/2005/8/layout/list1"/>
    <dgm:cxn modelId="{4B826F42-BECD-6C4A-A025-368AAF1D0579}" type="presOf" srcId="{29893714-10AC-47EE-94A5-C453E4427C27}" destId="{363A357A-A5E4-4021-8EEA-2916456E4945}" srcOrd="0" destOrd="0" presId="urn:microsoft.com/office/officeart/2005/8/layout/list1"/>
    <dgm:cxn modelId="{F2A95462-6348-F446-99B1-FA8C3809FEF2}" type="presOf" srcId="{F638AD53-EAC9-4CB0-AFF4-D46D9F96EB14}" destId="{55D95EAB-D24C-4472-A84F-BE1609109E6A}" srcOrd="1" destOrd="0" presId="urn:microsoft.com/office/officeart/2005/8/layout/list1"/>
    <dgm:cxn modelId="{68A0B162-9EA0-409D-A6A4-7779208F3565}" srcId="{29893714-10AC-47EE-94A5-C453E4427C27}" destId="{72EB8FF6-1E08-4711-984F-AE9ADE03C0B3}" srcOrd="0" destOrd="0" parTransId="{E641BB97-F2BA-4B26-81B1-979F4B95AC68}" sibTransId="{0FD6CD12-9BE4-449F-BB1C-052B27F40F8A}"/>
    <dgm:cxn modelId="{8A287869-8E28-B54E-96CE-43F7DD19E31E}" type="presOf" srcId="{E242EF3E-9245-4DB8-8FFF-067872FDF3CD}" destId="{40FCF722-8FA0-45C0-AAF1-A9DF2956CC7A}" srcOrd="1" destOrd="0" presId="urn:microsoft.com/office/officeart/2005/8/layout/list1"/>
    <dgm:cxn modelId="{235B7472-0521-DB4E-B222-9EAA4BA372BE}" type="presOf" srcId="{E242EF3E-9245-4DB8-8FFF-067872FDF3CD}" destId="{5A17FA56-3C08-45C4-900E-0F2475AA29F7}" srcOrd="0" destOrd="0" presId="urn:microsoft.com/office/officeart/2005/8/layout/list1"/>
    <dgm:cxn modelId="{4020A254-5FAE-2248-BA60-B8B3DF07EA00}" type="presOf" srcId="{5200121F-C424-4004-9908-9E8AAB096B55}" destId="{1F0E43E1-B8A2-4A29-808C-7907391F5B44}" srcOrd="1" destOrd="0" presId="urn:microsoft.com/office/officeart/2005/8/layout/list1"/>
    <dgm:cxn modelId="{B4F0037D-535A-D44E-B55B-8D36D9C54150}" type="presOf" srcId="{2534E08F-4F61-4BB4-A1A9-CCD75510B52F}" destId="{797A9DB6-58A2-4B66-AE7A-96F56E4E29B4}" srcOrd="1" destOrd="0" presId="urn:microsoft.com/office/officeart/2005/8/layout/list1"/>
    <dgm:cxn modelId="{E340918F-F04A-B54C-AED7-C24BB4F7AFAE}" type="presOf" srcId="{2534E08F-4F61-4BB4-A1A9-CCD75510B52F}" destId="{D6D92A20-C964-4DD7-B153-1037DBACA526}" srcOrd="0" destOrd="0" presId="urn:microsoft.com/office/officeart/2005/8/layout/list1"/>
    <dgm:cxn modelId="{1551DD95-F48D-4E94-B522-7F8B29EDFF0D}" srcId="{29893714-10AC-47EE-94A5-C453E4427C27}" destId="{5128AE3F-2C75-4888-986F-DDEFDE34CDBD}" srcOrd="6" destOrd="0" parTransId="{9AAD23C4-0D47-43F0-BFF8-800522741C77}" sibTransId="{4DC14BE7-D37F-4A00-8BA6-F97CEFE87FDD}"/>
    <dgm:cxn modelId="{4BD4B89F-D01C-B940-B0FF-81A13071F80A}" type="presOf" srcId="{37E5F0DB-6369-47FB-86E2-3AB712372B1C}" destId="{FD2CB5BA-197A-41F7-AAC0-B8D1BBAB3E0C}" srcOrd="1" destOrd="0" presId="urn:microsoft.com/office/officeart/2005/8/layout/list1"/>
    <dgm:cxn modelId="{734D16A9-C0F7-354B-86A0-67CF086BBEDE}" type="presOf" srcId="{5128AE3F-2C75-4888-986F-DDEFDE34CDBD}" destId="{4B44AF43-64AD-4EC7-B622-9A03CC3724E9}" srcOrd="1" destOrd="0" presId="urn:microsoft.com/office/officeart/2005/8/layout/list1"/>
    <dgm:cxn modelId="{6223F4AA-4642-554D-9D58-AB80DC124EB5}" type="presOf" srcId="{37E5F0DB-6369-47FB-86E2-3AB712372B1C}" destId="{354D1ADE-17AC-41B5-9744-E1C3A96BEB0C}" srcOrd="0" destOrd="0" presId="urn:microsoft.com/office/officeart/2005/8/layout/list1"/>
    <dgm:cxn modelId="{7CCCFFB9-61E5-F34B-95B7-AEF07A0B91D5}" type="presOf" srcId="{F638AD53-EAC9-4CB0-AFF4-D46D9F96EB14}" destId="{F2314921-1FAD-408F-A8D9-8FB1122E46A1}" srcOrd="0" destOrd="0" presId="urn:microsoft.com/office/officeart/2005/8/layout/list1"/>
    <dgm:cxn modelId="{91CE98C7-4AD0-D547-B7BD-7BD1ABC13EF7}" type="presOf" srcId="{1AF6152A-3F5B-45D7-8E9A-193625EE0B8C}" destId="{F5FFB570-36D8-40C3-B01A-11A6D94E72C4}" srcOrd="1" destOrd="0" presId="urn:microsoft.com/office/officeart/2005/8/layout/list1"/>
    <dgm:cxn modelId="{186CADCE-3F0F-8B47-A65F-546F53C5739E}" type="presOf" srcId="{72EB8FF6-1E08-4711-984F-AE9ADE03C0B3}" destId="{4F1AE493-0886-4EAF-B080-431EF0AD848E}" srcOrd="1" destOrd="0" presId="urn:microsoft.com/office/officeart/2005/8/layout/list1"/>
    <dgm:cxn modelId="{2AFA1FDE-CF64-DF46-82B7-FAFBAFADCC8C}" type="presOf" srcId="{1AF6152A-3F5B-45D7-8E9A-193625EE0B8C}" destId="{7816D9F5-36AA-4529-B737-D2A924889642}" srcOrd="0" destOrd="0" presId="urn:microsoft.com/office/officeart/2005/8/layout/list1"/>
    <dgm:cxn modelId="{90B091E5-BE2F-A042-80DD-6B2D22E8E5A7}" type="presOf" srcId="{5128AE3F-2C75-4888-986F-DDEFDE34CDBD}" destId="{8DC239F0-F0CE-4606-8171-4698D469CF43}" srcOrd="0" destOrd="0" presId="urn:microsoft.com/office/officeart/2005/8/layout/list1"/>
    <dgm:cxn modelId="{7AFEACF5-2F7B-4905-90A6-964474A385A0}" srcId="{29893714-10AC-47EE-94A5-C453E4427C27}" destId="{E242EF3E-9245-4DB8-8FFF-067872FDF3CD}" srcOrd="2" destOrd="0" parTransId="{CDBA3F89-3EEA-4D48-A13F-E087916E707F}" sibTransId="{457F7D0F-513A-465B-8565-95B7250052BB}"/>
    <dgm:cxn modelId="{E906A5F8-FE11-4D70-8DA2-2B73BDCFB55C}" srcId="{29893714-10AC-47EE-94A5-C453E4427C27}" destId="{F638AD53-EAC9-4CB0-AFF4-D46D9F96EB14}" srcOrd="1" destOrd="0" parTransId="{E8E45F44-2DB9-4513-9A78-A696890EBF3A}" sibTransId="{EF5B95D8-BCB5-4B61-B791-1DD23A5E14EA}"/>
    <dgm:cxn modelId="{018A1EC2-203C-004C-9647-EAA483B914C8}" type="presParOf" srcId="{363A357A-A5E4-4021-8EEA-2916456E4945}" destId="{3E10E8FC-4648-467D-8E7C-4794DAF1EF90}" srcOrd="0" destOrd="0" presId="urn:microsoft.com/office/officeart/2005/8/layout/list1"/>
    <dgm:cxn modelId="{FD58DDAC-41A1-BA4A-8262-2C216DF81671}" type="presParOf" srcId="{3E10E8FC-4648-467D-8E7C-4794DAF1EF90}" destId="{0CBFFF23-C61F-4A27-979D-A59A8677682C}" srcOrd="0" destOrd="0" presId="urn:microsoft.com/office/officeart/2005/8/layout/list1"/>
    <dgm:cxn modelId="{2E336474-60BF-E24C-88B9-1DD79F72F91D}" type="presParOf" srcId="{3E10E8FC-4648-467D-8E7C-4794DAF1EF90}" destId="{4F1AE493-0886-4EAF-B080-431EF0AD848E}" srcOrd="1" destOrd="0" presId="urn:microsoft.com/office/officeart/2005/8/layout/list1"/>
    <dgm:cxn modelId="{F9683075-83C9-F142-8DDF-283C2AC6B7D6}" type="presParOf" srcId="{363A357A-A5E4-4021-8EEA-2916456E4945}" destId="{6742A84E-853A-46A3-8139-13B101BA4526}" srcOrd="1" destOrd="0" presId="urn:microsoft.com/office/officeart/2005/8/layout/list1"/>
    <dgm:cxn modelId="{3C5F4DA8-58C0-4D49-AD33-33967C328E8F}" type="presParOf" srcId="{363A357A-A5E4-4021-8EEA-2916456E4945}" destId="{BCFCC774-FE66-4D6A-86D5-0F412328CA21}" srcOrd="2" destOrd="0" presId="urn:microsoft.com/office/officeart/2005/8/layout/list1"/>
    <dgm:cxn modelId="{DE7A5A28-32E3-214A-8E2A-E8CD75E21CF1}" type="presParOf" srcId="{363A357A-A5E4-4021-8EEA-2916456E4945}" destId="{3173E50D-F2B8-408B-985E-1D9C5645D5DA}" srcOrd="3" destOrd="0" presId="urn:microsoft.com/office/officeart/2005/8/layout/list1"/>
    <dgm:cxn modelId="{C6E909E5-A800-A749-A693-398CCE477D0D}" type="presParOf" srcId="{363A357A-A5E4-4021-8EEA-2916456E4945}" destId="{3675BD6E-8142-4D20-9C19-02D51CE3B015}" srcOrd="4" destOrd="0" presId="urn:microsoft.com/office/officeart/2005/8/layout/list1"/>
    <dgm:cxn modelId="{CC73A89A-4AFE-CB4D-9B87-29130F244A9E}" type="presParOf" srcId="{3675BD6E-8142-4D20-9C19-02D51CE3B015}" destId="{F2314921-1FAD-408F-A8D9-8FB1122E46A1}" srcOrd="0" destOrd="0" presId="urn:microsoft.com/office/officeart/2005/8/layout/list1"/>
    <dgm:cxn modelId="{34BD89D0-1350-DD46-9587-8BAAF82D3398}" type="presParOf" srcId="{3675BD6E-8142-4D20-9C19-02D51CE3B015}" destId="{55D95EAB-D24C-4472-A84F-BE1609109E6A}" srcOrd="1" destOrd="0" presId="urn:microsoft.com/office/officeart/2005/8/layout/list1"/>
    <dgm:cxn modelId="{3566FE89-50E8-E14C-BA51-53307EB2D470}" type="presParOf" srcId="{363A357A-A5E4-4021-8EEA-2916456E4945}" destId="{06273908-40E5-45E5-B71C-51FAECEC6B32}" srcOrd="5" destOrd="0" presId="urn:microsoft.com/office/officeart/2005/8/layout/list1"/>
    <dgm:cxn modelId="{5DB839CB-09B0-2E40-8C13-0B97BDCB4CA2}" type="presParOf" srcId="{363A357A-A5E4-4021-8EEA-2916456E4945}" destId="{1C3EAEF3-08EB-4D85-92DD-BC0D148AF313}" srcOrd="6" destOrd="0" presId="urn:microsoft.com/office/officeart/2005/8/layout/list1"/>
    <dgm:cxn modelId="{C1AF1F5A-5E5B-A144-B5E9-B49838579D38}" type="presParOf" srcId="{363A357A-A5E4-4021-8EEA-2916456E4945}" destId="{FDF16490-690D-4588-82EC-2036C036DEE7}" srcOrd="7" destOrd="0" presId="urn:microsoft.com/office/officeart/2005/8/layout/list1"/>
    <dgm:cxn modelId="{B0C6D862-1184-924E-BDD5-D55B497440A4}" type="presParOf" srcId="{363A357A-A5E4-4021-8EEA-2916456E4945}" destId="{E2886293-3AB4-4FD7-ABC9-B363A16372A8}" srcOrd="8" destOrd="0" presId="urn:microsoft.com/office/officeart/2005/8/layout/list1"/>
    <dgm:cxn modelId="{11C3972A-29B5-5D4B-B42B-F0DC3E1B10F1}" type="presParOf" srcId="{E2886293-3AB4-4FD7-ABC9-B363A16372A8}" destId="{5A17FA56-3C08-45C4-900E-0F2475AA29F7}" srcOrd="0" destOrd="0" presId="urn:microsoft.com/office/officeart/2005/8/layout/list1"/>
    <dgm:cxn modelId="{1AC8B21E-FA63-8B48-9CBE-F8B091E8A31E}" type="presParOf" srcId="{E2886293-3AB4-4FD7-ABC9-B363A16372A8}" destId="{40FCF722-8FA0-45C0-AAF1-A9DF2956CC7A}" srcOrd="1" destOrd="0" presId="urn:microsoft.com/office/officeart/2005/8/layout/list1"/>
    <dgm:cxn modelId="{7DD5CB6E-7AAF-5B4F-B0C4-B4D3BC76A126}" type="presParOf" srcId="{363A357A-A5E4-4021-8EEA-2916456E4945}" destId="{847EFA67-8D44-44ED-AFD9-812CF978635F}" srcOrd="9" destOrd="0" presId="urn:microsoft.com/office/officeart/2005/8/layout/list1"/>
    <dgm:cxn modelId="{CCF3C722-4668-4D47-AD64-9917DF5A9704}" type="presParOf" srcId="{363A357A-A5E4-4021-8EEA-2916456E4945}" destId="{3C02E2C7-00D0-46F7-89B7-083A1C226771}" srcOrd="10" destOrd="0" presId="urn:microsoft.com/office/officeart/2005/8/layout/list1"/>
    <dgm:cxn modelId="{E2499E95-804B-044A-9DAC-60CC171D3848}" type="presParOf" srcId="{363A357A-A5E4-4021-8EEA-2916456E4945}" destId="{38219BD7-2A57-43CE-B661-D27BCBD31CC4}" srcOrd="11" destOrd="0" presId="urn:microsoft.com/office/officeart/2005/8/layout/list1"/>
    <dgm:cxn modelId="{F1E26CB6-E393-B749-81B8-6C38133A7FDE}" type="presParOf" srcId="{363A357A-A5E4-4021-8EEA-2916456E4945}" destId="{8EEF7202-6930-46F0-A7AD-C996C74F495E}" srcOrd="12" destOrd="0" presId="urn:microsoft.com/office/officeart/2005/8/layout/list1"/>
    <dgm:cxn modelId="{F10656F8-C2D3-BF43-BF45-11B73E097193}" type="presParOf" srcId="{8EEF7202-6930-46F0-A7AD-C996C74F495E}" destId="{354D1ADE-17AC-41B5-9744-E1C3A96BEB0C}" srcOrd="0" destOrd="0" presId="urn:microsoft.com/office/officeart/2005/8/layout/list1"/>
    <dgm:cxn modelId="{226F88A8-3EFE-794D-9E38-CB7C2612974C}" type="presParOf" srcId="{8EEF7202-6930-46F0-A7AD-C996C74F495E}" destId="{FD2CB5BA-197A-41F7-AAC0-B8D1BBAB3E0C}" srcOrd="1" destOrd="0" presId="urn:microsoft.com/office/officeart/2005/8/layout/list1"/>
    <dgm:cxn modelId="{683947BF-99B7-6C49-8712-D65360CA32A2}" type="presParOf" srcId="{363A357A-A5E4-4021-8EEA-2916456E4945}" destId="{6C3A1DED-A093-4807-ADA6-ACD25A10061F}" srcOrd="13" destOrd="0" presId="urn:microsoft.com/office/officeart/2005/8/layout/list1"/>
    <dgm:cxn modelId="{8870D3BE-3DC4-7946-873E-0F976B5ACCE7}" type="presParOf" srcId="{363A357A-A5E4-4021-8EEA-2916456E4945}" destId="{98A06FDE-1E93-4380-B8BA-282BC23768CF}" srcOrd="14" destOrd="0" presId="urn:microsoft.com/office/officeart/2005/8/layout/list1"/>
    <dgm:cxn modelId="{2A4B1738-3AC4-7142-9811-470294DDD6E5}" type="presParOf" srcId="{363A357A-A5E4-4021-8EEA-2916456E4945}" destId="{CD677748-D022-4F91-B270-2CEA9E1C1758}" srcOrd="15" destOrd="0" presId="urn:microsoft.com/office/officeart/2005/8/layout/list1"/>
    <dgm:cxn modelId="{D68A0577-80C1-BA4D-897E-086128937C92}" type="presParOf" srcId="{363A357A-A5E4-4021-8EEA-2916456E4945}" destId="{0AF5CF40-0E6B-498E-B70B-01BBBC180471}" srcOrd="16" destOrd="0" presId="urn:microsoft.com/office/officeart/2005/8/layout/list1"/>
    <dgm:cxn modelId="{305E0C07-8E44-454C-A125-2257454C7D51}" type="presParOf" srcId="{0AF5CF40-0E6B-498E-B70B-01BBBC180471}" destId="{D6D92A20-C964-4DD7-B153-1037DBACA526}" srcOrd="0" destOrd="0" presId="urn:microsoft.com/office/officeart/2005/8/layout/list1"/>
    <dgm:cxn modelId="{DF5F441D-0C28-744F-A81B-F264D313985B}" type="presParOf" srcId="{0AF5CF40-0E6B-498E-B70B-01BBBC180471}" destId="{797A9DB6-58A2-4B66-AE7A-96F56E4E29B4}" srcOrd="1" destOrd="0" presId="urn:microsoft.com/office/officeart/2005/8/layout/list1"/>
    <dgm:cxn modelId="{AC2E889A-7F44-2548-8890-2906573B20F7}" type="presParOf" srcId="{363A357A-A5E4-4021-8EEA-2916456E4945}" destId="{3371F63C-3C34-438F-A101-4070F2968B27}" srcOrd="17" destOrd="0" presId="urn:microsoft.com/office/officeart/2005/8/layout/list1"/>
    <dgm:cxn modelId="{FA74BABB-5249-B04A-96BD-E660FC957C79}" type="presParOf" srcId="{363A357A-A5E4-4021-8EEA-2916456E4945}" destId="{3201E24E-F72F-4049-B41C-F3E0A52386DF}" srcOrd="18" destOrd="0" presId="urn:microsoft.com/office/officeart/2005/8/layout/list1"/>
    <dgm:cxn modelId="{C34B6559-C8D2-BD4C-8EAB-D83D92DF8EDB}" type="presParOf" srcId="{363A357A-A5E4-4021-8EEA-2916456E4945}" destId="{AC35F39F-A29E-4DBD-8162-D83B331FB836}" srcOrd="19" destOrd="0" presId="urn:microsoft.com/office/officeart/2005/8/layout/list1"/>
    <dgm:cxn modelId="{0AAEA2A7-110A-EB46-9873-F2945CF3E610}" type="presParOf" srcId="{363A357A-A5E4-4021-8EEA-2916456E4945}" destId="{ED525CA2-3D55-4AC2-9F0C-CC3D8D86FA6B}" srcOrd="20" destOrd="0" presId="urn:microsoft.com/office/officeart/2005/8/layout/list1"/>
    <dgm:cxn modelId="{F8584737-AF70-874F-980B-B9D3F7D24BA6}" type="presParOf" srcId="{ED525CA2-3D55-4AC2-9F0C-CC3D8D86FA6B}" destId="{2E49D68F-DF00-4FDA-97BD-83447FDFC57C}" srcOrd="0" destOrd="0" presId="urn:microsoft.com/office/officeart/2005/8/layout/list1"/>
    <dgm:cxn modelId="{7602E60E-05F7-EB4C-BE11-0291AC3E8B90}" type="presParOf" srcId="{ED525CA2-3D55-4AC2-9F0C-CC3D8D86FA6B}" destId="{1F0E43E1-B8A2-4A29-808C-7907391F5B44}" srcOrd="1" destOrd="0" presId="urn:microsoft.com/office/officeart/2005/8/layout/list1"/>
    <dgm:cxn modelId="{CD5FF97D-CFDF-4649-A70A-D7E4CF437EEC}" type="presParOf" srcId="{363A357A-A5E4-4021-8EEA-2916456E4945}" destId="{399E2E69-4000-4897-B411-006C64B0813D}" srcOrd="21" destOrd="0" presId="urn:microsoft.com/office/officeart/2005/8/layout/list1"/>
    <dgm:cxn modelId="{C6E1670A-7E88-114A-A40F-033C1AE5E71A}" type="presParOf" srcId="{363A357A-A5E4-4021-8EEA-2916456E4945}" destId="{72F61981-9813-4D36-9E30-45679B9D5844}" srcOrd="22" destOrd="0" presId="urn:microsoft.com/office/officeart/2005/8/layout/list1"/>
    <dgm:cxn modelId="{94183597-F4C3-7F4E-9B5C-E5A3D3660534}" type="presParOf" srcId="{363A357A-A5E4-4021-8EEA-2916456E4945}" destId="{EAC20017-A82B-41CD-A994-5B8DD7D798E3}" srcOrd="23" destOrd="0" presId="urn:microsoft.com/office/officeart/2005/8/layout/list1"/>
    <dgm:cxn modelId="{0C7886DD-2A91-C14E-B4E5-4D1ECC5102C3}" type="presParOf" srcId="{363A357A-A5E4-4021-8EEA-2916456E4945}" destId="{8772176E-043E-4A29-8EBD-E45B66AB8508}" srcOrd="24" destOrd="0" presId="urn:microsoft.com/office/officeart/2005/8/layout/list1"/>
    <dgm:cxn modelId="{6DA28426-4326-7140-B8D0-A0D7E17783AC}" type="presParOf" srcId="{8772176E-043E-4A29-8EBD-E45B66AB8508}" destId="{8DC239F0-F0CE-4606-8171-4698D469CF43}" srcOrd="0" destOrd="0" presId="urn:microsoft.com/office/officeart/2005/8/layout/list1"/>
    <dgm:cxn modelId="{80924201-F83C-F34F-BE28-99FA1B93A052}" type="presParOf" srcId="{8772176E-043E-4A29-8EBD-E45B66AB8508}" destId="{4B44AF43-64AD-4EC7-B622-9A03CC3724E9}" srcOrd="1" destOrd="0" presId="urn:microsoft.com/office/officeart/2005/8/layout/list1"/>
    <dgm:cxn modelId="{1825F4DF-EA45-9942-B994-1DB39F3C9F1A}" type="presParOf" srcId="{363A357A-A5E4-4021-8EEA-2916456E4945}" destId="{85748088-8BC5-4CA7-B3D1-0FE23D0F2FA3}" srcOrd="25" destOrd="0" presId="urn:microsoft.com/office/officeart/2005/8/layout/list1"/>
    <dgm:cxn modelId="{406C229F-778A-354C-A419-BCBECBB7211E}" type="presParOf" srcId="{363A357A-A5E4-4021-8EEA-2916456E4945}" destId="{EF446472-A8D6-4F51-860D-2C1DFBD2AD48}" srcOrd="26" destOrd="0" presId="urn:microsoft.com/office/officeart/2005/8/layout/list1"/>
    <dgm:cxn modelId="{68D9FD4E-CCB7-2440-A9A2-B6FA530D49FB}" type="presParOf" srcId="{363A357A-A5E4-4021-8EEA-2916456E4945}" destId="{811357E0-3141-4310-8085-511C36219AC8}" srcOrd="27" destOrd="0" presId="urn:microsoft.com/office/officeart/2005/8/layout/list1"/>
    <dgm:cxn modelId="{58E48CAF-C166-6842-BFB7-7AF4024C772B}" type="presParOf" srcId="{363A357A-A5E4-4021-8EEA-2916456E4945}" destId="{FED9E83A-857A-48AC-BE98-068129CD1BB0}" srcOrd="28" destOrd="0" presId="urn:microsoft.com/office/officeart/2005/8/layout/list1"/>
    <dgm:cxn modelId="{0A885686-0530-104A-9F31-311E1B4F0A76}" type="presParOf" srcId="{FED9E83A-857A-48AC-BE98-068129CD1BB0}" destId="{7816D9F5-36AA-4529-B737-D2A924889642}" srcOrd="0" destOrd="0" presId="urn:microsoft.com/office/officeart/2005/8/layout/list1"/>
    <dgm:cxn modelId="{06641BEE-73D6-5442-B74E-148DC87A875B}" type="presParOf" srcId="{FED9E83A-857A-48AC-BE98-068129CD1BB0}" destId="{F5FFB570-36D8-40C3-B01A-11A6D94E72C4}" srcOrd="1" destOrd="0" presId="urn:microsoft.com/office/officeart/2005/8/layout/list1"/>
    <dgm:cxn modelId="{119591F4-E2C1-6E4C-A1EB-0246B5FA3123}" type="presParOf" srcId="{363A357A-A5E4-4021-8EEA-2916456E4945}" destId="{D0BDB1B6-6F12-4007-A896-5CF79EAEC31E}" srcOrd="29" destOrd="0" presId="urn:microsoft.com/office/officeart/2005/8/layout/list1"/>
    <dgm:cxn modelId="{5EE45FFE-109E-D44A-90E0-CE65132A1157}" type="presParOf" srcId="{363A357A-A5E4-4021-8EEA-2916456E4945}" destId="{B759F480-F2A1-4300-B6AA-0E84BFD4A9B2}" srcOrd="30"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CC774-FE66-4D6A-86D5-0F412328CA21}">
      <dsp:nvSpPr>
        <dsp:cNvPr id="0" name=""/>
        <dsp:cNvSpPr/>
      </dsp:nvSpPr>
      <dsp:spPr>
        <a:xfrm>
          <a:off x="0" y="645252"/>
          <a:ext cx="9806940" cy="176400"/>
        </a:xfrm>
        <a:prstGeom prst="rect">
          <a:avLst/>
        </a:prstGeom>
        <a:solidFill>
          <a:schemeClr val="lt1">
            <a:alpha val="90000"/>
            <a:hueOff val="0"/>
            <a:satOff val="0"/>
            <a:lumOff val="0"/>
            <a:alphaOff val="0"/>
          </a:schemeClr>
        </a:solidFill>
        <a:ln w="25400" cap="flat" cmpd="sng" algn="ctr">
          <a:solidFill>
            <a:srgbClr val="EF792F"/>
          </a:solidFill>
          <a:prstDash val="solid"/>
        </a:ln>
        <a:effectLst/>
      </dsp:spPr>
      <dsp:style>
        <a:lnRef idx="2">
          <a:scrgbClr r="0" g="0" b="0"/>
        </a:lnRef>
        <a:fillRef idx="1">
          <a:scrgbClr r="0" g="0" b="0"/>
        </a:fillRef>
        <a:effectRef idx="0">
          <a:scrgbClr r="0" g="0" b="0"/>
        </a:effectRef>
        <a:fontRef idx="minor"/>
      </dsp:style>
    </dsp:sp>
    <dsp:sp modelId="{4F1AE493-0886-4EAF-B080-431EF0AD848E}">
      <dsp:nvSpPr>
        <dsp:cNvPr id="0" name=""/>
        <dsp:cNvSpPr/>
      </dsp:nvSpPr>
      <dsp:spPr>
        <a:xfrm>
          <a:off x="466404" y="164457"/>
          <a:ext cx="9337217" cy="584115"/>
        </a:xfrm>
        <a:prstGeom prst="round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475" tIns="0" rIns="259475" bIns="0" numCol="1" spcCol="1270" anchor="ctr" anchorCtr="0">
          <a:noAutofit/>
        </a:bodyPr>
        <a:lstStyle/>
        <a:p>
          <a:pPr marL="0" lvl="0" indent="0" algn="l" defTabSz="1066800" rtl="0">
            <a:lnSpc>
              <a:spcPct val="90000"/>
            </a:lnSpc>
            <a:spcBef>
              <a:spcPct val="0"/>
            </a:spcBef>
            <a:spcAft>
              <a:spcPct val="35000"/>
            </a:spcAft>
            <a:buNone/>
          </a:pPr>
          <a:r>
            <a:rPr lang="en-US" sz="2400" b="1" i="0" u="none" kern="1200" dirty="0">
              <a:solidFill>
                <a:srgbClr val="FFEAD5"/>
              </a:solidFill>
            </a:rPr>
            <a:t>Meditation, prayer </a:t>
          </a:r>
          <a:br>
            <a:rPr lang="en-US" sz="2400" b="1" i="0" u="none" kern="1200" dirty="0">
              <a:solidFill>
                <a:srgbClr val="FFEAD5"/>
              </a:solidFill>
            </a:rPr>
          </a:br>
          <a:r>
            <a:rPr lang="en-US" sz="1200" b="0" i="0" u="none" kern="1200" dirty="0">
              <a:solidFill>
                <a:srgbClr val="FFEAD5"/>
              </a:solidFill>
            </a:rPr>
            <a:t>(B</a:t>
          </a:r>
          <a:r>
            <a:rPr lang="en-US" altLang="en-US" sz="1200" kern="1200" dirty="0">
              <a:solidFill>
                <a:srgbClr val="FFEAD5"/>
              </a:solidFill>
              <a:latin typeface="+mn-lt"/>
              <a:ea typeface="ＭＳ Ｐゴシック" pitchFamily="34" charset="-128"/>
              <a:cs typeface="Arial" pitchFamily="34" charset="0"/>
            </a:rPr>
            <a:t>enson H. The relaxation response. 1975; Koenig HG et al. </a:t>
          </a:r>
          <a:r>
            <a:rPr lang="en-US" altLang="en-US" sz="1200" i="1" kern="1200" dirty="0">
              <a:solidFill>
                <a:srgbClr val="FFEAD5"/>
              </a:solidFill>
              <a:latin typeface="+mn-lt"/>
              <a:ea typeface="ＭＳ Ｐゴシック" pitchFamily="34" charset="-128"/>
              <a:cs typeface="Arial" pitchFamily="34" charset="0"/>
            </a:rPr>
            <a:t>Handbook of religion and health</a:t>
          </a:r>
          <a:r>
            <a:rPr lang="en-US" altLang="en-US" sz="1200" kern="1200" dirty="0">
              <a:solidFill>
                <a:srgbClr val="FFEAD5"/>
              </a:solidFill>
              <a:latin typeface="+mn-lt"/>
              <a:ea typeface="ＭＳ Ｐゴシック" pitchFamily="34" charset="-128"/>
              <a:cs typeface="Arial" pitchFamily="34" charset="0"/>
            </a:rPr>
            <a:t>. 2001.)</a:t>
          </a:r>
          <a:endParaRPr lang="en-US" sz="1200" kern="1200" dirty="0">
            <a:solidFill>
              <a:srgbClr val="FFEAD5"/>
            </a:solidFill>
          </a:endParaRPr>
        </a:p>
      </dsp:txBody>
      <dsp:txXfrm>
        <a:off x="494918" y="192971"/>
        <a:ext cx="9280189" cy="527087"/>
      </dsp:txXfrm>
    </dsp:sp>
    <dsp:sp modelId="{1C3EAEF3-08EB-4D85-92DD-BC0D148AF313}">
      <dsp:nvSpPr>
        <dsp:cNvPr id="0" name=""/>
        <dsp:cNvSpPr/>
      </dsp:nvSpPr>
      <dsp:spPr>
        <a:xfrm>
          <a:off x="0" y="1340248"/>
          <a:ext cx="9806940" cy="176400"/>
        </a:xfrm>
        <a:prstGeom prst="rect">
          <a:avLst/>
        </a:prstGeom>
        <a:solidFill>
          <a:schemeClr val="lt1">
            <a:alpha val="90000"/>
            <a:hueOff val="0"/>
            <a:satOff val="0"/>
            <a:lumOff val="0"/>
            <a:alphaOff val="0"/>
          </a:schemeClr>
        </a:solidFill>
        <a:ln w="25400" cap="flat" cmpd="sng" algn="ctr">
          <a:solidFill>
            <a:srgbClr val="EF792F"/>
          </a:solidFill>
          <a:prstDash val="solid"/>
        </a:ln>
        <a:effectLst/>
      </dsp:spPr>
      <dsp:style>
        <a:lnRef idx="2">
          <a:scrgbClr r="0" g="0" b="0"/>
        </a:lnRef>
        <a:fillRef idx="1">
          <a:scrgbClr r="0" g="0" b="0"/>
        </a:fillRef>
        <a:effectRef idx="0">
          <a:scrgbClr r="0" g="0" b="0"/>
        </a:effectRef>
        <a:fontRef idx="minor"/>
      </dsp:style>
    </dsp:sp>
    <dsp:sp modelId="{55D95EAB-D24C-4472-A84F-BE1609109E6A}">
      <dsp:nvSpPr>
        <dsp:cNvPr id="0" name=""/>
        <dsp:cNvSpPr/>
      </dsp:nvSpPr>
      <dsp:spPr>
        <a:xfrm>
          <a:off x="469722" y="859452"/>
          <a:ext cx="9337217" cy="584115"/>
        </a:xfrm>
        <a:prstGeom prst="round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475" tIns="0" rIns="259475" bIns="0" numCol="1" spcCol="1270" anchor="ctr" anchorCtr="0">
          <a:noAutofit/>
        </a:bodyPr>
        <a:lstStyle/>
        <a:p>
          <a:pPr marL="0" lvl="0" indent="0" algn="l" defTabSz="1066800" rtl="0">
            <a:lnSpc>
              <a:spcPct val="90000"/>
            </a:lnSpc>
            <a:spcBef>
              <a:spcPct val="0"/>
            </a:spcBef>
            <a:spcAft>
              <a:spcPct val="35000"/>
            </a:spcAft>
            <a:buNone/>
          </a:pPr>
          <a:r>
            <a:rPr lang="en-US" sz="2400" b="1" i="0" u="none" kern="1200" dirty="0">
              <a:solidFill>
                <a:srgbClr val="FFEAD5"/>
              </a:solidFill>
            </a:rPr>
            <a:t>Mindfulness </a:t>
          </a:r>
          <a:br>
            <a:rPr lang="en-US" sz="2400" b="1" i="0" u="none" kern="1200" dirty="0">
              <a:solidFill>
                <a:srgbClr val="FFEAD5"/>
              </a:solidFill>
            </a:rPr>
          </a:br>
          <a:r>
            <a:rPr lang="en-US" sz="1200" b="0" i="0" u="none" kern="1200" dirty="0">
              <a:solidFill>
                <a:srgbClr val="FFEAD5"/>
              </a:solidFill>
            </a:rPr>
            <a:t>(</a:t>
          </a:r>
          <a:r>
            <a:rPr lang="en-US" altLang="en-US" sz="1200" kern="1200" dirty="0" err="1">
              <a:solidFill>
                <a:srgbClr val="FFEAD5"/>
              </a:solidFill>
              <a:ea typeface="ＭＳ Ｐゴシック" pitchFamily="34" charset="-128"/>
              <a:cs typeface="Arial" pitchFamily="34" charset="0"/>
            </a:rPr>
            <a:t>Kabat-Zinn</a:t>
          </a:r>
          <a:r>
            <a:rPr lang="en-US" altLang="en-US" sz="1200" kern="1200" dirty="0">
              <a:solidFill>
                <a:srgbClr val="FFEAD5"/>
              </a:solidFill>
              <a:ea typeface="ＭＳ Ｐゴシック" pitchFamily="34" charset="-128"/>
              <a:cs typeface="Arial" pitchFamily="34" charset="0"/>
            </a:rPr>
            <a:t> </a:t>
          </a:r>
          <a:r>
            <a:rPr lang="en-US" altLang="en-US" sz="1200" i="0" kern="1200" dirty="0">
              <a:solidFill>
                <a:srgbClr val="FFEAD5"/>
              </a:solidFill>
              <a:ea typeface="ＭＳ Ｐゴシック" pitchFamily="34" charset="-128"/>
              <a:cs typeface="Arial" pitchFamily="34" charset="0"/>
            </a:rPr>
            <a:t>J. </a:t>
          </a:r>
          <a:r>
            <a:rPr lang="en-US" altLang="en-US" sz="1200" i="1" kern="1200" dirty="0">
              <a:solidFill>
                <a:srgbClr val="FFEAD5"/>
              </a:solidFill>
              <a:ea typeface="ＭＳ Ｐゴシック" pitchFamily="34" charset="-128"/>
              <a:cs typeface="Arial" pitchFamily="34" charset="0"/>
            </a:rPr>
            <a:t>Clinical Psychology: Science and Practice.</a:t>
          </a:r>
          <a:r>
            <a:rPr lang="en-US" altLang="en-US" sz="1200" kern="1200" dirty="0">
              <a:solidFill>
                <a:srgbClr val="FFEAD5"/>
              </a:solidFill>
              <a:ea typeface="ＭＳ Ｐゴシック" pitchFamily="34" charset="-128"/>
              <a:cs typeface="Arial" pitchFamily="34" charset="0"/>
            </a:rPr>
            <a:t> 2003.)</a:t>
          </a:r>
          <a:r>
            <a:rPr lang="en-US" sz="1200" b="0" i="0" u="none" kern="1200" dirty="0">
              <a:solidFill>
                <a:srgbClr val="FFEAD5"/>
              </a:solidFill>
            </a:rPr>
            <a:t> </a:t>
          </a:r>
        </a:p>
      </dsp:txBody>
      <dsp:txXfrm>
        <a:off x="498236" y="887966"/>
        <a:ext cx="9280189" cy="527087"/>
      </dsp:txXfrm>
    </dsp:sp>
    <dsp:sp modelId="{3C02E2C7-00D0-46F7-89B7-083A1C226771}">
      <dsp:nvSpPr>
        <dsp:cNvPr id="0" name=""/>
        <dsp:cNvSpPr/>
      </dsp:nvSpPr>
      <dsp:spPr>
        <a:xfrm>
          <a:off x="0" y="2035243"/>
          <a:ext cx="9806940" cy="176400"/>
        </a:xfrm>
        <a:prstGeom prst="rect">
          <a:avLst/>
        </a:prstGeom>
        <a:solidFill>
          <a:schemeClr val="lt1">
            <a:alpha val="90000"/>
            <a:hueOff val="0"/>
            <a:satOff val="0"/>
            <a:lumOff val="0"/>
            <a:alphaOff val="0"/>
          </a:schemeClr>
        </a:solidFill>
        <a:ln w="25400" cap="flat" cmpd="sng" algn="ctr">
          <a:solidFill>
            <a:srgbClr val="EF792F"/>
          </a:solidFill>
          <a:prstDash val="solid"/>
        </a:ln>
        <a:effectLst/>
      </dsp:spPr>
      <dsp:style>
        <a:lnRef idx="2">
          <a:scrgbClr r="0" g="0" b="0"/>
        </a:lnRef>
        <a:fillRef idx="1">
          <a:scrgbClr r="0" g="0" b="0"/>
        </a:fillRef>
        <a:effectRef idx="0">
          <a:scrgbClr r="0" g="0" b="0"/>
        </a:effectRef>
        <a:fontRef idx="minor"/>
      </dsp:style>
    </dsp:sp>
    <dsp:sp modelId="{40FCF722-8FA0-45C0-AAF1-A9DF2956CC7A}">
      <dsp:nvSpPr>
        <dsp:cNvPr id="0" name=""/>
        <dsp:cNvSpPr/>
      </dsp:nvSpPr>
      <dsp:spPr>
        <a:xfrm>
          <a:off x="466404" y="1554448"/>
          <a:ext cx="9337217" cy="584115"/>
        </a:xfrm>
        <a:prstGeom prst="round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475" tIns="0" rIns="259475" bIns="0" numCol="1" spcCol="1270" anchor="ctr" anchorCtr="0">
          <a:noAutofit/>
        </a:bodyPr>
        <a:lstStyle/>
        <a:p>
          <a:pPr marL="0" lvl="0" indent="0" algn="l" defTabSz="1066800" rtl="0">
            <a:lnSpc>
              <a:spcPct val="90000"/>
            </a:lnSpc>
            <a:spcBef>
              <a:spcPct val="0"/>
            </a:spcBef>
            <a:spcAft>
              <a:spcPct val="35000"/>
            </a:spcAft>
            <a:buNone/>
          </a:pPr>
          <a:r>
            <a:rPr lang="en-US" sz="2400" b="1" i="0" u="none" kern="1200" dirty="0">
              <a:solidFill>
                <a:srgbClr val="FFEAD5"/>
              </a:solidFill>
            </a:rPr>
            <a:t>Gratitude </a:t>
          </a:r>
          <a:br>
            <a:rPr lang="en-US" sz="2400" b="1" i="0" u="none" kern="1200" dirty="0">
              <a:solidFill>
                <a:srgbClr val="FFEAD5"/>
              </a:solidFill>
            </a:rPr>
          </a:br>
          <a:r>
            <a:rPr lang="en-US" sz="1200" b="0" i="0" u="none" kern="1200" dirty="0">
              <a:solidFill>
                <a:srgbClr val="FFEAD5"/>
              </a:solidFill>
            </a:rPr>
            <a:t>(</a:t>
          </a:r>
          <a:r>
            <a:rPr lang="en-US" altLang="en-US" sz="1200" kern="1200" dirty="0">
              <a:solidFill>
                <a:srgbClr val="FFEAD5"/>
              </a:solidFill>
              <a:ea typeface="ＭＳ Ｐゴシック" pitchFamily="34" charset="-128"/>
              <a:cs typeface="Arial" pitchFamily="34" charset="0"/>
            </a:rPr>
            <a:t>Wood, AM, et al. </a:t>
          </a:r>
          <a:r>
            <a:rPr lang="en-US" altLang="en-US" sz="1200" i="1" kern="1200" dirty="0">
              <a:solidFill>
                <a:srgbClr val="FFEAD5"/>
              </a:solidFill>
              <a:ea typeface="ＭＳ Ｐゴシック" pitchFamily="34" charset="-128"/>
              <a:cs typeface="Arial" pitchFamily="34" charset="0"/>
            </a:rPr>
            <a:t>Clinical Psychology Review</a:t>
          </a:r>
          <a:r>
            <a:rPr lang="en-US" altLang="en-US" sz="1200" kern="1200" dirty="0">
              <a:solidFill>
                <a:srgbClr val="FFEAD5"/>
              </a:solidFill>
              <a:ea typeface="ＭＳ Ｐゴシック" pitchFamily="34" charset="-128"/>
              <a:cs typeface="Arial" pitchFamily="34" charset="0"/>
            </a:rPr>
            <a:t>. 2010.)</a:t>
          </a:r>
          <a:endParaRPr lang="en-US" sz="1200" b="0" i="0" u="none" kern="1200" dirty="0">
            <a:solidFill>
              <a:srgbClr val="FFEAD5"/>
            </a:solidFill>
          </a:endParaRPr>
        </a:p>
      </dsp:txBody>
      <dsp:txXfrm>
        <a:off x="494918" y="1582962"/>
        <a:ext cx="9280189" cy="527087"/>
      </dsp:txXfrm>
    </dsp:sp>
    <dsp:sp modelId="{98A06FDE-1E93-4380-B8BA-282BC23768CF}">
      <dsp:nvSpPr>
        <dsp:cNvPr id="0" name=""/>
        <dsp:cNvSpPr/>
      </dsp:nvSpPr>
      <dsp:spPr>
        <a:xfrm>
          <a:off x="0" y="2914200"/>
          <a:ext cx="9806940" cy="176400"/>
        </a:xfrm>
        <a:prstGeom prst="rect">
          <a:avLst/>
        </a:prstGeom>
        <a:solidFill>
          <a:schemeClr val="lt1">
            <a:alpha val="90000"/>
            <a:hueOff val="0"/>
            <a:satOff val="0"/>
            <a:lumOff val="0"/>
            <a:alphaOff val="0"/>
          </a:schemeClr>
        </a:solidFill>
        <a:ln w="25400" cap="flat" cmpd="sng" algn="ctr">
          <a:solidFill>
            <a:srgbClr val="EF792F"/>
          </a:solidFill>
          <a:prstDash val="solid"/>
        </a:ln>
        <a:effectLst/>
      </dsp:spPr>
      <dsp:style>
        <a:lnRef idx="2">
          <a:scrgbClr r="0" g="0" b="0"/>
        </a:lnRef>
        <a:fillRef idx="1">
          <a:scrgbClr r="0" g="0" b="0"/>
        </a:fillRef>
        <a:effectRef idx="0">
          <a:scrgbClr r="0" g="0" b="0"/>
        </a:effectRef>
        <a:fontRef idx="minor"/>
      </dsp:style>
    </dsp:sp>
    <dsp:sp modelId="{FD2CB5BA-197A-41F7-AAC0-B8D1BBAB3E0C}">
      <dsp:nvSpPr>
        <dsp:cNvPr id="0" name=""/>
        <dsp:cNvSpPr/>
      </dsp:nvSpPr>
      <dsp:spPr>
        <a:xfrm>
          <a:off x="466404" y="2249443"/>
          <a:ext cx="9337217" cy="768076"/>
        </a:xfrm>
        <a:prstGeom prst="round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475" tIns="0" rIns="259475" bIns="0" numCol="1" spcCol="1270" anchor="ctr" anchorCtr="0">
          <a:noAutofit/>
        </a:bodyPr>
        <a:lstStyle/>
        <a:p>
          <a:pPr marL="0" lvl="0" indent="0" algn="l" defTabSz="977900" rtl="0">
            <a:lnSpc>
              <a:spcPct val="90000"/>
            </a:lnSpc>
            <a:spcBef>
              <a:spcPct val="0"/>
            </a:spcBef>
            <a:spcAft>
              <a:spcPct val="35000"/>
            </a:spcAft>
            <a:buNone/>
          </a:pPr>
          <a:r>
            <a:rPr lang="en-US" sz="2200" b="1" i="0" u="none" kern="1200" dirty="0">
              <a:solidFill>
                <a:srgbClr val="FFEAD5"/>
              </a:solidFill>
            </a:rPr>
            <a:t>Forgiveness/reconciliation  </a:t>
          </a:r>
          <a:br>
            <a:rPr lang="en-US" sz="2400" b="1" i="0" u="none" kern="1200" dirty="0">
              <a:solidFill>
                <a:srgbClr val="FFEAD5"/>
              </a:solidFill>
            </a:rPr>
          </a:br>
          <a:r>
            <a:rPr lang="en-US" sz="1000" b="0" i="0" u="none" kern="1200" dirty="0">
              <a:solidFill>
                <a:srgbClr val="FFEAD5"/>
              </a:solidFill>
            </a:rPr>
            <a:t>(</a:t>
          </a:r>
          <a:r>
            <a:rPr lang="en-US" altLang="en-US" sz="1000" kern="1200" dirty="0">
              <a:solidFill>
                <a:srgbClr val="FFEAD5"/>
              </a:solidFill>
              <a:latin typeface="+mn-lt"/>
              <a:ea typeface="ＭＳ Ｐゴシック" pitchFamily="34" charset="-128"/>
              <a:cs typeface="Arial" pitchFamily="34" charset="0"/>
            </a:rPr>
            <a:t>Worthington EL, Jr. Dimensions of forgiveness: Psychological research and theological perspectives. 1998;</a:t>
          </a:r>
          <a:r>
            <a:rPr lang="en-US" altLang="en-US" sz="1000" kern="1200" baseline="0" dirty="0">
              <a:solidFill>
                <a:srgbClr val="FFEAD5"/>
              </a:solidFill>
              <a:latin typeface="+mn-lt"/>
              <a:ea typeface="ＭＳ Ｐゴシック" pitchFamily="34" charset="-128"/>
              <a:cs typeface="Arial" pitchFamily="34" charset="0"/>
            </a:rPr>
            <a:t> </a:t>
          </a:r>
          <a:r>
            <a:rPr lang="en-US" altLang="en-US" sz="1000" kern="1200" dirty="0">
              <a:solidFill>
                <a:srgbClr val="FFEAD5"/>
              </a:solidFill>
              <a:latin typeface="+mn-lt"/>
              <a:ea typeface="ＭＳ Ｐゴシック" pitchFamily="34" charset="-128"/>
              <a:cs typeface="Arial" pitchFamily="34" charset="0"/>
            </a:rPr>
            <a:t>McCullough ME et al. Theory, research, and practice. 2000.)</a:t>
          </a:r>
          <a:endParaRPr lang="en-US" sz="1000" b="0" i="0" u="none" kern="1200" dirty="0">
            <a:solidFill>
              <a:srgbClr val="FFEAD5"/>
            </a:solidFill>
          </a:endParaRPr>
        </a:p>
      </dsp:txBody>
      <dsp:txXfrm>
        <a:off x="503898" y="2286937"/>
        <a:ext cx="9262229" cy="693088"/>
      </dsp:txXfrm>
    </dsp:sp>
    <dsp:sp modelId="{3201E24E-F72F-4049-B41C-F3E0A52386DF}">
      <dsp:nvSpPr>
        <dsp:cNvPr id="0" name=""/>
        <dsp:cNvSpPr/>
      </dsp:nvSpPr>
      <dsp:spPr>
        <a:xfrm>
          <a:off x="0" y="3609196"/>
          <a:ext cx="9806940" cy="176400"/>
        </a:xfrm>
        <a:prstGeom prst="rect">
          <a:avLst/>
        </a:prstGeom>
        <a:solidFill>
          <a:schemeClr val="lt1">
            <a:alpha val="90000"/>
            <a:hueOff val="0"/>
            <a:satOff val="0"/>
            <a:lumOff val="0"/>
            <a:alphaOff val="0"/>
          </a:schemeClr>
        </a:solidFill>
        <a:ln w="25400" cap="flat" cmpd="sng" algn="ctr">
          <a:solidFill>
            <a:srgbClr val="EF792F"/>
          </a:solidFill>
          <a:prstDash val="solid"/>
        </a:ln>
        <a:effectLst/>
      </dsp:spPr>
      <dsp:style>
        <a:lnRef idx="2">
          <a:scrgbClr r="0" g="0" b="0"/>
        </a:lnRef>
        <a:fillRef idx="1">
          <a:scrgbClr r="0" g="0" b="0"/>
        </a:fillRef>
        <a:effectRef idx="0">
          <a:scrgbClr r="0" g="0" b="0"/>
        </a:effectRef>
        <a:fontRef idx="minor"/>
      </dsp:style>
    </dsp:sp>
    <dsp:sp modelId="{797A9DB6-58A2-4B66-AE7A-96F56E4E29B4}">
      <dsp:nvSpPr>
        <dsp:cNvPr id="0" name=""/>
        <dsp:cNvSpPr/>
      </dsp:nvSpPr>
      <dsp:spPr>
        <a:xfrm>
          <a:off x="466404" y="3128400"/>
          <a:ext cx="9337217" cy="584115"/>
        </a:xfrm>
        <a:prstGeom prst="round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475" tIns="0" rIns="259475" bIns="0" numCol="1" spcCol="1270" anchor="ctr" anchorCtr="0">
          <a:noAutofit/>
        </a:bodyPr>
        <a:lstStyle/>
        <a:p>
          <a:pPr marL="0" lvl="0" indent="0" algn="l" defTabSz="1066800" rtl="0">
            <a:lnSpc>
              <a:spcPct val="90000"/>
            </a:lnSpc>
            <a:spcBef>
              <a:spcPct val="0"/>
            </a:spcBef>
            <a:spcAft>
              <a:spcPct val="35000"/>
            </a:spcAft>
            <a:buNone/>
          </a:pPr>
          <a:r>
            <a:rPr lang="en-US" sz="2400" b="1" i="0" u="none" kern="1200" dirty="0">
              <a:solidFill>
                <a:srgbClr val="FFEAD5"/>
              </a:solidFill>
            </a:rPr>
            <a:t>Meaning oriented therapy </a:t>
          </a:r>
          <a:br>
            <a:rPr lang="en-US" sz="2400" b="1" i="0" u="none" kern="1200" dirty="0">
              <a:solidFill>
                <a:srgbClr val="FFEAD5"/>
              </a:solidFill>
            </a:rPr>
          </a:br>
          <a:r>
            <a:rPr lang="en-US" sz="1200" b="0" i="0" u="none" kern="1200" dirty="0">
              <a:solidFill>
                <a:srgbClr val="FFEAD5"/>
              </a:solidFill>
            </a:rPr>
            <a:t>(</a:t>
          </a:r>
          <a:r>
            <a:rPr lang="en-US" altLang="en-US" sz="1200" kern="1200" dirty="0" err="1">
              <a:solidFill>
                <a:srgbClr val="FFEAD5"/>
              </a:solidFill>
              <a:ea typeface="ＭＳ Ｐゴシック" pitchFamily="34" charset="-128"/>
              <a:cs typeface="Arial" pitchFamily="34" charset="0"/>
            </a:rPr>
            <a:t>Breitbart</a:t>
          </a:r>
          <a:r>
            <a:rPr lang="en-US" altLang="en-US" sz="1200" kern="1200" dirty="0">
              <a:solidFill>
                <a:srgbClr val="FFEAD5"/>
              </a:solidFill>
              <a:ea typeface="ＭＳ Ｐゴシック" pitchFamily="34" charset="-128"/>
              <a:cs typeface="Arial" pitchFamily="34" charset="0"/>
            </a:rPr>
            <a:t> W, Heller KS. </a:t>
          </a:r>
          <a:r>
            <a:rPr lang="en-US" altLang="en-US" sz="1200" i="1" kern="1200" dirty="0">
              <a:solidFill>
                <a:srgbClr val="FFEAD5"/>
              </a:solidFill>
              <a:ea typeface="ＭＳ Ｐゴシック" pitchFamily="34" charset="-128"/>
              <a:cs typeface="Arial" pitchFamily="34" charset="0"/>
            </a:rPr>
            <a:t>J </a:t>
          </a:r>
          <a:r>
            <a:rPr lang="en-US" altLang="en-US" sz="1200" i="1" kern="1200" dirty="0" err="1">
              <a:solidFill>
                <a:srgbClr val="FFEAD5"/>
              </a:solidFill>
              <a:ea typeface="ＭＳ Ｐゴシック" pitchFamily="34" charset="-128"/>
              <a:cs typeface="Arial" pitchFamily="34" charset="0"/>
            </a:rPr>
            <a:t>Palliat</a:t>
          </a:r>
          <a:r>
            <a:rPr lang="en-US" altLang="en-US" sz="1200" i="1" kern="1200" dirty="0">
              <a:solidFill>
                <a:srgbClr val="FFEAD5"/>
              </a:solidFill>
              <a:ea typeface="ＭＳ Ｐゴシック" pitchFamily="34" charset="-128"/>
              <a:cs typeface="Arial" pitchFamily="34" charset="0"/>
            </a:rPr>
            <a:t> Med.</a:t>
          </a:r>
          <a:r>
            <a:rPr lang="en-US" altLang="en-US" sz="1200" kern="1200" dirty="0">
              <a:solidFill>
                <a:srgbClr val="FFEAD5"/>
              </a:solidFill>
              <a:ea typeface="ＭＳ Ｐゴシック" pitchFamily="34" charset="-128"/>
              <a:cs typeface="Arial" pitchFamily="34" charset="0"/>
            </a:rPr>
            <a:t> 2003.)</a:t>
          </a:r>
          <a:endParaRPr lang="en-US" sz="1200" b="0" i="0" u="none" kern="1200" dirty="0">
            <a:solidFill>
              <a:srgbClr val="FFEAD5"/>
            </a:solidFill>
          </a:endParaRPr>
        </a:p>
      </dsp:txBody>
      <dsp:txXfrm>
        <a:off x="494918" y="3156914"/>
        <a:ext cx="9280189" cy="527087"/>
      </dsp:txXfrm>
    </dsp:sp>
    <dsp:sp modelId="{72F61981-9813-4D36-9E30-45679B9D5844}">
      <dsp:nvSpPr>
        <dsp:cNvPr id="0" name=""/>
        <dsp:cNvSpPr/>
      </dsp:nvSpPr>
      <dsp:spPr>
        <a:xfrm>
          <a:off x="0" y="4304191"/>
          <a:ext cx="9806940" cy="176400"/>
        </a:xfrm>
        <a:prstGeom prst="rect">
          <a:avLst/>
        </a:prstGeom>
        <a:solidFill>
          <a:schemeClr val="lt1">
            <a:alpha val="90000"/>
            <a:hueOff val="0"/>
            <a:satOff val="0"/>
            <a:lumOff val="0"/>
            <a:alphaOff val="0"/>
          </a:schemeClr>
        </a:solidFill>
        <a:ln w="25400" cap="flat" cmpd="sng" algn="ctr">
          <a:solidFill>
            <a:srgbClr val="EF792F"/>
          </a:solidFill>
          <a:prstDash val="solid"/>
        </a:ln>
        <a:effectLst/>
      </dsp:spPr>
      <dsp:style>
        <a:lnRef idx="2">
          <a:scrgbClr r="0" g="0" b="0"/>
        </a:lnRef>
        <a:fillRef idx="1">
          <a:scrgbClr r="0" g="0" b="0"/>
        </a:fillRef>
        <a:effectRef idx="0">
          <a:scrgbClr r="0" g="0" b="0"/>
        </a:effectRef>
        <a:fontRef idx="minor"/>
      </dsp:style>
    </dsp:sp>
    <dsp:sp modelId="{1F0E43E1-B8A2-4A29-808C-7907391F5B44}">
      <dsp:nvSpPr>
        <dsp:cNvPr id="0" name=""/>
        <dsp:cNvSpPr/>
      </dsp:nvSpPr>
      <dsp:spPr>
        <a:xfrm>
          <a:off x="466404" y="3735640"/>
          <a:ext cx="9337217" cy="584115"/>
        </a:xfrm>
        <a:prstGeom prst="round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475" tIns="0" rIns="259475" bIns="0" numCol="1" spcCol="1270" anchor="ctr" anchorCtr="0">
          <a:noAutofit/>
        </a:bodyPr>
        <a:lstStyle/>
        <a:p>
          <a:pPr marL="0" lvl="0" indent="0" algn="l" defTabSz="1066800" rtl="0">
            <a:lnSpc>
              <a:spcPct val="90000"/>
            </a:lnSpc>
            <a:spcBef>
              <a:spcPct val="0"/>
            </a:spcBef>
            <a:spcAft>
              <a:spcPct val="35000"/>
            </a:spcAft>
            <a:buNone/>
          </a:pPr>
          <a:r>
            <a:rPr lang="en-US" sz="2400" b="1" i="0" u="none" kern="1200" dirty="0">
              <a:solidFill>
                <a:srgbClr val="FFEAD5"/>
              </a:solidFill>
            </a:rPr>
            <a:t>Dignity therapy </a:t>
          </a:r>
          <a:br>
            <a:rPr lang="en-US" sz="2400" b="1" i="0" u="none" kern="1200" dirty="0">
              <a:solidFill>
                <a:srgbClr val="FFEAD5"/>
              </a:solidFill>
            </a:rPr>
          </a:br>
          <a:r>
            <a:rPr lang="en-US" sz="1200" b="0" i="0" u="none" kern="1200" dirty="0">
              <a:solidFill>
                <a:srgbClr val="FFEAD5"/>
              </a:solidFill>
            </a:rPr>
            <a:t>(</a:t>
          </a:r>
          <a:r>
            <a:rPr lang="en-US" altLang="en-US" sz="1200" kern="1200" dirty="0" err="1">
              <a:solidFill>
                <a:srgbClr val="FFEAD5"/>
              </a:solidFill>
              <a:ea typeface="ＭＳ Ｐゴシック" pitchFamily="34" charset="-128"/>
              <a:cs typeface="Arial" pitchFamily="34" charset="0"/>
            </a:rPr>
            <a:t>Chochinov</a:t>
          </a:r>
          <a:r>
            <a:rPr lang="en-US" altLang="en-US" sz="1200" kern="1200" dirty="0">
              <a:solidFill>
                <a:srgbClr val="FFEAD5"/>
              </a:solidFill>
              <a:ea typeface="ＭＳ Ｐゴシック" pitchFamily="34" charset="-128"/>
              <a:cs typeface="Arial" pitchFamily="34" charset="0"/>
            </a:rPr>
            <a:t> HM et al. </a:t>
          </a:r>
          <a:r>
            <a:rPr lang="en-US" altLang="en-US" sz="1200" i="1" kern="1200" dirty="0">
              <a:solidFill>
                <a:srgbClr val="FFEAD5"/>
              </a:solidFill>
              <a:ea typeface="ＭＳ Ｐゴシック" pitchFamily="34" charset="-128"/>
              <a:cs typeface="Arial" pitchFamily="34" charset="0"/>
            </a:rPr>
            <a:t>J </a:t>
          </a:r>
          <a:r>
            <a:rPr lang="en-US" altLang="en-US" sz="1200" i="1" kern="1200" dirty="0" err="1">
              <a:solidFill>
                <a:srgbClr val="FFEAD5"/>
              </a:solidFill>
              <a:ea typeface="ＭＳ Ｐゴシック" pitchFamily="34" charset="-128"/>
              <a:cs typeface="Arial" pitchFamily="34" charset="0"/>
            </a:rPr>
            <a:t>Clin</a:t>
          </a:r>
          <a:r>
            <a:rPr lang="en-US" altLang="en-US" sz="1200" i="1" kern="1200" dirty="0">
              <a:solidFill>
                <a:srgbClr val="FFEAD5"/>
              </a:solidFill>
              <a:ea typeface="ＭＳ Ｐゴシック" pitchFamily="34" charset="-128"/>
              <a:cs typeface="Arial" pitchFamily="34" charset="0"/>
            </a:rPr>
            <a:t> </a:t>
          </a:r>
          <a:r>
            <a:rPr lang="en-US" altLang="en-US" sz="1200" i="1" kern="1200" dirty="0" err="1">
              <a:solidFill>
                <a:srgbClr val="FFEAD5"/>
              </a:solidFill>
              <a:ea typeface="ＭＳ Ｐゴシック" pitchFamily="34" charset="-128"/>
              <a:cs typeface="Arial" pitchFamily="34" charset="0"/>
            </a:rPr>
            <a:t>Oncol</a:t>
          </a:r>
          <a:r>
            <a:rPr lang="en-US" altLang="en-US" sz="1200" kern="1200" dirty="0">
              <a:solidFill>
                <a:srgbClr val="FFEAD5"/>
              </a:solidFill>
              <a:ea typeface="ＭＳ Ｐゴシック" pitchFamily="34" charset="-128"/>
              <a:cs typeface="Arial" pitchFamily="34" charset="0"/>
            </a:rPr>
            <a:t>. 2005.)</a:t>
          </a:r>
          <a:endParaRPr lang="en-US" sz="1200" b="0" i="0" u="none" kern="1200" dirty="0">
            <a:solidFill>
              <a:srgbClr val="FFEAD5"/>
            </a:solidFill>
          </a:endParaRPr>
        </a:p>
      </dsp:txBody>
      <dsp:txXfrm>
        <a:off x="494918" y="3764154"/>
        <a:ext cx="9280189" cy="527087"/>
      </dsp:txXfrm>
    </dsp:sp>
    <dsp:sp modelId="{EF446472-A8D6-4F51-860D-2C1DFBD2AD48}">
      <dsp:nvSpPr>
        <dsp:cNvPr id="0" name=""/>
        <dsp:cNvSpPr/>
      </dsp:nvSpPr>
      <dsp:spPr>
        <a:xfrm>
          <a:off x="0" y="4999187"/>
          <a:ext cx="9806940" cy="176400"/>
        </a:xfrm>
        <a:prstGeom prst="rect">
          <a:avLst/>
        </a:prstGeom>
        <a:solidFill>
          <a:schemeClr val="lt1">
            <a:alpha val="90000"/>
            <a:hueOff val="0"/>
            <a:satOff val="0"/>
            <a:lumOff val="0"/>
            <a:alphaOff val="0"/>
          </a:schemeClr>
        </a:solidFill>
        <a:ln w="25400" cap="flat" cmpd="sng" algn="ctr">
          <a:solidFill>
            <a:srgbClr val="EF792F"/>
          </a:solidFill>
          <a:prstDash val="solid"/>
        </a:ln>
        <a:effectLst/>
      </dsp:spPr>
      <dsp:style>
        <a:lnRef idx="2">
          <a:scrgbClr r="0" g="0" b="0"/>
        </a:lnRef>
        <a:fillRef idx="1">
          <a:scrgbClr r="0" g="0" b="0"/>
        </a:fillRef>
        <a:effectRef idx="0">
          <a:scrgbClr r="0" g="0" b="0"/>
        </a:effectRef>
        <a:fontRef idx="minor"/>
      </dsp:style>
    </dsp:sp>
    <dsp:sp modelId="{4B44AF43-64AD-4EC7-B622-9A03CC3724E9}">
      <dsp:nvSpPr>
        <dsp:cNvPr id="0" name=""/>
        <dsp:cNvSpPr/>
      </dsp:nvSpPr>
      <dsp:spPr>
        <a:xfrm>
          <a:off x="466404" y="4518391"/>
          <a:ext cx="9337217" cy="584115"/>
        </a:xfrm>
        <a:prstGeom prst="round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475" tIns="0" rIns="259475" bIns="0" numCol="1" spcCol="1270" anchor="ctr" anchorCtr="0">
          <a:noAutofit/>
        </a:bodyPr>
        <a:lstStyle/>
        <a:p>
          <a:pPr marL="0" lvl="0" indent="0" algn="l" defTabSz="1066800" rtl="0">
            <a:lnSpc>
              <a:spcPct val="90000"/>
            </a:lnSpc>
            <a:spcBef>
              <a:spcPct val="0"/>
            </a:spcBef>
            <a:spcAft>
              <a:spcPct val="35000"/>
            </a:spcAft>
            <a:buNone/>
          </a:pPr>
          <a:r>
            <a:rPr lang="en-US" sz="2400" b="1" i="0" u="none" kern="1200" dirty="0">
              <a:solidFill>
                <a:srgbClr val="FFEAD5"/>
              </a:solidFill>
            </a:rPr>
            <a:t>Spiritual components of yoga, tai chi,</a:t>
          </a:r>
          <a:r>
            <a:rPr lang="en-US" sz="2400" b="1" i="0" u="none" kern="1200" baseline="0" dirty="0">
              <a:solidFill>
                <a:srgbClr val="FFEAD5"/>
              </a:solidFill>
            </a:rPr>
            <a:t> etc.</a:t>
          </a:r>
          <a:endParaRPr lang="en-US" sz="2400" b="1" i="0" u="none" kern="1200" dirty="0">
            <a:solidFill>
              <a:srgbClr val="FFEAD5"/>
            </a:solidFill>
          </a:endParaRPr>
        </a:p>
      </dsp:txBody>
      <dsp:txXfrm>
        <a:off x="494918" y="4546905"/>
        <a:ext cx="9280189" cy="527087"/>
      </dsp:txXfrm>
    </dsp:sp>
    <dsp:sp modelId="{B759F480-F2A1-4300-B6AA-0E84BFD4A9B2}">
      <dsp:nvSpPr>
        <dsp:cNvPr id="0" name=""/>
        <dsp:cNvSpPr/>
      </dsp:nvSpPr>
      <dsp:spPr>
        <a:xfrm>
          <a:off x="0" y="5694182"/>
          <a:ext cx="9806940" cy="176400"/>
        </a:xfrm>
        <a:prstGeom prst="rect">
          <a:avLst/>
        </a:prstGeom>
        <a:solidFill>
          <a:schemeClr val="lt1">
            <a:alpha val="90000"/>
            <a:hueOff val="0"/>
            <a:satOff val="0"/>
            <a:lumOff val="0"/>
            <a:alphaOff val="0"/>
          </a:schemeClr>
        </a:solidFill>
        <a:ln w="25400" cap="flat" cmpd="sng" algn="ctr">
          <a:solidFill>
            <a:srgbClr val="EF792F"/>
          </a:solidFill>
          <a:prstDash val="solid"/>
        </a:ln>
        <a:effectLst/>
      </dsp:spPr>
      <dsp:style>
        <a:lnRef idx="2">
          <a:scrgbClr r="0" g="0" b="0"/>
        </a:lnRef>
        <a:fillRef idx="1">
          <a:scrgbClr r="0" g="0" b="0"/>
        </a:fillRef>
        <a:effectRef idx="0">
          <a:scrgbClr r="0" g="0" b="0"/>
        </a:effectRef>
        <a:fontRef idx="minor"/>
      </dsp:style>
    </dsp:sp>
    <dsp:sp modelId="{F5FFB570-36D8-40C3-B01A-11A6D94E72C4}">
      <dsp:nvSpPr>
        <dsp:cNvPr id="0" name=""/>
        <dsp:cNvSpPr/>
      </dsp:nvSpPr>
      <dsp:spPr>
        <a:xfrm>
          <a:off x="466404" y="5213387"/>
          <a:ext cx="9337217" cy="584115"/>
        </a:xfrm>
        <a:prstGeom prst="round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475" tIns="0" rIns="259475" bIns="0" numCol="1" spcCol="1270" anchor="ctr" anchorCtr="0">
          <a:noAutofit/>
        </a:bodyPr>
        <a:lstStyle/>
        <a:p>
          <a:pPr marL="0" lvl="0" indent="0" algn="l" defTabSz="1066800" rtl="0">
            <a:lnSpc>
              <a:spcPct val="90000"/>
            </a:lnSpc>
            <a:spcBef>
              <a:spcPct val="0"/>
            </a:spcBef>
            <a:spcAft>
              <a:spcPct val="35000"/>
            </a:spcAft>
            <a:buNone/>
          </a:pPr>
          <a:r>
            <a:rPr lang="en-US" sz="2400" b="1" i="0" u="none" kern="1200" dirty="0">
              <a:solidFill>
                <a:srgbClr val="FFEAD5"/>
              </a:solidFill>
            </a:rPr>
            <a:t>Community-faith</a:t>
          </a:r>
          <a:r>
            <a:rPr lang="en-US" sz="2400" b="1" i="0" u="none" kern="1200" baseline="0" dirty="0">
              <a:solidFill>
                <a:srgbClr val="FFEAD5"/>
              </a:solidFill>
            </a:rPr>
            <a:t> based religious interventions </a:t>
          </a:r>
          <a:br>
            <a:rPr lang="en-US" sz="2400" b="1" i="0" u="none" kern="1200" baseline="0" dirty="0">
              <a:solidFill>
                <a:srgbClr val="FFEAD5"/>
              </a:solidFill>
            </a:rPr>
          </a:br>
          <a:r>
            <a:rPr lang="en-US" sz="1200" b="0" i="0" u="none" kern="1200" baseline="0" dirty="0">
              <a:solidFill>
                <a:srgbClr val="FFEAD5"/>
              </a:solidFill>
            </a:rPr>
            <a:t>(Keith Meador)</a:t>
          </a:r>
          <a:endParaRPr lang="en-US" sz="1200" b="0" i="0" u="none" kern="1200" dirty="0">
            <a:solidFill>
              <a:srgbClr val="FFEAD5"/>
            </a:solidFill>
          </a:endParaRPr>
        </a:p>
      </dsp:txBody>
      <dsp:txXfrm>
        <a:off x="494918" y="5241901"/>
        <a:ext cx="9280189" cy="5270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3BFF64CE-7615-4F6B-B0AE-7D61C4B3D636}" type="datetimeFigureOut">
              <a:rPr lang="en-US" smtClean="0"/>
              <a:t>5/16/2025</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32A9B660-6F52-4A35-BA7B-F2D3E8EDBE7F}" type="slidenum">
              <a:rPr lang="en-US" smtClean="0"/>
              <a:t>‹#›</a:t>
            </a:fld>
            <a:endParaRPr lang="en-US"/>
          </a:p>
        </p:txBody>
      </p:sp>
    </p:spTree>
    <p:extLst>
      <p:ext uri="{BB962C8B-B14F-4D97-AF65-F5344CB8AC3E}">
        <p14:creationId xmlns:p14="http://schemas.microsoft.com/office/powerpoint/2010/main" val="406346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1</a:t>
            </a:fld>
            <a:endParaRPr lang="en-US"/>
          </a:p>
        </p:txBody>
      </p:sp>
    </p:spTree>
    <p:extLst>
      <p:ext uri="{BB962C8B-B14F-4D97-AF65-F5344CB8AC3E}">
        <p14:creationId xmlns:p14="http://schemas.microsoft.com/office/powerpoint/2010/main" val="1738597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10</a:t>
            </a:fld>
            <a:endParaRPr lang="en-US"/>
          </a:p>
        </p:txBody>
      </p:sp>
    </p:spTree>
    <p:extLst>
      <p:ext uri="{BB962C8B-B14F-4D97-AF65-F5344CB8AC3E}">
        <p14:creationId xmlns:p14="http://schemas.microsoft.com/office/powerpoint/2010/main" val="895954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11</a:t>
            </a:fld>
            <a:endParaRPr lang="en-US"/>
          </a:p>
        </p:txBody>
      </p:sp>
    </p:spTree>
    <p:extLst>
      <p:ext uri="{BB962C8B-B14F-4D97-AF65-F5344CB8AC3E}">
        <p14:creationId xmlns:p14="http://schemas.microsoft.com/office/powerpoint/2010/main" val="2248788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12</a:t>
            </a:fld>
            <a:endParaRPr lang="en-US"/>
          </a:p>
        </p:txBody>
      </p:sp>
    </p:spTree>
    <p:extLst>
      <p:ext uri="{BB962C8B-B14F-4D97-AF65-F5344CB8AC3E}">
        <p14:creationId xmlns:p14="http://schemas.microsoft.com/office/powerpoint/2010/main" val="869197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13</a:t>
            </a:fld>
            <a:endParaRPr lang="en-US"/>
          </a:p>
        </p:txBody>
      </p:sp>
    </p:spTree>
    <p:extLst>
      <p:ext uri="{BB962C8B-B14F-4D97-AF65-F5344CB8AC3E}">
        <p14:creationId xmlns:p14="http://schemas.microsoft.com/office/powerpoint/2010/main" val="1130933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14</a:t>
            </a:fld>
            <a:endParaRPr lang="en-US"/>
          </a:p>
        </p:txBody>
      </p:sp>
    </p:spTree>
    <p:extLst>
      <p:ext uri="{BB962C8B-B14F-4D97-AF65-F5344CB8AC3E}">
        <p14:creationId xmlns:p14="http://schemas.microsoft.com/office/powerpoint/2010/main" val="2587820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15</a:t>
            </a:fld>
            <a:endParaRPr lang="en-US"/>
          </a:p>
        </p:txBody>
      </p:sp>
    </p:spTree>
    <p:extLst>
      <p:ext uri="{BB962C8B-B14F-4D97-AF65-F5344CB8AC3E}">
        <p14:creationId xmlns:p14="http://schemas.microsoft.com/office/powerpoint/2010/main" val="2890425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16</a:t>
            </a:fld>
            <a:endParaRPr lang="en-US"/>
          </a:p>
        </p:txBody>
      </p:sp>
    </p:spTree>
    <p:extLst>
      <p:ext uri="{BB962C8B-B14F-4D97-AF65-F5344CB8AC3E}">
        <p14:creationId xmlns:p14="http://schemas.microsoft.com/office/powerpoint/2010/main" val="2352537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17</a:t>
            </a:fld>
            <a:endParaRPr lang="en-US"/>
          </a:p>
        </p:txBody>
      </p:sp>
    </p:spTree>
    <p:extLst>
      <p:ext uri="{BB962C8B-B14F-4D97-AF65-F5344CB8AC3E}">
        <p14:creationId xmlns:p14="http://schemas.microsoft.com/office/powerpoint/2010/main" val="519769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18</a:t>
            </a:fld>
            <a:endParaRPr lang="en-US"/>
          </a:p>
        </p:txBody>
      </p:sp>
    </p:spTree>
    <p:extLst>
      <p:ext uri="{BB962C8B-B14F-4D97-AF65-F5344CB8AC3E}">
        <p14:creationId xmlns:p14="http://schemas.microsoft.com/office/powerpoint/2010/main" val="2629549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19</a:t>
            </a:fld>
            <a:endParaRPr lang="en-US"/>
          </a:p>
        </p:txBody>
      </p:sp>
    </p:spTree>
    <p:extLst>
      <p:ext uri="{BB962C8B-B14F-4D97-AF65-F5344CB8AC3E}">
        <p14:creationId xmlns:p14="http://schemas.microsoft.com/office/powerpoint/2010/main" val="2079037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2</a:t>
            </a:fld>
            <a:endParaRPr lang="en-US"/>
          </a:p>
        </p:txBody>
      </p:sp>
    </p:spTree>
    <p:extLst>
      <p:ext uri="{BB962C8B-B14F-4D97-AF65-F5344CB8AC3E}">
        <p14:creationId xmlns:p14="http://schemas.microsoft.com/office/powerpoint/2010/main" val="214847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20</a:t>
            </a:fld>
            <a:endParaRPr lang="en-US"/>
          </a:p>
        </p:txBody>
      </p:sp>
    </p:spTree>
    <p:extLst>
      <p:ext uri="{BB962C8B-B14F-4D97-AF65-F5344CB8AC3E}">
        <p14:creationId xmlns:p14="http://schemas.microsoft.com/office/powerpoint/2010/main" val="2872593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21</a:t>
            </a:fld>
            <a:endParaRPr lang="en-US"/>
          </a:p>
        </p:txBody>
      </p:sp>
    </p:spTree>
    <p:extLst>
      <p:ext uri="{BB962C8B-B14F-4D97-AF65-F5344CB8AC3E}">
        <p14:creationId xmlns:p14="http://schemas.microsoft.com/office/powerpoint/2010/main" val="2018693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22</a:t>
            </a:fld>
            <a:endParaRPr lang="en-US"/>
          </a:p>
        </p:txBody>
      </p:sp>
    </p:spTree>
    <p:extLst>
      <p:ext uri="{BB962C8B-B14F-4D97-AF65-F5344CB8AC3E}">
        <p14:creationId xmlns:p14="http://schemas.microsoft.com/office/powerpoint/2010/main" val="597320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23</a:t>
            </a:fld>
            <a:endParaRPr lang="en-US"/>
          </a:p>
        </p:txBody>
      </p:sp>
    </p:spTree>
    <p:extLst>
      <p:ext uri="{BB962C8B-B14F-4D97-AF65-F5344CB8AC3E}">
        <p14:creationId xmlns:p14="http://schemas.microsoft.com/office/powerpoint/2010/main" val="2172275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24</a:t>
            </a:fld>
            <a:endParaRPr lang="en-US"/>
          </a:p>
        </p:txBody>
      </p:sp>
    </p:spTree>
    <p:extLst>
      <p:ext uri="{BB962C8B-B14F-4D97-AF65-F5344CB8AC3E}">
        <p14:creationId xmlns:p14="http://schemas.microsoft.com/office/powerpoint/2010/main" val="1920391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25</a:t>
            </a:fld>
            <a:endParaRPr lang="en-US"/>
          </a:p>
        </p:txBody>
      </p:sp>
    </p:spTree>
    <p:extLst>
      <p:ext uri="{BB962C8B-B14F-4D97-AF65-F5344CB8AC3E}">
        <p14:creationId xmlns:p14="http://schemas.microsoft.com/office/powerpoint/2010/main" val="3014063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26</a:t>
            </a:fld>
            <a:endParaRPr lang="en-US"/>
          </a:p>
        </p:txBody>
      </p:sp>
    </p:spTree>
    <p:extLst>
      <p:ext uri="{BB962C8B-B14F-4D97-AF65-F5344CB8AC3E}">
        <p14:creationId xmlns:p14="http://schemas.microsoft.com/office/powerpoint/2010/main" val="2298268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27</a:t>
            </a:fld>
            <a:endParaRPr lang="en-US"/>
          </a:p>
        </p:txBody>
      </p:sp>
    </p:spTree>
    <p:extLst>
      <p:ext uri="{BB962C8B-B14F-4D97-AF65-F5344CB8AC3E}">
        <p14:creationId xmlns:p14="http://schemas.microsoft.com/office/powerpoint/2010/main" val="922626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28</a:t>
            </a:fld>
            <a:endParaRPr lang="en-US"/>
          </a:p>
        </p:txBody>
      </p:sp>
    </p:spTree>
    <p:extLst>
      <p:ext uri="{BB962C8B-B14F-4D97-AF65-F5344CB8AC3E}">
        <p14:creationId xmlns:p14="http://schemas.microsoft.com/office/powerpoint/2010/main" val="1305901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29</a:t>
            </a:fld>
            <a:endParaRPr lang="en-US"/>
          </a:p>
        </p:txBody>
      </p:sp>
    </p:spTree>
    <p:extLst>
      <p:ext uri="{BB962C8B-B14F-4D97-AF65-F5344CB8AC3E}">
        <p14:creationId xmlns:p14="http://schemas.microsoft.com/office/powerpoint/2010/main" val="4160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3</a:t>
            </a:fld>
            <a:endParaRPr lang="en-US"/>
          </a:p>
        </p:txBody>
      </p:sp>
    </p:spTree>
    <p:extLst>
      <p:ext uri="{BB962C8B-B14F-4D97-AF65-F5344CB8AC3E}">
        <p14:creationId xmlns:p14="http://schemas.microsoft.com/office/powerpoint/2010/main" val="2886227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30</a:t>
            </a:fld>
            <a:endParaRPr lang="en-US"/>
          </a:p>
        </p:txBody>
      </p:sp>
    </p:spTree>
    <p:extLst>
      <p:ext uri="{BB962C8B-B14F-4D97-AF65-F5344CB8AC3E}">
        <p14:creationId xmlns:p14="http://schemas.microsoft.com/office/powerpoint/2010/main" val="2764175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31</a:t>
            </a:fld>
            <a:endParaRPr lang="en-US"/>
          </a:p>
        </p:txBody>
      </p:sp>
    </p:spTree>
    <p:extLst>
      <p:ext uri="{BB962C8B-B14F-4D97-AF65-F5344CB8AC3E}">
        <p14:creationId xmlns:p14="http://schemas.microsoft.com/office/powerpoint/2010/main" val="3609816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32</a:t>
            </a:fld>
            <a:endParaRPr lang="en-US"/>
          </a:p>
        </p:txBody>
      </p:sp>
    </p:spTree>
    <p:extLst>
      <p:ext uri="{BB962C8B-B14F-4D97-AF65-F5344CB8AC3E}">
        <p14:creationId xmlns:p14="http://schemas.microsoft.com/office/powerpoint/2010/main" val="3006990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33</a:t>
            </a:fld>
            <a:endParaRPr lang="en-US"/>
          </a:p>
        </p:txBody>
      </p:sp>
    </p:spTree>
    <p:extLst>
      <p:ext uri="{BB962C8B-B14F-4D97-AF65-F5344CB8AC3E}">
        <p14:creationId xmlns:p14="http://schemas.microsoft.com/office/powerpoint/2010/main" val="1598314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34</a:t>
            </a:fld>
            <a:endParaRPr lang="en-US"/>
          </a:p>
        </p:txBody>
      </p:sp>
    </p:spTree>
    <p:extLst>
      <p:ext uri="{BB962C8B-B14F-4D97-AF65-F5344CB8AC3E}">
        <p14:creationId xmlns:p14="http://schemas.microsoft.com/office/powerpoint/2010/main" val="3614747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35</a:t>
            </a:fld>
            <a:endParaRPr lang="en-US"/>
          </a:p>
        </p:txBody>
      </p:sp>
    </p:spTree>
    <p:extLst>
      <p:ext uri="{BB962C8B-B14F-4D97-AF65-F5344CB8AC3E}">
        <p14:creationId xmlns:p14="http://schemas.microsoft.com/office/powerpoint/2010/main" val="65950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36</a:t>
            </a:fld>
            <a:endParaRPr lang="en-US"/>
          </a:p>
        </p:txBody>
      </p:sp>
    </p:spTree>
    <p:extLst>
      <p:ext uri="{BB962C8B-B14F-4D97-AF65-F5344CB8AC3E}">
        <p14:creationId xmlns:p14="http://schemas.microsoft.com/office/powerpoint/2010/main" val="1882135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37</a:t>
            </a:fld>
            <a:endParaRPr lang="en-US"/>
          </a:p>
        </p:txBody>
      </p:sp>
    </p:spTree>
    <p:extLst>
      <p:ext uri="{BB962C8B-B14F-4D97-AF65-F5344CB8AC3E}">
        <p14:creationId xmlns:p14="http://schemas.microsoft.com/office/powerpoint/2010/main" val="18704728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38</a:t>
            </a:fld>
            <a:endParaRPr lang="en-US"/>
          </a:p>
        </p:txBody>
      </p:sp>
    </p:spTree>
    <p:extLst>
      <p:ext uri="{BB962C8B-B14F-4D97-AF65-F5344CB8AC3E}">
        <p14:creationId xmlns:p14="http://schemas.microsoft.com/office/powerpoint/2010/main" val="3113068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39</a:t>
            </a:fld>
            <a:endParaRPr lang="en-US"/>
          </a:p>
        </p:txBody>
      </p:sp>
    </p:spTree>
    <p:extLst>
      <p:ext uri="{BB962C8B-B14F-4D97-AF65-F5344CB8AC3E}">
        <p14:creationId xmlns:p14="http://schemas.microsoft.com/office/powerpoint/2010/main" val="44218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4</a:t>
            </a:fld>
            <a:endParaRPr lang="en-US"/>
          </a:p>
        </p:txBody>
      </p:sp>
    </p:spTree>
    <p:extLst>
      <p:ext uri="{BB962C8B-B14F-4D97-AF65-F5344CB8AC3E}">
        <p14:creationId xmlns:p14="http://schemas.microsoft.com/office/powerpoint/2010/main" val="3316827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7"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F1190BD-D50B-724E-9033-C55B453EB7D1}" type="slidenum">
              <a:rPr lang="en-US" altLang="en-US"/>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5"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2B59D3E5-FD06-2A4C-B70F-96D02D67EEA0}" type="slidenum">
              <a:rPr lang="en-US" altLang="en-US"/>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F6B17BB-0723-8440-AB9D-A5BDB9BD89A8}" type="slidenum">
              <a:rPr lang="en-US" altLang="en-US"/>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9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516D850-A6B2-984A-99C9-312EF6DCCA6A}" type="slidenum">
              <a:rPr lang="en-US" altLang="en-US"/>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44</a:t>
            </a:fld>
            <a:endParaRPr lang="en-US"/>
          </a:p>
        </p:txBody>
      </p:sp>
    </p:spTree>
    <p:extLst>
      <p:ext uri="{BB962C8B-B14F-4D97-AF65-F5344CB8AC3E}">
        <p14:creationId xmlns:p14="http://schemas.microsoft.com/office/powerpoint/2010/main" val="977258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9D1F6B8-9543-8E48-91DF-16D66A8C3ECA}" type="slidenum">
              <a:rPr lang="en-US" altLang="en-US"/>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1"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7316" tIns="43658" rIns="87316" bIns="43658"/>
          <a:lstStyle/>
          <a:p>
            <a:pPr eaLnBrk="1" hangingPunct="1">
              <a:spcBef>
                <a:spcPct val="0"/>
              </a:spcBef>
            </a:pPr>
            <a:endParaRPr lang="en-US" altLang="en-US">
              <a:latin typeface="Arial" charset="0"/>
              <a:ea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9" name="Notes Placeholder 2"/>
          <p:cNvSpPr>
            <a:spLocks noGrp="1" noChangeArrowheads="1"/>
          </p:cNvSpPr>
          <p:nvPr>
            <p:ph type="body" idx="1"/>
          </p:nvPr>
        </p:nvSpPr>
        <p:spPr bwMode="auto">
          <a:xfrm>
            <a:off x="731838" y="4559300"/>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charset="-128"/>
            </a:endParaRPr>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291EC267-6EF3-BB40-93B9-F8B4E6DDB409}" type="slidenum">
              <a:rPr lang="en-US" altLang="ja-JP" sz="1300">
                <a:latin typeface="Tahoma" charset="0"/>
              </a:rPr>
              <a:pPr/>
              <a:t>47</a:t>
            </a:fld>
            <a:endParaRPr lang="en-US" altLang="ja-JP" sz="1300">
              <a:latin typeface="Tahoma"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7" name="Notes Placeholder 2"/>
          <p:cNvSpPr>
            <a:spLocks noGrp="1" noChangeArrowheads="1"/>
          </p:cNvSpPr>
          <p:nvPr>
            <p:ph type="body" idx="1"/>
          </p:nvPr>
        </p:nvSpPr>
        <p:spPr bwMode="auto">
          <a:xfrm>
            <a:off x="731838" y="4559300"/>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charset="-128"/>
              </a:rPr>
              <a:t>From all of these association studies the most frequent outcomes cited include</a:t>
            </a:r>
          </a:p>
          <a:p>
            <a:pPr lvl="1">
              <a:lnSpc>
                <a:spcPct val="80000"/>
              </a:lnSpc>
              <a:buFont typeface="Wingdings" charset="2"/>
              <a:buChar char="Ø"/>
            </a:pPr>
            <a:r>
              <a:rPr lang="en-US" altLang="en-US" sz="2000">
                <a:latin typeface="Georgia" charset="0"/>
                <a:ea typeface="ＭＳ Ｐゴシック" charset="-128"/>
              </a:rPr>
              <a:t>Improved quality of life, </a:t>
            </a:r>
          </a:p>
          <a:p>
            <a:pPr lvl="1">
              <a:lnSpc>
                <a:spcPct val="80000"/>
              </a:lnSpc>
              <a:buFont typeface="Wingdings" charset="2"/>
              <a:buChar char="Ø"/>
            </a:pPr>
            <a:r>
              <a:rPr lang="en-US" altLang="en-US" sz="2000">
                <a:latin typeface="Georgia" charset="0"/>
                <a:ea typeface="ＭＳ Ｐゴシック" charset="-128"/>
              </a:rPr>
              <a:t>Decreased depression/anxiety</a:t>
            </a:r>
          </a:p>
          <a:p>
            <a:pPr lvl="1">
              <a:lnSpc>
                <a:spcPct val="80000"/>
              </a:lnSpc>
              <a:buFont typeface="Wingdings" charset="2"/>
              <a:buChar char="Ø"/>
            </a:pPr>
            <a:r>
              <a:rPr lang="en-US" altLang="en-US" sz="2000">
                <a:latin typeface="Georgia" charset="0"/>
                <a:ea typeface="ＭＳ Ｐゴシック" charset="-128"/>
              </a:rPr>
              <a:t>Better physical Well-being,</a:t>
            </a:r>
          </a:p>
          <a:p>
            <a:pPr lvl="1">
              <a:lnSpc>
                <a:spcPct val="80000"/>
              </a:lnSpc>
              <a:buFont typeface="Wingdings" charset="2"/>
              <a:buChar char="Ø"/>
            </a:pPr>
            <a:r>
              <a:rPr lang="en-US" altLang="en-US" sz="2000">
                <a:latin typeface="Georgia" charset="0"/>
                <a:ea typeface="ＭＳ Ｐゴシック" charset="-128"/>
              </a:rPr>
              <a:t>Improved coping, </a:t>
            </a:r>
          </a:p>
          <a:p>
            <a:pPr lvl="1">
              <a:lnSpc>
                <a:spcPct val="80000"/>
              </a:lnSpc>
              <a:buFont typeface="Wingdings" charset="2"/>
              <a:buChar char="Ø"/>
            </a:pPr>
            <a:r>
              <a:rPr lang="en-US" altLang="en-US" sz="2000">
                <a:latin typeface="Georgia" charset="0"/>
                <a:ea typeface="ＭＳ Ｐゴシック" charset="-128"/>
              </a:rPr>
              <a:t>Increased adherence to treatment,</a:t>
            </a:r>
          </a:p>
          <a:p>
            <a:pPr lvl="1">
              <a:lnSpc>
                <a:spcPct val="80000"/>
              </a:lnSpc>
              <a:buFont typeface="Wingdings" charset="2"/>
              <a:buChar char="Ø"/>
            </a:pPr>
            <a:r>
              <a:rPr lang="en-US" altLang="en-US" sz="2000">
                <a:latin typeface="Georgia" charset="0"/>
                <a:ea typeface="ＭＳ Ｐゴシック" charset="-128"/>
              </a:rPr>
              <a:t>Improved social functioning and maintaining social relationships</a:t>
            </a:r>
          </a:p>
          <a:p>
            <a:endParaRPr lang="en-GB" altLang="en-US">
              <a:ea typeface="ＭＳ Ｐゴシック" charset="-128"/>
            </a:endParaRPr>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20FDD88-8A2E-9747-BD9A-5D228E7E50F9}" type="slidenum">
              <a:rPr lang="en-US" altLang="ja-JP" sz="1300">
                <a:latin typeface="Tahoma" charset="0"/>
              </a:rPr>
              <a:pPr/>
              <a:t>48</a:t>
            </a:fld>
            <a:endParaRPr lang="en-US" altLang="ja-JP" sz="1300">
              <a:latin typeface="Tahoma"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49</a:t>
            </a:fld>
            <a:endParaRPr lang="en-US"/>
          </a:p>
        </p:txBody>
      </p:sp>
    </p:spTree>
    <p:extLst>
      <p:ext uri="{BB962C8B-B14F-4D97-AF65-F5344CB8AC3E}">
        <p14:creationId xmlns:p14="http://schemas.microsoft.com/office/powerpoint/2010/main" val="5533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5</a:t>
            </a:fld>
            <a:endParaRPr lang="en-US"/>
          </a:p>
        </p:txBody>
      </p:sp>
    </p:spTree>
    <p:extLst>
      <p:ext uri="{BB962C8B-B14F-4D97-AF65-F5344CB8AC3E}">
        <p14:creationId xmlns:p14="http://schemas.microsoft.com/office/powerpoint/2010/main" val="38972940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50</a:t>
            </a:fld>
            <a:endParaRPr lang="en-US"/>
          </a:p>
        </p:txBody>
      </p:sp>
    </p:spTree>
    <p:extLst>
      <p:ext uri="{BB962C8B-B14F-4D97-AF65-F5344CB8AC3E}">
        <p14:creationId xmlns:p14="http://schemas.microsoft.com/office/powerpoint/2010/main" val="36761436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E666B6F-E05E-DE43-A882-6A98384FF87D}" type="slidenum">
              <a:rPr lang="en-US" altLang="en-US"/>
              <a:pPr/>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3" name="Notes Placeholder 2"/>
          <p:cNvSpPr>
            <a:spLocks noGrp="1" noChangeArrowheads="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256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C8E4F14-C28A-894E-957A-769D7DE8B6B6}" type="slidenum">
              <a:rPr lang="en-US" altLang="ja-JP" sz="1300">
                <a:latin typeface="Tahoma" charset="0"/>
              </a:rPr>
              <a:pPr/>
              <a:t>52</a:t>
            </a:fld>
            <a:endParaRPr lang="en-US" altLang="ja-JP" sz="1300">
              <a:latin typeface="Tahoma" charset="0"/>
            </a:endParaRPr>
          </a:p>
        </p:txBody>
      </p:sp>
      <p:sp>
        <p:nvSpPr>
          <p:cNvPr id="25605" name="Footer Placeholder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ja-JP"/>
              <a:t>Interprofessional Spiritual Care Education Curriculum (ISPEC) © 2018</a:t>
            </a:r>
            <a:endParaRPr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ea typeface="ＭＳ Ｐゴシック" charset="-128"/>
              </a:defRPr>
            </a:lvl1pPr>
            <a:lvl2pPr marL="742950" indent="-285750" defTabSz="917575">
              <a:defRPr>
                <a:solidFill>
                  <a:schemeClr val="tx1"/>
                </a:solidFill>
                <a:latin typeface="Arial" charset="0"/>
                <a:ea typeface="ＭＳ Ｐゴシック" charset="-128"/>
              </a:defRPr>
            </a:lvl2pPr>
            <a:lvl3pPr marL="1143000" indent="-228600" defTabSz="917575">
              <a:defRPr>
                <a:solidFill>
                  <a:schemeClr val="tx1"/>
                </a:solidFill>
                <a:latin typeface="Arial" charset="0"/>
                <a:ea typeface="ＭＳ Ｐゴシック" charset="-128"/>
              </a:defRPr>
            </a:lvl3pPr>
            <a:lvl4pPr marL="1600200" indent="-228600" defTabSz="917575">
              <a:defRPr>
                <a:solidFill>
                  <a:schemeClr val="tx1"/>
                </a:solidFill>
                <a:latin typeface="Arial" charset="0"/>
                <a:ea typeface="ＭＳ Ｐゴシック" charset="-128"/>
              </a:defRPr>
            </a:lvl4pPr>
            <a:lvl5pPr marL="2057400" indent="-228600" defTabSz="917575">
              <a:defRPr>
                <a:solidFill>
                  <a:schemeClr val="tx1"/>
                </a:solidFill>
                <a:latin typeface="Arial" charset="0"/>
                <a:ea typeface="ＭＳ Ｐゴシック" charset="-128"/>
              </a:defRPr>
            </a:lvl5pPr>
            <a:lvl6pPr marL="2514600" indent="-228600" defTabSz="917575"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7575"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7575"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7575" eaLnBrk="0" fontAlgn="base" hangingPunct="0">
              <a:spcBef>
                <a:spcPct val="0"/>
              </a:spcBef>
              <a:spcAft>
                <a:spcPct val="0"/>
              </a:spcAft>
              <a:defRPr>
                <a:solidFill>
                  <a:schemeClr val="tx1"/>
                </a:solidFill>
                <a:latin typeface="Arial" charset="0"/>
                <a:ea typeface="ＭＳ Ｐゴシック" charset="-128"/>
              </a:defRPr>
            </a:lvl9pPr>
          </a:lstStyle>
          <a:p>
            <a:fld id="{2B1C58E2-6232-5C41-A6D8-D8AF59E9431F}" type="slidenum">
              <a:rPr lang="en-US" altLang="en-US" sz="1200"/>
              <a:pPr/>
              <a:t>53</a:t>
            </a:fld>
            <a:endParaRPr lang="en-US" altLang="en-US" sz="120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700"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7316" tIns="43658" rIns="87316" bIns="43658"/>
          <a:lstStyle/>
          <a:p>
            <a:pPr eaLnBrk="1" hangingPunct="1">
              <a:spcBef>
                <a:spcPct val="0"/>
              </a:spcBef>
            </a:pPr>
            <a:endParaRPr lang="en-US" altLang="en-US">
              <a:latin typeface="Arial" charset="0"/>
              <a:ea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4" tIns="46146" rIns="92294" bIns="46146" anchor="b"/>
          <a:lstStyle>
            <a:lvl1pPr defTabSz="965200">
              <a:defRPr>
                <a:solidFill>
                  <a:schemeClr val="tx1"/>
                </a:solidFill>
                <a:latin typeface="Arial" charset="0"/>
                <a:ea typeface="ＭＳ Ｐゴシック" charset="-128"/>
              </a:defRPr>
            </a:lvl1pPr>
            <a:lvl2pPr marL="742950" indent="-285750" defTabSz="965200">
              <a:defRPr>
                <a:solidFill>
                  <a:schemeClr val="tx1"/>
                </a:solidFill>
                <a:latin typeface="Arial" charset="0"/>
                <a:ea typeface="ＭＳ Ｐゴシック" charset="-128"/>
              </a:defRPr>
            </a:lvl2pPr>
            <a:lvl3pPr marL="1143000" indent="-228600" defTabSz="965200">
              <a:defRPr>
                <a:solidFill>
                  <a:schemeClr val="tx1"/>
                </a:solidFill>
                <a:latin typeface="Arial" charset="0"/>
                <a:ea typeface="ＭＳ Ｐゴシック" charset="-128"/>
              </a:defRPr>
            </a:lvl3pPr>
            <a:lvl4pPr marL="1600200" indent="-228600" defTabSz="965200">
              <a:defRPr>
                <a:solidFill>
                  <a:schemeClr val="tx1"/>
                </a:solidFill>
                <a:latin typeface="Arial" charset="0"/>
                <a:ea typeface="ＭＳ Ｐゴシック" charset="-128"/>
              </a:defRPr>
            </a:lvl4pPr>
            <a:lvl5pPr marL="2057400" indent="-228600" defTabSz="965200">
              <a:defRPr>
                <a:solidFill>
                  <a:schemeClr val="tx1"/>
                </a:solidFill>
                <a:latin typeface="Arial" charset="0"/>
                <a:ea typeface="ＭＳ Ｐゴシック" charset="-128"/>
              </a:defRPr>
            </a:lvl5pPr>
            <a:lvl6pPr marL="2514600" indent="-228600" defTabSz="965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965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965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965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DA017116-F029-CB4E-96D3-1F643DDCF3D9}" type="slidenum">
              <a:rPr lang="en-US" altLang="en-US" sz="1200"/>
              <a:pPr algn="r" eaLnBrk="1" hangingPunct="1"/>
              <a:t>54</a:t>
            </a:fld>
            <a:endParaRPr lang="en-US" altLang="en-US" sz="120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8"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7316" tIns="43658" rIns="87316" bIns="43658"/>
          <a:lstStyle/>
          <a:p>
            <a:pPr eaLnBrk="1" hangingPunct="1">
              <a:spcBef>
                <a:spcPct val="0"/>
              </a:spcBef>
            </a:pPr>
            <a:endParaRPr lang="en-US" altLang="en-US">
              <a:latin typeface="Arial" charset="0"/>
              <a:ea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4" tIns="46146" rIns="92294" bIns="46146" anchor="b"/>
          <a:lstStyle>
            <a:lvl1pPr defTabSz="965200">
              <a:defRPr>
                <a:solidFill>
                  <a:schemeClr val="tx1"/>
                </a:solidFill>
                <a:latin typeface="Arial" charset="0"/>
                <a:ea typeface="ＭＳ Ｐゴシック" charset="-128"/>
              </a:defRPr>
            </a:lvl1pPr>
            <a:lvl2pPr marL="742950" indent="-285750" defTabSz="965200">
              <a:defRPr>
                <a:solidFill>
                  <a:schemeClr val="tx1"/>
                </a:solidFill>
                <a:latin typeface="Arial" charset="0"/>
                <a:ea typeface="ＭＳ Ｐゴシック" charset="-128"/>
              </a:defRPr>
            </a:lvl2pPr>
            <a:lvl3pPr marL="1143000" indent="-228600" defTabSz="965200">
              <a:defRPr>
                <a:solidFill>
                  <a:schemeClr val="tx1"/>
                </a:solidFill>
                <a:latin typeface="Arial" charset="0"/>
                <a:ea typeface="ＭＳ Ｐゴシック" charset="-128"/>
              </a:defRPr>
            </a:lvl3pPr>
            <a:lvl4pPr marL="1600200" indent="-228600" defTabSz="965200">
              <a:defRPr>
                <a:solidFill>
                  <a:schemeClr val="tx1"/>
                </a:solidFill>
                <a:latin typeface="Arial" charset="0"/>
                <a:ea typeface="ＭＳ Ｐゴシック" charset="-128"/>
              </a:defRPr>
            </a:lvl4pPr>
            <a:lvl5pPr marL="2057400" indent="-228600" defTabSz="965200">
              <a:defRPr>
                <a:solidFill>
                  <a:schemeClr val="tx1"/>
                </a:solidFill>
                <a:latin typeface="Arial" charset="0"/>
                <a:ea typeface="ＭＳ Ｐゴシック" charset="-128"/>
              </a:defRPr>
            </a:lvl5pPr>
            <a:lvl6pPr marL="2514600" indent="-228600" defTabSz="965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965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965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965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73519F61-B2BC-F447-A9D5-8371F068EE94}" type="slidenum">
              <a:rPr lang="en-US" altLang="en-US" sz="1200"/>
              <a:pPr algn="r" eaLnBrk="1" hangingPunct="1"/>
              <a:t>55</a:t>
            </a:fld>
            <a:endParaRPr lang="en-US" altLang="en-US" sz="120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6"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p>
            <a:pPr eaLnBrk="1" hangingPunct="1">
              <a:spcBef>
                <a:spcPct val="0"/>
              </a:spcBef>
            </a:pPr>
            <a:r>
              <a:rPr lang="en-US" altLang="en-US" b="1">
                <a:solidFill>
                  <a:srgbClr val="000000"/>
                </a:solidFill>
                <a:latin typeface="Arial" charset="0"/>
                <a:ea typeface="ＭＳ Ｐゴシック" charset="-128"/>
              </a:rPr>
              <a:t>These seven key areas were developed from the original five focus groups from the Consensus Conference.</a:t>
            </a:r>
            <a:endParaRPr lang="en-US" altLang="en-US">
              <a:latin typeface="Arial" charset="0"/>
              <a:ea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Arial" charset="0"/>
                <a:ea typeface="ＭＳ Ｐゴシック" charset="-128"/>
              </a:defRPr>
            </a:lvl1pPr>
            <a:lvl2pPr marL="742950" indent="-285750" defTabSz="919163">
              <a:defRPr>
                <a:solidFill>
                  <a:schemeClr val="tx1"/>
                </a:solidFill>
                <a:latin typeface="Arial" charset="0"/>
                <a:ea typeface="ＭＳ Ｐゴシック" charset="-128"/>
              </a:defRPr>
            </a:lvl2pPr>
            <a:lvl3pPr marL="1143000" indent="-228600" defTabSz="919163">
              <a:defRPr>
                <a:solidFill>
                  <a:schemeClr val="tx1"/>
                </a:solidFill>
                <a:latin typeface="Arial" charset="0"/>
                <a:ea typeface="ＭＳ Ｐゴシック" charset="-128"/>
              </a:defRPr>
            </a:lvl3pPr>
            <a:lvl4pPr marL="1600200" indent="-228600" defTabSz="919163">
              <a:defRPr>
                <a:solidFill>
                  <a:schemeClr val="tx1"/>
                </a:solidFill>
                <a:latin typeface="Arial" charset="0"/>
                <a:ea typeface="ＭＳ Ｐゴシック" charset="-128"/>
              </a:defRPr>
            </a:lvl4pPr>
            <a:lvl5pPr marL="2057400" indent="-228600" defTabSz="919163">
              <a:defRPr>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a:solidFill>
                  <a:schemeClr val="tx1"/>
                </a:solidFill>
                <a:latin typeface="Arial" charset="0"/>
                <a:ea typeface="ＭＳ Ｐゴシック" charset="-128"/>
              </a:defRPr>
            </a:lvl9pPr>
          </a:lstStyle>
          <a:p>
            <a:fld id="{E091F2B4-7E31-6947-85A1-2570F91F0496}" type="slidenum">
              <a:rPr lang="en-US" altLang="en-US" sz="1200"/>
              <a:pPr/>
              <a:t>56</a:t>
            </a:fld>
            <a:endParaRPr lang="en-US" altLang="en-US" sz="120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4"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7316" tIns="43658" rIns="87316" bIns="43658"/>
          <a:lstStyle/>
          <a:p>
            <a:pPr marL="201613" indent="-201613" eaLnBrk="1" hangingPunct="1">
              <a:spcBef>
                <a:spcPct val="0"/>
              </a:spcBef>
            </a:pPr>
            <a:endParaRPr lang="en-US" altLang="en-US" b="1">
              <a:latin typeface="Arial" charset="0"/>
              <a:ea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8F76AD1-7417-3543-A075-7A3EADF1099B}" type="slidenum">
              <a:rPr lang="en-US" altLang="en-US"/>
              <a:pPr/>
              <a:t>57</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4" tIns="46146" rIns="92294" bIns="46146" anchor="b"/>
          <a:lstStyle>
            <a:lvl1pPr defTabSz="965200">
              <a:defRPr>
                <a:solidFill>
                  <a:schemeClr val="tx1"/>
                </a:solidFill>
                <a:latin typeface="Arial" charset="0"/>
                <a:ea typeface="ＭＳ Ｐゴシック" charset="-128"/>
              </a:defRPr>
            </a:lvl1pPr>
            <a:lvl2pPr marL="742950" indent="-285750" defTabSz="965200">
              <a:defRPr>
                <a:solidFill>
                  <a:schemeClr val="tx1"/>
                </a:solidFill>
                <a:latin typeface="Arial" charset="0"/>
                <a:ea typeface="ＭＳ Ｐゴシック" charset="-128"/>
              </a:defRPr>
            </a:lvl2pPr>
            <a:lvl3pPr marL="1143000" indent="-228600" defTabSz="965200">
              <a:defRPr>
                <a:solidFill>
                  <a:schemeClr val="tx1"/>
                </a:solidFill>
                <a:latin typeface="Arial" charset="0"/>
                <a:ea typeface="ＭＳ Ｐゴシック" charset="-128"/>
              </a:defRPr>
            </a:lvl3pPr>
            <a:lvl4pPr marL="1600200" indent="-228600" defTabSz="965200">
              <a:defRPr>
                <a:solidFill>
                  <a:schemeClr val="tx1"/>
                </a:solidFill>
                <a:latin typeface="Arial" charset="0"/>
                <a:ea typeface="ＭＳ Ｐゴシック" charset="-128"/>
              </a:defRPr>
            </a:lvl4pPr>
            <a:lvl5pPr marL="2057400" indent="-228600" defTabSz="965200">
              <a:defRPr>
                <a:solidFill>
                  <a:schemeClr val="tx1"/>
                </a:solidFill>
                <a:latin typeface="Arial" charset="0"/>
                <a:ea typeface="ＭＳ Ｐゴシック" charset="-128"/>
              </a:defRPr>
            </a:lvl5pPr>
            <a:lvl6pPr marL="2514600" indent="-228600" defTabSz="965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965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965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965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E7948A92-5FFF-684C-B00E-014270530355}" type="slidenum">
              <a:rPr lang="en-US" altLang="en-US" sz="1200">
                <a:latin typeface="Tahoma" charset="0"/>
              </a:rPr>
              <a:pPr algn="r" eaLnBrk="1" hangingPunct="1"/>
              <a:t>58</a:t>
            </a:fld>
            <a:endParaRPr lang="en-US" altLang="en-US" sz="1200">
              <a:latin typeface="Tahoma"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40"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7316" tIns="43658" rIns="87316" bIns="43658"/>
          <a:lstStyle/>
          <a:p>
            <a:pPr eaLnBrk="1" hangingPunct="1">
              <a:spcBef>
                <a:spcPct val="0"/>
              </a:spcBef>
            </a:pPr>
            <a:endParaRPr lang="en-US" altLang="en-US">
              <a:latin typeface="Arial" charset="0"/>
              <a:ea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BBBD2AE-3397-CC4D-9FFE-89DCC304A3A5}" type="slidenum">
              <a:rPr lang="en-US" altLang="en-US"/>
              <a:pPr/>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6</a:t>
            </a:fld>
            <a:endParaRPr lang="en-US"/>
          </a:p>
        </p:txBody>
      </p:sp>
    </p:spTree>
    <p:extLst>
      <p:ext uri="{BB962C8B-B14F-4D97-AF65-F5344CB8AC3E}">
        <p14:creationId xmlns:p14="http://schemas.microsoft.com/office/powerpoint/2010/main" val="38424046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4" tIns="46146" rIns="92294" bIns="46146" anchor="b"/>
          <a:lstStyle>
            <a:lvl1pPr defTabSz="965200">
              <a:defRPr>
                <a:solidFill>
                  <a:schemeClr val="tx1"/>
                </a:solidFill>
                <a:latin typeface="Arial" charset="0"/>
                <a:ea typeface="ＭＳ Ｐゴシック" charset="-128"/>
              </a:defRPr>
            </a:lvl1pPr>
            <a:lvl2pPr marL="742950" indent="-285750" defTabSz="965200">
              <a:defRPr>
                <a:solidFill>
                  <a:schemeClr val="tx1"/>
                </a:solidFill>
                <a:latin typeface="Arial" charset="0"/>
                <a:ea typeface="ＭＳ Ｐゴシック" charset="-128"/>
              </a:defRPr>
            </a:lvl2pPr>
            <a:lvl3pPr marL="1143000" indent="-228600" defTabSz="965200">
              <a:defRPr>
                <a:solidFill>
                  <a:schemeClr val="tx1"/>
                </a:solidFill>
                <a:latin typeface="Arial" charset="0"/>
                <a:ea typeface="ＭＳ Ｐゴシック" charset="-128"/>
              </a:defRPr>
            </a:lvl3pPr>
            <a:lvl4pPr marL="1600200" indent="-228600" defTabSz="965200">
              <a:defRPr>
                <a:solidFill>
                  <a:schemeClr val="tx1"/>
                </a:solidFill>
                <a:latin typeface="Arial" charset="0"/>
                <a:ea typeface="ＭＳ Ｐゴシック" charset="-128"/>
              </a:defRPr>
            </a:lvl4pPr>
            <a:lvl5pPr marL="2057400" indent="-228600" defTabSz="965200">
              <a:defRPr>
                <a:solidFill>
                  <a:schemeClr val="tx1"/>
                </a:solidFill>
                <a:latin typeface="Arial" charset="0"/>
                <a:ea typeface="ＭＳ Ｐゴシック" charset="-128"/>
              </a:defRPr>
            </a:lvl5pPr>
            <a:lvl6pPr marL="2514600" indent="-228600" defTabSz="965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965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965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965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B02DFDC6-BCDB-9144-B947-639ABD058141}" type="slidenum">
              <a:rPr lang="en-US" altLang="en-US" sz="1100"/>
              <a:pPr algn="r" eaLnBrk="1" hangingPunct="1"/>
              <a:t>60</a:t>
            </a:fld>
            <a:endParaRPr lang="en-US" altLang="en-US" sz="110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6"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7316" tIns="43658" rIns="87316" bIns="43658"/>
          <a:lstStyle/>
          <a:p>
            <a:pPr eaLnBrk="1" hangingPunct="1">
              <a:spcBef>
                <a:spcPct val="0"/>
              </a:spcBef>
            </a:pPr>
            <a:endParaRPr lang="en-US" altLang="en-US">
              <a:latin typeface="Arial" charset="0"/>
              <a:ea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4" tIns="46146" rIns="92294" bIns="46146" anchor="b"/>
          <a:lstStyle>
            <a:lvl1pPr defTabSz="965200">
              <a:defRPr>
                <a:solidFill>
                  <a:schemeClr val="tx1"/>
                </a:solidFill>
                <a:latin typeface="Arial" charset="0"/>
                <a:ea typeface="ＭＳ Ｐゴシック" charset="-128"/>
              </a:defRPr>
            </a:lvl1pPr>
            <a:lvl2pPr marL="742950" indent="-285750" defTabSz="965200">
              <a:defRPr>
                <a:solidFill>
                  <a:schemeClr val="tx1"/>
                </a:solidFill>
                <a:latin typeface="Arial" charset="0"/>
                <a:ea typeface="ＭＳ Ｐゴシック" charset="-128"/>
              </a:defRPr>
            </a:lvl2pPr>
            <a:lvl3pPr marL="1143000" indent="-228600" defTabSz="965200">
              <a:defRPr>
                <a:solidFill>
                  <a:schemeClr val="tx1"/>
                </a:solidFill>
                <a:latin typeface="Arial" charset="0"/>
                <a:ea typeface="ＭＳ Ｐゴシック" charset="-128"/>
              </a:defRPr>
            </a:lvl3pPr>
            <a:lvl4pPr marL="1600200" indent="-228600" defTabSz="965200">
              <a:defRPr>
                <a:solidFill>
                  <a:schemeClr val="tx1"/>
                </a:solidFill>
                <a:latin typeface="Arial" charset="0"/>
                <a:ea typeface="ＭＳ Ｐゴシック" charset="-128"/>
              </a:defRPr>
            </a:lvl4pPr>
            <a:lvl5pPr marL="2057400" indent="-228600" defTabSz="965200">
              <a:defRPr>
                <a:solidFill>
                  <a:schemeClr val="tx1"/>
                </a:solidFill>
                <a:latin typeface="Arial" charset="0"/>
                <a:ea typeface="ＭＳ Ｐゴシック" charset="-128"/>
              </a:defRPr>
            </a:lvl5pPr>
            <a:lvl6pPr marL="2514600" indent="-228600" defTabSz="965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965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965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965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32E45BF8-D7DC-6B4B-88A0-1E63F41FB085}" type="slidenum">
              <a:rPr lang="en-US" altLang="en-US" sz="1100"/>
              <a:pPr algn="r" eaLnBrk="1" hangingPunct="1"/>
              <a:t>61</a:t>
            </a:fld>
            <a:endParaRPr lang="en-US" altLang="en-US" sz="110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4"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7316" tIns="43658" rIns="87316" bIns="43658"/>
          <a:lstStyle/>
          <a:p>
            <a:pPr eaLnBrk="1" hangingPunct="1">
              <a:spcBef>
                <a:spcPct val="0"/>
              </a:spcBef>
            </a:pPr>
            <a:endParaRPr lang="en-US" altLang="en-US">
              <a:latin typeface="Arial" charset="0"/>
              <a:ea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62</a:t>
            </a:fld>
            <a:endParaRPr lang="en-US"/>
          </a:p>
        </p:txBody>
      </p:sp>
    </p:spTree>
    <p:extLst>
      <p:ext uri="{BB962C8B-B14F-4D97-AF65-F5344CB8AC3E}">
        <p14:creationId xmlns:p14="http://schemas.microsoft.com/office/powerpoint/2010/main" val="41866225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4" tIns="46137" rIns="92274" bIns="46137" anchor="b"/>
          <a:lstStyle>
            <a:lvl1pPr defTabSz="1022350">
              <a:defRPr>
                <a:solidFill>
                  <a:schemeClr val="tx1"/>
                </a:solidFill>
                <a:latin typeface="Arial" charset="0"/>
                <a:ea typeface="ＭＳ Ｐゴシック" charset="-128"/>
              </a:defRPr>
            </a:lvl1pPr>
            <a:lvl2pPr marL="742950" indent="-285750" defTabSz="1022350">
              <a:defRPr>
                <a:solidFill>
                  <a:schemeClr val="tx1"/>
                </a:solidFill>
                <a:latin typeface="Arial" charset="0"/>
                <a:ea typeface="ＭＳ Ｐゴシック" charset="-128"/>
              </a:defRPr>
            </a:lvl2pPr>
            <a:lvl3pPr marL="1143000" indent="-228600" defTabSz="1022350">
              <a:defRPr>
                <a:solidFill>
                  <a:schemeClr val="tx1"/>
                </a:solidFill>
                <a:latin typeface="Arial" charset="0"/>
                <a:ea typeface="ＭＳ Ｐゴシック" charset="-128"/>
              </a:defRPr>
            </a:lvl3pPr>
            <a:lvl4pPr marL="1600200" indent="-228600" defTabSz="1022350">
              <a:defRPr>
                <a:solidFill>
                  <a:schemeClr val="tx1"/>
                </a:solidFill>
                <a:latin typeface="Arial" charset="0"/>
                <a:ea typeface="ＭＳ Ｐゴシック" charset="-128"/>
              </a:defRPr>
            </a:lvl4pPr>
            <a:lvl5pPr marL="2057400" indent="-228600" defTabSz="1022350">
              <a:defRPr>
                <a:solidFill>
                  <a:schemeClr val="tx1"/>
                </a:solidFill>
                <a:latin typeface="Arial" charset="0"/>
                <a:ea typeface="ＭＳ Ｐゴシック" charset="-128"/>
              </a:defRPr>
            </a:lvl5pPr>
            <a:lvl6pPr marL="2514600" indent="-228600" defTabSz="1022350" eaLnBrk="0" fontAlgn="base" hangingPunct="0">
              <a:spcBef>
                <a:spcPct val="0"/>
              </a:spcBef>
              <a:spcAft>
                <a:spcPct val="0"/>
              </a:spcAft>
              <a:defRPr>
                <a:solidFill>
                  <a:schemeClr val="tx1"/>
                </a:solidFill>
                <a:latin typeface="Arial" charset="0"/>
                <a:ea typeface="ＭＳ Ｐゴシック" charset="-128"/>
              </a:defRPr>
            </a:lvl6pPr>
            <a:lvl7pPr marL="2971800" indent="-228600" defTabSz="1022350" eaLnBrk="0" fontAlgn="base" hangingPunct="0">
              <a:spcBef>
                <a:spcPct val="0"/>
              </a:spcBef>
              <a:spcAft>
                <a:spcPct val="0"/>
              </a:spcAft>
              <a:defRPr>
                <a:solidFill>
                  <a:schemeClr val="tx1"/>
                </a:solidFill>
                <a:latin typeface="Arial" charset="0"/>
                <a:ea typeface="ＭＳ Ｐゴシック" charset="-128"/>
              </a:defRPr>
            </a:lvl7pPr>
            <a:lvl8pPr marL="3429000" indent="-228600" defTabSz="1022350" eaLnBrk="0" fontAlgn="base" hangingPunct="0">
              <a:spcBef>
                <a:spcPct val="0"/>
              </a:spcBef>
              <a:spcAft>
                <a:spcPct val="0"/>
              </a:spcAft>
              <a:defRPr>
                <a:solidFill>
                  <a:schemeClr val="tx1"/>
                </a:solidFill>
                <a:latin typeface="Arial" charset="0"/>
                <a:ea typeface="ＭＳ Ｐゴシック" charset="-128"/>
              </a:defRPr>
            </a:lvl8pPr>
            <a:lvl9pPr marL="3886200" indent="-228600" defTabSz="102235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fld id="{66B8E306-E7F3-2941-8FEC-9751C0CFC7F1}" type="slidenum">
              <a:rPr lang="en-US" altLang="en-US" sz="1200">
                <a:latin typeface="Tahoma" charset="0"/>
              </a:rPr>
              <a:pPr algn="ctr" eaLnBrk="1" hangingPunct="1"/>
              <a:t>63</a:t>
            </a:fld>
            <a:endParaRPr lang="en-US" altLang="en-US" sz="1200">
              <a:latin typeface="Tahoma"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6"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p>
            <a:pPr marL="198438" indent="-198438" defTabSz="409575" eaLnBrk="1" hangingPunct="1">
              <a:lnSpc>
                <a:spcPct val="80000"/>
              </a:lnSpc>
              <a:spcBef>
                <a:spcPct val="0"/>
              </a:spcBef>
              <a:buFontTx/>
              <a:buAutoNum type="arabicPeriod"/>
            </a:pPr>
            <a:r>
              <a:rPr lang="en-US" altLang="en-US" sz="700" b="1" dirty="0">
                <a:latin typeface="Arial" charset="0"/>
                <a:ea typeface="ＭＳ Ｐゴシック" charset="-128"/>
              </a:rPr>
              <a:t>Screen and assess every patient</a:t>
            </a:r>
            <a:r>
              <a:rPr lang="ja-JP" altLang="en-US" sz="700" b="1" dirty="0">
                <a:latin typeface="Arial" charset="0"/>
                <a:ea typeface="ＭＳ Ｐゴシック" charset="-128"/>
              </a:rPr>
              <a:t>’</a:t>
            </a:r>
            <a:r>
              <a:rPr lang="en-US" altLang="ja-JP" sz="700" b="1" dirty="0">
                <a:latin typeface="Arial" charset="0"/>
                <a:ea typeface="ＭＳ Ｐゴシック" charset="-128"/>
              </a:rPr>
              <a:t>s spiritual symptoms, values, and beliefs and integrate them into the plan of care. </a:t>
            </a:r>
          </a:p>
          <a:p>
            <a:pPr marL="198438" indent="-198438" defTabSz="409575" eaLnBrk="1" hangingPunct="1">
              <a:lnSpc>
                <a:spcPct val="80000"/>
              </a:lnSpc>
              <a:spcBef>
                <a:spcPct val="0"/>
              </a:spcBef>
            </a:pPr>
            <a:endParaRPr lang="en-US" altLang="en-US" sz="700" b="1" dirty="0">
              <a:latin typeface="Arial" charset="0"/>
              <a:ea typeface="ＭＳ Ｐゴシック" charset="-128"/>
            </a:endParaRPr>
          </a:p>
          <a:p>
            <a:pPr marL="198438" indent="-198438" defTabSz="409575" eaLnBrk="1" hangingPunct="1">
              <a:lnSpc>
                <a:spcPct val="80000"/>
              </a:lnSpc>
              <a:spcBef>
                <a:spcPct val="0"/>
              </a:spcBef>
              <a:buFontTx/>
              <a:buAutoNum type="arabicPeriod" startAt="2"/>
            </a:pPr>
            <a:r>
              <a:rPr lang="en-US" altLang="en-US" sz="700" b="1" dirty="0">
                <a:latin typeface="Arial" charset="0"/>
                <a:ea typeface="ＭＳ Ｐゴシック" charset="-128"/>
              </a:rPr>
              <a:t>All trained healthcare professionals should do spiritual screening and history-taking. These caregivers should also identify any spiritual diagnoses and develop a plan of care. Detailed assessment and complex diagnosis and treatment are the purview of the board-certified chaplains working with the interprofessional team as the spiritual care experts.</a:t>
            </a:r>
          </a:p>
          <a:p>
            <a:pPr marL="198438" indent="-198438" defTabSz="409575" eaLnBrk="1" hangingPunct="1">
              <a:lnSpc>
                <a:spcPct val="80000"/>
              </a:lnSpc>
              <a:spcBef>
                <a:spcPct val="0"/>
              </a:spcBef>
            </a:pPr>
            <a:endParaRPr lang="en-US" altLang="en-US" sz="700" b="1" dirty="0">
              <a:latin typeface="Arial" charset="0"/>
              <a:ea typeface="ＭＳ Ｐゴシック" charset="-128"/>
            </a:endParaRPr>
          </a:p>
          <a:p>
            <a:pPr marL="198438" indent="-198438" defTabSz="409575" eaLnBrk="1" hangingPunct="1">
              <a:lnSpc>
                <a:spcPct val="80000"/>
              </a:lnSpc>
              <a:spcBef>
                <a:spcPct val="0"/>
              </a:spcBef>
            </a:pPr>
            <a:r>
              <a:rPr lang="en-US" altLang="en-US" sz="700" b="1" dirty="0">
                <a:latin typeface="Arial" charset="0"/>
                <a:ea typeface="ＭＳ Ｐゴシック" charset="-128"/>
              </a:rPr>
              <a:t>3.	Currently available diagnostic labels (e.g., National Comprehensive Cancer Network [NCCN] Distress Management/Pastoral Services guidelines, Diagnostic and Statistical Manual [DSM] code V62.89, and NANDA nursing diagnoses) can be used, but further work is needed to develop more comprehensive diagnostic codes for spiritual problems. </a:t>
            </a:r>
          </a:p>
          <a:p>
            <a:pPr marL="198438" indent="-198438" defTabSz="409575" eaLnBrk="1" hangingPunct="1">
              <a:lnSpc>
                <a:spcPct val="80000"/>
              </a:lnSpc>
              <a:spcBef>
                <a:spcPct val="0"/>
              </a:spcBef>
            </a:pPr>
            <a:endParaRPr lang="en-US" altLang="en-US" sz="700" dirty="0">
              <a:latin typeface="Arial" charset="0"/>
              <a:ea typeface="ＭＳ Ｐゴシック" charset="-128"/>
            </a:endParaRPr>
          </a:p>
          <a:p>
            <a:pPr marL="198438" indent="-198438" defTabSz="409575" eaLnBrk="1" hangingPunct="1">
              <a:lnSpc>
                <a:spcPct val="80000"/>
              </a:lnSpc>
              <a:spcBef>
                <a:spcPct val="0"/>
              </a:spcBef>
            </a:pPr>
            <a:r>
              <a:rPr lang="en-US" altLang="en-US" sz="700" b="1" dirty="0">
                <a:latin typeface="Arial" charset="0"/>
                <a:ea typeface="ＭＳ Ｐゴシック" charset="-128"/>
              </a:rPr>
              <a:t>4. Treatment plans should include but not be limited to</a:t>
            </a:r>
          </a:p>
          <a:p>
            <a:pPr marL="198438" indent="-198438" defTabSz="409575" eaLnBrk="1" hangingPunct="1">
              <a:lnSpc>
                <a:spcPct val="80000"/>
              </a:lnSpc>
              <a:spcBef>
                <a:spcPct val="0"/>
              </a:spcBef>
            </a:pPr>
            <a:r>
              <a:rPr lang="en-US" altLang="en-US" sz="700" b="1" dirty="0">
                <a:latin typeface="Arial" charset="0"/>
                <a:ea typeface="ＭＳ Ｐゴシック" charset="-128"/>
              </a:rPr>
              <a:t>	a.	Referral to chaplains, spiritual directors, pastoral counselors, and other spiritual care</a:t>
            </a:r>
          </a:p>
          <a:p>
            <a:pPr marL="198438" indent="-198438" defTabSz="409575" eaLnBrk="1" hangingPunct="1">
              <a:lnSpc>
                <a:spcPct val="80000"/>
              </a:lnSpc>
              <a:spcBef>
                <a:spcPct val="0"/>
              </a:spcBef>
            </a:pPr>
            <a:r>
              <a:rPr lang="en-US" altLang="en-US" sz="700" b="1" dirty="0">
                <a:latin typeface="Arial" charset="0"/>
                <a:ea typeface="ＭＳ Ｐゴシック" charset="-128"/>
              </a:rPr>
              <a:t> 		providers including clergy or faith- community healers for spiritual counseling</a:t>
            </a:r>
          </a:p>
          <a:p>
            <a:pPr marL="198438" indent="-198438" defTabSz="409575" eaLnBrk="1" hangingPunct="1">
              <a:lnSpc>
                <a:spcPct val="80000"/>
              </a:lnSpc>
              <a:spcBef>
                <a:spcPct val="0"/>
              </a:spcBef>
            </a:pPr>
            <a:r>
              <a:rPr lang="en-US" altLang="en-US" sz="700" b="1" dirty="0">
                <a:latin typeface="Arial" charset="0"/>
                <a:ea typeface="ＭＳ Ｐゴシック" charset="-128"/>
              </a:rPr>
              <a:t>	b.	Development of spiritual goals</a:t>
            </a:r>
          </a:p>
          <a:p>
            <a:pPr marL="198438" indent="-198438" defTabSz="409575" eaLnBrk="1" hangingPunct="1">
              <a:lnSpc>
                <a:spcPct val="80000"/>
              </a:lnSpc>
              <a:spcBef>
                <a:spcPct val="0"/>
              </a:spcBef>
            </a:pPr>
            <a:r>
              <a:rPr lang="en-US" altLang="en-US" sz="700" b="1" dirty="0">
                <a:latin typeface="Arial" charset="0"/>
                <a:ea typeface="ＭＳ Ｐゴシック" charset="-128"/>
              </a:rPr>
              <a:t>	c.	Meaning-oriented therapy</a:t>
            </a:r>
          </a:p>
          <a:p>
            <a:pPr marL="198438" indent="-198438" defTabSz="409575" eaLnBrk="1" hangingPunct="1">
              <a:lnSpc>
                <a:spcPct val="80000"/>
              </a:lnSpc>
              <a:spcBef>
                <a:spcPct val="0"/>
              </a:spcBef>
            </a:pPr>
            <a:r>
              <a:rPr lang="en-US" altLang="en-US" sz="700" b="1" dirty="0">
                <a:latin typeface="Arial" charset="0"/>
                <a:ea typeface="ＭＳ Ｐゴシック" charset="-128"/>
              </a:rPr>
              <a:t>	d.	Mind-body interventions</a:t>
            </a:r>
          </a:p>
          <a:p>
            <a:pPr marL="198438" indent="-198438" defTabSz="409575" eaLnBrk="1" hangingPunct="1">
              <a:lnSpc>
                <a:spcPct val="80000"/>
              </a:lnSpc>
              <a:spcBef>
                <a:spcPct val="0"/>
              </a:spcBef>
            </a:pPr>
            <a:r>
              <a:rPr lang="en-US" altLang="en-US" sz="700" b="1" dirty="0">
                <a:latin typeface="Arial" charset="0"/>
                <a:ea typeface="ＭＳ Ｐゴシック" charset="-128"/>
              </a:rPr>
              <a:t>	e.	Rituals, spiritual practices</a:t>
            </a:r>
          </a:p>
          <a:p>
            <a:pPr marL="198438" indent="-198438" defTabSz="409575" eaLnBrk="1" hangingPunct="1">
              <a:lnSpc>
                <a:spcPct val="80000"/>
              </a:lnSpc>
              <a:spcBef>
                <a:spcPct val="0"/>
              </a:spcBef>
            </a:pPr>
            <a:r>
              <a:rPr lang="en-US" altLang="en-US" sz="700" b="1" dirty="0">
                <a:latin typeface="Arial" charset="0"/>
                <a:ea typeface="ＭＳ Ｐゴシック" charset="-128"/>
              </a:rPr>
              <a:t>	f.	Contemplative interventions</a:t>
            </a:r>
          </a:p>
          <a:p>
            <a:pPr marL="198438" indent="-198438" defTabSz="409575" eaLnBrk="1" hangingPunct="1">
              <a:lnSpc>
                <a:spcPct val="80000"/>
              </a:lnSpc>
              <a:spcBef>
                <a:spcPct val="0"/>
              </a:spcBef>
            </a:pPr>
            <a:endParaRPr lang="en-US" altLang="en-US" sz="700" b="1" dirty="0">
              <a:latin typeface="Arial" charset="0"/>
              <a:ea typeface="ＭＳ Ｐゴシック" charset="-128"/>
            </a:endParaRPr>
          </a:p>
          <a:p>
            <a:pPr marL="198438" indent="-198438" defTabSz="409575" eaLnBrk="1" hangingPunct="1">
              <a:lnSpc>
                <a:spcPct val="80000"/>
              </a:lnSpc>
              <a:spcBef>
                <a:spcPct val="0"/>
              </a:spcBef>
              <a:buFontTx/>
              <a:buAutoNum type="arabicPeriod" startAt="5"/>
            </a:pPr>
            <a:r>
              <a:rPr lang="en-US" altLang="en-US" sz="700" b="1" dirty="0">
                <a:latin typeface="Arial" charset="0"/>
                <a:ea typeface="ＭＳ Ｐゴシック" charset="-128"/>
              </a:rPr>
              <a:t>Patients should be encouraged and supported in the expression of their spiritual needs and beliefs as they desire and this should be integrated into the treatment or care plan and reassessed periodically. Written material regarding spiritual care, including a description of the role of chaplains should be made available to patients and families. Family and patient requests specifically related to desired rituals at any point in their care and particularly at the time of death should be honored. </a:t>
            </a:r>
          </a:p>
          <a:p>
            <a:pPr marL="198438" indent="-198438" defTabSz="409575" eaLnBrk="1" hangingPunct="1">
              <a:lnSpc>
                <a:spcPct val="80000"/>
              </a:lnSpc>
              <a:spcBef>
                <a:spcPct val="0"/>
              </a:spcBef>
              <a:buFontTx/>
              <a:buAutoNum type="arabicPeriod" startAt="5"/>
            </a:pPr>
            <a:endParaRPr lang="en-US" altLang="en-US" sz="700" b="1" dirty="0">
              <a:latin typeface="Arial" charset="0"/>
              <a:ea typeface="ＭＳ Ｐゴシック" charset="-128"/>
            </a:endParaRPr>
          </a:p>
          <a:p>
            <a:pPr marL="198438" indent="-198438" defTabSz="409575" eaLnBrk="1" hangingPunct="1">
              <a:lnSpc>
                <a:spcPct val="80000"/>
              </a:lnSpc>
              <a:spcBef>
                <a:spcPct val="0"/>
              </a:spcBef>
              <a:buFontTx/>
              <a:buAutoNum type="arabicPeriod" startAt="6"/>
            </a:pPr>
            <a:r>
              <a:rPr lang="en-US" altLang="en-US" sz="700" b="1" dirty="0">
                <a:latin typeface="Arial" charset="0"/>
                <a:ea typeface="ＭＳ Ｐゴシック" charset="-128"/>
              </a:rPr>
              <a:t>Board-certified chaplains should function as spiritual care coordinators and help facilitate appropriate referrals to other spiritual care providers or spiritual therapies (e.g., meditation training) as needed.</a:t>
            </a:r>
          </a:p>
          <a:p>
            <a:pPr marL="198438" indent="-198438" defTabSz="409575" eaLnBrk="1" hangingPunct="1">
              <a:lnSpc>
                <a:spcPct val="80000"/>
              </a:lnSpc>
              <a:spcBef>
                <a:spcPct val="0"/>
              </a:spcBef>
            </a:pPr>
            <a:endParaRPr lang="en-US" altLang="en-US" sz="700" b="1" dirty="0">
              <a:latin typeface="Arial" charset="0"/>
              <a:ea typeface="ＭＳ Ｐゴシック" charset="-128"/>
            </a:endParaRPr>
          </a:p>
          <a:p>
            <a:pPr marL="198438" indent="-198438" defTabSz="409575" eaLnBrk="1" hangingPunct="1">
              <a:lnSpc>
                <a:spcPct val="80000"/>
              </a:lnSpc>
              <a:spcBef>
                <a:spcPct val="0"/>
              </a:spcBef>
              <a:buFontTx/>
              <a:buAutoNum type="arabicPeriod" startAt="7"/>
            </a:pPr>
            <a:r>
              <a:rPr lang="en-US" altLang="en-US" sz="700" b="1" dirty="0">
                <a:latin typeface="Arial" charset="0"/>
                <a:ea typeface="ＭＳ Ｐゴシック" charset="-128"/>
              </a:rPr>
              <a:t>Spiritual support resources from the patient</a:t>
            </a:r>
            <a:r>
              <a:rPr lang="ja-JP" altLang="en-US" sz="700" b="1" dirty="0">
                <a:latin typeface="Arial" charset="0"/>
                <a:ea typeface="ＭＳ Ｐゴシック" charset="-128"/>
              </a:rPr>
              <a:t>’</a:t>
            </a:r>
            <a:r>
              <a:rPr lang="en-US" altLang="ja-JP" sz="700" b="1" dirty="0">
                <a:latin typeface="Arial" charset="0"/>
                <a:ea typeface="ＭＳ Ｐゴシック" charset="-128"/>
              </a:rPr>
              <a:t>s own spiritual/religious community should be noted in the chart. </a:t>
            </a:r>
          </a:p>
          <a:p>
            <a:pPr marL="198438" indent="-198438" defTabSz="409575" eaLnBrk="1" hangingPunct="1">
              <a:lnSpc>
                <a:spcPct val="80000"/>
              </a:lnSpc>
              <a:spcBef>
                <a:spcPct val="0"/>
              </a:spcBef>
            </a:pPr>
            <a:endParaRPr lang="en-US" altLang="en-US" sz="700" b="1" dirty="0">
              <a:latin typeface="Arial" charset="0"/>
              <a:ea typeface="ＭＳ Ｐゴシック" charset="-128"/>
            </a:endParaRPr>
          </a:p>
          <a:p>
            <a:pPr marL="198438" indent="-198438" defTabSz="409575" eaLnBrk="1" hangingPunct="1">
              <a:lnSpc>
                <a:spcPct val="80000"/>
              </a:lnSpc>
              <a:spcBef>
                <a:spcPct val="0"/>
              </a:spcBef>
              <a:buFontTx/>
              <a:buAutoNum type="arabicPeriod" startAt="8"/>
            </a:pPr>
            <a:r>
              <a:rPr lang="en-US" altLang="en-US" sz="700" b="1" dirty="0">
                <a:latin typeface="Arial" charset="0"/>
                <a:ea typeface="ＭＳ Ｐゴシック" charset="-128"/>
              </a:rPr>
              <a:t>Follow-up evaluations should be done regularly, especially when there is a change in status or level of care, or when a new diagnosis or prognosis is determined.</a:t>
            </a:r>
          </a:p>
          <a:p>
            <a:pPr marL="198438" indent="-198438" defTabSz="409575" eaLnBrk="1" hangingPunct="1">
              <a:lnSpc>
                <a:spcPct val="80000"/>
              </a:lnSpc>
              <a:spcBef>
                <a:spcPct val="0"/>
              </a:spcBef>
            </a:pPr>
            <a:endParaRPr lang="en-US" altLang="en-US" sz="700" b="1" dirty="0">
              <a:latin typeface="Arial" charset="0"/>
              <a:ea typeface="ＭＳ Ｐゴシック" charset="-128"/>
            </a:endParaRPr>
          </a:p>
          <a:p>
            <a:pPr marL="198438" indent="-198438" defTabSz="409575" eaLnBrk="1" hangingPunct="1">
              <a:lnSpc>
                <a:spcPct val="80000"/>
              </a:lnSpc>
              <a:spcBef>
                <a:spcPct val="0"/>
              </a:spcBef>
              <a:buFontTx/>
              <a:buAutoNum type="arabicPeriod" startAt="9"/>
            </a:pPr>
            <a:r>
              <a:rPr lang="en-US" altLang="en-US" sz="700" b="1" dirty="0">
                <a:latin typeface="Arial" charset="0"/>
                <a:ea typeface="ＭＳ Ｐゴシック" charset="-128"/>
              </a:rPr>
              <a:t>Treatment algorithms can be useful adjuncts to determine appropriate interventions.</a:t>
            </a:r>
          </a:p>
          <a:p>
            <a:pPr marL="198438" indent="-198438" defTabSz="409575" eaLnBrk="1" hangingPunct="1">
              <a:lnSpc>
                <a:spcPct val="80000"/>
              </a:lnSpc>
              <a:spcBef>
                <a:spcPct val="0"/>
              </a:spcBef>
            </a:pPr>
            <a:endParaRPr lang="en-US" altLang="en-US" sz="700" b="1" dirty="0">
              <a:latin typeface="Arial" charset="0"/>
              <a:ea typeface="ＭＳ Ｐゴシック" charset="-128"/>
            </a:endParaRPr>
          </a:p>
          <a:p>
            <a:pPr marL="198438" indent="-198438" defTabSz="409575" eaLnBrk="1" hangingPunct="1">
              <a:lnSpc>
                <a:spcPct val="80000"/>
              </a:lnSpc>
              <a:spcBef>
                <a:spcPct val="0"/>
              </a:spcBef>
            </a:pPr>
            <a:r>
              <a:rPr lang="en-US" altLang="en-US" sz="700" b="1" dirty="0">
                <a:latin typeface="Arial" charset="0"/>
                <a:ea typeface="ＭＳ Ｐゴシック" charset="-128"/>
              </a:rPr>
              <a:t>10.	The discharge plan of care should include all dimensions of care, including spiritual needs. </a:t>
            </a:r>
          </a:p>
          <a:p>
            <a:pPr marL="198438" indent="-198438" defTabSz="409575" eaLnBrk="1" hangingPunct="1">
              <a:lnSpc>
                <a:spcPct val="80000"/>
              </a:lnSpc>
              <a:spcBef>
                <a:spcPct val="0"/>
              </a:spcBef>
              <a:buFontTx/>
              <a:buAutoNum type="arabicPeriod" startAt="5"/>
            </a:pPr>
            <a:endParaRPr lang="en-US" altLang="en-US" sz="700" b="1" dirty="0">
              <a:latin typeface="Arial" charset="0"/>
              <a:ea typeface="ＭＳ Ｐゴシック" charset="-128"/>
            </a:endParaRPr>
          </a:p>
          <a:p>
            <a:pPr marL="198438" indent="-198438" defTabSz="409575" eaLnBrk="1" hangingPunct="1">
              <a:lnSpc>
                <a:spcPct val="80000"/>
              </a:lnSpc>
              <a:spcBef>
                <a:spcPct val="0"/>
              </a:spcBef>
            </a:pPr>
            <a:endParaRPr lang="en-US" altLang="en-US" sz="700" dirty="0">
              <a:latin typeface="Arial" charset="0"/>
              <a:ea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4" tIns="46146" rIns="92294" bIns="46146" anchor="b"/>
          <a:lstStyle>
            <a:lvl1pPr defTabSz="963613">
              <a:defRPr>
                <a:solidFill>
                  <a:schemeClr val="tx1"/>
                </a:solidFill>
                <a:latin typeface="Arial" charset="0"/>
                <a:ea typeface="ＭＳ Ｐゴシック" charset="-128"/>
              </a:defRPr>
            </a:lvl1pPr>
            <a:lvl2pPr marL="742950" indent="-285750" defTabSz="963613">
              <a:defRPr>
                <a:solidFill>
                  <a:schemeClr val="tx1"/>
                </a:solidFill>
                <a:latin typeface="Arial" charset="0"/>
                <a:ea typeface="ＭＳ Ｐゴシック" charset="-128"/>
              </a:defRPr>
            </a:lvl2pPr>
            <a:lvl3pPr marL="1143000" indent="-228600" defTabSz="963613">
              <a:defRPr>
                <a:solidFill>
                  <a:schemeClr val="tx1"/>
                </a:solidFill>
                <a:latin typeface="Arial" charset="0"/>
                <a:ea typeface="ＭＳ Ｐゴシック" charset="-128"/>
              </a:defRPr>
            </a:lvl3pPr>
            <a:lvl4pPr marL="1600200" indent="-228600" defTabSz="963613">
              <a:defRPr>
                <a:solidFill>
                  <a:schemeClr val="tx1"/>
                </a:solidFill>
                <a:latin typeface="Arial" charset="0"/>
                <a:ea typeface="ＭＳ Ｐゴシック" charset="-128"/>
              </a:defRPr>
            </a:lvl4pPr>
            <a:lvl5pPr marL="2057400" indent="-228600" defTabSz="963613">
              <a:defRPr>
                <a:solidFill>
                  <a:schemeClr val="tx1"/>
                </a:solidFill>
                <a:latin typeface="Arial" charset="0"/>
                <a:ea typeface="ＭＳ Ｐゴシック" charset="-128"/>
              </a:defRPr>
            </a:lvl5pPr>
            <a:lvl6pPr marL="2514600" indent="-228600" defTabSz="9636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636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636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63613"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4714A36E-C608-584B-8E15-6ADD0978296E}" type="slidenum">
              <a:rPr lang="en-US" altLang="en-US" sz="1200"/>
              <a:pPr algn="r" eaLnBrk="1" hangingPunct="1"/>
              <a:t>64</a:t>
            </a:fld>
            <a:endParaRPr lang="en-US" altLang="en-US" sz="120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4"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7316" tIns="43658" rIns="87316" bIns="43658"/>
          <a:lstStyle/>
          <a:p>
            <a:pPr eaLnBrk="1" hangingPunct="1">
              <a:spcBef>
                <a:spcPct val="0"/>
              </a:spcBef>
            </a:pPr>
            <a:endParaRPr lang="en-US" altLang="en-US">
              <a:latin typeface="Arial" charset="0"/>
              <a:ea typeface="ＭＳ Ｐゴシック"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ea typeface="ＭＳ Ｐゴシック"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9B6BCF4-AD5A-0E48-8B5E-F97D7336FD97}" type="slidenum">
              <a:rPr lang="en-US" altLang="en-US"/>
              <a:pPr/>
              <a:t>65</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7316" tIns="43658" rIns="87316" bIns="43658"/>
          <a:lstStyle/>
          <a:p>
            <a:pPr eaLnBrk="1" hangingPunct="1">
              <a:spcBef>
                <a:spcPct val="0"/>
              </a:spcBef>
            </a:pPr>
            <a:endParaRPr lang="en-US" altLang="en-US">
              <a:latin typeface="Arial" charset="0"/>
              <a:ea typeface="ＭＳ Ｐゴシック"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4125913" y="8321675"/>
            <a:ext cx="3155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7" tIns="47317" rIns="94637" bIns="47317" anchor="b"/>
          <a:lstStyle>
            <a:lvl1pPr defTabSz="996950">
              <a:defRPr>
                <a:solidFill>
                  <a:schemeClr val="tx1"/>
                </a:solidFill>
                <a:latin typeface="Arial" charset="0"/>
                <a:ea typeface="ＭＳ Ｐゴシック" charset="-128"/>
              </a:defRPr>
            </a:lvl1pPr>
            <a:lvl2pPr marL="742950" indent="-285750" defTabSz="996950">
              <a:defRPr>
                <a:solidFill>
                  <a:schemeClr val="tx1"/>
                </a:solidFill>
                <a:latin typeface="Arial" charset="0"/>
                <a:ea typeface="ＭＳ Ｐゴシック" charset="-128"/>
              </a:defRPr>
            </a:lvl2pPr>
            <a:lvl3pPr marL="1143000" indent="-228600" defTabSz="996950">
              <a:defRPr>
                <a:solidFill>
                  <a:schemeClr val="tx1"/>
                </a:solidFill>
                <a:latin typeface="Arial" charset="0"/>
                <a:ea typeface="ＭＳ Ｐゴシック" charset="-128"/>
              </a:defRPr>
            </a:lvl3pPr>
            <a:lvl4pPr marL="1600200" indent="-228600" defTabSz="996950">
              <a:defRPr>
                <a:solidFill>
                  <a:schemeClr val="tx1"/>
                </a:solidFill>
                <a:latin typeface="Arial" charset="0"/>
                <a:ea typeface="ＭＳ Ｐゴシック" charset="-128"/>
              </a:defRPr>
            </a:lvl4pPr>
            <a:lvl5pPr marL="2057400" indent="-228600" defTabSz="996950">
              <a:defRPr>
                <a:solidFill>
                  <a:schemeClr val="tx1"/>
                </a:solidFill>
                <a:latin typeface="Arial" charset="0"/>
                <a:ea typeface="ＭＳ Ｐゴシック" charset="-128"/>
              </a:defRPr>
            </a:lvl5pPr>
            <a:lvl6pPr marL="2514600" indent="-228600" defTabSz="996950" eaLnBrk="0" fontAlgn="base" hangingPunct="0">
              <a:spcBef>
                <a:spcPct val="0"/>
              </a:spcBef>
              <a:spcAft>
                <a:spcPct val="0"/>
              </a:spcAft>
              <a:defRPr>
                <a:solidFill>
                  <a:schemeClr val="tx1"/>
                </a:solidFill>
                <a:latin typeface="Arial" charset="0"/>
                <a:ea typeface="ＭＳ Ｐゴシック" charset="-128"/>
              </a:defRPr>
            </a:lvl6pPr>
            <a:lvl7pPr marL="2971800" indent="-228600" defTabSz="996950" eaLnBrk="0" fontAlgn="base" hangingPunct="0">
              <a:spcBef>
                <a:spcPct val="0"/>
              </a:spcBef>
              <a:spcAft>
                <a:spcPct val="0"/>
              </a:spcAft>
              <a:defRPr>
                <a:solidFill>
                  <a:schemeClr val="tx1"/>
                </a:solidFill>
                <a:latin typeface="Arial" charset="0"/>
                <a:ea typeface="ＭＳ Ｐゴシック" charset="-128"/>
              </a:defRPr>
            </a:lvl7pPr>
            <a:lvl8pPr marL="3429000" indent="-228600" defTabSz="996950" eaLnBrk="0" fontAlgn="base" hangingPunct="0">
              <a:spcBef>
                <a:spcPct val="0"/>
              </a:spcBef>
              <a:spcAft>
                <a:spcPct val="0"/>
              </a:spcAft>
              <a:defRPr>
                <a:solidFill>
                  <a:schemeClr val="tx1"/>
                </a:solidFill>
                <a:latin typeface="Arial" charset="0"/>
                <a:ea typeface="ＭＳ Ｐゴシック" charset="-128"/>
              </a:defRPr>
            </a:lvl8pPr>
            <a:lvl9pPr marL="3886200" indent="-228600" defTabSz="99695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B1DF53D1-C4A4-E940-A298-D2123A2AB935}" type="slidenum">
              <a:rPr lang="en-US" altLang="en-US" sz="1100"/>
              <a:pPr algn="r" eaLnBrk="1" hangingPunct="1"/>
              <a:t>67</a:t>
            </a:fld>
            <a:endParaRPr lang="en-US" altLang="en-US" sz="110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8" name="Rectangle 3"/>
          <p:cNvSpPr>
            <a:spLocks noGrp="1" noChangeArrowheads="1"/>
          </p:cNvSpPr>
          <p:nvPr>
            <p:ph type="body" idx="1"/>
          </p:nvPr>
        </p:nvSpPr>
        <p:spPr bwMode="auto">
          <a:xfrm>
            <a:off x="731838" y="4559300"/>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latin typeface="Arial" charset="0"/>
              <a:ea typeface="ＭＳ Ｐゴシック" charset="-128"/>
            </a:endParaRPr>
          </a:p>
        </p:txBody>
      </p:sp>
      <p:sp>
        <p:nvSpPr>
          <p:cNvPr id="57349"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EEF545A-796B-2349-A785-979E16045CB0}" type="slidenum">
              <a:rPr lang="en-US" altLang="ja-JP"/>
              <a:pPr/>
              <a:t>67</a:t>
            </a:fld>
            <a:endParaRPr lang="en-US" altLang="ja-JP"/>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Notes Placeholder 2"/>
          <p:cNvSpPr>
            <a:spLocks noGrp="1"/>
          </p:cNvSpPr>
          <p:nvPr>
            <p:ph type="body" idx="1"/>
          </p:nvPr>
        </p:nvSpPr>
        <p:spPr bwMode="auto">
          <a:xfrm>
            <a:off x="731838" y="4559300"/>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73075"/>
            <a:r>
              <a:rPr lang="en-US" altLang="en-US">
                <a:ea typeface="ＭＳ Ｐゴシック" charset="-128"/>
              </a:rPr>
              <a:t>The FICA tool was validated in a study with 76 patients with solid tumors at City of Hope. Patients were predominantly female (77.6%), had a mean age of 58.7, and 50% were ethnic minorities. Most patients self-identified with a religious preference, with Catholic as most predominant. Breast cancer was the most common diagnosis.</a:t>
            </a:r>
          </a:p>
          <a:p>
            <a:pPr defTabSz="473075"/>
            <a:endParaRPr lang="en-US" altLang="en-US" b="1">
              <a:ea typeface="ＭＳ Ｐゴシック" charset="-128"/>
            </a:endParaRPr>
          </a:p>
          <a:p>
            <a:pPr defTabSz="473075"/>
            <a:r>
              <a:rPr lang="en-US" altLang="en-US">
                <a:ea typeface="ＭＳ Ｐゴシック" charset="-128"/>
              </a:rPr>
              <a:t>To understand the potential relationships between aspects of spirituality, the inter-item correlations of the Spiritual Well-Being subscale of the </a:t>
            </a:r>
            <a:r>
              <a:rPr lang="en-US" altLang="en-US" b="1">
                <a:ea typeface="ＭＳ Ｐゴシック" charset="-128"/>
              </a:rPr>
              <a:t>quality of life tool </a:t>
            </a:r>
            <a:r>
              <a:rPr lang="en-US" altLang="en-US">
                <a:ea typeface="ＭＳ Ｐゴシック" charset="-128"/>
              </a:rPr>
              <a:t>(spiritual activities, change in spirituality, uncertainty, positive life change, purpose, and hopefulness) and the FICA quantitative item (How would you rate the importance of faith/belief in your life?) have been calculated. These five variables from the other subscales were selected from the  quality of life  tools as aspects of  quality of life  recognized as potentially contributing to spiritual distress. </a:t>
            </a:r>
          </a:p>
          <a:p>
            <a:pPr defTabSz="473075"/>
            <a:r>
              <a:rPr lang="en-US" altLang="en-US">
                <a:ea typeface="ＭＳ Ｐゴシック" charset="-128"/>
              </a:rPr>
              <a:t>Quantitative data did show that the FICA tool was able to assess several dimensions of spirituality based on correlation with the spirituality indicators in the City of Hope- </a:t>
            </a:r>
            <a:r>
              <a:rPr lang="en-US" altLang="en-US" b="1">
                <a:ea typeface="ＭＳ Ｐゴシック" charset="-128"/>
              </a:rPr>
              <a:t>quality of life tool</a:t>
            </a:r>
            <a:r>
              <a:rPr lang="en-US" altLang="en-US">
                <a:ea typeface="ＭＳ Ｐゴシック" charset="-128"/>
              </a:rPr>
              <a:t>, specifically religion, spiritual activities, change in spirituality, positive life change, purpose, and hopefulness. </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F81DD74-EB6B-534F-83D8-7EC336B90C92}" type="slidenum">
              <a:rPr lang="en-US" altLang="ja-JP"/>
              <a:pPr/>
              <a:t>68</a:t>
            </a:fld>
            <a:endParaRPr lang="en-US" altLang="ja-JP"/>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Doris is a 58 year old female with a strong family history of breast cancer.  She had been vigilant with her yearly follow-ups a the breast center.  At age 52 an mammogram showed a suspicious lession, on biopsy it was found to be positive. She decided to have bilateral mastectomy so that she would not “need to worry about breast cancer again”. The decision was hard and caused considerable stress and concern.  She had times of envisioning a “terrible” outcome as she has seen in family members. She became depressed and struggled with her decision. She had decided to spend time in her family’s cabin in the woods before making her decision. She underwent surgery, had a good outcomes and has been doing well since the surgery. She comes in with new back pain and is worried that this could be a metastasis. She has no other symptoms. She has had chronic back aches in the past. Exam is consistent with musculoskeletal lumbar tightness. Neuro exam is negative. The rest of the exam is normal.</a:t>
            </a:r>
          </a:p>
          <a:p>
            <a:endParaRPr lang="en-US" altLang="en-US">
              <a:ea typeface="ＭＳ Ｐゴシック"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F679E2D-23DC-6C4F-8B3E-947AFCCB5E52}" type="slidenum">
              <a:rPr lang="en-US" altLang="en-US"/>
              <a:pPr/>
              <a:t>69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7</a:t>
            </a:fld>
            <a:endParaRPr lang="en-US"/>
          </a:p>
        </p:txBody>
      </p:sp>
    </p:spTree>
    <p:extLst>
      <p:ext uri="{BB962C8B-B14F-4D97-AF65-F5344CB8AC3E}">
        <p14:creationId xmlns:p14="http://schemas.microsoft.com/office/powerpoint/2010/main" val="6244170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7C1BCD3-2EE1-5744-AA39-383E4FE20057}" type="slidenum">
              <a:rPr lang="en-US" altLang="en-US"/>
              <a:pPr/>
              <a:t>70</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7316" tIns="43658" rIns="87316" bIns="43658"/>
          <a:lstStyle/>
          <a:p>
            <a:pPr eaLnBrk="1" hangingPunct="1">
              <a:spcBef>
                <a:spcPct val="0"/>
              </a:spcBef>
            </a:pPr>
            <a:endParaRPr lang="en-US" altLang="en-US">
              <a:latin typeface="Arial" charset="0"/>
              <a:ea typeface="ＭＳ Ｐゴシック"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7"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90E027B-7D82-6F4E-BE02-6F86F4C2FDD1}" type="slidenum">
              <a:rPr lang="en-US" altLang="en-US"/>
              <a:pPr/>
              <a:t>72</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73</a:t>
            </a:fld>
            <a:endParaRPr lang="en-US"/>
          </a:p>
        </p:txBody>
      </p:sp>
    </p:spTree>
    <p:extLst>
      <p:ext uri="{BB962C8B-B14F-4D97-AF65-F5344CB8AC3E}">
        <p14:creationId xmlns:p14="http://schemas.microsoft.com/office/powerpoint/2010/main" val="40056529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Rectangle 3"/>
          <p:cNvSpPr>
            <a:spLocks noGrp="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7316" tIns="43658" rIns="87316" bIns="43658"/>
          <a:lstStyle/>
          <a:p>
            <a:pPr eaLnBrk="1" hangingPunct="1">
              <a:spcBef>
                <a:spcPct val="0"/>
              </a:spcBef>
            </a:pPr>
            <a:endParaRPr lang="en-US" altLang="en-US">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8</a:t>
            </a:fld>
            <a:endParaRPr lang="en-US"/>
          </a:p>
        </p:txBody>
      </p:sp>
    </p:spTree>
    <p:extLst>
      <p:ext uri="{BB962C8B-B14F-4D97-AF65-F5344CB8AC3E}">
        <p14:creationId xmlns:p14="http://schemas.microsoft.com/office/powerpoint/2010/main" val="3864698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9B660-6F52-4A35-BA7B-F2D3E8EDBE7F}" type="slidenum">
              <a:rPr lang="en-US" smtClean="0"/>
              <a:t>9</a:t>
            </a:fld>
            <a:endParaRPr lang="en-US"/>
          </a:p>
        </p:txBody>
      </p:sp>
    </p:spTree>
    <p:extLst>
      <p:ext uri="{BB962C8B-B14F-4D97-AF65-F5344CB8AC3E}">
        <p14:creationId xmlns:p14="http://schemas.microsoft.com/office/powerpoint/2010/main" val="237251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rgbClr val="005480"/>
                </a:solidFill>
                <a:latin typeface="Palatino Linotype"/>
                <a:cs typeface="Palatino Linotype"/>
              </a:defRPr>
            </a:lvl1pPr>
          </a:lstStyle>
          <a:p>
            <a:pPr marL="12700">
              <a:lnSpc>
                <a:spcPct val="100000"/>
              </a:lnSpc>
              <a:spcBef>
                <a:spcPts val="250"/>
              </a:spcBef>
            </a:pPr>
            <a:r>
              <a:rPr dirty="0"/>
              <a:t>Cancer</a:t>
            </a:r>
            <a:r>
              <a:rPr spc="-125" dirty="0"/>
              <a:t> </a:t>
            </a:r>
            <a:r>
              <a:rPr spc="15" dirty="0"/>
              <a:t>Institute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365F9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350" b="0" i="0">
                <a:solidFill>
                  <a:srgbClr val="005480"/>
                </a:solidFill>
                <a:latin typeface="Palatino Linotype"/>
                <a:cs typeface="Palatino Linotype"/>
              </a:defRPr>
            </a:lvl1pPr>
          </a:lstStyle>
          <a:p>
            <a:pPr marL="12700">
              <a:lnSpc>
                <a:spcPct val="100000"/>
              </a:lnSpc>
              <a:spcBef>
                <a:spcPts val="250"/>
              </a:spcBef>
            </a:pPr>
            <a:r>
              <a:rPr dirty="0"/>
              <a:t>Cancer</a:t>
            </a:r>
            <a:r>
              <a:rPr spc="-125" dirty="0"/>
              <a:t> </a:t>
            </a:r>
            <a:r>
              <a:rPr spc="15" dirty="0"/>
              <a:t>Institute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3609" y="6648653"/>
            <a:ext cx="796290" cy="542925"/>
          </a:xfrm>
          <a:custGeom>
            <a:avLst/>
            <a:gdLst/>
            <a:ahLst/>
            <a:cxnLst/>
            <a:rect l="l" t="t" r="r" b="b"/>
            <a:pathLst>
              <a:path w="796289" h="542925">
                <a:moveTo>
                  <a:pt x="794626" y="217728"/>
                </a:moveTo>
                <a:lnTo>
                  <a:pt x="794626" y="135229"/>
                </a:lnTo>
                <a:lnTo>
                  <a:pt x="781278" y="135229"/>
                </a:lnTo>
                <a:lnTo>
                  <a:pt x="781278" y="188239"/>
                </a:lnTo>
                <a:lnTo>
                  <a:pt x="733247" y="134645"/>
                </a:lnTo>
                <a:lnTo>
                  <a:pt x="728446" y="134645"/>
                </a:lnTo>
                <a:lnTo>
                  <a:pt x="728446" y="217144"/>
                </a:lnTo>
                <a:lnTo>
                  <a:pt x="741807" y="217144"/>
                </a:lnTo>
                <a:lnTo>
                  <a:pt x="741807" y="164376"/>
                </a:lnTo>
                <a:lnTo>
                  <a:pt x="789851" y="217728"/>
                </a:lnTo>
                <a:lnTo>
                  <a:pt x="794626" y="217728"/>
                </a:lnTo>
                <a:close/>
              </a:path>
              <a:path w="796289" h="542925">
                <a:moveTo>
                  <a:pt x="707288" y="176174"/>
                </a:moveTo>
                <a:lnTo>
                  <a:pt x="704231" y="159113"/>
                </a:lnTo>
                <a:lnTo>
                  <a:pt x="695739" y="145503"/>
                </a:lnTo>
                <a:lnTo>
                  <a:pt x="682829" y="136494"/>
                </a:lnTo>
                <a:lnTo>
                  <a:pt x="666521" y="133235"/>
                </a:lnTo>
                <a:lnTo>
                  <a:pt x="650162" y="136494"/>
                </a:lnTo>
                <a:lnTo>
                  <a:pt x="637006" y="145503"/>
                </a:lnTo>
                <a:lnTo>
                  <a:pt x="628241" y="159113"/>
                </a:lnTo>
                <a:lnTo>
                  <a:pt x="625055" y="176174"/>
                </a:lnTo>
                <a:lnTo>
                  <a:pt x="628118" y="193256"/>
                </a:lnTo>
                <a:lnTo>
                  <a:pt x="636622" y="206863"/>
                </a:lnTo>
                <a:lnTo>
                  <a:pt x="640054" y="209254"/>
                </a:lnTo>
                <a:lnTo>
                  <a:pt x="640054" y="176174"/>
                </a:lnTo>
                <a:lnTo>
                  <a:pt x="641978" y="164100"/>
                </a:lnTo>
                <a:lnTo>
                  <a:pt x="647344" y="154422"/>
                </a:lnTo>
                <a:lnTo>
                  <a:pt x="655570" y="147981"/>
                </a:lnTo>
                <a:lnTo>
                  <a:pt x="665848" y="145691"/>
                </a:lnTo>
                <a:lnTo>
                  <a:pt x="666521" y="145744"/>
                </a:lnTo>
                <a:lnTo>
                  <a:pt x="676684" y="147981"/>
                </a:lnTo>
                <a:lnTo>
                  <a:pt x="684979" y="154422"/>
                </a:lnTo>
                <a:lnTo>
                  <a:pt x="690379" y="164127"/>
                </a:lnTo>
                <a:lnTo>
                  <a:pt x="692302" y="176174"/>
                </a:lnTo>
                <a:lnTo>
                  <a:pt x="692302" y="208949"/>
                </a:lnTo>
                <a:lnTo>
                  <a:pt x="695350" y="206863"/>
                </a:lnTo>
                <a:lnTo>
                  <a:pt x="704106" y="193256"/>
                </a:lnTo>
                <a:lnTo>
                  <a:pt x="707288" y="176174"/>
                </a:lnTo>
                <a:close/>
              </a:path>
              <a:path w="796289" h="542925">
                <a:moveTo>
                  <a:pt x="692302" y="208949"/>
                </a:moveTo>
                <a:lnTo>
                  <a:pt x="692302" y="176174"/>
                </a:lnTo>
                <a:lnTo>
                  <a:pt x="690376" y="188268"/>
                </a:lnTo>
                <a:lnTo>
                  <a:pt x="685006" y="197953"/>
                </a:lnTo>
                <a:lnTo>
                  <a:pt x="676775" y="204393"/>
                </a:lnTo>
                <a:lnTo>
                  <a:pt x="666521" y="206676"/>
                </a:lnTo>
                <a:lnTo>
                  <a:pt x="665848" y="206635"/>
                </a:lnTo>
                <a:lnTo>
                  <a:pt x="655661" y="204393"/>
                </a:lnTo>
                <a:lnTo>
                  <a:pt x="647371" y="197953"/>
                </a:lnTo>
                <a:lnTo>
                  <a:pt x="641975" y="188241"/>
                </a:lnTo>
                <a:lnTo>
                  <a:pt x="640054" y="176174"/>
                </a:lnTo>
                <a:lnTo>
                  <a:pt x="640054" y="209254"/>
                </a:lnTo>
                <a:lnTo>
                  <a:pt x="649541" y="215861"/>
                </a:lnTo>
                <a:lnTo>
                  <a:pt x="665848" y="219113"/>
                </a:lnTo>
                <a:lnTo>
                  <a:pt x="682203" y="215861"/>
                </a:lnTo>
                <a:lnTo>
                  <a:pt x="692302" y="208949"/>
                </a:lnTo>
                <a:close/>
              </a:path>
              <a:path w="796289" h="542925">
                <a:moveTo>
                  <a:pt x="617626" y="147980"/>
                </a:moveTo>
                <a:lnTo>
                  <a:pt x="617626" y="135229"/>
                </a:lnTo>
                <a:lnTo>
                  <a:pt x="551332" y="135229"/>
                </a:lnTo>
                <a:lnTo>
                  <a:pt x="551332" y="147980"/>
                </a:lnTo>
                <a:lnTo>
                  <a:pt x="577443" y="147980"/>
                </a:lnTo>
                <a:lnTo>
                  <a:pt x="577443" y="217144"/>
                </a:lnTo>
                <a:lnTo>
                  <a:pt x="591477" y="217144"/>
                </a:lnTo>
                <a:lnTo>
                  <a:pt x="591477" y="147980"/>
                </a:lnTo>
                <a:lnTo>
                  <a:pt x="617626" y="147980"/>
                </a:lnTo>
                <a:close/>
              </a:path>
              <a:path w="796289" h="542925">
                <a:moveTo>
                  <a:pt x="535101" y="149745"/>
                </a:moveTo>
                <a:lnTo>
                  <a:pt x="535101" y="136398"/>
                </a:lnTo>
                <a:lnTo>
                  <a:pt x="528434" y="134188"/>
                </a:lnTo>
                <a:lnTo>
                  <a:pt x="521487" y="133235"/>
                </a:lnTo>
                <a:lnTo>
                  <a:pt x="513410" y="133235"/>
                </a:lnTo>
                <a:lnTo>
                  <a:pt x="495733" y="136148"/>
                </a:lnTo>
                <a:lnTo>
                  <a:pt x="481164" y="144591"/>
                </a:lnTo>
                <a:lnTo>
                  <a:pt x="471272" y="158122"/>
                </a:lnTo>
                <a:lnTo>
                  <a:pt x="467626" y="176301"/>
                </a:lnTo>
                <a:lnTo>
                  <a:pt x="471099" y="193802"/>
                </a:lnTo>
                <a:lnTo>
                  <a:pt x="480556" y="207317"/>
                </a:lnTo>
                <a:lnTo>
                  <a:pt x="482612" y="208596"/>
                </a:lnTo>
                <a:lnTo>
                  <a:pt x="482612" y="176174"/>
                </a:lnTo>
                <a:lnTo>
                  <a:pt x="484614" y="164230"/>
                </a:lnTo>
                <a:lnTo>
                  <a:pt x="490529" y="154706"/>
                </a:lnTo>
                <a:lnTo>
                  <a:pt x="500223" y="148404"/>
                </a:lnTo>
                <a:lnTo>
                  <a:pt x="513410" y="146152"/>
                </a:lnTo>
                <a:lnTo>
                  <a:pt x="520331" y="146126"/>
                </a:lnTo>
                <a:lnTo>
                  <a:pt x="528053" y="147167"/>
                </a:lnTo>
                <a:lnTo>
                  <a:pt x="535000" y="149745"/>
                </a:lnTo>
                <a:close/>
              </a:path>
              <a:path w="796289" h="542925">
                <a:moveTo>
                  <a:pt x="527481" y="217104"/>
                </a:moveTo>
                <a:lnTo>
                  <a:pt x="527481" y="204038"/>
                </a:lnTo>
                <a:lnTo>
                  <a:pt x="523049" y="205905"/>
                </a:lnTo>
                <a:lnTo>
                  <a:pt x="518223" y="206730"/>
                </a:lnTo>
                <a:lnTo>
                  <a:pt x="482612" y="176174"/>
                </a:lnTo>
                <a:lnTo>
                  <a:pt x="482612" y="208596"/>
                </a:lnTo>
                <a:lnTo>
                  <a:pt x="494560" y="216027"/>
                </a:lnTo>
                <a:lnTo>
                  <a:pt x="511670" y="219113"/>
                </a:lnTo>
                <a:lnTo>
                  <a:pt x="519962" y="218587"/>
                </a:lnTo>
                <a:lnTo>
                  <a:pt x="527481" y="217104"/>
                </a:lnTo>
                <a:close/>
              </a:path>
              <a:path w="796289" h="542925">
                <a:moveTo>
                  <a:pt x="540943" y="211556"/>
                </a:moveTo>
                <a:lnTo>
                  <a:pt x="540943" y="173151"/>
                </a:lnTo>
                <a:lnTo>
                  <a:pt x="508736" y="173151"/>
                </a:lnTo>
                <a:lnTo>
                  <a:pt x="508736" y="185445"/>
                </a:lnTo>
                <a:lnTo>
                  <a:pt x="527481" y="185445"/>
                </a:lnTo>
                <a:lnTo>
                  <a:pt x="527481" y="217104"/>
                </a:lnTo>
                <a:lnTo>
                  <a:pt x="534580" y="214703"/>
                </a:lnTo>
                <a:lnTo>
                  <a:pt x="540943" y="211556"/>
                </a:lnTo>
                <a:close/>
              </a:path>
              <a:path w="796289" h="542925">
                <a:moveTo>
                  <a:pt x="446455" y="217728"/>
                </a:moveTo>
                <a:lnTo>
                  <a:pt x="446455" y="135229"/>
                </a:lnTo>
                <a:lnTo>
                  <a:pt x="433133" y="135229"/>
                </a:lnTo>
                <a:lnTo>
                  <a:pt x="433133" y="188239"/>
                </a:lnTo>
                <a:lnTo>
                  <a:pt x="385076" y="134645"/>
                </a:lnTo>
                <a:lnTo>
                  <a:pt x="380276" y="134645"/>
                </a:lnTo>
                <a:lnTo>
                  <a:pt x="380276" y="217144"/>
                </a:lnTo>
                <a:lnTo>
                  <a:pt x="393661" y="217144"/>
                </a:lnTo>
                <a:lnTo>
                  <a:pt x="393661" y="164376"/>
                </a:lnTo>
                <a:lnTo>
                  <a:pt x="441693" y="217728"/>
                </a:lnTo>
                <a:lnTo>
                  <a:pt x="446455" y="217728"/>
                </a:lnTo>
                <a:close/>
              </a:path>
              <a:path w="796289" h="542925">
                <a:moveTo>
                  <a:pt x="354799" y="217145"/>
                </a:moveTo>
                <a:lnTo>
                  <a:pt x="354799" y="135229"/>
                </a:lnTo>
                <a:lnTo>
                  <a:pt x="340765" y="135229"/>
                </a:lnTo>
                <a:lnTo>
                  <a:pt x="340765" y="217145"/>
                </a:lnTo>
                <a:lnTo>
                  <a:pt x="354799" y="217145"/>
                </a:lnTo>
                <a:close/>
              </a:path>
              <a:path w="796289" h="542925">
                <a:moveTo>
                  <a:pt x="264198" y="217144"/>
                </a:moveTo>
                <a:lnTo>
                  <a:pt x="264198" y="135229"/>
                </a:lnTo>
                <a:lnTo>
                  <a:pt x="250253" y="135229"/>
                </a:lnTo>
                <a:lnTo>
                  <a:pt x="250253" y="217144"/>
                </a:lnTo>
                <a:lnTo>
                  <a:pt x="264198" y="217144"/>
                </a:lnTo>
                <a:close/>
              </a:path>
              <a:path w="796289" h="542925">
                <a:moveTo>
                  <a:pt x="301244" y="181927"/>
                </a:moveTo>
                <a:lnTo>
                  <a:pt x="301244" y="169405"/>
                </a:lnTo>
                <a:lnTo>
                  <a:pt x="264198" y="169405"/>
                </a:lnTo>
                <a:lnTo>
                  <a:pt x="264198" y="181927"/>
                </a:lnTo>
                <a:lnTo>
                  <a:pt x="301244" y="181927"/>
                </a:lnTo>
                <a:close/>
              </a:path>
              <a:path w="796289" h="542925">
                <a:moveTo>
                  <a:pt x="315277" y="217144"/>
                </a:moveTo>
                <a:lnTo>
                  <a:pt x="315277" y="135229"/>
                </a:lnTo>
                <a:lnTo>
                  <a:pt x="301244" y="135229"/>
                </a:lnTo>
                <a:lnTo>
                  <a:pt x="301244" y="217144"/>
                </a:lnTo>
                <a:lnTo>
                  <a:pt x="315277" y="217144"/>
                </a:lnTo>
                <a:close/>
              </a:path>
              <a:path w="796289" h="542925">
                <a:moveTo>
                  <a:pt x="225488" y="150088"/>
                </a:moveTo>
                <a:lnTo>
                  <a:pt x="225488" y="136537"/>
                </a:lnTo>
                <a:lnTo>
                  <a:pt x="220091" y="134518"/>
                </a:lnTo>
                <a:lnTo>
                  <a:pt x="214007" y="133235"/>
                </a:lnTo>
                <a:lnTo>
                  <a:pt x="207899" y="133235"/>
                </a:lnTo>
                <a:lnTo>
                  <a:pt x="196721" y="135066"/>
                </a:lnTo>
                <a:lnTo>
                  <a:pt x="188328" y="140146"/>
                </a:lnTo>
                <a:lnTo>
                  <a:pt x="183049" y="147857"/>
                </a:lnTo>
                <a:lnTo>
                  <a:pt x="181216" y="157581"/>
                </a:lnTo>
                <a:lnTo>
                  <a:pt x="182977" y="166523"/>
                </a:lnTo>
                <a:lnTo>
                  <a:pt x="187572" y="172920"/>
                </a:lnTo>
                <a:lnTo>
                  <a:pt x="193967" y="177473"/>
                </a:lnTo>
                <a:lnTo>
                  <a:pt x="195478" y="178193"/>
                </a:lnTo>
                <a:lnTo>
                  <a:pt x="195478" y="150088"/>
                </a:lnTo>
                <a:lnTo>
                  <a:pt x="199377" y="145643"/>
                </a:lnTo>
                <a:lnTo>
                  <a:pt x="214007" y="145746"/>
                </a:lnTo>
                <a:lnTo>
                  <a:pt x="220573" y="147726"/>
                </a:lnTo>
                <a:lnTo>
                  <a:pt x="225361" y="150088"/>
                </a:lnTo>
                <a:close/>
              </a:path>
              <a:path w="796289" h="542925">
                <a:moveTo>
                  <a:pt x="217182" y="216415"/>
                </a:moveTo>
                <a:lnTo>
                  <a:pt x="217182" y="201002"/>
                </a:lnTo>
                <a:lnTo>
                  <a:pt x="213791" y="206730"/>
                </a:lnTo>
                <a:lnTo>
                  <a:pt x="197726" y="206730"/>
                </a:lnTo>
                <a:lnTo>
                  <a:pt x="190576" y="204863"/>
                </a:lnTo>
                <a:lnTo>
                  <a:pt x="183870" y="201460"/>
                </a:lnTo>
                <a:lnTo>
                  <a:pt x="183769" y="215049"/>
                </a:lnTo>
                <a:lnTo>
                  <a:pt x="189877" y="217601"/>
                </a:lnTo>
                <a:lnTo>
                  <a:pt x="196721" y="219098"/>
                </a:lnTo>
                <a:lnTo>
                  <a:pt x="204762" y="219113"/>
                </a:lnTo>
                <a:lnTo>
                  <a:pt x="216395" y="216955"/>
                </a:lnTo>
                <a:lnTo>
                  <a:pt x="217182" y="216415"/>
                </a:lnTo>
                <a:close/>
              </a:path>
              <a:path w="796289" h="542925">
                <a:moveTo>
                  <a:pt x="231482" y="193509"/>
                </a:moveTo>
                <a:lnTo>
                  <a:pt x="201129" y="164915"/>
                </a:lnTo>
                <a:lnTo>
                  <a:pt x="195478" y="162725"/>
                </a:lnTo>
                <a:lnTo>
                  <a:pt x="195478" y="178193"/>
                </a:lnTo>
                <a:lnTo>
                  <a:pt x="201244" y="180935"/>
                </a:lnTo>
                <a:lnTo>
                  <a:pt x="211670" y="185445"/>
                </a:lnTo>
                <a:lnTo>
                  <a:pt x="217182" y="187540"/>
                </a:lnTo>
                <a:lnTo>
                  <a:pt x="217182" y="216415"/>
                </a:lnTo>
                <a:lnTo>
                  <a:pt x="224751" y="211226"/>
                </a:lnTo>
                <a:lnTo>
                  <a:pt x="229793" y="203039"/>
                </a:lnTo>
                <a:lnTo>
                  <a:pt x="231482" y="193509"/>
                </a:lnTo>
                <a:close/>
              </a:path>
              <a:path w="796289" h="542925">
                <a:moveTo>
                  <a:pt x="98755" y="135229"/>
                </a:moveTo>
                <a:lnTo>
                  <a:pt x="85255" y="135229"/>
                </a:lnTo>
                <a:lnTo>
                  <a:pt x="69913" y="187172"/>
                </a:lnTo>
                <a:lnTo>
                  <a:pt x="50850" y="145884"/>
                </a:lnTo>
                <a:lnTo>
                  <a:pt x="48475" y="145884"/>
                </a:lnTo>
                <a:lnTo>
                  <a:pt x="29616" y="187312"/>
                </a:lnTo>
                <a:lnTo>
                  <a:pt x="14401" y="135229"/>
                </a:lnTo>
                <a:lnTo>
                  <a:pt x="0" y="135229"/>
                </a:lnTo>
                <a:lnTo>
                  <a:pt x="25387" y="217728"/>
                </a:lnTo>
                <a:lnTo>
                  <a:pt x="29032" y="217728"/>
                </a:lnTo>
                <a:lnTo>
                  <a:pt x="49060" y="172681"/>
                </a:lnTo>
                <a:lnTo>
                  <a:pt x="69913" y="217728"/>
                </a:lnTo>
                <a:lnTo>
                  <a:pt x="73558" y="217728"/>
                </a:lnTo>
                <a:lnTo>
                  <a:pt x="98755" y="135229"/>
                </a:lnTo>
                <a:close/>
              </a:path>
              <a:path w="796289" h="542925">
                <a:moveTo>
                  <a:pt x="172834" y="217144"/>
                </a:moveTo>
                <a:lnTo>
                  <a:pt x="136512" y="134645"/>
                </a:lnTo>
                <a:lnTo>
                  <a:pt x="132905" y="134645"/>
                </a:lnTo>
                <a:lnTo>
                  <a:pt x="96583" y="217144"/>
                </a:lnTo>
                <a:lnTo>
                  <a:pt x="111099" y="217144"/>
                </a:lnTo>
                <a:lnTo>
                  <a:pt x="117881" y="200888"/>
                </a:lnTo>
                <a:lnTo>
                  <a:pt x="122821" y="200888"/>
                </a:lnTo>
                <a:lnTo>
                  <a:pt x="122821" y="189179"/>
                </a:lnTo>
                <a:lnTo>
                  <a:pt x="134378" y="161785"/>
                </a:lnTo>
                <a:lnTo>
                  <a:pt x="146024" y="189179"/>
                </a:lnTo>
                <a:lnTo>
                  <a:pt x="146024" y="200888"/>
                </a:lnTo>
                <a:lnTo>
                  <a:pt x="150939" y="200888"/>
                </a:lnTo>
                <a:lnTo>
                  <a:pt x="157835" y="217144"/>
                </a:lnTo>
                <a:lnTo>
                  <a:pt x="172834" y="217144"/>
                </a:lnTo>
                <a:close/>
              </a:path>
              <a:path w="796289" h="542925">
                <a:moveTo>
                  <a:pt x="146024" y="200888"/>
                </a:moveTo>
                <a:lnTo>
                  <a:pt x="146024" y="189179"/>
                </a:lnTo>
                <a:lnTo>
                  <a:pt x="122821" y="189179"/>
                </a:lnTo>
                <a:lnTo>
                  <a:pt x="122821" y="200888"/>
                </a:lnTo>
                <a:lnTo>
                  <a:pt x="146024" y="200888"/>
                </a:lnTo>
                <a:close/>
              </a:path>
              <a:path w="796289" h="542925">
                <a:moveTo>
                  <a:pt x="796048" y="268503"/>
                </a:moveTo>
                <a:lnTo>
                  <a:pt x="780199" y="268503"/>
                </a:lnTo>
                <a:lnTo>
                  <a:pt x="758659" y="304634"/>
                </a:lnTo>
                <a:lnTo>
                  <a:pt x="736866" y="268503"/>
                </a:lnTo>
                <a:lnTo>
                  <a:pt x="720674" y="268503"/>
                </a:lnTo>
                <a:lnTo>
                  <a:pt x="751382" y="316826"/>
                </a:lnTo>
                <a:lnTo>
                  <a:pt x="751382" y="350393"/>
                </a:lnTo>
                <a:lnTo>
                  <a:pt x="765340" y="350393"/>
                </a:lnTo>
                <a:lnTo>
                  <a:pt x="765340" y="316915"/>
                </a:lnTo>
                <a:lnTo>
                  <a:pt x="796048" y="268503"/>
                </a:lnTo>
                <a:close/>
              </a:path>
              <a:path w="796289" h="542925">
                <a:moveTo>
                  <a:pt x="708190" y="281228"/>
                </a:moveTo>
                <a:lnTo>
                  <a:pt x="708190" y="268503"/>
                </a:lnTo>
                <a:lnTo>
                  <a:pt x="639559" y="268503"/>
                </a:lnTo>
                <a:lnTo>
                  <a:pt x="639559" y="281228"/>
                </a:lnTo>
                <a:lnTo>
                  <a:pt x="666851" y="281228"/>
                </a:lnTo>
                <a:lnTo>
                  <a:pt x="666851" y="350393"/>
                </a:lnTo>
                <a:lnTo>
                  <a:pt x="680885" y="350393"/>
                </a:lnTo>
                <a:lnTo>
                  <a:pt x="680885" y="281228"/>
                </a:lnTo>
                <a:lnTo>
                  <a:pt x="708190" y="281228"/>
                </a:lnTo>
                <a:close/>
              </a:path>
              <a:path w="796289" h="542925">
                <a:moveTo>
                  <a:pt x="614705" y="350391"/>
                </a:moveTo>
                <a:lnTo>
                  <a:pt x="614705" y="268503"/>
                </a:lnTo>
                <a:lnTo>
                  <a:pt x="600676" y="268503"/>
                </a:lnTo>
                <a:lnTo>
                  <a:pt x="600676" y="350391"/>
                </a:lnTo>
                <a:lnTo>
                  <a:pt x="614705" y="350391"/>
                </a:lnTo>
                <a:close/>
              </a:path>
              <a:path w="796289" h="542925">
                <a:moveTo>
                  <a:pt x="565429" y="283349"/>
                </a:moveTo>
                <a:lnTo>
                  <a:pt x="565429" y="269760"/>
                </a:lnTo>
                <a:lnTo>
                  <a:pt x="559562" y="267766"/>
                </a:lnTo>
                <a:lnTo>
                  <a:pt x="553478" y="266533"/>
                </a:lnTo>
                <a:lnTo>
                  <a:pt x="546684" y="266484"/>
                </a:lnTo>
                <a:lnTo>
                  <a:pt x="534614" y="268312"/>
                </a:lnTo>
                <a:lnTo>
                  <a:pt x="525508" y="273399"/>
                </a:lnTo>
                <a:lnTo>
                  <a:pt x="519757" y="281143"/>
                </a:lnTo>
                <a:lnTo>
                  <a:pt x="517753" y="290944"/>
                </a:lnTo>
                <a:lnTo>
                  <a:pt x="519654" y="299868"/>
                </a:lnTo>
                <a:lnTo>
                  <a:pt x="524617" y="306223"/>
                </a:lnTo>
                <a:lnTo>
                  <a:pt x="531533" y="310734"/>
                </a:lnTo>
                <a:lnTo>
                  <a:pt x="532041" y="310955"/>
                </a:lnTo>
                <a:lnTo>
                  <a:pt x="532041" y="283349"/>
                </a:lnTo>
                <a:lnTo>
                  <a:pt x="536359" y="278879"/>
                </a:lnTo>
                <a:lnTo>
                  <a:pt x="552335" y="278879"/>
                </a:lnTo>
                <a:lnTo>
                  <a:pt x="559803" y="281012"/>
                </a:lnTo>
                <a:lnTo>
                  <a:pt x="565188" y="283349"/>
                </a:lnTo>
                <a:lnTo>
                  <a:pt x="565429" y="283349"/>
                </a:lnTo>
                <a:close/>
              </a:path>
              <a:path w="796289" h="542925">
                <a:moveTo>
                  <a:pt x="557110" y="348926"/>
                </a:moveTo>
                <a:lnTo>
                  <a:pt x="557110" y="334251"/>
                </a:lnTo>
                <a:lnTo>
                  <a:pt x="553478" y="339979"/>
                </a:lnTo>
                <a:lnTo>
                  <a:pt x="535190" y="339979"/>
                </a:lnTo>
                <a:lnTo>
                  <a:pt x="526999" y="338112"/>
                </a:lnTo>
                <a:lnTo>
                  <a:pt x="519654" y="334831"/>
                </a:lnTo>
                <a:lnTo>
                  <a:pt x="519150" y="334708"/>
                </a:lnTo>
                <a:lnTo>
                  <a:pt x="519150" y="348284"/>
                </a:lnTo>
                <a:lnTo>
                  <a:pt x="525818" y="350875"/>
                </a:lnTo>
                <a:lnTo>
                  <a:pt x="533704" y="352374"/>
                </a:lnTo>
                <a:lnTo>
                  <a:pt x="542328" y="352374"/>
                </a:lnTo>
                <a:lnTo>
                  <a:pt x="555083" y="350210"/>
                </a:lnTo>
                <a:lnTo>
                  <a:pt x="557110" y="348926"/>
                </a:lnTo>
                <a:close/>
              </a:path>
              <a:path w="796289" h="542925">
                <a:moveTo>
                  <a:pt x="571398" y="326618"/>
                </a:moveTo>
                <a:lnTo>
                  <a:pt x="532041" y="295744"/>
                </a:lnTo>
                <a:lnTo>
                  <a:pt x="532041" y="310955"/>
                </a:lnTo>
                <a:lnTo>
                  <a:pt x="539292" y="314121"/>
                </a:lnTo>
                <a:lnTo>
                  <a:pt x="551726" y="319049"/>
                </a:lnTo>
                <a:lnTo>
                  <a:pt x="557110" y="321017"/>
                </a:lnTo>
                <a:lnTo>
                  <a:pt x="557110" y="348926"/>
                </a:lnTo>
                <a:lnTo>
                  <a:pt x="564164" y="344458"/>
                </a:lnTo>
                <a:lnTo>
                  <a:pt x="569594" y="336225"/>
                </a:lnTo>
                <a:lnTo>
                  <a:pt x="571398" y="326618"/>
                </a:lnTo>
                <a:close/>
              </a:path>
              <a:path w="796289" h="542925">
                <a:moveTo>
                  <a:pt x="494334" y="295148"/>
                </a:moveTo>
                <a:lnTo>
                  <a:pt x="461759" y="268616"/>
                </a:lnTo>
                <a:lnTo>
                  <a:pt x="434124" y="268503"/>
                </a:lnTo>
                <a:lnTo>
                  <a:pt x="434124" y="350393"/>
                </a:lnTo>
                <a:lnTo>
                  <a:pt x="448183" y="350393"/>
                </a:lnTo>
                <a:lnTo>
                  <a:pt x="448183" y="281114"/>
                </a:lnTo>
                <a:lnTo>
                  <a:pt x="473710" y="281114"/>
                </a:lnTo>
                <a:lnTo>
                  <a:pt x="479590" y="286626"/>
                </a:lnTo>
                <a:lnTo>
                  <a:pt x="479590" y="317984"/>
                </a:lnTo>
                <a:lnTo>
                  <a:pt x="484787" y="315141"/>
                </a:lnTo>
                <a:lnTo>
                  <a:pt x="490067" y="309611"/>
                </a:lnTo>
                <a:lnTo>
                  <a:pt x="493262" y="302850"/>
                </a:lnTo>
                <a:lnTo>
                  <a:pt x="494334" y="295148"/>
                </a:lnTo>
                <a:close/>
              </a:path>
              <a:path w="796289" h="542925">
                <a:moveTo>
                  <a:pt x="479590" y="317984"/>
                </a:moveTo>
                <a:lnTo>
                  <a:pt x="479590" y="304406"/>
                </a:lnTo>
                <a:lnTo>
                  <a:pt x="473710" y="309778"/>
                </a:lnTo>
                <a:lnTo>
                  <a:pt x="448183" y="309778"/>
                </a:lnTo>
                <a:lnTo>
                  <a:pt x="448183" y="322186"/>
                </a:lnTo>
                <a:lnTo>
                  <a:pt x="463994" y="322186"/>
                </a:lnTo>
                <a:lnTo>
                  <a:pt x="477456" y="342834"/>
                </a:lnTo>
                <a:lnTo>
                  <a:pt x="477456" y="319151"/>
                </a:lnTo>
                <a:lnTo>
                  <a:pt x="479590" y="317984"/>
                </a:lnTo>
                <a:close/>
              </a:path>
              <a:path w="796289" h="542925">
                <a:moveTo>
                  <a:pt x="498767" y="350393"/>
                </a:moveTo>
                <a:lnTo>
                  <a:pt x="477456" y="319151"/>
                </a:lnTo>
                <a:lnTo>
                  <a:pt x="477456" y="342834"/>
                </a:lnTo>
                <a:lnTo>
                  <a:pt x="482384" y="350393"/>
                </a:lnTo>
                <a:lnTo>
                  <a:pt x="498767" y="350393"/>
                </a:lnTo>
                <a:close/>
              </a:path>
              <a:path w="796289" h="542925">
                <a:moveTo>
                  <a:pt x="402767" y="281228"/>
                </a:moveTo>
                <a:lnTo>
                  <a:pt x="402767" y="268503"/>
                </a:lnTo>
                <a:lnTo>
                  <a:pt x="346633" y="268503"/>
                </a:lnTo>
                <a:lnTo>
                  <a:pt x="346633" y="350393"/>
                </a:lnTo>
                <a:lnTo>
                  <a:pt x="360718" y="350393"/>
                </a:lnTo>
                <a:lnTo>
                  <a:pt x="360718" y="281228"/>
                </a:lnTo>
                <a:lnTo>
                  <a:pt x="402767" y="281228"/>
                </a:lnTo>
                <a:close/>
              </a:path>
              <a:path w="796289" h="542925">
                <a:moveTo>
                  <a:pt x="400418" y="314947"/>
                </a:moveTo>
                <a:lnTo>
                  <a:pt x="400418" y="302666"/>
                </a:lnTo>
                <a:lnTo>
                  <a:pt x="360718" y="302666"/>
                </a:lnTo>
                <a:lnTo>
                  <a:pt x="360718" y="314947"/>
                </a:lnTo>
                <a:lnTo>
                  <a:pt x="400418" y="314947"/>
                </a:lnTo>
                <a:close/>
              </a:path>
              <a:path w="796289" h="542925">
                <a:moveTo>
                  <a:pt x="402767" y="350393"/>
                </a:moveTo>
                <a:lnTo>
                  <a:pt x="402767" y="337642"/>
                </a:lnTo>
                <a:lnTo>
                  <a:pt x="360718" y="337642"/>
                </a:lnTo>
                <a:lnTo>
                  <a:pt x="360718" y="350393"/>
                </a:lnTo>
                <a:lnTo>
                  <a:pt x="402767" y="350393"/>
                </a:lnTo>
                <a:close/>
              </a:path>
              <a:path w="796289" h="542925">
                <a:moveTo>
                  <a:pt x="325005" y="268503"/>
                </a:moveTo>
                <a:lnTo>
                  <a:pt x="310121" y="268503"/>
                </a:lnTo>
                <a:lnTo>
                  <a:pt x="284924" y="324053"/>
                </a:lnTo>
                <a:lnTo>
                  <a:pt x="259880" y="268503"/>
                </a:lnTo>
                <a:lnTo>
                  <a:pt x="244513" y="268503"/>
                </a:lnTo>
                <a:lnTo>
                  <a:pt x="282943" y="350977"/>
                </a:lnTo>
                <a:lnTo>
                  <a:pt x="286562" y="350977"/>
                </a:lnTo>
                <a:lnTo>
                  <a:pt x="325005" y="268503"/>
                </a:lnTo>
                <a:close/>
              </a:path>
              <a:path w="796289" h="542925">
                <a:moveTo>
                  <a:pt x="222872" y="350391"/>
                </a:moveTo>
                <a:lnTo>
                  <a:pt x="222872" y="268503"/>
                </a:lnTo>
                <a:lnTo>
                  <a:pt x="208794" y="268503"/>
                </a:lnTo>
                <a:lnTo>
                  <a:pt x="208794" y="350391"/>
                </a:lnTo>
                <a:lnTo>
                  <a:pt x="222872" y="350391"/>
                </a:lnTo>
                <a:close/>
              </a:path>
              <a:path w="796289" h="542925">
                <a:moveTo>
                  <a:pt x="174294" y="350977"/>
                </a:moveTo>
                <a:lnTo>
                  <a:pt x="174294" y="268503"/>
                </a:lnTo>
                <a:lnTo>
                  <a:pt x="160921" y="268503"/>
                </a:lnTo>
                <a:lnTo>
                  <a:pt x="160921" y="322427"/>
                </a:lnTo>
                <a:lnTo>
                  <a:pt x="109702" y="267893"/>
                </a:lnTo>
                <a:lnTo>
                  <a:pt x="104927" y="267893"/>
                </a:lnTo>
                <a:lnTo>
                  <a:pt x="104927" y="350393"/>
                </a:lnTo>
                <a:lnTo>
                  <a:pt x="118287" y="350393"/>
                </a:lnTo>
                <a:lnTo>
                  <a:pt x="118287" y="296672"/>
                </a:lnTo>
                <a:lnTo>
                  <a:pt x="169481" y="350977"/>
                </a:lnTo>
                <a:lnTo>
                  <a:pt x="174294" y="350977"/>
                </a:lnTo>
                <a:close/>
              </a:path>
              <a:path w="796289" h="542925">
                <a:moveTo>
                  <a:pt x="71539" y="317842"/>
                </a:moveTo>
                <a:lnTo>
                  <a:pt x="71539" y="268503"/>
                </a:lnTo>
                <a:lnTo>
                  <a:pt x="57492" y="268503"/>
                </a:lnTo>
                <a:lnTo>
                  <a:pt x="57492" y="317157"/>
                </a:lnTo>
                <a:lnTo>
                  <a:pt x="56083" y="326636"/>
                </a:lnTo>
                <a:lnTo>
                  <a:pt x="52027" y="333571"/>
                </a:lnTo>
                <a:lnTo>
                  <a:pt x="45582" y="337831"/>
                </a:lnTo>
                <a:lnTo>
                  <a:pt x="37007" y="339280"/>
                </a:lnTo>
                <a:lnTo>
                  <a:pt x="28296" y="337848"/>
                </a:lnTo>
                <a:lnTo>
                  <a:pt x="21812" y="333619"/>
                </a:lnTo>
                <a:lnTo>
                  <a:pt x="17766" y="326689"/>
                </a:lnTo>
                <a:lnTo>
                  <a:pt x="16370" y="317157"/>
                </a:lnTo>
                <a:lnTo>
                  <a:pt x="16370" y="268503"/>
                </a:lnTo>
                <a:lnTo>
                  <a:pt x="2324" y="268503"/>
                </a:lnTo>
                <a:lnTo>
                  <a:pt x="2324" y="317842"/>
                </a:lnTo>
                <a:lnTo>
                  <a:pt x="4837" y="332287"/>
                </a:lnTo>
                <a:lnTo>
                  <a:pt x="11896" y="342941"/>
                </a:lnTo>
                <a:lnTo>
                  <a:pt x="22780" y="349532"/>
                </a:lnTo>
                <a:lnTo>
                  <a:pt x="36766" y="351790"/>
                </a:lnTo>
                <a:lnTo>
                  <a:pt x="50702" y="349482"/>
                </a:lnTo>
                <a:lnTo>
                  <a:pt x="61710" y="342807"/>
                </a:lnTo>
                <a:lnTo>
                  <a:pt x="68940" y="332137"/>
                </a:lnTo>
                <a:lnTo>
                  <a:pt x="71539" y="317842"/>
                </a:lnTo>
                <a:close/>
              </a:path>
              <a:path w="796289" h="542925">
                <a:moveTo>
                  <a:pt x="794359" y="14757"/>
                </a:moveTo>
                <a:lnTo>
                  <a:pt x="794359" y="1993"/>
                </a:lnTo>
                <a:lnTo>
                  <a:pt x="739660" y="1993"/>
                </a:lnTo>
                <a:lnTo>
                  <a:pt x="739660" y="83908"/>
                </a:lnTo>
                <a:lnTo>
                  <a:pt x="753745" y="83908"/>
                </a:lnTo>
                <a:lnTo>
                  <a:pt x="753745" y="14757"/>
                </a:lnTo>
                <a:lnTo>
                  <a:pt x="794359" y="14757"/>
                </a:lnTo>
                <a:close/>
              </a:path>
              <a:path w="796289" h="542925">
                <a:moveTo>
                  <a:pt x="792035" y="48450"/>
                </a:moveTo>
                <a:lnTo>
                  <a:pt x="792035" y="36144"/>
                </a:lnTo>
                <a:lnTo>
                  <a:pt x="753745" y="36144"/>
                </a:lnTo>
                <a:lnTo>
                  <a:pt x="753745" y="48450"/>
                </a:lnTo>
                <a:lnTo>
                  <a:pt x="792035" y="48450"/>
                </a:lnTo>
                <a:close/>
              </a:path>
              <a:path w="796289" h="542925">
                <a:moveTo>
                  <a:pt x="794359" y="83908"/>
                </a:moveTo>
                <a:lnTo>
                  <a:pt x="794359" y="71132"/>
                </a:lnTo>
                <a:lnTo>
                  <a:pt x="753745" y="71132"/>
                </a:lnTo>
                <a:lnTo>
                  <a:pt x="753745" y="83908"/>
                </a:lnTo>
                <a:lnTo>
                  <a:pt x="794359" y="83908"/>
                </a:lnTo>
                <a:close/>
              </a:path>
              <a:path w="796289" h="542925">
                <a:moveTo>
                  <a:pt x="709676" y="16624"/>
                </a:moveTo>
                <a:lnTo>
                  <a:pt x="709676" y="3175"/>
                </a:lnTo>
                <a:lnTo>
                  <a:pt x="702906" y="927"/>
                </a:lnTo>
                <a:lnTo>
                  <a:pt x="695858" y="0"/>
                </a:lnTo>
                <a:lnTo>
                  <a:pt x="687565" y="0"/>
                </a:lnTo>
                <a:lnTo>
                  <a:pt x="669529" y="2910"/>
                </a:lnTo>
                <a:lnTo>
                  <a:pt x="654651" y="11349"/>
                </a:lnTo>
                <a:lnTo>
                  <a:pt x="644543" y="24876"/>
                </a:lnTo>
                <a:lnTo>
                  <a:pt x="640816" y="43053"/>
                </a:lnTo>
                <a:lnTo>
                  <a:pt x="644349" y="60569"/>
                </a:lnTo>
                <a:lnTo>
                  <a:pt x="653976" y="74091"/>
                </a:lnTo>
                <a:lnTo>
                  <a:pt x="655789" y="75199"/>
                </a:lnTo>
                <a:lnTo>
                  <a:pt x="655789" y="42938"/>
                </a:lnTo>
                <a:lnTo>
                  <a:pt x="657833" y="30977"/>
                </a:lnTo>
                <a:lnTo>
                  <a:pt x="663886" y="21442"/>
                </a:lnTo>
                <a:lnTo>
                  <a:pt x="673835" y="15133"/>
                </a:lnTo>
                <a:lnTo>
                  <a:pt x="687565" y="12852"/>
                </a:lnTo>
                <a:lnTo>
                  <a:pt x="694550" y="12852"/>
                </a:lnTo>
                <a:lnTo>
                  <a:pt x="702513" y="13919"/>
                </a:lnTo>
                <a:lnTo>
                  <a:pt x="709676" y="16624"/>
                </a:lnTo>
                <a:close/>
              </a:path>
              <a:path w="796289" h="542925">
                <a:moveTo>
                  <a:pt x="702068" y="83799"/>
                </a:moveTo>
                <a:lnTo>
                  <a:pt x="702068" y="70789"/>
                </a:lnTo>
                <a:lnTo>
                  <a:pt x="697522" y="72656"/>
                </a:lnTo>
                <a:lnTo>
                  <a:pt x="692581" y="73507"/>
                </a:lnTo>
                <a:lnTo>
                  <a:pt x="658032" y="55269"/>
                </a:lnTo>
                <a:lnTo>
                  <a:pt x="655789" y="42938"/>
                </a:lnTo>
                <a:lnTo>
                  <a:pt x="655789" y="75199"/>
                </a:lnTo>
                <a:lnTo>
                  <a:pt x="668237" y="82804"/>
                </a:lnTo>
                <a:lnTo>
                  <a:pt x="685673" y="85890"/>
                </a:lnTo>
                <a:lnTo>
                  <a:pt x="694124" y="85362"/>
                </a:lnTo>
                <a:lnTo>
                  <a:pt x="701917" y="83850"/>
                </a:lnTo>
                <a:lnTo>
                  <a:pt x="702068" y="83799"/>
                </a:lnTo>
                <a:close/>
              </a:path>
              <a:path w="796289" h="542925">
                <a:moveTo>
                  <a:pt x="715543" y="78295"/>
                </a:moveTo>
                <a:lnTo>
                  <a:pt x="715543" y="39903"/>
                </a:lnTo>
                <a:lnTo>
                  <a:pt x="682625" y="39903"/>
                </a:lnTo>
                <a:lnTo>
                  <a:pt x="682625" y="52184"/>
                </a:lnTo>
                <a:lnTo>
                  <a:pt x="702068" y="52184"/>
                </a:lnTo>
                <a:lnTo>
                  <a:pt x="702068" y="83799"/>
                </a:lnTo>
                <a:lnTo>
                  <a:pt x="709056" y="81459"/>
                </a:lnTo>
                <a:lnTo>
                  <a:pt x="715543" y="78295"/>
                </a:lnTo>
                <a:close/>
              </a:path>
              <a:path w="796289" h="542925">
                <a:moveTo>
                  <a:pt x="622871" y="28651"/>
                </a:moveTo>
                <a:lnTo>
                  <a:pt x="590931" y="2114"/>
                </a:lnTo>
                <a:lnTo>
                  <a:pt x="564184" y="1993"/>
                </a:lnTo>
                <a:lnTo>
                  <a:pt x="564184" y="83908"/>
                </a:lnTo>
                <a:lnTo>
                  <a:pt x="578256" y="83908"/>
                </a:lnTo>
                <a:lnTo>
                  <a:pt x="578256" y="14617"/>
                </a:lnTo>
                <a:lnTo>
                  <a:pt x="602513" y="14617"/>
                </a:lnTo>
                <a:lnTo>
                  <a:pt x="608126" y="20142"/>
                </a:lnTo>
                <a:lnTo>
                  <a:pt x="608126" y="51713"/>
                </a:lnTo>
                <a:lnTo>
                  <a:pt x="613602" y="48587"/>
                </a:lnTo>
                <a:lnTo>
                  <a:pt x="618724" y="43070"/>
                </a:lnTo>
                <a:lnTo>
                  <a:pt x="621828" y="36341"/>
                </a:lnTo>
                <a:lnTo>
                  <a:pt x="622871" y="28651"/>
                </a:lnTo>
                <a:close/>
              </a:path>
              <a:path w="796289" h="542925">
                <a:moveTo>
                  <a:pt x="608126" y="51713"/>
                </a:moveTo>
                <a:lnTo>
                  <a:pt x="608126" y="37909"/>
                </a:lnTo>
                <a:lnTo>
                  <a:pt x="602513" y="43319"/>
                </a:lnTo>
                <a:lnTo>
                  <a:pt x="578256" y="43319"/>
                </a:lnTo>
                <a:lnTo>
                  <a:pt x="578256" y="55727"/>
                </a:lnTo>
                <a:lnTo>
                  <a:pt x="593026" y="55727"/>
                </a:lnTo>
                <a:lnTo>
                  <a:pt x="606501" y="77100"/>
                </a:lnTo>
                <a:lnTo>
                  <a:pt x="606501" y="52641"/>
                </a:lnTo>
                <a:lnTo>
                  <a:pt x="608126" y="51713"/>
                </a:lnTo>
                <a:close/>
              </a:path>
              <a:path w="796289" h="542925">
                <a:moveTo>
                  <a:pt x="627227" y="83908"/>
                </a:moveTo>
                <a:lnTo>
                  <a:pt x="606501" y="52641"/>
                </a:lnTo>
                <a:lnTo>
                  <a:pt x="606501" y="77100"/>
                </a:lnTo>
                <a:lnTo>
                  <a:pt x="610793" y="83908"/>
                </a:lnTo>
                <a:lnTo>
                  <a:pt x="627227" y="83908"/>
                </a:lnTo>
                <a:close/>
              </a:path>
              <a:path w="796289" h="542925">
                <a:moveTo>
                  <a:pt x="540651" y="42938"/>
                </a:moveTo>
                <a:lnTo>
                  <a:pt x="537535" y="25862"/>
                </a:lnTo>
                <a:lnTo>
                  <a:pt x="528888" y="12253"/>
                </a:lnTo>
                <a:lnTo>
                  <a:pt x="515759" y="3253"/>
                </a:lnTo>
                <a:lnTo>
                  <a:pt x="499198" y="0"/>
                </a:lnTo>
                <a:lnTo>
                  <a:pt x="482566" y="3253"/>
                </a:lnTo>
                <a:lnTo>
                  <a:pt x="469179" y="12253"/>
                </a:lnTo>
                <a:lnTo>
                  <a:pt x="460254" y="25862"/>
                </a:lnTo>
                <a:lnTo>
                  <a:pt x="457009" y="42938"/>
                </a:lnTo>
                <a:lnTo>
                  <a:pt x="460127" y="60017"/>
                </a:lnTo>
                <a:lnTo>
                  <a:pt x="468777" y="73629"/>
                </a:lnTo>
                <a:lnTo>
                  <a:pt x="472033" y="75862"/>
                </a:lnTo>
                <a:lnTo>
                  <a:pt x="472033" y="42938"/>
                </a:lnTo>
                <a:lnTo>
                  <a:pt x="473998" y="30857"/>
                </a:lnTo>
                <a:lnTo>
                  <a:pt x="479490" y="21175"/>
                </a:lnTo>
                <a:lnTo>
                  <a:pt x="487930" y="14733"/>
                </a:lnTo>
                <a:lnTo>
                  <a:pt x="498462" y="12452"/>
                </a:lnTo>
                <a:lnTo>
                  <a:pt x="499198" y="12495"/>
                </a:lnTo>
                <a:lnTo>
                  <a:pt x="509659" y="14733"/>
                </a:lnTo>
                <a:lnTo>
                  <a:pt x="518167" y="21175"/>
                </a:lnTo>
                <a:lnTo>
                  <a:pt x="523690" y="30884"/>
                </a:lnTo>
                <a:lnTo>
                  <a:pt x="525653" y="42938"/>
                </a:lnTo>
                <a:lnTo>
                  <a:pt x="525653" y="75536"/>
                </a:lnTo>
                <a:lnTo>
                  <a:pt x="528486" y="73629"/>
                </a:lnTo>
                <a:lnTo>
                  <a:pt x="537408" y="60017"/>
                </a:lnTo>
                <a:lnTo>
                  <a:pt x="540651" y="42938"/>
                </a:lnTo>
                <a:close/>
              </a:path>
              <a:path w="796289" h="542925">
                <a:moveTo>
                  <a:pt x="525653" y="75536"/>
                </a:moveTo>
                <a:lnTo>
                  <a:pt x="525653" y="42938"/>
                </a:lnTo>
                <a:lnTo>
                  <a:pt x="523687" y="55029"/>
                </a:lnTo>
                <a:lnTo>
                  <a:pt x="518194" y="64719"/>
                </a:lnTo>
                <a:lnTo>
                  <a:pt x="509751" y="71167"/>
                </a:lnTo>
                <a:lnTo>
                  <a:pt x="499198" y="73452"/>
                </a:lnTo>
                <a:lnTo>
                  <a:pt x="498462" y="73404"/>
                </a:lnTo>
                <a:lnTo>
                  <a:pt x="488021" y="71167"/>
                </a:lnTo>
                <a:lnTo>
                  <a:pt x="479517" y="64719"/>
                </a:lnTo>
                <a:lnTo>
                  <a:pt x="473995" y="55002"/>
                </a:lnTo>
                <a:lnTo>
                  <a:pt x="472033" y="42938"/>
                </a:lnTo>
                <a:lnTo>
                  <a:pt x="472033" y="75862"/>
                </a:lnTo>
                <a:lnTo>
                  <a:pt x="481907" y="82634"/>
                </a:lnTo>
                <a:lnTo>
                  <a:pt x="498462" y="85890"/>
                </a:lnTo>
                <a:lnTo>
                  <a:pt x="515100" y="82634"/>
                </a:lnTo>
                <a:lnTo>
                  <a:pt x="525653" y="75536"/>
                </a:lnTo>
                <a:close/>
              </a:path>
              <a:path w="796289" h="542925">
                <a:moveTo>
                  <a:pt x="437819" y="14757"/>
                </a:moveTo>
                <a:lnTo>
                  <a:pt x="437819" y="1993"/>
                </a:lnTo>
                <a:lnTo>
                  <a:pt x="383120" y="1993"/>
                </a:lnTo>
                <a:lnTo>
                  <a:pt x="383120" y="83908"/>
                </a:lnTo>
                <a:lnTo>
                  <a:pt x="397154" y="83908"/>
                </a:lnTo>
                <a:lnTo>
                  <a:pt x="397154" y="14757"/>
                </a:lnTo>
                <a:lnTo>
                  <a:pt x="437819" y="14757"/>
                </a:lnTo>
                <a:close/>
              </a:path>
              <a:path w="796289" h="542925">
                <a:moveTo>
                  <a:pt x="435470" y="48450"/>
                </a:moveTo>
                <a:lnTo>
                  <a:pt x="435470" y="36144"/>
                </a:lnTo>
                <a:lnTo>
                  <a:pt x="397154" y="36144"/>
                </a:lnTo>
                <a:lnTo>
                  <a:pt x="397154" y="48450"/>
                </a:lnTo>
                <a:lnTo>
                  <a:pt x="435470" y="48450"/>
                </a:lnTo>
                <a:close/>
              </a:path>
              <a:path w="796289" h="542925">
                <a:moveTo>
                  <a:pt x="437819" y="83908"/>
                </a:moveTo>
                <a:lnTo>
                  <a:pt x="437819" y="71132"/>
                </a:lnTo>
                <a:lnTo>
                  <a:pt x="397154" y="71132"/>
                </a:lnTo>
                <a:lnTo>
                  <a:pt x="397154" y="83908"/>
                </a:lnTo>
                <a:lnTo>
                  <a:pt x="437819" y="83908"/>
                </a:lnTo>
                <a:close/>
              </a:path>
              <a:path w="796289" h="542925">
                <a:moveTo>
                  <a:pt x="353123" y="16624"/>
                </a:moveTo>
                <a:lnTo>
                  <a:pt x="353123" y="3175"/>
                </a:lnTo>
                <a:lnTo>
                  <a:pt x="346329" y="927"/>
                </a:lnTo>
                <a:lnTo>
                  <a:pt x="339293" y="0"/>
                </a:lnTo>
                <a:lnTo>
                  <a:pt x="331000" y="0"/>
                </a:lnTo>
                <a:lnTo>
                  <a:pt x="312969" y="2910"/>
                </a:lnTo>
                <a:lnTo>
                  <a:pt x="298091" y="11349"/>
                </a:lnTo>
                <a:lnTo>
                  <a:pt x="287980" y="24876"/>
                </a:lnTo>
                <a:lnTo>
                  <a:pt x="284251" y="43053"/>
                </a:lnTo>
                <a:lnTo>
                  <a:pt x="287784" y="60569"/>
                </a:lnTo>
                <a:lnTo>
                  <a:pt x="297411" y="74091"/>
                </a:lnTo>
                <a:lnTo>
                  <a:pt x="299237" y="75207"/>
                </a:lnTo>
                <a:lnTo>
                  <a:pt x="299237" y="42938"/>
                </a:lnTo>
                <a:lnTo>
                  <a:pt x="301278" y="30977"/>
                </a:lnTo>
                <a:lnTo>
                  <a:pt x="307327" y="21442"/>
                </a:lnTo>
                <a:lnTo>
                  <a:pt x="317271" y="15133"/>
                </a:lnTo>
                <a:lnTo>
                  <a:pt x="331000" y="12852"/>
                </a:lnTo>
                <a:lnTo>
                  <a:pt x="338035" y="12852"/>
                </a:lnTo>
                <a:lnTo>
                  <a:pt x="345986" y="13919"/>
                </a:lnTo>
                <a:lnTo>
                  <a:pt x="353123" y="16624"/>
                </a:lnTo>
                <a:close/>
              </a:path>
              <a:path w="796289" h="542925">
                <a:moveTo>
                  <a:pt x="345516" y="83800"/>
                </a:moveTo>
                <a:lnTo>
                  <a:pt x="345516" y="70789"/>
                </a:lnTo>
                <a:lnTo>
                  <a:pt x="340944" y="72656"/>
                </a:lnTo>
                <a:lnTo>
                  <a:pt x="336042" y="73507"/>
                </a:lnTo>
                <a:lnTo>
                  <a:pt x="329819" y="73507"/>
                </a:lnTo>
                <a:lnTo>
                  <a:pt x="317427" y="71249"/>
                </a:lnTo>
                <a:lnTo>
                  <a:pt x="307760" y="64938"/>
                </a:lnTo>
                <a:lnTo>
                  <a:pt x="301477" y="55269"/>
                </a:lnTo>
                <a:lnTo>
                  <a:pt x="299237" y="42938"/>
                </a:lnTo>
                <a:lnTo>
                  <a:pt x="299237" y="75207"/>
                </a:lnTo>
                <a:lnTo>
                  <a:pt x="311672" y="82804"/>
                </a:lnTo>
                <a:lnTo>
                  <a:pt x="329107" y="85890"/>
                </a:lnTo>
                <a:lnTo>
                  <a:pt x="337568" y="85362"/>
                </a:lnTo>
                <a:lnTo>
                  <a:pt x="345368" y="83850"/>
                </a:lnTo>
                <a:lnTo>
                  <a:pt x="345516" y="83800"/>
                </a:lnTo>
                <a:close/>
              </a:path>
              <a:path w="796289" h="542925">
                <a:moveTo>
                  <a:pt x="358990" y="78295"/>
                </a:moveTo>
                <a:lnTo>
                  <a:pt x="358990" y="39903"/>
                </a:lnTo>
                <a:lnTo>
                  <a:pt x="326059" y="39903"/>
                </a:lnTo>
                <a:lnTo>
                  <a:pt x="326059" y="52184"/>
                </a:lnTo>
                <a:lnTo>
                  <a:pt x="345516" y="52184"/>
                </a:lnTo>
                <a:lnTo>
                  <a:pt x="345516" y="83800"/>
                </a:lnTo>
                <a:lnTo>
                  <a:pt x="352508" y="81459"/>
                </a:lnTo>
                <a:lnTo>
                  <a:pt x="358990" y="78295"/>
                </a:lnTo>
                <a:close/>
              </a:path>
              <a:path w="796289" h="542925">
                <a:moveTo>
                  <a:pt x="238836" y="14757"/>
                </a:moveTo>
                <a:lnTo>
                  <a:pt x="238836" y="1993"/>
                </a:lnTo>
                <a:lnTo>
                  <a:pt x="184124" y="1993"/>
                </a:lnTo>
                <a:lnTo>
                  <a:pt x="184124" y="83908"/>
                </a:lnTo>
                <a:lnTo>
                  <a:pt x="198208" y="83908"/>
                </a:lnTo>
                <a:lnTo>
                  <a:pt x="198208" y="14757"/>
                </a:lnTo>
                <a:lnTo>
                  <a:pt x="238836" y="14757"/>
                </a:lnTo>
                <a:close/>
              </a:path>
              <a:path w="796289" h="542925">
                <a:moveTo>
                  <a:pt x="236486" y="48450"/>
                </a:moveTo>
                <a:lnTo>
                  <a:pt x="236486" y="36144"/>
                </a:lnTo>
                <a:lnTo>
                  <a:pt x="198208" y="36144"/>
                </a:lnTo>
                <a:lnTo>
                  <a:pt x="198208" y="48450"/>
                </a:lnTo>
                <a:lnTo>
                  <a:pt x="236486" y="48450"/>
                </a:lnTo>
                <a:close/>
              </a:path>
              <a:path w="796289" h="542925">
                <a:moveTo>
                  <a:pt x="238836" y="83908"/>
                </a:moveTo>
                <a:lnTo>
                  <a:pt x="238836" y="71132"/>
                </a:lnTo>
                <a:lnTo>
                  <a:pt x="198208" y="71132"/>
                </a:lnTo>
                <a:lnTo>
                  <a:pt x="198208" y="83908"/>
                </a:lnTo>
                <a:lnTo>
                  <a:pt x="238836" y="83908"/>
                </a:lnTo>
                <a:close/>
              </a:path>
              <a:path w="796289" h="542925">
                <a:moveTo>
                  <a:pt x="102603" y="83908"/>
                </a:moveTo>
                <a:lnTo>
                  <a:pt x="102603" y="1993"/>
                </a:lnTo>
                <a:lnTo>
                  <a:pt x="88658" y="1993"/>
                </a:lnTo>
                <a:lnTo>
                  <a:pt x="88658" y="83908"/>
                </a:lnTo>
                <a:lnTo>
                  <a:pt x="102603" y="83908"/>
                </a:lnTo>
                <a:close/>
              </a:path>
              <a:path w="796289" h="542925">
                <a:moveTo>
                  <a:pt x="142201" y="48666"/>
                </a:moveTo>
                <a:lnTo>
                  <a:pt x="142201" y="36144"/>
                </a:lnTo>
                <a:lnTo>
                  <a:pt x="102603" y="36144"/>
                </a:lnTo>
                <a:lnTo>
                  <a:pt x="102603" y="48666"/>
                </a:lnTo>
                <a:lnTo>
                  <a:pt x="142201" y="48666"/>
                </a:lnTo>
                <a:close/>
              </a:path>
              <a:path w="796289" h="542925">
                <a:moveTo>
                  <a:pt x="156260" y="83908"/>
                </a:moveTo>
                <a:lnTo>
                  <a:pt x="156260" y="1993"/>
                </a:lnTo>
                <a:lnTo>
                  <a:pt x="142201" y="1993"/>
                </a:lnTo>
                <a:lnTo>
                  <a:pt x="142201" y="83908"/>
                </a:lnTo>
                <a:lnTo>
                  <a:pt x="156260" y="83908"/>
                </a:lnTo>
                <a:close/>
              </a:path>
              <a:path w="796289" h="542925">
                <a:moveTo>
                  <a:pt x="70154" y="14757"/>
                </a:moveTo>
                <a:lnTo>
                  <a:pt x="70154" y="1993"/>
                </a:lnTo>
                <a:lnTo>
                  <a:pt x="2197" y="1993"/>
                </a:lnTo>
                <a:lnTo>
                  <a:pt x="2197" y="14757"/>
                </a:lnTo>
                <a:lnTo>
                  <a:pt x="29146" y="14757"/>
                </a:lnTo>
                <a:lnTo>
                  <a:pt x="29146" y="83908"/>
                </a:lnTo>
                <a:lnTo>
                  <a:pt x="43205" y="83908"/>
                </a:lnTo>
                <a:lnTo>
                  <a:pt x="43205" y="14757"/>
                </a:lnTo>
                <a:lnTo>
                  <a:pt x="70154" y="14757"/>
                </a:lnTo>
                <a:close/>
              </a:path>
              <a:path w="796289" h="542925">
                <a:moveTo>
                  <a:pt x="794626" y="479513"/>
                </a:moveTo>
                <a:lnTo>
                  <a:pt x="794626" y="473214"/>
                </a:lnTo>
                <a:lnTo>
                  <a:pt x="789889" y="471233"/>
                </a:lnTo>
                <a:lnTo>
                  <a:pt x="784694" y="470128"/>
                </a:lnTo>
                <a:lnTo>
                  <a:pt x="778154" y="470142"/>
                </a:lnTo>
                <a:lnTo>
                  <a:pt x="765332" y="472509"/>
                </a:lnTo>
                <a:lnTo>
                  <a:pt x="755048" y="479080"/>
                </a:lnTo>
                <a:lnTo>
                  <a:pt x="748242" y="488982"/>
                </a:lnTo>
                <a:lnTo>
                  <a:pt x="745782" y="501357"/>
                </a:lnTo>
                <a:lnTo>
                  <a:pt x="748194" y="513853"/>
                </a:lnTo>
                <a:lnTo>
                  <a:pt x="752932" y="520807"/>
                </a:lnTo>
                <a:lnTo>
                  <a:pt x="752932" y="501357"/>
                </a:lnTo>
                <a:lnTo>
                  <a:pt x="754630" y="491417"/>
                </a:lnTo>
                <a:lnTo>
                  <a:pt x="759561" y="483455"/>
                </a:lnTo>
                <a:lnTo>
                  <a:pt x="767484" y="478167"/>
                </a:lnTo>
                <a:lnTo>
                  <a:pt x="778154" y="476250"/>
                </a:lnTo>
                <a:lnTo>
                  <a:pt x="783932" y="476250"/>
                </a:lnTo>
                <a:lnTo>
                  <a:pt x="789546" y="477304"/>
                </a:lnTo>
                <a:lnTo>
                  <a:pt x="794537" y="479513"/>
                </a:lnTo>
                <a:close/>
              </a:path>
              <a:path w="796289" h="542925">
                <a:moveTo>
                  <a:pt x="794626" y="529463"/>
                </a:moveTo>
                <a:lnTo>
                  <a:pt x="794626" y="523163"/>
                </a:lnTo>
                <a:lnTo>
                  <a:pt x="789546" y="525373"/>
                </a:lnTo>
                <a:lnTo>
                  <a:pt x="783932" y="526427"/>
                </a:lnTo>
                <a:lnTo>
                  <a:pt x="752932" y="501357"/>
                </a:lnTo>
                <a:lnTo>
                  <a:pt x="752932" y="520807"/>
                </a:lnTo>
                <a:lnTo>
                  <a:pt x="754919" y="523724"/>
                </a:lnTo>
                <a:lnTo>
                  <a:pt x="765188" y="530206"/>
                </a:lnTo>
                <a:lnTo>
                  <a:pt x="778154" y="532522"/>
                </a:lnTo>
                <a:lnTo>
                  <a:pt x="784694" y="532536"/>
                </a:lnTo>
                <a:lnTo>
                  <a:pt x="789889" y="531418"/>
                </a:lnTo>
                <a:lnTo>
                  <a:pt x="794626" y="529463"/>
                </a:lnTo>
                <a:close/>
              </a:path>
              <a:path w="796289" h="542925">
                <a:moveTo>
                  <a:pt x="728929" y="501357"/>
                </a:moveTo>
                <a:lnTo>
                  <a:pt x="726705" y="489762"/>
                </a:lnTo>
                <a:lnTo>
                  <a:pt x="720166" y="480161"/>
                </a:lnTo>
                <a:lnTo>
                  <a:pt x="709394" y="473590"/>
                </a:lnTo>
                <a:lnTo>
                  <a:pt x="694524" y="471157"/>
                </a:lnTo>
                <a:lnTo>
                  <a:pt x="678611" y="471157"/>
                </a:lnTo>
                <a:lnTo>
                  <a:pt x="678611" y="531495"/>
                </a:lnTo>
                <a:lnTo>
                  <a:pt x="685177" y="531495"/>
                </a:lnTo>
                <a:lnTo>
                  <a:pt x="685177" y="477050"/>
                </a:lnTo>
                <a:lnTo>
                  <a:pt x="694524" y="477050"/>
                </a:lnTo>
                <a:lnTo>
                  <a:pt x="706502" y="478867"/>
                </a:lnTo>
                <a:lnTo>
                  <a:pt x="715022" y="483922"/>
                </a:lnTo>
                <a:lnTo>
                  <a:pt x="720113" y="491617"/>
                </a:lnTo>
                <a:lnTo>
                  <a:pt x="721804" y="501357"/>
                </a:lnTo>
                <a:lnTo>
                  <a:pt x="721804" y="520022"/>
                </a:lnTo>
                <a:lnTo>
                  <a:pt x="726705" y="512860"/>
                </a:lnTo>
                <a:lnTo>
                  <a:pt x="728929" y="501357"/>
                </a:lnTo>
                <a:close/>
              </a:path>
              <a:path w="796289" h="542925">
                <a:moveTo>
                  <a:pt x="721804" y="520022"/>
                </a:moveTo>
                <a:lnTo>
                  <a:pt x="721804" y="501357"/>
                </a:lnTo>
                <a:lnTo>
                  <a:pt x="720113" y="511119"/>
                </a:lnTo>
                <a:lnTo>
                  <a:pt x="715051" y="518798"/>
                </a:lnTo>
                <a:lnTo>
                  <a:pt x="706502" y="523854"/>
                </a:lnTo>
                <a:lnTo>
                  <a:pt x="694524" y="525665"/>
                </a:lnTo>
                <a:lnTo>
                  <a:pt x="685177" y="525665"/>
                </a:lnTo>
                <a:lnTo>
                  <a:pt x="685177" y="531495"/>
                </a:lnTo>
                <a:lnTo>
                  <a:pt x="694524" y="531495"/>
                </a:lnTo>
                <a:lnTo>
                  <a:pt x="709357" y="529050"/>
                </a:lnTo>
                <a:lnTo>
                  <a:pt x="720113" y="522476"/>
                </a:lnTo>
                <a:lnTo>
                  <a:pt x="721804" y="520022"/>
                </a:lnTo>
                <a:close/>
              </a:path>
              <a:path w="796289" h="542925">
                <a:moveTo>
                  <a:pt x="633006" y="525475"/>
                </a:moveTo>
                <a:lnTo>
                  <a:pt x="633006" y="523163"/>
                </a:lnTo>
                <a:lnTo>
                  <a:pt x="625487" y="523163"/>
                </a:lnTo>
                <a:lnTo>
                  <a:pt x="623392" y="542340"/>
                </a:lnTo>
                <a:lnTo>
                  <a:pt x="627380" y="542340"/>
                </a:lnTo>
                <a:lnTo>
                  <a:pt x="633006" y="525475"/>
                </a:lnTo>
                <a:close/>
              </a:path>
              <a:path w="796289" h="542925">
                <a:moveTo>
                  <a:pt x="605193" y="531698"/>
                </a:moveTo>
                <a:lnTo>
                  <a:pt x="605193" y="471157"/>
                </a:lnTo>
                <a:lnTo>
                  <a:pt x="598982" y="471157"/>
                </a:lnTo>
                <a:lnTo>
                  <a:pt x="598982" y="517194"/>
                </a:lnTo>
                <a:lnTo>
                  <a:pt x="561174" y="470966"/>
                </a:lnTo>
                <a:lnTo>
                  <a:pt x="558546" y="470966"/>
                </a:lnTo>
                <a:lnTo>
                  <a:pt x="558546" y="531495"/>
                </a:lnTo>
                <a:lnTo>
                  <a:pt x="564705" y="531495"/>
                </a:lnTo>
                <a:lnTo>
                  <a:pt x="564705" y="485470"/>
                </a:lnTo>
                <a:lnTo>
                  <a:pt x="602513" y="531698"/>
                </a:lnTo>
                <a:lnTo>
                  <a:pt x="605193" y="531698"/>
                </a:lnTo>
                <a:close/>
              </a:path>
              <a:path w="796289" h="542925">
                <a:moveTo>
                  <a:pt x="538492" y="501357"/>
                </a:moveTo>
                <a:lnTo>
                  <a:pt x="536132" y="488832"/>
                </a:lnTo>
                <a:lnTo>
                  <a:pt x="529717" y="478947"/>
                </a:lnTo>
                <a:lnTo>
                  <a:pt x="520243" y="472459"/>
                </a:lnTo>
                <a:lnTo>
                  <a:pt x="508711" y="470128"/>
                </a:lnTo>
                <a:lnTo>
                  <a:pt x="497060" y="472459"/>
                </a:lnTo>
                <a:lnTo>
                  <a:pt x="487352" y="478947"/>
                </a:lnTo>
                <a:lnTo>
                  <a:pt x="480707" y="488832"/>
                </a:lnTo>
                <a:lnTo>
                  <a:pt x="478243" y="501357"/>
                </a:lnTo>
                <a:lnTo>
                  <a:pt x="480614" y="513845"/>
                </a:lnTo>
                <a:lnTo>
                  <a:pt x="485406" y="521179"/>
                </a:lnTo>
                <a:lnTo>
                  <a:pt x="485406" y="501357"/>
                </a:lnTo>
                <a:lnTo>
                  <a:pt x="487115" y="491392"/>
                </a:lnTo>
                <a:lnTo>
                  <a:pt x="491883" y="483373"/>
                </a:lnTo>
                <a:lnTo>
                  <a:pt x="499176" y="478028"/>
                </a:lnTo>
                <a:lnTo>
                  <a:pt x="508101" y="476159"/>
                </a:lnTo>
                <a:lnTo>
                  <a:pt x="508711" y="476138"/>
                </a:lnTo>
                <a:lnTo>
                  <a:pt x="517676" y="478028"/>
                </a:lnTo>
                <a:lnTo>
                  <a:pt x="524906" y="483373"/>
                </a:lnTo>
                <a:lnTo>
                  <a:pt x="529627" y="491392"/>
                </a:lnTo>
                <a:lnTo>
                  <a:pt x="531317" y="501357"/>
                </a:lnTo>
                <a:lnTo>
                  <a:pt x="531317" y="520859"/>
                </a:lnTo>
                <a:lnTo>
                  <a:pt x="536035" y="513845"/>
                </a:lnTo>
                <a:lnTo>
                  <a:pt x="538492" y="501357"/>
                </a:lnTo>
                <a:close/>
              </a:path>
              <a:path w="796289" h="542925">
                <a:moveTo>
                  <a:pt x="531317" y="520859"/>
                </a:moveTo>
                <a:lnTo>
                  <a:pt x="531317" y="501357"/>
                </a:lnTo>
                <a:lnTo>
                  <a:pt x="529627" y="511298"/>
                </a:lnTo>
                <a:lnTo>
                  <a:pt x="524906" y="519310"/>
                </a:lnTo>
                <a:lnTo>
                  <a:pt x="517676" y="524659"/>
                </a:lnTo>
                <a:lnTo>
                  <a:pt x="508711" y="526551"/>
                </a:lnTo>
                <a:lnTo>
                  <a:pt x="508101" y="526530"/>
                </a:lnTo>
                <a:lnTo>
                  <a:pt x="499176" y="524659"/>
                </a:lnTo>
                <a:lnTo>
                  <a:pt x="491883" y="519310"/>
                </a:lnTo>
                <a:lnTo>
                  <a:pt x="487115" y="511298"/>
                </a:lnTo>
                <a:lnTo>
                  <a:pt x="485406" y="501357"/>
                </a:lnTo>
                <a:lnTo>
                  <a:pt x="485406" y="521179"/>
                </a:lnTo>
                <a:lnTo>
                  <a:pt x="487052" y="523698"/>
                </a:lnTo>
                <a:lnTo>
                  <a:pt x="496551" y="530163"/>
                </a:lnTo>
                <a:lnTo>
                  <a:pt x="508101" y="532485"/>
                </a:lnTo>
                <a:lnTo>
                  <a:pt x="519724" y="530163"/>
                </a:lnTo>
                <a:lnTo>
                  <a:pt x="529407" y="523698"/>
                </a:lnTo>
                <a:lnTo>
                  <a:pt x="531317" y="520859"/>
                </a:lnTo>
                <a:close/>
              </a:path>
              <a:path w="796289" h="542925">
                <a:moveTo>
                  <a:pt x="471170" y="477126"/>
                </a:moveTo>
                <a:lnTo>
                  <a:pt x="471170" y="471157"/>
                </a:lnTo>
                <a:lnTo>
                  <a:pt x="424218" y="471157"/>
                </a:lnTo>
                <a:lnTo>
                  <a:pt x="424218" y="477126"/>
                </a:lnTo>
                <a:lnTo>
                  <a:pt x="444423" y="477126"/>
                </a:lnTo>
                <a:lnTo>
                  <a:pt x="444423" y="531495"/>
                </a:lnTo>
                <a:lnTo>
                  <a:pt x="450977" y="531495"/>
                </a:lnTo>
                <a:lnTo>
                  <a:pt x="450977" y="477126"/>
                </a:lnTo>
                <a:lnTo>
                  <a:pt x="471170" y="477126"/>
                </a:lnTo>
                <a:close/>
              </a:path>
              <a:path w="796289" h="542925">
                <a:moveTo>
                  <a:pt x="410552" y="480644"/>
                </a:moveTo>
                <a:lnTo>
                  <a:pt x="410552" y="474091"/>
                </a:lnTo>
                <a:lnTo>
                  <a:pt x="404901" y="471335"/>
                </a:lnTo>
                <a:lnTo>
                  <a:pt x="398043" y="470128"/>
                </a:lnTo>
                <a:lnTo>
                  <a:pt x="390994" y="470234"/>
                </a:lnTo>
                <a:lnTo>
                  <a:pt x="379781" y="472229"/>
                </a:lnTo>
                <a:lnTo>
                  <a:pt x="369376" y="478332"/>
                </a:lnTo>
                <a:lnTo>
                  <a:pt x="361966" y="488141"/>
                </a:lnTo>
                <a:lnTo>
                  <a:pt x="359143" y="501357"/>
                </a:lnTo>
                <a:lnTo>
                  <a:pt x="361831" y="514185"/>
                </a:lnTo>
                <a:lnTo>
                  <a:pt x="366268" y="520268"/>
                </a:lnTo>
                <a:lnTo>
                  <a:pt x="366268" y="501357"/>
                </a:lnTo>
                <a:lnTo>
                  <a:pt x="367979" y="491460"/>
                </a:lnTo>
                <a:lnTo>
                  <a:pt x="372949" y="483493"/>
                </a:lnTo>
                <a:lnTo>
                  <a:pt x="380932" y="478181"/>
                </a:lnTo>
                <a:lnTo>
                  <a:pt x="390994" y="476373"/>
                </a:lnTo>
                <a:lnTo>
                  <a:pt x="398043" y="476333"/>
                </a:lnTo>
                <a:lnTo>
                  <a:pt x="404774" y="477710"/>
                </a:lnTo>
                <a:lnTo>
                  <a:pt x="410489" y="480644"/>
                </a:lnTo>
                <a:close/>
              </a:path>
              <a:path w="796289" h="542925">
                <a:moveTo>
                  <a:pt x="406958" y="530249"/>
                </a:moveTo>
                <a:lnTo>
                  <a:pt x="406958" y="522452"/>
                </a:lnTo>
                <a:lnTo>
                  <a:pt x="402120" y="525322"/>
                </a:lnTo>
                <a:lnTo>
                  <a:pt x="398043" y="526355"/>
                </a:lnTo>
                <a:lnTo>
                  <a:pt x="366268" y="501357"/>
                </a:lnTo>
                <a:lnTo>
                  <a:pt x="366268" y="520268"/>
                </a:lnTo>
                <a:lnTo>
                  <a:pt x="369003" y="524019"/>
                </a:lnTo>
                <a:lnTo>
                  <a:pt x="379315" y="530316"/>
                </a:lnTo>
                <a:lnTo>
                  <a:pt x="390994" y="532457"/>
                </a:lnTo>
                <a:lnTo>
                  <a:pt x="400392" y="532536"/>
                </a:lnTo>
                <a:lnTo>
                  <a:pt x="406958" y="530249"/>
                </a:lnTo>
                <a:close/>
              </a:path>
              <a:path w="796289" h="542925">
                <a:moveTo>
                  <a:pt x="413512" y="525475"/>
                </a:moveTo>
                <a:lnTo>
                  <a:pt x="413512" y="501167"/>
                </a:lnTo>
                <a:lnTo>
                  <a:pt x="390994" y="501167"/>
                </a:lnTo>
                <a:lnTo>
                  <a:pt x="390994" y="507365"/>
                </a:lnTo>
                <a:lnTo>
                  <a:pt x="406958" y="507365"/>
                </a:lnTo>
                <a:lnTo>
                  <a:pt x="406958" y="530249"/>
                </a:lnTo>
                <a:lnTo>
                  <a:pt x="407466" y="530072"/>
                </a:lnTo>
                <a:lnTo>
                  <a:pt x="413512" y="525475"/>
                </a:lnTo>
                <a:close/>
              </a:path>
              <a:path w="796289" h="542925">
                <a:moveTo>
                  <a:pt x="339090" y="531698"/>
                </a:moveTo>
                <a:lnTo>
                  <a:pt x="339090" y="471157"/>
                </a:lnTo>
                <a:lnTo>
                  <a:pt x="332879" y="471157"/>
                </a:lnTo>
                <a:lnTo>
                  <a:pt x="332879" y="517194"/>
                </a:lnTo>
                <a:lnTo>
                  <a:pt x="295071" y="470966"/>
                </a:lnTo>
                <a:lnTo>
                  <a:pt x="292417" y="470966"/>
                </a:lnTo>
                <a:lnTo>
                  <a:pt x="292417" y="531495"/>
                </a:lnTo>
                <a:lnTo>
                  <a:pt x="298627" y="531495"/>
                </a:lnTo>
                <a:lnTo>
                  <a:pt x="298627" y="485470"/>
                </a:lnTo>
                <a:lnTo>
                  <a:pt x="336435" y="531698"/>
                </a:lnTo>
                <a:lnTo>
                  <a:pt x="339090" y="531698"/>
                </a:lnTo>
                <a:close/>
              </a:path>
              <a:path w="796289" h="542925">
                <a:moveTo>
                  <a:pt x="269181" y="531495"/>
                </a:moveTo>
                <a:lnTo>
                  <a:pt x="269181" y="471149"/>
                </a:lnTo>
                <a:lnTo>
                  <a:pt x="262559" y="471149"/>
                </a:lnTo>
                <a:lnTo>
                  <a:pt x="262559" y="531495"/>
                </a:lnTo>
                <a:lnTo>
                  <a:pt x="269181" y="531495"/>
                </a:lnTo>
                <a:close/>
              </a:path>
              <a:path w="796289" h="542925">
                <a:moveTo>
                  <a:pt x="200406" y="531495"/>
                </a:moveTo>
                <a:lnTo>
                  <a:pt x="200406" y="471157"/>
                </a:lnTo>
                <a:lnTo>
                  <a:pt x="193763" y="471157"/>
                </a:lnTo>
                <a:lnTo>
                  <a:pt x="193763" y="531495"/>
                </a:lnTo>
                <a:lnTo>
                  <a:pt x="200406" y="531495"/>
                </a:lnTo>
                <a:close/>
              </a:path>
              <a:path w="796289" h="542925">
                <a:moveTo>
                  <a:pt x="232689" y="503834"/>
                </a:moveTo>
                <a:lnTo>
                  <a:pt x="232689" y="497903"/>
                </a:lnTo>
                <a:lnTo>
                  <a:pt x="200406" y="497903"/>
                </a:lnTo>
                <a:lnTo>
                  <a:pt x="200406" y="503834"/>
                </a:lnTo>
                <a:lnTo>
                  <a:pt x="232689" y="503834"/>
                </a:lnTo>
                <a:close/>
              </a:path>
              <a:path w="796289" h="542925">
                <a:moveTo>
                  <a:pt x="239331" y="531495"/>
                </a:moveTo>
                <a:lnTo>
                  <a:pt x="239331" y="471157"/>
                </a:lnTo>
                <a:lnTo>
                  <a:pt x="232689" y="471157"/>
                </a:lnTo>
                <a:lnTo>
                  <a:pt x="232689" y="531495"/>
                </a:lnTo>
                <a:lnTo>
                  <a:pt x="239331" y="531495"/>
                </a:lnTo>
                <a:close/>
              </a:path>
              <a:path w="796289" h="542925">
                <a:moveTo>
                  <a:pt x="170345" y="478650"/>
                </a:moveTo>
                <a:lnTo>
                  <a:pt x="170345" y="472249"/>
                </a:lnTo>
                <a:lnTo>
                  <a:pt x="166141" y="470827"/>
                </a:lnTo>
                <a:lnTo>
                  <a:pt x="162013" y="470128"/>
                </a:lnTo>
                <a:lnTo>
                  <a:pt x="146024" y="470128"/>
                </a:lnTo>
                <a:lnTo>
                  <a:pt x="138950" y="476669"/>
                </a:lnTo>
                <a:lnTo>
                  <a:pt x="138950" y="496277"/>
                </a:lnTo>
                <a:lnTo>
                  <a:pt x="145846" y="499344"/>
                </a:lnTo>
                <a:lnTo>
                  <a:pt x="145846" y="479679"/>
                </a:lnTo>
                <a:lnTo>
                  <a:pt x="150253" y="476250"/>
                </a:lnTo>
                <a:lnTo>
                  <a:pt x="162013" y="476294"/>
                </a:lnTo>
                <a:lnTo>
                  <a:pt x="166141" y="477202"/>
                </a:lnTo>
                <a:lnTo>
                  <a:pt x="170345" y="478650"/>
                </a:lnTo>
                <a:close/>
              </a:path>
              <a:path w="796289" h="542925">
                <a:moveTo>
                  <a:pt x="167970" y="528732"/>
                </a:moveTo>
                <a:lnTo>
                  <a:pt x="167970" y="522452"/>
                </a:lnTo>
                <a:lnTo>
                  <a:pt x="163487" y="526427"/>
                </a:lnTo>
                <a:lnTo>
                  <a:pt x="150075" y="526384"/>
                </a:lnTo>
                <a:lnTo>
                  <a:pt x="144907" y="525132"/>
                </a:lnTo>
                <a:lnTo>
                  <a:pt x="139903" y="522617"/>
                </a:lnTo>
                <a:lnTo>
                  <a:pt x="139814" y="529348"/>
                </a:lnTo>
                <a:lnTo>
                  <a:pt x="144310" y="531342"/>
                </a:lnTo>
                <a:lnTo>
                  <a:pt x="150075" y="532536"/>
                </a:lnTo>
                <a:lnTo>
                  <a:pt x="155867" y="532536"/>
                </a:lnTo>
                <a:lnTo>
                  <a:pt x="163718" y="531260"/>
                </a:lnTo>
                <a:lnTo>
                  <a:pt x="167970" y="528732"/>
                </a:lnTo>
                <a:close/>
              </a:path>
              <a:path w="796289" h="542925">
                <a:moveTo>
                  <a:pt x="174879" y="515315"/>
                </a:moveTo>
                <a:lnTo>
                  <a:pt x="174879" y="504012"/>
                </a:lnTo>
                <a:lnTo>
                  <a:pt x="165722" y="500456"/>
                </a:lnTo>
                <a:lnTo>
                  <a:pt x="157708" y="497014"/>
                </a:lnTo>
                <a:lnTo>
                  <a:pt x="150761" y="494093"/>
                </a:lnTo>
                <a:lnTo>
                  <a:pt x="145846" y="491769"/>
                </a:lnTo>
                <a:lnTo>
                  <a:pt x="145846" y="499344"/>
                </a:lnTo>
                <a:lnTo>
                  <a:pt x="154063" y="502907"/>
                </a:lnTo>
                <a:lnTo>
                  <a:pt x="163718" y="507037"/>
                </a:lnTo>
                <a:lnTo>
                  <a:pt x="167970" y="508749"/>
                </a:lnTo>
                <a:lnTo>
                  <a:pt x="167970" y="528732"/>
                </a:lnTo>
                <a:lnTo>
                  <a:pt x="169711" y="527697"/>
                </a:lnTo>
                <a:lnTo>
                  <a:pt x="173535" y="522249"/>
                </a:lnTo>
                <a:lnTo>
                  <a:pt x="174879" y="515315"/>
                </a:lnTo>
                <a:close/>
              </a:path>
              <a:path w="796289" h="542925">
                <a:moveTo>
                  <a:pt x="130759" y="531495"/>
                </a:moveTo>
                <a:lnTo>
                  <a:pt x="104101" y="470750"/>
                </a:lnTo>
                <a:lnTo>
                  <a:pt x="101930" y="470750"/>
                </a:lnTo>
                <a:lnTo>
                  <a:pt x="75323" y="531495"/>
                </a:lnTo>
                <a:lnTo>
                  <a:pt x="82169" y="531495"/>
                </a:lnTo>
                <a:lnTo>
                  <a:pt x="89242" y="514794"/>
                </a:lnTo>
                <a:lnTo>
                  <a:pt x="91592" y="514794"/>
                </a:lnTo>
                <a:lnTo>
                  <a:pt x="91592" y="509257"/>
                </a:lnTo>
                <a:lnTo>
                  <a:pt x="102895" y="482714"/>
                </a:lnTo>
                <a:lnTo>
                  <a:pt x="114198" y="509257"/>
                </a:lnTo>
                <a:lnTo>
                  <a:pt x="114198" y="514794"/>
                </a:lnTo>
                <a:lnTo>
                  <a:pt x="116535" y="514794"/>
                </a:lnTo>
                <a:lnTo>
                  <a:pt x="123583" y="531495"/>
                </a:lnTo>
                <a:lnTo>
                  <a:pt x="130759" y="531495"/>
                </a:lnTo>
                <a:close/>
              </a:path>
              <a:path w="796289" h="542925">
                <a:moveTo>
                  <a:pt x="114198" y="514794"/>
                </a:moveTo>
                <a:lnTo>
                  <a:pt x="114198" y="509257"/>
                </a:lnTo>
                <a:lnTo>
                  <a:pt x="91592" y="509257"/>
                </a:lnTo>
                <a:lnTo>
                  <a:pt x="91592" y="514794"/>
                </a:lnTo>
                <a:lnTo>
                  <a:pt x="114198" y="514794"/>
                </a:lnTo>
                <a:close/>
              </a:path>
              <a:path w="796289" h="542925">
                <a:moveTo>
                  <a:pt x="72872" y="471157"/>
                </a:moveTo>
                <a:lnTo>
                  <a:pt x="66459" y="471157"/>
                </a:lnTo>
                <a:lnTo>
                  <a:pt x="52819" y="516763"/>
                </a:lnTo>
                <a:lnTo>
                  <a:pt x="37807" y="479971"/>
                </a:lnTo>
                <a:lnTo>
                  <a:pt x="35636" y="479971"/>
                </a:lnTo>
                <a:lnTo>
                  <a:pt x="20650" y="517105"/>
                </a:lnTo>
                <a:lnTo>
                  <a:pt x="6908" y="471157"/>
                </a:lnTo>
                <a:lnTo>
                  <a:pt x="342" y="471157"/>
                </a:lnTo>
                <a:lnTo>
                  <a:pt x="18834" y="531952"/>
                </a:lnTo>
                <a:lnTo>
                  <a:pt x="20955" y="531952"/>
                </a:lnTo>
                <a:lnTo>
                  <a:pt x="36601" y="493331"/>
                </a:lnTo>
                <a:lnTo>
                  <a:pt x="52298" y="531952"/>
                </a:lnTo>
                <a:lnTo>
                  <a:pt x="54470" y="531952"/>
                </a:lnTo>
                <a:lnTo>
                  <a:pt x="72872" y="471157"/>
                </a:lnTo>
                <a:close/>
              </a:path>
            </a:pathLst>
          </a:custGeom>
          <a:solidFill>
            <a:srgbClr val="005480"/>
          </a:solidFill>
        </p:spPr>
        <p:txBody>
          <a:bodyPr wrap="square" lIns="0" tIns="0" rIns="0" bIns="0" rtlCol="0"/>
          <a:lstStyle/>
          <a:p>
            <a:endParaRPr/>
          </a:p>
        </p:txBody>
      </p:sp>
      <p:sp>
        <p:nvSpPr>
          <p:cNvPr id="17" name="bk object 17"/>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18" name="bk object 18"/>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19" name="bk object 19"/>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20" name="bk object 20"/>
          <p:cNvSpPr/>
          <p:nvPr/>
        </p:nvSpPr>
        <p:spPr>
          <a:xfrm>
            <a:off x="4191063" y="6893903"/>
            <a:ext cx="394258" cy="191655"/>
          </a:xfrm>
          <a:prstGeom prst="rect">
            <a:avLst/>
          </a:prstGeom>
          <a:blipFill>
            <a:blip r:embed="rId2" cstate="print"/>
            <a:stretch>
              <a:fillRect/>
            </a:stretch>
          </a:blipFill>
        </p:spPr>
        <p:txBody>
          <a:bodyPr wrap="square" lIns="0" tIns="0" rIns="0" bIns="0" rtlCol="0"/>
          <a:lstStyle/>
          <a:p>
            <a:endParaRPr/>
          </a:p>
        </p:txBody>
      </p:sp>
      <p:sp>
        <p:nvSpPr>
          <p:cNvPr id="21" name="bk object 21"/>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22" name="bk object 22"/>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23" name="bk object 23"/>
          <p:cNvSpPr/>
          <p:nvPr/>
        </p:nvSpPr>
        <p:spPr>
          <a:xfrm>
            <a:off x="7767828" y="6624828"/>
            <a:ext cx="1002791" cy="598931"/>
          </a:xfrm>
          <a:prstGeom prst="rect">
            <a:avLst/>
          </a:prstGeom>
          <a:blipFill>
            <a:blip r:embed="rId3" cstate="print"/>
            <a:stretch>
              <a:fillRect/>
            </a:stretch>
          </a:blipFill>
        </p:spPr>
        <p:txBody>
          <a:bodyPr wrap="square" lIns="0" tIns="0" rIns="0" bIns="0" rtlCol="0"/>
          <a:lstStyle/>
          <a:p>
            <a:endParaRPr/>
          </a:p>
        </p:txBody>
      </p:sp>
      <p:sp>
        <p:nvSpPr>
          <p:cNvPr id="24" name="bk object 24"/>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25" name="bk object 25"/>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26" name="bk object 26"/>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365F91"/>
                </a:solidFill>
                <a:latin typeface="Trebuchet MS"/>
                <a:cs typeface="Trebuchet MS"/>
              </a:defRPr>
            </a:lvl1pPr>
          </a:lstStyle>
          <a:p>
            <a:endParaRPr/>
          </a:p>
        </p:txBody>
      </p:sp>
      <p:sp>
        <p:nvSpPr>
          <p:cNvPr id="3" name="Holder 3"/>
          <p:cNvSpPr>
            <a:spLocks noGrp="1"/>
          </p:cNvSpPr>
          <p:nvPr>
            <p:ph sz="half" idx="2"/>
          </p:nvPr>
        </p:nvSpPr>
        <p:spPr>
          <a:xfrm>
            <a:off x="841502" y="1717801"/>
            <a:ext cx="4246880" cy="4353560"/>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4" name="Holder 4"/>
          <p:cNvSpPr>
            <a:spLocks noGrp="1"/>
          </p:cNvSpPr>
          <p:nvPr>
            <p:ph sz="half" idx="3"/>
          </p:nvPr>
        </p:nvSpPr>
        <p:spPr>
          <a:xfrm>
            <a:off x="5131560" y="1717827"/>
            <a:ext cx="4263390" cy="4231640"/>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defRPr sz="1350" b="0" i="0">
                <a:solidFill>
                  <a:srgbClr val="005480"/>
                </a:solidFill>
                <a:latin typeface="Palatino Linotype"/>
                <a:cs typeface="Palatino Linotype"/>
              </a:defRPr>
            </a:lvl1pPr>
          </a:lstStyle>
          <a:p>
            <a:pPr marL="12700">
              <a:lnSpc>
                <a:spcPct val="100000"/>
              </a:lnSpc>
              <a:spcBef>
                <a:spcPts val="250"/>
              </a:spcBef>
            </a:pPr>
            <a:r>
              <a:rPr dirty="0"/>
              <a:t>Cancer</a:t>
            </a:r>
            <a:r>
              <a:rPr spc="-125" dirty="0"/>
              <a:t> </a:t>
            </a:r>
            <a:r>
              <a:rPr spc="15" dirty="0"/>
              <a:t>Institute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365F9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1350" b="0" i="0">
                <a:solidFill>
                  <a:srgbClr val="005480"/>
                </a:solidFill>
                <a:latin typeface="Palatino Linotype"/>
                <a:cs typeface="Palatino Linotype"/>
              </a:defRPr>
            </a:lvl1pPr>
          </a:lstStyle>
          <a:p>
            <a:pPr marL="12700">
              <a:lnSpc>
                <a:spcPct val="100000"/>
              </a:lnSpc>
              <a:spcBef>
                <a:spcPts val="250"/>
              </a:spcBef>
            </a:pPr>
            <a:r>
              <a:rPr dirty="0"/>
              <a:t>Cancer</a:t>
            </a:r>
            <a:r>
              <a:rPr spc="-125" dirty="0"/>
              <a:t> </a:t>
            </a:r>
            <a:r>
              <a:rPr spc="15" dirty="0"/>
              <a:t>Institute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3609" y="6648653"/>
            <a:ext cx="796290" cy="542925"/>
          </a:xfrm>
          <a:custGeom>
            <a:avLst/>
            <a:gdLst/>
            <a:ahLst/>
            <a:cxnLst/>
            <a:rect l="l" t="t" r="r" b="b"/>
            <a:pathLst>
              <a:path w="796289" h="542925">
                <a:moveTo>
                  <a:pt x="794626" y="217728"/>
                </a:moveTo>
                <a:lnTo>
                  <a:pt x="794626" y="135229"/>
                </a:lnTo>
                <a:lnTo>
                  <a:pt x="781278" y="135229"/>
                </a:lnTo>
                <a:lnTo>
                  <a:pt x="781278" y="188239"/>
                </a:lnTo>
                <a:lnTo>
                  <a:pt x="733247" y="134645"/>
                </a:lnTo>
                <a:lnTo>
                  <a:pt x="728446" y="134645"/>
                </a:lnTo>
                <a:lnTo>
                  <a:pt x="728446" y="217144"/>
                </a:lnTo>
                <a:lnTo>
                  <a:pt x="741807" y="217144"/>
                </a:lnTo>
                <a:lnTo>
                  <a:pt x="741807" y="164376"/>
                </a:lnTo>
                <a:lnTo>
                  <a:pt x="789851" y="217728"/>
                </a:lnTo>
                <a:lnTo>
                  <a:pt x="794626" y="217728"/>
                </a:lnTo>
                <a:close/>
              </a:path>
              <a:path w="796289" h="542925">
                <a:moveTo>
                  <a:pt x="707288" y="176174"/>
                </a:moveTo>
                <a:lnTo>
                  <a:pt x="704231" y="159113"/>
                </a:lnTo>
                <a:lnTo>
                  <a:pt x="695739" y="145503"/>
                </a:lnTo>
                <a:lnTo>
                  <a:pt x="682829" y="136494"/>
                </a:lnTo>
                <a:lnTo>
                  <a:pt x="666521" y="133235"/>
                </a:lnTo>
                <a:lnTo>
                  <a:pt x="650162" y="136494"/>
                </a:lnTo>
                <a:lnTo>
                  <a:pt x="637006" y="145503"/>
                </a:lnTo>
                <a:lnTo>
                  <a:pt x="628241" y="159113"/>
                </a:lnTo>
                <a:lnTo>
                  <a:pt x="625055" y="176174"/>
                </a:lnTo>
                <a:lnTo>
                  <a:pt x="628118" y="193256"/>
                </a:lnTo>
                <a:lnTo>
                  <a:pt x="636622" y="206863"/>
                </a:lnTo>
                <a:lnTo>
                  <a:pt x="640054" y="209254"/>
                </a:lnTo>
                <a:lnTo>
                  <a:pt x="640054" y="176174"/>
                </a:lnTo>
                <a:lnTo>
                  <a:pt x="641978" y="164100"/>
                </a:lnTo>
                <a:lnTo>
                  <a:pt x="647344" y="154422"/>
                </a:lnTo>
                <a:lnTo>
                  <a:pt x="655570" y="147981"/>
                </a:lnTo>
                <a:lnTo>
                  <a:pt x="665848" y="145691"/>
                </a:lnTo>
                <a:lnTo>
                  <a:pt x="666521" y="145744"/>
                </a:lnTo>
                <a:lnTo>
                  <a:pt x="676684" y="147981"/>
                </a:lnTo>
                <a:lnTo>
                  <a:pt x="684979" y="154422"/>
                </a:lnTo>
                <a:lnTo>
                  <a:pt x="690379" y="164127"/>
                </a:lnTo>
                <a:lnTo>
                  <a:pt x="692302" y="176174"/>
                </a:lnTo>
                <a:lnTo>
                  <a:pt x="692302" y="208949"/>
                </a:lnTo>
                <a:lnTo>
                  <a:pt x="695350" y="206863"/>
                </a:lnTo>
                <a:lnTo>
                  <a:pt x="704106" y="193256"/>
                </a:lnTo>
                <a:lnTo>
                  <a:pt x="707288" y="176174"/>
                </a:lnTo>
                <a:close/>
              </a:path>
              <a:path w="796289" h="542925">
                <a:moveTo>
                  <a:pt x="692302" y="208949"/>
                </a:moveTo>
                <a:lnTo>
                  <a:pt x="692302" y="176174"/>
                </a:lnTo>
                <a:lnTo>
                  <a:pt x="690376" y="188268"/>
                </a:lnTo>
                <a:lnTo>
                  <a:pt x="685006" y="197953"/>
                </a:lnTo>
                <a:lnTo>
                  <a:pt x="676775" y="204393"/>
                </a:lnTo>
                <a:lnTo>
                  <a:pt x="666521" y="206676"/>
                </a:lnTo>
                <a:lnTo>
                  <a:pt x="665848" y="206635"/>
                </a:lnTo>
                <a:lnTo>
                  <a:pt x="655661" y="204393"/>
                </a:lnTo>
                <a:lnTo>
                  <a:pt x="647371" y="197953"/>
                </a:lnTo>
                <a:lnTo>
                  <a:pt x="641975" y="188241"/>
                </a:lnTo>
                <a:lnTo>
                  <a:pt x="640054" y="176174"/>
                </a:lnTo>
                <a:lnTo>
                  <a:pt x="640054" y="209254"/>
                </a:lnTo>
                <a:lnTo>
                  <a:pt x="649541" y="215861"/>
                </a:lnTo>
                <a:lnTo>
                  <a:pt x="665848" y="219113"/>
                </a:lnTo>
                <a:lnTo>
                  <a:pt x="682203" y="215861"/>
                </a:lnTo>
                <a:lnTo>
                  <a:pt x="692302" y="208949"/>
                </a:lnTo>
                <a:close/>
              </a:path>
              <a:path w="796289" h="542925">
                <a:moveTo>
                  <a:pt x="617626" y="147980"/>
                </a:moveTo>
                <a:lnTo>
                  <a:pt x="617626" y="135229"/>
                </a:lnTo>
                <a:lnTo>
                  <a:pt x="551332" y="135229"/>
                </a:lnTo>
                <a:lnTo>
                  <a:pt x="551332" y="147980"/>
                </a:lnTo>
                <a:lnTo>
                  <a:pt x="577443" y="147980"/>
                </a:lnTo>
                <a:lnTo>
                  <a:pt x="577443" y="217144"/>
                </a:lnTo>
                <a:lnTo>
                  <a:pt x="591477" y="217144"/>
                </a:lnTo>
                <a:lnTo>
                  <a:pt x="591477" y="147980"/>
                </a:lnTo>
                <a:lnTo>
                  <a:pt x="617626" y="147980"/>
                </a:lnTo>
                <a:close/>
              </a:path>
              <a:path w="796289" h="542925">
                <a:moveTo>
                  <a:pt x="535101" y="149745"/>
                </a:moveTo>
                <a:lnTo>
                  <a:pt x="535101" y="136398"/>
                </a:lnTo>
                <a:lnTo>
                  <a:pt x="528434" y="134188"/>
                </a:lnTo>
                <a:lnTo>
                  <a:pt x="521487" y="133235"/>
                </a:lnTo>
                <a:lnTo>
                  <a:pt x="513410" y="133235"/>
                </a:lnTo>
                <a:lnTo>
                  <a:pt x="495733" y="136148"/>
                </a:lnTo>
                <a:lnTo>
                  <a:pt x="481164" y="144591"/>
                </a:lnTo>
                <a:lnTo>
                  <a:pt x="471272" y="158122"/>
                </a:lnTo>
                <a:lnTo>
                  <a:pt x="467626" y="176301"/>
                </a:lnTo>
                <a:lnTo>
                  <a:pt x="471099" y="193802"/>
                </a:lnTo>
                <a:lnTo>
                  <a:pt x="480556" y="207317"/>
                </a:lnTo>
                <a:lnTo>
                  <a:pt x="482612" y="208596"/>
                </a:lnTo>
                <a:lnTo>
                  <a:pt x="482612" y="176174"/>
                </a:lnTo>
                <a:lnTo>
                  <a:pt x="484614" y="164230"/>
                </a:lnTo>
                <a:lnTo>
                  <a:pt x="490529" y="154706"/>
                </a:lnTo>
                <a:lnTo>
                  <a:pt x="500223" y="148404"/>
                </a:lnTo>
                <a:lnTo>
                  <a:pt x="513410" y="146152"/>
                </a:lnTo>
                <a:lnTo>
                  <a:pt x="520331" y="146126"/>
                </a:lnTo>
                <a:lnTo>
                  <a:pt x="528053" y="147167"/>
                </a:lnTo>
                <a:lnTo>
                  <a:pt x="535000" y="149745"/>
                </a:lnTo>
                <a:close/>
              </a:path>
              <a:path w="796289" h="542925">
                <a:moveTo>
                  <a:pt x="527481" y="217104"/>
                </a:moveTo>
                <a:lnTo>
                  <a:pt x="527481" y="204038"/>
                </a:lnTo>
                <a:lnTo>
                  <a:pt x="523049" y="205905"/>
                </a:lnTo>
                <a:lnTo>
                  <a:pt x="518223" y="206730"/>
                </a:lnTo>
                <a:lnTo>
                  <a:pt x="482612" y="176174"/>
                </a:lnTo>
                <a:lnTo>
                  <a:pt x="482612" y="208596"/>
                </a:lnTo>
                <a:lnTo>
                  <a:pt x="494560" y="216027"/>
                </a:lnTo>
                <a:lnTo>
                  <a:pt x="511670" y="219113"/>
                </a:lnTo>
                <a:lnTo>
                  <a:pt x="519962" y="218587"/>
                </a:lnTo>
                <a:lnTo>
                  <a:pt x="527481" y="217104"/>
                </a:lnTo>
                <a:close/>
              </a:path>
              <a:path w="796289" h="542925">
                <a:moveTo>
                  <a:pt x="540943" y="211556"/>
                </a:moveTo>
                <a:lnTo>
                  <a:pt x="540943" y="173151"/>
                </a:lnTo>
                <a:lnTo>
                  <a:pt x="508736" y="173151"/>
                </a:lnTo>
                <a:lnTo>
                  <a:pt x="508736" y="185445"/>
                </a:lnTo>
                <a:lnTo>
                  <a:pt x="527481" y="185445"/>
                </a:lnTo>
                <a:lnTo>
                  <a:pt x="527481" y="217104"/>
                </a:lnTo>
                <a:lnTo>
                  <a:pt x="534580" y="214703"/>
                </a:lnTo>
                <a:lnTo>
                  <a:pt x="540943" y="211556"/>
                </a:lnTo>
                <a:close/>
              </a:path>
              <a:path w="796289" h="542925">
                <a:moveTo>
                  <a:pt x="446455" y="217728"/>
                </a:moveTo>
                <a:lnTo>
                  <a:pt x="446455" y="135229"/>
                </a:lnTo>
                <a:lnTo>
                  <a:pt x="433133" y="135229"/>
                </a:lnTo>
                <a:lnTo>
                  <a:pt x="433133" y="188239"/>
                </a:lnTo>
                <a:lnTo>
                  <a:pt x="385076" y="134645"/>
                </a:lnTo>
                <a:lnTo>
                  <a:pt x="380276" y="134645"/>
                </a:lnTo>
                <a:lnTo>
                  <a:pt x="380276" y="217144"/>
                </a:lnTo>
                <a:lnTo>
                  <a:pt x="393661" y="217144"/>
                </a:lnTo>
                <a:lnTo>
                  <a:pt x="393661" y="164376"/>
                </a:lnTo>
                <a:lnTo>
                  <a:pt x="441693" y="217728"/>
                </a:lnTo>
                <a:lnTo>
                  <a:pt x="446455" y="217728"/>
                </a:lnTo>
                <a:close/>
              </a:path>
              <a:path w="796289" h="542925">
                <a:moveTo>
                  <a:pt x="354799" y="217145"/>
                </a:moveTo>
                <a:lnTo>
                  <a:pt x="354799" y="135229"/>
                </a:lnTo>
                <a:lnTo>
                  <a:pt x="340765" y="135229"/>
                </a:lnTo>
                <a:lnTo>
                  <a:pt x="340765" y="217145"/>
                </a:lnTo>
                <a:lnTo>
                  <a:pt x="354799" y="217145"/>
                </a:lnTo>
                <a:close/>
              </a:path>
              <a:path w="796289" h="542925">
                <a:moveTo>
                  <a:pt x="264198" y="217144"/>
                </a:moveTo>
                <a:lnTo>
                  <a:pt x="264198" y="135229"/>
                </a:lnTo>
                <a:lnTo>
                  <a:pt x="250253" y="135229"/>
                </a:lnTo>
                <a:lnTo>
                  <a:pt x="250253" y="217144"/>
                </a:lnTo>
                <a:lnTo>
                  <a:pt x="264198" y="217144"/>
                </a:lnTo>
                <a:close/>
              </a:path>
              <a:path w="796289" h="542925">
                <a:moveTo>
                  <a:pt x="301244" y="181927"/>
                </a:moveTo>
                <a:lnTo>
                  <a:pt x="301244" y="169405"/>
                </a:lnTo>
                <a:lnTo>
                  <a:pt x="264198" y="169405"/>
                </a:lnTo>
                <a:lnTo>
                  <a:pt x="264198" y="181927"/>
                </a:lnTo>
                <a:lnTo>
                  <a:pt x="301244" y="181927"/>
                </a:lnTo>
                <a:close/>
              </a:path>
              <a:path w="796289" h="542925">
                <a:moveTo>
                  <a:pt x="315277" y="217144"/>
                </a:moveTo>
                <a:lnTo>
                  <a:pt x="315277" y="135229"/>
                </a:lnTo>
                <a:lnTo>
                  <a:pt x="301244" y="135229"/>
                </a:lnTo>
                <a:lnTo>
                  <a:pt x="301244" y="217144"/>
                </a:lnTo>
                <a:lnTo>
                  <a:pt x="315277" y="217144"/>
                </a:lnTo>
                <a:close/>
              </a:path>
              <a:path w="796289" h="542925">
                <a:moveTo>
                  <a:pt x="225488" y="150088"/>
                </a:moveTo>
                <a:lnTo>
                  <a:pt x="225488" y="136537"/>
                </a:lnTo>
                <a:lnTo>
                  <a:pt x="220091" y="134518"/>
                </a:lnTo>
                <a:lnTo>
                  <a:pt x="214007" y="133235"/>
                </a:lnTo>
                <a:lnTo>
                  <a:pt x="207899" y="133235"/>
                </a:lnTo>
                <a:lnTo>
                  <a:pt x="196721" y="135066"/>
                </a:lnTo>
                <a:lnTo>
                  <a:pt x="188328" y="140146"/>
                </a:lnTo>
                <a:lnTo>
                  <a:pt x="183049" y="147857"/>
                </a:lnTo>
                <a:lnTo>
                  <a:pt x="181216" y="157581"/>
                </a:lnTo>
                <a:lnTo>
                  <a:pt x="182977" y="166523"/>
                </a:lnTo>
                <a:lnTo>
                  <a:pt x="187572" y="172920"/>
                </a:lnTo>
                <a:lnTo>
                  <a:pt x="193967" y="177473"/>
                </a:lnTo>
                <a:lnTo>
                  <a:pt x="195478" y="178193"/>
                </a:lnTo>
                <a:lnTo>
                  <a:pt x="195478" y="150088"/>
                </a:lnTo>
                <a:lnTo>
                  <a:pt x="199377" y="145643"/>
                </a:lnTo>
                <a:lnTo>
                  <a:pt x="214007" y="145746"/>
                </a:lnTo>
                <a:lnTo>
                  <a:pt x="220573" y="147726"/>
                </a:lnTo>
                <a:lnTo>
                  <a:pt x="225361" y="150088"/>
                </a:lnTo>
                <a:close/>
              </a:path>
              <a:path w="796289" h="542925">
                <a:moveTo>
                  <a:pt x="217182" y="216415"/>
                </a:moveTo>
                <a:lnTo>
                  <a:pt x="217182" y="201002"/>
                </a:lnTo>
                <a:lnTo>
                  <a:pt x="213791" y="206730"/>
                </a:lnTo>
                <a:lnTo>
                  <a:pt x="197726" y="206730"/>
                </a:lnTo>
                <a:lnTo>
                  <a:pt x="190576" y="204863"/>
                </a:lnTo>
                <a:lnTo>
                  <a:pt x="183870" y="201460"/>
                </a:lnTo>
                <a:lnTo>
                  <a:pt x="183769" y="215049"/>
                </a:lnTo>
                <a:lnTo>
                  <a:pt x="189877" y="217601"/>
                </a:lnTo>
                <a:lnTo>
                  <a:pt x="196721" y="219098"/>
                </a:lnTo>
                <a:lnTo>
                  <a:pt x="204762" y="219113"/>
                </a:lnTo>
                <a:lnTo>
                  <a:pt x="216395" y="216955"/>
                </a:lnTo>
                <a:lnTo>
                  <a:pt x="217182" y="216415"/>
                </a:lnTo>
                <a:close/>
              </a:path>
              <a:path w="796289" h="542925">
                <a:moveTo>
                  <a:pt x="231482" y="193509"/>
                </a:moveTo>
                <a:lnTo>
                  <a:pt x="201129" y="164915"/>
                </a:lnTo>
                <a:lnTo>
                  <a:pt x="195478" y="162725"/>
                </a:lnTo>
                <a:lnTo>
                  <a:pt x="195478" y="178193"/>
                </a:lnTo>
                <a:lnTo>
                  <a:pt x="201244" y="180935"/>
                </a:lnTo>
                <a:lnTo>
                  <a:pt x="211670" y="185445"/>
                </a:lnTo>
                <a:lnTo>
                  <a:pt x="217182" y="187540"/>
                </a:lnTo>
                <a:lnTo>
                  <a:pt x="217182" y="216415"/>
                </a:lnTo>
                <a:lnTo>
                  <a:pt x="224751" y="211226"/>
                </a:lnTo>
                <a:lnTo>
                  <a:pt x="229793" y="203039"/>
                </a:lnTo>
                <a:lnTo>
                  <a:pt x="231482" y="193509"/>
                </a:lnTo>
                <a:close/>
              </a:path>
              <a:path w="796289" h="542925">
                <a:moveTo>
                  <a:pt x="98755" y="135229"/>
                </a:moveTo>
                <a:lnTo>
                  <a:pt x="85255" y="135229"/>
                </a:lnTo>
                <a:lnTo>
                  <a:pt x="69913" y="187172"/>
                </a:lnTo>
                <a:lnTo>
                  <a:pt x="50850" y="145884"/>
                </a:lnTo>
                <a:lnTo>
                  <a:pt x="48475" y="145884"/>
                </a:lnTo>
                <a:lnTo>
                  <a:pt x="29616" y="187312"/>
                </a:lnTo>
                <a:lnTo>
                  <a:pt x="14401" y="135229"/>
                </a:lnTo>
                <a:lnTo>
                  <a:pt x="0" y="135229"/>
                </a:lnTo>
                <a:lnTo>
                  <a:pt x="25387" y="217728"/>
                </a:lnTo>
                <a:lnTo>
                  <a:pt x="29032" y="217728"/>
                </a:lnTo>
                <a:lnTo>
                  <a:pt x="49060" y="172681"/>
                </a:lnTo>
                <a:lnTo>
                  <a:pt x="69913" y="217728"/>
                </a:lnTo>
                <a:lnTo>
                  <a:pt x="73558" y="217728"/>
                </a:lnTo>
                <a:lnTo>
                  <a:pt x="98755" y="135229"/>
                </a:lnTo>
                <a:close/>
              </a:path>
              <a:path w="796289" h="542925">
                <a:moveTo>
                  <a:pt x="172834" y="217144"/>
                </a:moveTo>
                <a:lnTo>
                  <a:pt x="136512" y="134645"/>
                </a:lnTo>
                <a:lnTo>
                  <a:pt x="132905" y="134645"/>
                </a:lnTo>
                <a:lnTo>
                  <a:pt x="96583" y="217144"/>
                </a:lnTo>
                <a:lnTo>
                  <a:pt x="111099" y="217144"/>
                </a:lnTo>
                <a:lnTo>
                  <a:pt x="117881" y="200888"/>
                </a:lnTo>
                <a:lnTo>
                  <a:pt x="122821" y="200888"/>
                </a:lnTo>
                <a:lnTo>
                  <a:pt x="122821" y="189179"/>
                </a:lnTo>
                <a:lnTo>
                  <a:pt x="134378" y="161785"/>
                </a:lnTo>
                <a:lnTo>
                  <a:pt x="146024" y="189179"/>
                </a:lnTo>
                <a:lnTo>
                  <a:pt x="146024" y="200888"/>
                </a:lnTo>
                <a:lnTo>
                  <a:pt x="150939" y="200888"/>
                </a:lnTo>
                <a:lnTo>
                  <a:pt x="157835" y="217144"/>
                </a:lnTo>
                <a:lnTo>
                  <a:pt x="172834" y="217144"/>
                </a:lnTo>
                <a:close/>
              </a:path>
              <a:path w="796289" h="542925">
                <a:moveTo>
                  <a:pt x="146024" y="200888"/>
                </a:moveTo>
                <a:lnTo>
                  <a:pt x="146024" y="189179"/>
                </a:lnTo>
                <a:lnTo>
                  <a:pt x="122821" y="189179"/>
                </a:lnTo>
                <a:lnTo>
                  <a:pt x="122821" y="200888"/>
                </a:lnTo>
                <a:lnTo>
                  <a:pt x="146024" y="200888"/>
                </a:lnTo>
                <a:close/>
              </a:path>
              <a:path w="796289" h="542925">
                <a:moveTo>
                  <a:pt x="796048" y="268503"/>
                </a:moveTo>
                <a:lnTo>
                  <a:pt x="780199" y="268503"/>
                </a:lnTo>
                <a:lnTo>
                  <a:pt x="758659" y="304634"/>
                </a:lnTo>
                <a:lnTo>
                  <a:pt x="736866" y="268503"/>
                </a:lnTo>
                <a:lnTo>
                  <a:pt x="720674" y="268503"/>
                </a:lnTo>
                <a:lnTo>
                  <a:pt x="751382" y="316826"/>
                </a:lnTo>
                <a:lnTo>
                  <a:pt x="751382" y="350393"/>
                </a:lnTo>
                <a:lnTo>
                  <a:pt x="765340" y="350393"/>
                </a:lnTo>
                <a:lnTo>
                  <a:pt x="765340" y="316915"/>
                </a:lnTo>
                <a:lnTo>
                  <a:pt x="796048" y="268503"/>
                </a:lnTo>
                <a:close/>
              </a:path>
              <a:path w="796289" h="542925">
                <a:moveTo>
                  <a:pt x="708190" y="281228"/>
                </a:moveTo>
                <a:lnTo>
                  <a:pt x="708190" y="268503"/>
                </a:lnTo>
                <a:lnTo>
                  <a:pt x="639559" y="268503"/>
                </a:lnTo>
                <a:lnTo>
                  <a:pt x="639559" y="281228"/>
                </a:lnTo>
                <a:lnTo>
                  <a:pt x="666851" y="281228"/>
                </a:lnTo>
                <a:lnTo>
                  <a:pt x="666851" y="350393"/>
                </a:lnTo>
                <a:lnTo>
                  <a:pt x="680885" y="350393"/>
                </a:lnTo>
                <a:lnTo>
                  <a:pt x="680885" y="281228"/>
                </a:lnTo>
                <a:lnTo>
                  <a:pt x="708190" y="281228"/>
                </a:lnTo>
                <a:close/>
              </a:path>
              <a:path w="796289" h="542925">
                <a:moveTo>
                  <a:pt x="614705" y="350391"/>
                </a:moveTo>
                <a:lnTo>
                  <a:pt x="614705" y="268503"/>
                </a:lnTo>
                <a:lnTo>
                  <a:pt x="600676" y="268503"/>
                </a:lnTo>
                <a:lnTo>
                  <a:pt x="600676" y="350391"/>
                </a:lnTo>
                <a:lnTo>
                  <a:pt x="614705" y="350391"/>
                </a:lnTo>
                <a:close/>
              </a:path>
              <a:path w="796289" h="542925">
                <a:moveTo>
                  <a:pt x="565429" y="283349"/>
                </a:moveTo>
                <a:lnTo>
                  <a:pt x="565429" y="269760"/>
                </a:lnTo>
                <a:lnTo>
                  <a:pt x="559562" y="267766"/>
                </a:lnTo>
                <a:lnTo>
                  <a:pt x="553478" y="266533"/>
                </a:lnTo>
                <a:lnTo>
                  <a:pt x="546684" y="266484"/>
                </a:lnTo>
                <a:lnTo>
                  <a:pt x="534614" y="268312"/>
                </a:lnTo>
                <a:lnTo>
                  <a:pt x="525508" y="273399"/>
                </a:lnTo>
                <a:lnTo>
                  <a:pt x="519757" y="281143"/>
                </a:lnTo>
                <a:lnTo>
                  <a:pt x="517753" y="290944"/>
                </a:lnTo>
                <a:lnTo>
                  <a:pt x="519654" y="299868"/>
                </a:lnTo>
                <a:lnTo>
                  <a:pt x="524617" y="306223"/>
                </a:lnTo>
                <a:lnTo>
                  <a:pt x="531533" y="310734"/>
                </a:lnTo>
                <a:lnTo>
                  <a:pt x="532041" y="310955"/>
                </a:lnTo>
                <a:lnTo>
                  <a:pt x="532041" y="283349"/>
                </a:lnTo>
                <a:lnTo>
                  <a:pt x="536359" y="278879"/>
                </a:lnTo>
                <a:lnTo>
                  <a:pt x="552335" y="278879"/>
                </a:lnTo>
                <a:lnTo>
                  <a:pt x="559803" y="281012"/>
                </a:lnTo>
                <a:lnTo>
                  <a:pt x="565188" y="283349"/>
                </a:lnTo>
                <a:lnTo>
                  <a:pt x="565429" y="283349"/>
                </a:lnTo>
                <a:close/>
              </a:path>
              <a:path w="796289" h="542925">
                <a:moveTo>
                  <a:pt x="557110" y="348926"/>
                </a:moveTo>
                <a:lnTo>
                  <a:pt x="557110" y="334251"/>
                </a:lnTo>
                <a:lnTo>
                  <a:pt x="553478" y="339979"/>
                </a:lnTo>
                <a:lnTo>
                  <a:pt x="535190" y="339979"/>
                </a:lnTo>
                <a:lnTo>
                  <a:pt x="526999" y="338112"/>
                </a:lnTo>
                <a:lnTo>
                  <a:pt x="519654" y="334831"/>
                </a:lnTo>
                <a:lnTo>
                  <a:pt x="519150" y="334708"/>
                </a:lnTo>
                <a:lnTo>
                  <a:pt x="519150" y="348284"/>
                </a:lnTo>
                <a:lnTo>
                  <a:pt x="525818" y="350875"/>
                </a:lnTo>
                <a:lnTo>
                  <a:pt x="533704" y="352374"/>
                </a:lnTo>
                <a:lnTo>
                  <a:pt x="542328" y="352374"/>
                </a:lnTo>
                <a:lnTo>
                  <a:pt x="555083" y="350210"/>
                </a:lnTo>
                <a:lnTo>
                  <a:pt x="557110" y="348926"/>
                </a:lnTo>
                <a:close/>
              </a:path>
              <a:path w="796289" h="542925">
                <a:moveTo>
                  <a:pt x="571398" y="326618"/>
                </a:moveTo>
                <a:lnTo>
                  <a:pt x="532041" y="295744"/>
                </a:lnTo>
                <a:lnTo>
                  <a:pt x="532041" y="310955"/>
                </a:lnTo>
                <a:lnTo>
                  <a:pt x="539292" y="314121"/>
                </a:lnTo>
                <a:lnTo>
                  <a:pt x="551726" y="319049"/>
                </a:lnTo>
                <a:lnTo>
                  <a:pt x="557110" y="321017"/>
                </a:lnTo>
                <a:lnTo>
                  <a:pt x="557110" y="348926"/>
                </a:lnTo>
                <a:lnTo>
                  <a:pt x="564164" y="344458"/>
                </a:lnTo>
                <a:lnTo>
                  <a:pt x="569594" y="336225"/>
                </a:lnTo>
                <a:lnTo>
                  <a:pt x="571398" y="326618"/>
                </a:lnTo>
                <a:close/>
              </a:path>
              <a:path w="796289" h="542925">
                <a:moveTo>
                  <a:pt x="494334" y="295148"/>
                </a:moveTo>
                <a:lnTo>
                  <a:pt x="461759" y="268616"/>
                </a:lnTo>
                <a:lnTo>
                  <a:pt x="434124" y="268503"/>
                </a:lnTo>
                <a:lnTo>
                  <a:pt x="434124" y="350393"/>
                </a:lnTo>
                <a:lnTo>
                  <a:pt x="448183" y="350393"/>
                </a:lnTo>
                <a:lnTo>
                  <a:pt x="448183" y="281114"/>
                </a:lnTo>
                <a:lnTo>
                  <a:pt x="473710" y="281114"/>
                </a:lnTo>
                <a:lnTo>
                  <a:pt x="479590" y="286626"/>
                </a:lnTo>
                <a:lnTo>
                  <a:pt x="479590" y="317984"/>
                </a:lnTo>
                <a:lnTo>
                  <a:pt x="484787" y="315141"/>
                </a:lnTo>
                <a:lnTo>
                  <a:pt x="490067" y="309611"/>
                </a:lnTo>
                <a:lnTo>
                  <a:pt x="493262" y="302850"/>
                </a:lnTo>
                <a:lnTo>
                  <a:pt x="494334" y="295148"/>
                </a:lnTo>
                <a:close/>
              </a:path>
              <a:path w="796289" h="542925">
                <a:moveTo>
                  <a:pt x="479590" y="317984"/>
                </a:moveTo>
                <a:lnTo>
                  <a:pt x="479590" y="304406"/>
                </a:lnTo>
                <a:lnTo>
                  <a:pt x="473710" y="309778"/>
                </a:lnTo>
                <a:lnTo>
                  <a:pt x="448183" y="309778"/>
                </a:lnTo>
                <a:lnTo>
                  <a:pt x="448183" y="322186"/>
                </a:lnTo>
                <a:lnTo>
                  <a:pt x="463994" y="322186"/>
                </a:lnTo>
                <a:lnTo>
                  <a:pt x="477456" y="342834"/>
                </a:lnTo>
                <a:lnTo>
                  <a:pt x="477456" y="319151"/>
                </a:lnTo>
                <a:lnTo>
                  <a:pt x="479590" y="317984"/>
                </a:lnTo>
                <a:close/>
              </a:path>
              <a:path w="796289" h="542925">
                <a:moveTo>
                  <a:pt x="498767" y="350393"/>
                </a:moveTo>
                <a:lnTo>
                  <a:pt x="477456" y="319151"/>
                </a:lnTo>
                <a:lnTo>
                  <a:pt x="477456" y="342834"/>
                </a:lnTo>
                <a:lnTo>
                  <a:pt x="482384" y="350393"/>
                </a:lnTo>
                <a:lnTo>
                  <a:pt x="498767" y="350393"/>
                </a:lnTo>
                <a:close/>
              </a:path>
              <a:path w="796289" h="542925">
                <a:moveTo>
                  <a:pt x="402767" y="281228"/>
                </a:moveTo>
                <a:lnTo>
                  <a:pt x="402767" y="268503"/>
                </a:lnTo>
                <a:lnTo>
                  <a:pt x="346633" y="268503"/>
                </a:lnTo>
                <a:lnTo>
                  <a:pt x="346633" y="350393"/>
                </a:lnTo>
                <a:lnTo>
                  <a:pt x="360718" y="350393"/>
                </a:lnTo>
                <a:lnTo>
                  <a:pt x="360718" y="281228"/>
                </a:lnTo>
                <a:lnTo>
                  <a:pt x="402767" y="281228"/>
                </a:lnTo>
                <a:close/>
              </a:path>
              <a:path w="796289" h="542925">
                <a:moveTo>
                  <a:pt x="400418" y="314947"/>
                </a:moveTo>
                <a:lnTo>
                  <a:pt x="400418" y="302666"/>
                </a:lnTo>
                <a:lnTo>
                  <a:pt x="360718" y="302666"/>
                </a:lnTo>
                <a:lnTo>
                  <a:pt x="360718" y="314947"/>
                </a:lnTo>
                <a:lnTo>
                  <a:pt x="400418" y="314947"/>
                </a:lnTo>
                <a:close/>
              </a:path>
              <a:path w="796289" h="542925">
                <a:moveTo>
                  <a:pt x="402767" y="350393"/>
                </a:moveTo>
                <a:lnTo>
                  <a:pt x="402767" y="337642"/>
                </a:lnTo>
                <a:lnTo>
                  <a:pt x="360718" y="337642"/>
                </a:lnTo>
                <a:lnTo>
                  <a:pt x="360718" y="350393"/>
                </a:lnTo>
                <a:lnTo>
                  <a:pt x="402767" y="350393"/>
                </a:lnTo>
                <a:close/>
              </a:path>
              <a:path w="796289" h="542925">
                <a:moveTo>
                  <a:pt x="325005" y="268503"/>
                </a:moveTo>
                <a:lnTo>
                  <a:pt x="310121" y="268503"/>
                </a:lnTo>
                <a:lnTo>
                  <a:pt x="284924" y="324053"/>
                </a:lnTo>
                <a:lnTo>
                  <a:pt x="259880" y="268503"/>
                </a:lnTo>
                <a:lnTo>
                  <a:pt x="244513" y="268503"/>
                </a:lnTo>
                <a:lnTo>
                  <a:pt x="282943" y="350977"/>
                </a:lnTo>
                <a:lnTo>
                  <a:pt x="286562" y="350977"/>
                </a:lnTo>
                <a:lnTo>
                  <a:pt x="325005" y="268503"/>
                </a:lnTo>
                <a:close/>
              </a:path>
              <a:path w="796289" h="542925">
                <a:moveTo>
                  <a:pt x="222872" y="350391"/>
                </a:moveTo>
                <a:lnTo>
                  <a:pt x="222872" y="268503"/>
                </a:lnTo>
                <a:lnTo>
                  <a:pt x="208794" y="268503"/>
                </a:lnTo>
                <a:lnTo>
                  <a:pt x="208794" y="350391"/>
                </a:lnTo>
                <a:lnTo>
                  <a:pt x="222872" y="350391"/>
                </a:lnTo>
                <a:close/>
              </a:path>
              <a:path w="796289" h="542925">
                <a:moveTo>
                  <a:pt x="174294" y="350977"/>
                </a:moveTo>
                <a:lnTo>
                  <a:pt x="174294" y="268503"/>
                </a:lnTo>
                <a:lnTo>
                  <a:pt x="160921" y="268503"/>
                </a:lnTo>
                <a:lnTo>
                  <a:pt x="160921" y="322427"/>
                </a:lnTo>
                <a:lnTo>
                  <a:pt x="109702" y="267893"/>
                </a:lnTo>
                <a:lnTo>
                  <a:pt x="104927" y="267893"/>
                </a:lnTo>
                <a:lnTo>
                  <a:pt x="104927" y="350393"/>
                </a:lnTo>
                <a:lnTo>
                  <a:pt x="118287" y="350393"/>
                </a:lnTo>
                <a:lnTo>
                  <a:pt x="118287" y="296672"/>
                </a:lnTo>
                <a:lnTo>
                  <a:pt x="169481" y="350977"/>
                </a:lnTo>
                <a:lnTo>
                  <a:pt x="174294" y="350977"/>
                </a:lnTo>
                <a:close/>
              </a:path>
              <a:path w="796289" h="542925">
                <a:moveTo>
                  <a:pt x="71539" y="317842"/>
                </a:moveTo>
                <a:lnTo>
                  <a:pt x="71539" y="268503"/>
                </a:lnTo>
                <a:lnTo>
                  <a:pt x="57492" y="268503"/>
                </a:lnTo>
                <a:lnTo>
                  <a:pt x="57492" y="317157"/>
                </a:lnTo>
                <a:lnTo>
                  <a:pt x="56083" y="326636"/>
                </a:lnTo>
                <a:lnTo>
                  <a:pt x="52027" y="333571"/>
                </a:lnTo>
                <a:lnTo>
                  <a:pt x="45582" y="337831"/>
                </a:lnTo>
                <a:lnTo>
                  <a:pt x="37007" y="339280"/>
                </a:lnTo>
                <a:lnTo>
                  <a:pt x="28296" y="337848"/>
                </a:lnTo>
                <a:lnTo>
                  <a:pt x="21812" y="333619"/>
                </a:lnTo>
                <a:lnTo>
                  <a:pt x="17766" y="326689"/>
                </a:lnTo>
                <a:lnTo>
                  <a:pt x="16370" y="317157"/>
                </a:lnTo>
                <a:lnTo>
                  <a:pt x="16370" y="268503"/>
                </a:lnTo>
                <a:lnTo>
                  <a:pt x="2324" y="268503"/>
                </a:lnTo>
                <a:lnTo>
                  <a:pt x="2324" y="317842"/>
                </a:lnTo>
                <a:lnTo>
                  <a:pt x="4837" y="332287"/>
                </a:lnTo>
                <a:lnTo>
                  <a:pt x="11896" y="342941"/>
                </a:lnTo>
                <a:lnTo>
                  <a:pt x="22780" y="349532"/>
                </a:lnTo>
                <a:lnTo>
                  <a:pt x="36766" y="351790"/>
                </a:lnTo>
                <a:lnTo>
                  <a:pt x="50702" y="349482"/>
                </a:lnTo>
                <a:lnTo>
                  <a:pt x="61710" y="342807"/>
                </a:lnTo>
                <a:lnTo>
                  <a:pt x="68940" y="332137"/>
                </a:lnTo>
                <a:lnTo>
                  <a:pt x="71539" y="317842"/>
                </a:lnTo>
                <a:close/>
              </a:path>
              <a:path w="796289" h="542925">
                <a:moveTo>
                  <a:pt x="794359" y="14757"/>
                </a:moveTo>
                <a:lnTo>
                  <a:pt x="794359" y="1993"/>
                </a:lnTo>
                <a:lnTo>
                  <a:pt x="739660" y="1993"/>
                </a:lnTo>
                <a:lnTo>
                  <a:pt x="739660" y="83908"/>
                </a:lnTo>
                <a:lnTo>
                  <a:pt x="753745" y="83908"/>
                </a:lnTo>
                <a:lnTo>
                  <a:pt x="753745" y="14757"/>
                </a:lnTo>
                <a:lnTo>
                  <a:pt x="794359" y="14757"/>
                </a:lnTo>
                <a:close/>
              </a:path>
              <a:path w="796289" h="542925">
                <a:moveTo>
                  <a:pt x="792035" y="48450"/>
                </a:moveTo>
                <a:lnTo>
                  <a:pt x="792035" y="36144"/>
                </a:lnTo>
                <a:lnTo>
                  <a:pt x="753745" y="36144"/>
                </a:lnTo>
                <a:lnTo>
                  <a:pt x="753745" y="48450"/>
                </a:lnTo>
                <a:lnTo>
                  <a:pt x="792035" y="48450"/>
                </a:lnTo>
                <a:close/>
              </a:path>
              <a:path w="796289" h="542925">
                <a:moveTo>
                  <a:pt x="794359" y="83908"/>
                </a:moveTo>
                <a:lnTo>
                  <a:pt x="794359" y="71132"/>
                </a:lnTo>
                <a:lnTo>
                  <a:pt x="753745" y="71132"/>
                </a:lnTo>
                <a:lnTo>
                  <a:pt x="753745" y="83908"/>
                </a:lnTo>
                <a:lnTo>
                  <a:pt x="794359" y="83908"/>
                </a:lnTo>
                <a:close/>
              </a:path>
              <a:path w="796289" h="542925">
                <a:moveTo>
                  <a:pt x="709676" y="16624"/>
                </a:moveTo>
                <a:lnTo>
                  <a:pt x="709676" y="3175"/>
                </a:lnTo>
                <a:lnTo>
                  <a:pt x="702906" y="927"/>
                </a:lnTo>
                <a:lnTo>
                  <a:pt x="695858" y="0"/>
                </a:lnTo>
                <a:lnTo>
                  <a:pt x="687565" y="0"/>
                </a:lnTo>
                <a:lnTo>
                  <a:pt x="669529" y="2910"/>
                </a:lnTo>
                <a:lnTo>
                  <a:pt x="654651" y="11349"/>
                </a:lnTo>
                <a:lnTo>
                  <a:pt x="644543" y="24876"/>
                </a:lnTo>
                <a:lnTo>
                  <a:pt x="640816" y="43053"/>
                </a:lnTo>
                <a:lnTo>
                  <a:pt x="644349" y="60569"/>
                </a:lnTo>
                <a:lnTo>
                  <a:pt x="653976" y="74091"/>
                </a:lnTo>
                <a:lnTo>
                  <a:pt x="655789" y="75199"/>
                </a:lnTo>
                <a:lnTo>
                  <a:pt x="655789" y="42938"/>
                </a:lnTo>
                <a:lnTo>
                  <a:pt x="657833" y="30977"/>
                </a:lnTo>
                <a:lnTo>
                  <a:pt x="663886" y="21442"/>
                </a:lnTo>
                <a:lnTo>
                  <a:pt x="673835" y="15133"/>
                </a:lnTo>
                <a:lnTo>
                  <a:pt x="687565" y="12852"/>
                </a:lnTo>
                <a:lnTo>
                  <a:pt x="694550" y="12852"/>
                </a:lnTo>
                <a:lnTo>
                  <a:pt x="702513" y="13919"/>
                </a:lnTo>
                <a:lnTo>
                  <a:pt x="709676" y="16624"/>
                </a:lnTo>
                <a:close/>
              </a:path>
              <a:path w="796289" h="542925">
                <a:moveTo>
                  <a:pt x="702068" y="83799"/>
                </a:moveTo>
                <a:lnTo>
                  <a:pt x="702068" y="70789"/>
                </a:lnTo>
                <a:lnTo>
                  <a:pt x="697522" y="72656"/>
                </a:lnTo>
                <a:lnTo>
                  <a:pt x="692581" y="73507"/>
                </a:lnTo>
                <a:lnTo>
                  <a:pt x="658032" y="55269"/>
                </a:lnTo>
                <a:lnTo>
                  <a:pt x="655789" y="42938"/>
                </a:lnTo>
                <a:lnTo>
                  <a:pt x="655789" y="75199"/>
                </a:lnTo>
                <a:lnTo>
                  <a:pt x="668237" y="82804"/>
                </a:lnTo>
                <a:lnTo>
                  <a:pt x="685673" y="85890"/>
                </a:lnTo>
                <a:lnTo>
                  <a:pt x="694124" y="85362"/>
                </a:lnTo>
                <a:lnTo>
                  <a:pt x="701917" y="83850"/>
                </a:lnTo>
                <a:lnTo>
                  <a:pt x="702068" y="83799"/>
                </a:lnTo>
                <a:close/>
              </a:path>
              <a:path w="796289" h="542925">
                <a:moveTo>
                  <a:pt x="715543" y="78295"/>
                </a:moveTo>
                <a:lnTo>
                  <a:pt x="715543" y="39903"/>
                </a:lnTo>
                <a:lnTo>
                  <a:pt x="682625" y="39903"/>
                </a:lnTo>
                <a:lnTo>
                  <a:pt x="682625" y="52184"/>
                </a:lnTo>
                <a:lnTo>
                  <a:pt x="702068" y="52184"/>
                </a:lnTo>
                <a:lnTo>
                  <a:pt x="702068" y="83799"/>
                </a:lnTo>
                <a:lnTo>
                  <a:pt x="709056" y="81459"/>
                </a:lnTo>
                <a:lnTo>
                  <a:pt x="715543" y="78295"/>
                </a:lnTo>
                <a:close/>
              </a:path>
              <a:path w="796289" h="542925">
                <a:moveTo>
                  <a:pt x="622871" y="28651"/>
                </a:moveTo>
                <a:lnTo>
                  <a:pt x="590931" y="2114"/>
                </a:lnTo>
                <a:lnTo>
                  <a:pt x="564184" y="1993"/>
                </a:lnTo>
                <a:lnTo>
                  <a:pt x="564184" y="83908"/>
                </a:lnTo>
                <a:lnTo>
                  <a:pt x="578256" y="83908"/>
                </a:lnTo>
                <a:lnTo>
                  <a:pt x="578256" y="14617"/>
                </a:lnTo>
                <a:lnTo>
                  <a:pt x="602513" y="14617"/>
                </a:lnTo>
                <a:lnTo>
                  <a:pt x="608126" y="20142"/>
                </a:lnTo>
                <a:lnTo>
                  <a:pt x="608126" y="51713"/>
                </a:lnTo>
                <a:lnTo>
                  <a:pt x="613602" y="48587"/>
                </a:lnTo>
                <a:lnTo>
                  <a:pt x="618724" y="43070"/>
                </a:lnTo>
                <a:lnTo>
                  <a:pt x="621828" y="36341"/>
                </a:lnTo>
                <a:lnTo>
                  <a:pt x="622871" y="28651"/>
                </a:lnTo>
                <a:close/>
              </a:path>
              <a:path w="796289" h="542925">
                <a:moveTo>
                  <a:pt x="608126" y="51713"/>
                </a:moveTo>
                <a:lnTo>
                  <a:pt x="608126" y="37909"/>
                </a:lnTo>
                <a:lnTo>
                  <a:pt x="602513" y="43319"/>
                </a:lnTo>
                <a:lnTo>
                  <a:pt x="578256" y="43319"/>
                </a:lnTo>
                <a:lnTo>
                  <a:pt x="578256" y="55727"/>
                </a:lnTo>
                <a:lnTo>
                  <a:pt x="593026" y="55727"/>
                </a:lnTo>
                <a:lnTo>
                  <a:pt x="606501" y="77100"/>
                </a:lnTo>
                <a:lnTo>
                  <a:pt x="606501" y="52641"/>
                </a:lnTo>
                <a:lnTo>
                  <a:pt x="608126" y="51713"/>
                </a:lnTo>
                <a:close/>
              </a:path>
              <a:path w="796289" h="542925">
                <a:moveTo>
                  <a:pt x="627227" y="83908"/>
                </a:moveTo>
                <a:lnTo>
                  <a:pt x="606501" y="52641"/>
                </a:lnTo>
                <a:lnTo>
                  <a:pt x="606501" y="77100"/>
                </a:lnTo>
                <a:lnTo>
                  <a:pt x="610793" y="83908"/>
                </a:lnTo>
                <a:lnTo>
                  <a:pt x="627227" y="83908"/>
                </a:lnTo>
                <a:close/>
              </a:path>
              <a:path w="796289" h="542925">
                <a:moveTo>
                  <a:pt x="540651" y="42938"/>
                </a:moveTo>
                <a:lnTo>
                  <a:pt x="537535" y="25862"/>
                </a:lnTo>
                <a:lnTo>
                  <a:pt x="528888" y="12253"/>
                </a:lnTo>
                <a:lnTo>
                  <a:pt x="515759" y="3253"/>
                </a:lnTo>
                <a:lnTo>
                  <a:pt x="499198" y="0"/>
                </a:lnTo>
                <a:lnTo>
                  <a:pt x="482566" y="3253"/>
                </a:lnTo>
                <a:lnTo>
                  <a:pt x="469179" y="12253"/>
                </a:lnTo>
                <a:lnTo>
                  <a:pt x="460254" y="25862"/>
                </a:lnTo>
                <a:lnTo>
                  <a:pt x="457009" y="42938"/>
                </a:lnTo>
                <a:lnTo>
                  <a:pt x="460127" y="60017"/>
                </a:lnTo>
                <a:lnTo>
                  <a:pt x="468777" y="73629"/>
                </a:lnTo>
                <a:lnTo>
                  <a:pt x="472033" y="75862"/>
                </a:lnTo>
                <a:lnTo>
                  <a:pt x="472033" y="42938"/>
                </a:lnTo>
                <a:lnTo>
                  <a:pt x="473998" y="30857"/>
                </a:lnTo>
                <a:lnTo>
                  <a:pt x="479490" y="21175"/>
                </a:lnTo>
                <a:lnTo>
                  <a:pt x="487930" y="14733"/>
                </a:lnTo>
                <a:lnTo>
                  <a:pt x="498462" y="12452"/>
                </a:lnTo>
                <a:lnTo>
                  <a:pt x="499198" y="12495"/>
                </a:lnTo>
                <a:lnTo>
                  <a:pt x="509659" y="14733"/>
                </a:lnTo>
                <a:lnTo>
                  <a:pt x="518167" y="21175"/>
                </a:lnTo>
                <a:lnTo>
                  <a:pt x="523690" y="30884"/>
                </a:lnTo>
                <a:lnTo>
                  <a:pt x="525653" y="42938"/>
                </a:lnTo>
                <a:lnTo>
                  <a:pt x="525653" y="75536"/>
                </a:lnTo>
                <a:lnTo>
                  <a:pt x="528486" y="73629"/>
                </a:lnTo>
                <a:lnTo>
                  <a:pt x="537408" y="60017"/>
                </a:lnTo>
                <a:lnTo>
                  <a:pt x="540651" y="42938"/>
                </a:lnTo>
                <a:close/>
              </a:path>
              <a:path w="796289" h="542925">
                <a:moveTo>
                  <a:pt x="525653" y="75536"/>
                </a:moveTo>
                <a:lnTo>
                  <a:pt x="525653" y="42938"/>
                </a:lnTo>
                <a:lnTo>
                  <a:pt x="523687" y="55029"/>
                </a:lnTo>
                <a:lnTo>
                  <a:pt x="518194" y="64719"/>
                </a:lnTo>
                <a:lnTo>
                  <a:pt x="509751" y="71167"/>
                </a:lnTo>
                <a:lnTo>
                  <a:pt x="499198" y="73452"/>
                </a:lnTo>
                <a:lnTo>
                  <a:pt x="498462" y="73404"/>
                </a:lnTo>
                <a:lnTo>
                  <a:pt x="488021" y="71167"/>
                </a:lnTo>
                <a:lnTo>
                  <a:pt x="479517" y="64719"/>
                </a:lnTo>
                <a:lnTo>
                  <a:pt x="473995" y="55002"/>
                </a:lnTo>
                <a:lnTo>
                  <a:pt x="472033" y="42938"/>
                </a:lnTo>
                <a:lnTo>
                  <a:pt x="472033" y="75862"/>
                </a:lnTo>
                <a:lnTo>
                  <a:pt x="481907" y="82634"/>
                </a:lnTo>
                <a:lnTo>
                  <a:pt x="498462" y="85890"/>
                </a:lnTo>
                <a:lnTo>
                  <a:pt x="515100" y="82634"/>
                </a:lnTo>
                <a:lnTo>
                  <a:pt x="525653" y="75536"/>
                </a:lnTo>
                <a:close/>
              </a:path>
              <a:path w="796289" h="542925">
                <a:moveTo>
                  <a:pt x="437819" y="14757"/>
                </a:moveTo>
                <a:lnTo>
                  <a:pt x="437819" y="1993"/>
                </a:lnTo>
                <a:lnTo>
                  <a:pt x="383120" y="1993"/>
                </a:lnTo>
                <a:lnTo>
                  <a:pt x="383120" y="83908"/>
                </a:lnTo>
                <a:lnTo>
                  <a:pt x="397154" y="83908"/>
                </a:lnTo>
                <a:lnTo>
                  <a:pt x="397154" y="14757"/>
                </a:lnTo>
                <a:lnTo>
                  <a:pt x="437819" y="14757"/>
                </a:lnTo>
                <a:close/>
              </a:path>
              <a:path w="796289" h="542925">
                <a:moveTo>
                  <a:pt x="435470" y="48450"/>
                </a:moveTo>
                <a:lnTo>
                  <a:pt x="435470" y="36144"/>
                </a:lnTo>
                <a:lnTo>
                  <a:pt x="397154" y="36144"/>
                </a:lnTo>
                <a:lnTo>
                  <a:pt x="397154" y="48450"/>
                </a:lnTo>
                <a:lnTo>
                  <a:pt x="435470" y="48450"/>
                </a:lnTo>
                <a:close/>
              </a:path>
              <a:path w="796289" h="542925">
                <a:moveTo>
                  <a:pt x="437819" y="83908"/>
                </a:moveTo>
                <a:lnTo>
                  <a:pt x="437819" y="71132"/>
                </a:lnTo>
                <a:lnTo>
                  <a:pt x="397154" y="71132"/>
                </a:lnTo>
                <a:lnTo>
                  <a:pt x="397154" y="83908"/>
                </a:lnTo>
                <a:lnTo>
                  <a:pt x="437819" y="83908"/>
                </a:lnTo>
                <a:close/>
              </a:path>
              <a:path w="796289" h="542925">
                <a:moveTo>
                  <a:pt x="353123" y="16624"/>
                </a:moveTo>
                <a:lnTo>
                  <a:pt x="353123" y="3175"/>
                </a:lnTo>
                <a:lnTo>
                  <a:pt x="346329" y="927"/>
                </a:lnTo>
                <a:lnTo>
                  <a:pt x="339293" y="0"/>
                </a:lnTo>
                <a:lnTo>
                  <a:pt x="331000" y="0"/>
                </a:lnTo>
                <a:lnTo>
                  <a:pt x="312969" y="2910"/>
                </a:lnTo>
                <a:lnTo>
                  <a:pt x="298091" y="11349"/>
                </a:lnTo>
                <a:lnTo>
                  <a:pt x="287980" y="24876"/>
                </a:lnTo>
                <a:lnTo>
                  <a:pt x="284251" y="43053"/>
                </a:lnTo>
                <a:lnTo>
                  <a:pt x="287784" y="60569"/>
                </a:lnTo>
                <a:lnTo>
                  <a:pt x="297411" y="74091"/>
                </a:lnTo>
                <a:lnTo>
                  <a:pt x="299237" y="75207"/>
                </a:lnTo>
                <a:lnTo>
                  <a:pt x="299237" y="42938"/>
                </a:lnTo>
                <a:lnTo>
                  <a:pt x="301278" y="30977"/>
                </a:lnTo>
                <a:lnTo>
                  <a:pt x="307327" y="21442"/>
                </a:lnTo>
                <a:lnTo>
                  <a:pt x="317271" y="15133"/>
                </a:lnTo>
                <a:lnTo>
                  <a:pt x="331000" y="12852"/>
                </a:lnTo>
                <a:lnTo>
                  <a:pt x="338035" y="12852"/>
                </a:lnTo>
                <a:lnTo>
                  <a:pt x="345986" y="13919"/>
                </a:lnTo>
                <a:lnTo>
                  <a:pt x="353123" y="16624"/>
                </a:lnTo>
                <a:close/>
              </a:path>
              <a:path w="796289" h="542925">
                <a:moveTo>
                  <a:pt x="345516" y="83800"/>
                </a:moveTo>
                <a:lnTo>
                  <a:pt x="345516" y="70789"/>
                </a:lnTo>
                <a:lnTo>
                  <a:pt x="340944" y="72656"/>
                </a:lnTo>
                <a:lnTo>
                  <a:pt x="336042" y="73507"/>
                </a:lnTo>
                <a:lnTo>
                  <a:pt x="329819" y="73507"/>
                </a:lnTo>
                <a:lnTo>
                  <a:pt x="317427" y="71249"/>
                </a:lnTo>
                <a:lnTo>
                  <a:pt x="307760" y="64938"/>
                </a:lnTo>
                <a:lnTo>
                  <a:pt x="301477" y="55269"/>
                </a:lnTo>
                <a:lnTo>
                  <a:pt x="299237" y="42938"/>
                </a:lnTo>
                <a:lnTo>
                  <a:pt x="299237" y="75207"/>
                </a:lnTo>
                <a:lnTo>
                  <a:pt x="311672" y="82804"/>
                </a:lnTo>
                <a:lnTo>
                  <a:pt x="329107" y="85890"/>
                </a:lnTo>
                <a:lnTo>
                  <a:pt x="337568" y="85362"/>
                </a:lnTo>
                <a:lnTo>
                  <a:pt x="345368" y="83850"/>
                </a:lnTo>
                <a:lnTo>
                  <a:pt x="345516" y="83800"/>
                </a:lnTo>
                <a:close/>
              </a:path>
              <a:path w="796289" h="542925">
                <a:moveTo>
                  <a:pt x="358990" y="78295"/>
                </a:moveTo>
                <a:lnTo>
                  <a:pt x="358990" y="39903"/>
                </a:lnTo>
                <a:lnTo>
                  <a:pt x="326059" y="39903"/>
                </a:lnTo>
                <a:lnTo>
                  <a:pt x="326059" y="52184"/>
                </a:lnTo>
                <a:lnTo>
                  <a:pt x="345516" y="52184"/>
                </a:lnTo>
                <a:lnTo>
                  <a:pt x="345516" y="83800"/>
                </a:lnTo>
                <a:lnTo>
                  <a:pt x="352508" y="81459"/>
                </a:lnTo>
                <a:lnTo>
                  <a:pt x="358990" y="78295"/>
                </a:lnTo>
                <a:close/>
              </a:path>
              <a:path w="796289" h="542925">
                <a:moveTo>
                  <a:pt x="238836" y="14757"/>
                </a:moveTo>
                <a:lnTo>
                  <a:pt x="238836" y="1993"/>
                </a:lnTo>
                <a:lnTo>
                  <a:pt x="184124" y="1993"/>
                </a:lnTo>
                <a:lnTo>
                  <a:pt x="184124" y="83908"/>
                </a:lnTo>
                <a:lnTo>
                  <a:pt x="198208" y="83908"/>
                </a:lnTo>
                <a:lnTo>
                  <a:pt x="198208" y="14757"/>
                </a:lnTo>
                <a:lnTo>
                  <a:pt x="238836" y="14757"/>
                </a:lnTo>
                <a:close/>
              </a:path>
              <a:path w="796289" h="542925">
                <a:moveTo>
                  <a:pt x="236486" y="48450"/>
                </a:moveTo>
                <a:lnTo>
                  <a:pt x="236486" y="36144"/>
                </a:lnTo>
                <a:lnTo>
                  <a:pt x="198208" y="36144"/>
                </a:lnTo>
                <a:lnTo>
                  <a:pt x="198208" y="48450"/>
                </a:lnTo>
                <a:lnTo>
                  <a:pt x="236486" y="48450"/>
                </a:lnTo>
                <a:close/>
              </a:path>
              <a:path w="796289" h="542925">
                <a:moveTo>
                  <a:pt x="238836" y="83908"/>
                </a:moveTo>
                <a:lnTo>
                  <a:pt x="238836" y="71132"/>
                </a:lnTo>
                <a:lnTo>
                  <a:pt x="198208" y="71132"/>
                </a:lnTo>
                <a:lnTo>
                  <a:pt x="198208" y="83908"/>
                </a:lnTo>
                <a:lnTo>
                  <a:pt x="238836" y="83908"/>
                </a:lnTo>
                <a:close/>
              </a:path>
              <a:path w="796289" h="542925">
                <a:moveTo>
                  <a:pt x="102603" y="83908"/>
                </a:moveTo>
                <a:lnTo>
                  <a:pt x="102603" y="1993"/>
                </a:lnTo>
                <a:lnTo>
                  <a:pt x="88658" y="1993"/>
                </a:lnTo>
                <a:lnTo>
                  <a:pt x="88658" y="83908"/>
                </a:lnTo>
                <a:lnTo>
                  <a:pt x="102603" y="83908"/>
                </a:lnTo>
                <a:close/>
              </a:path>
              <a:path w="796289" h="542925">
                <a:moveTo>
                  <a:pt x="142201" y="48666"/>
                </a:moveTo>
                <a:lnTo>
                  <a:pt x="142201" y="36144"/>
                </a:lnTo>
                <a:lnTo>
                  <a:pt x="102603" y="36144"/>
                </a:lnTo>
                <a:lnTo>
                  <a:pt x="102603" y="48666"/>
                </a:lnTo>
                <a:lnTo>
                  <a:pt x="142201" y="48666"/>
                </a:lnTo>
                <a:close/>
              </a:path>
              <a:path w="796289" h="542925">
                <a:moveTo>
                  <a:pt x="156260" y="83908"/>
                </a:moveTo>
                <a:lnTo>
                  <a:pt x="156260" y="1993"/>
                </a:lnTo>
                <a:lnTo>
                  <a:pt x="142201" y="1993"/>
                </a:lnTo>
                <a:lnTo>
                  <a:pt x="142201" y="83908"/>
                </a:lnTo>
                <a:lnTo>
                  <a:pt x="156260" y="83908"/>
                </a:lnTo>
                <a:close/>
              </a:path>
              <a:path w="796289" h="542925">
                <a:moveTo>
                  <a:pt x="70154" y="14757"/>
                </a:moveTo>
                <a:lnTo>
                  <a:pt x="70154" y="1993"/>
                </a:lnTo>
                <a:lnTo>
                  <a:pt x="2197" y="1993"/>
                </a:lnTo>
                <a:lnTo>
                  <a:pt x="2197" y="14757"/>
                </a:lnTo>
                <a:lnTo>
                  <a:pt x="29146" y="14757"/>
                </a:lnTo>
                <a:lnTo>
                  <a:pt x="29146" y="83908"/>
                </a:lnTo>
                <a:lnTo>
                  <a:pt x="43205" y="83908"/>
                </a:lnTo>
                <a:lnTo>
                  <a:pt x="43205" y="14757"/>
                </a:lnTo>
                <a:lnTo>
                  <a:pt x="70154" y="14757"/>
                </a:lnTo>
                <a:close/>
              </a:path>
              <a:path w="796289" h="542925">
                <a:moveTo>
                  <a:pt x="794626" y="479513"/>
                </a:moveTo>
                <a:lnTo>
                  <a:pt x="794626" y="473214"/>
                </a:lnTo>
                <a:lnTo>
                  <a:pt x="789889" y="471233"/>
                </a:lnTo>
                <a:lnTo>
                  <a:pt x="784694" y="470128"/>
                </a:lnTo>
                <a:lnTo>
                  <a:pt x="778154" y="470142"/>
                </a:lnTo>
                <a:lnTo>
                  <a:pt x="765332" y="472509"/>
                </a:lnTo>
                <a:lnTo>
                  <a:pt x="755048" y="479080"/>
                </a:lnTo>
                <a:lnTo>
                  <a:pt x="748242" y="488982"/>
                </a:lnTo>
                <a:lnTo>
                  <a:pt x="745782" y="501357"/>
                </a:lnTo>
                <a:lnTo>
                  <a:pt x="748194" y="513853"/>
                </a:lnTo>
                <a:lnTo>
                  <a:pt x="752932" y="520807"/>
                </a:lnTo>
                <a:lnTo>
                  <a:pt x="752932" y="501357"/>
                </a:lnTo>
                <a:lnTo>
                  <a:pt x="754630" y="491417"/>
                </a:lnTo>
                <a:lnTo>
                  <a:pt x="759561" y="483455"/>
                </a:lnTo>
                <a:lnTo>
                  <a:pt x="767484" y="478167"/>
                </a:lnTo>
                <a:lnTo>
                  <a:pt x="778154" y="476250"/>
                </a:lnTo>
                <a:lnTo>
                  <a:pt x="783932" y="476250"/>
                </a:lnTo>
                <a:lnTo>
                  <a:pt x="789546" y="477304"/>
                </a:lnTo>
                <a:lnTo>
                  <a:pt x="794537" y="479513"/>
                </a:lnTo>
                <a:close/>
              </a:path>
              <a:path w="796289" h="542925">
                <a:moveTo>
                  <a:pt x="794626" y="529463"/>
                </a:moveTo>
                <a:lnTo>
                  <a:pt x="794626" y="523163"/>
                </a:lnTo>
                <a:lnTo>
                  <a:pt x="789546" y="525373"/>
                </a:lnTo>
                <a:lnTo>
                  <a:pt x="783932" y="526427"/>
                </a:lnTo>
                <a:lnTo>
                  <a:pt x="752932" y="501357"/>
                </a:lnTo>
                <a:lnTo>
                  <a:pt x="752932" y="520807"/>
                </a:lnTo>
                <a:lnTo>
                  <a:pt x="754919" y="523724"/>
                </a:lnTo>
                <a:lnTo>
                  <a:pt x="765188" y="530206"/>
                </a:lnTo>
                <a:lnTo>
                  <a:pt x="778154" y="532522"/>
                </a:lnTo>
                <a:lnTo>
                  <a:pt x="784694" y="532536"/>
                </a:lnTo>
                <a:lnTo>
                  <a:pt x="789889" y="531418"/>
                </a:lnTo>
                <a:lnTo>
                  <a:pt x="794626" y="529463"/>
                </a:lnTo>
                <a:close/>
              </a:path>
              <a:path w="796289" h="542925">
                <a:moveTo>
                  <a:pt x="728929" y="501357"/>
                </a:moveTo>
                <a:lnTo>
                  <a:pt x="726705" y="489762"/>
                </a:lnTo>
                <a:lnTo>
                  <a:pt x="720166" y="480161"/>
                </a:lnTo>
                <a:lnTo>
                  <a:pt x="709394" y="473590"/>
                </a:lnTo>
                <a:lnTo>
                  <a:pt x="694524" y="471157"/>
                </a:lnTo>
                <a:lnTo>
                  <a:pt x="678611" y="471157"/>
                </a:lnTo>
                <a:lnTo>
                  <a:pt x="678611" y="531495"/>
                </a:lnTo>
                <a:lnTo>
                  <a:pt x="685177" y="531495"/>
                </a:lnTo>
                <a:lnTo>
                  <a:pt x="685177" y="477050"/>
                </a:lnTo>
                <a:lnTo>
                  <a:pt x="694524" y="477050"/>
                </a:lnTo>
                <a:lnTo>
                  <a:pt x="706502" y="478867"/>
                </a:lnTo>
                <a:lnTo>
                  <a:pt x="715022" y="483922"/>
                </a:lnTo>
                <a:lnTo>
                  <a:pt x="720113" y="491617"/>
                </a:lnTo>
                <a:lnTo>
                  <a:pt x="721804" y="501357"/>
                </a:lnTo>
                <a:lnTo>
                  <a:pt x="721804" y="520022"/>
                </a:lnTo>
                <a:lnTo>
                  <a:pt x="726705" y="512860"/>
                </a:lnTo>
                <a:lnTo>
                  <a:pt x="728929" y="501357"/>
                </a:lnTo>
                <a:close/>
              </a:path>
              <a:path w="796289" h="542925">
                <a:moveTo>
                  <a:pt x="721804" y="520022"/>
                </a:moveTo>
                <a:lnTo>
                  <a:pt x="721804" y="501357"/>
                </a:lnTo>
                <a:lnTo>
                  <a:pt x="720113" y="511119"/>
                </a:lnTo>
                <a:lnTo>
                  <a:pt x="715051" y="518798"/>
                </a:lnTo>
                <a:lnTo>
                  <a:pt x="706502" y="523854"/>
                </a:lnTo>
                <a:lnTo>
                  <a:pt x="694524" y="525665"/>
                </a:lnTo>
                <a:lnTo>
                  <a:pt x="685177" y="525665"/>
                </a:lnTo>
                <a:lnTo>
                  <a:pt x="685177" y="531495"/>
                </a:lnTo>
                <a:lnTo>
                  <a:pt x="694524" y="531495"/>
                </a:lnTo>
                <a:lnTo>
                  <a:pt x="709357" y="529050"/>
                </a:lnTo>
                <a:lnTo>
                  <a:pt x="720113" y="522476"/>
                </a:lnTo>
                <a:lnTo>
                  <a:pt x="721804" y="520022"/>
                </a:lnTo>
                <a:close/>
              </a:path>
              <a:path w="796289" h="542925">
                <a:moveTo>
                  <a:pt x="633006" y="525475"/>
                </a:moveTo>
                <a:lnTo>
                  <a:pt x="633006" y="523163"/>
                </a:lnTo>
                <a:lnTo>
                  <a:pt x="625487" y="523163"/>
                </a:lnTo>
                <a:lnTo>
                  <a:pt x="623392" y="542340"/>
                </a:lnTo>
                <a:lnTo>
                  <a:pt x="627380" y="542340"/>
                </a:lnTo>
                <a:lnTo>
                  <a:pt x="633006" y="525475"/>
                </a:lnTo>
                <a:close/>
              </a:path>
              <a:path w="796289" h="542925">
                <a:moveTo>
                  <a:pt x="605193" y="531698"/>
                </a:moveTo>
                <a:lnTo>
                  <a:pt x="605193" y="471157"/>
                </a:lnTo>
                <a:lnTo>
                  <a:pt x="598982" y="471157"/>
                </a:lnTo>
                <a:lnTo>
                  <a:pt x="598982" y="517194"/>
                </a:lnTo>
                <a:lnTo>
                  <a:pt x="561174" y="470966"/>
                </a:lnTo>
                <a:lnTo>
                  <a:pt x="558546" y="470966"/>
                </a:lnTo>
                <a:lnTo>
                  <a:pt x="558546" y="531495"/>
                </a:lnTo>
                <a:lnTo>
                  <a:pt x="564705" y="531495"/>
                </a:lnTo>
                <a:lnTo>
                  <a:pt x="564705" y="485470"/>
                </a:lnTo>
                <a:lnTo>
                  <a:pt x="602513" y="531698"/>
                </a:lnTo>
                <a:lnTo>
                  <a:pt x="605193" y="531698"/>
                </a:lnTo>
                <a:close/>
              </a:path>
              <a:path w="796289" h="542925">
                <a:moveTo>
                  <a:pt x="538492" y="501357"/>
                </a:moveTo>
                <a:lnTo>
                  <a:pt x="536132" y="488832"/>
                </a:lnTo>
                <a:lnTo>
                  <a:pt x="529717" y="478947"/>
                </a:lnTo>
                <a:lnTo>
                  <a:pt x="520243" y="472459"/>
                </a:lnTo>
                <a:lnTo>
                  <a:pt x="508711" y="470128"/>
                </a:lnTo>
                <a:lnTo>
                  <a:pt x="497060" y="472459"/>
                </a:lnTo>
                <a:lnTo>
                  <a:pt x="487352" y="478947"/>
                </a:lnTo>
                <a:lnTo>
                  <a:pt x="480707" y="488832"/>
                </a:lnTo>
                <a:lnTo>
                  <a:pt x="478243" y="501357"/>
                </a:lnTo>
                <a:lnTo>
                  <a:pt x="480614" y="513845"/>
                </a:lnTo>
                <a:lnTo>
                  <a:pt x="485406" y="521179"/>
                </a:lnTo>
                <a:lnTo>
                  <a:pt x="485406" y="501357"/>
                </a:lnTo>
                <a:lnTo>
                  <a:pt x="487115" y="491392"/>
                </a:lnTo>
                <a:lnTo>
                  <a:pt x="491883" y="483373"/>
                </a:lnTo>
                <a:lnTo>
                  <a:pt x="499176" y="478028"/>
                </a:lnTo>
                <a:lnTo>
                  <a:pt x="508101" y="476159"/>
                </a:lnTo>
                <a:lnTo>
                  <a:pt x="508711" y="476138"/>
                </a:lnTo>
                <a:lnTo>
                  <a:pt x="517676" y="478028"/>
                </a:lnTo>
                <a:lnTo>
                  <a:pt x="524906" y="483373"/>
                </a:lnTo>
                <a:lnTo>
                  <a:pt x="529627" y="491392"/>
                </a:lnTo>
                <a:lnTo>
                  <a:pt x="531317" y="501357"/>
                </a:lnTo>
                <a:lnTo>
                  <a:pt x="531317" y="520859"/>
                </a:lnTo>
                <a:lnTo>
                  <a:pt x="536035" y="513845"/>
                </a:lnTo>
                <a:lnTo>
                  <a:pt x="538492" y="501357"/>
                </a:lnTo>
                <a:close/>
              </a:path>
              <a:path w="796289" h="542925">
                <a:moveTo>
                  <a:pt x="531317" y="520859"/>
                </a:moveTo>
                <a:lnTo>
                  <a:pt x="531317" y="501357"/>
                </a:lnTo>
                <a:lnTo>
                  <a:pt x="529627" y="511298"/>
                </a:lnTo>
                <a:lnTo>
                  <a:pt x="524906" y="519310"/>
                </a:lnTo>
                <a:lnTo>
                  <a:pt x="517676" y="524659"/>
                </a:lnTo>
                <a:lnTo>
                  <a:pt x="508711" y="526551"/>
                </a:lnTo>
                <a:lnTo>
                  <a:pt x="508101" y="526530"/>
                </a:lnTo>
                <a:lnTo>
                  <a:pt x="499176" y="524659"/>
                </a:lnTo>
                <a:lnTo>
                  <a:pt x="491883" y="519310"/>
                </a:lnTo>
                <a:lnTo>
                  <a:pt x="487115" y="511298"/>
                </a:lnTo>
                <a:lnTo>
                  <a:pt x="485406" y="501357"/>
                </a:lnTo>
                <a:lnTo>
                  <a:pt x="485406" y="521179"/>
                </a:lnTo>
                <a:lnTo>
                  <a:pt x="487052" y="523698"/>
                </a:lnTo>
                <a:lnTo>
                  <a:pt x="496551" y="530163"/>
                </a:lnTo>
                <a:lnTo>
                  <a:pt x="508101" y="532485"/>
                </a:lnTo>
                <a:lnTo>
                  <a:pt x="519724" y="530163"/>
                </a:lnTo>
                <a:lnTo>
                  <a:pt x="529407" y="523698"/>
                </a:lnTo>
                <a:lnTo>
                  <a:pt x="531317" y="520859"/>
                </a:lnTo>
                <a:close/>
              </a:path>
              <a:path w="796289" h="542925">
                <a:moveTo>
                  <a:pt x="471170" y="477126"/>
                </a:moveTo>
                <a:lnTo>
                  <a:pt x="471170" y="471157"/>
                </a:lnTo>
                <a:lnTo>
                  <a:pt x="424218" y="471157"/>
                </a:lnTo>
                <a:lnTo>
                  <a:pt x="424218" y="477126"/>
                </a:lnTo>
                <a:lnTo>
                  <a:pt x="444423" y="477126"/>
                </a:lnTo>
                <a:lnTo>
                  <a:pt x="444423" y="531495"/>
                </a:lnTo>
                <a:lnTo>
                  <a:pt x="450977" y="531495"/>
                </a:lnTo>
                <a:lnTo>
                  <a:pt x="450977" y="477126"/>
                </a:lnTo>
                <a:lnTo>
                  <a:pt x="471170" y="477126"/>
                </a:lnTo>
                <a:close/>
              </a:path>
              <a:path w="796289" h="542925">
                <a:moveTo>
                  <a:pt x="410552" y="480644"/>
                </a:moveTo>
                <a:lnTo>
                  <a:pt x="410552" y="474091"/>
                </a:lnTo>
                <a:lnTo>
                  <a:pt x="404901" y="471335"/>
                </a:lnTo>
                <a:lnTo>
                  <a:pt x="398043" y="470128"/>
                </a:lnTo>
                <a:lnTo>
                  <a:pt x="390994" y="470234"/>
                </a:lnTo>
                <a:lnTo>
                  <a:pt x="379781" y="472229"/>
                </a:lnTo>
                <a:lnTo>
                  <a:pt x="369376" y="478332"/>
                </a:lnTo>
                <a:lnTo>
                  <a:pt x="361966" y="488141"/>
                </a:lnTo>
                <a:lnTo>
                  <a:pt x="359143" y="501357"/>
                </a:lnTo>
                <a:lnTo>
                  <a:pt x="361831" y="514185"/>
                </a:lnTo>
                <a:lnTo>
                  <a:pt x="366268" y="520268"/>
                </a:lnTo>
                <a:lnTo>
                  <a:pt x="366268" y="501357"/>
                </a:lnTo>
                <a:lnTo>
                  <a:pt x="367979" y="491460"/>
                </a:lnTo>
                <a:lnTo>
                  <a:pt x="372949" y="483493"/>
                </a:lnTo>
                <a:lnTo>
                  <a:pt x="380932" y="478181"/>
                </a:lnTo>
                <a:lnTo>
                  <a:pt x="390994" y="476373"/>
                </a:lnTo>
                <a:lnTo>
                  <a:pt x="398043" y="476333"/>
                </a:lnTo>
                <a:lnTo>
                  <a:pt x="404774" y="477710"/>
                </a:lnTo>
                <a:lnTo>
                  <a:pt x="410489" y="480644"/>
                </a:lnTo>
                <a:close/>
              </a:path>
              <a:path w="796289" h="542925">
                <a:moveTo>
                  <a:pt x="406958" y="530249"/>
                </a:moveTo>
                <a:lnTo>
                  <a:pt x="406958" y="522452"/>
                </a:lnTo>
                <a:lnTo>
                  <a:pt x="402120" y="525322"/>
                </a:lnTo>
                <a:lnTo>
                  <a:pt x="398043" y="526355"/>
                </a:lnTo>
                <a:lnTo>
                  <a:pt x="366268" y="501357"/>
                </a:lnTo>
                <a:lnTo>
                  <a:pt x="366268" y="520268"/>
                </a:lnTo>
                <a:lnTo>
                  <a:pt x="369003" y="524019"/>
                </a:lnTo>
                <a:lnTo>
                  <a:pt x="379315" y="530316"/>
                </a:lnTo>
                <a:lnTo>
                  <a:pt x="390994" y="532457"/>
                </a:lnTo>
                <a:lnTo>
                  <a:pt x="400392" y="532536"/>
                </a:lnTo>
                <a:lnTo>
                  <a:pt x="406958" y="530249"/>
                </a:lnTo>
                <a:close/>
              </a:path>
              <a:path w="796289" h="542925">
                <a:moveTo>
                  <a:pt x="413512" y="525475"/>
                </a:moveTo>
                <a:lnTo>
                  <a:pt x="413512" y="501167"/>
                </a:lnTo>
                <a:lnTo>
                  <a:pt x="390994" y="501167"/>
                </a:lnTo>
                <a:lnTo>
                  <a:pt x="390994" y="507365"/>
                </a:lnTo>
                <a:lnTo>
                  <a:pt x="406958" y="507365"/>
                </a:lnTo>
                <a:lnTo>
                  <a:pt x="406958" y="530249"/>
                </a:lnTo>
                <a:lnTo>
                  <a:pt x="407466" y="530072"/>
                </a:lnTo>
                <a:lnTo>
                  <a:pt x="413512" y="525475"/>
                </a:lnTo>
                <a:close/>
              </a:path>
              <a:path w="796289" h="542925">
                <a:moveTo>
                  <a:pt x="339090" y="531698"/>
                </a:moveTo>
                <a:lnTo>
                  <a:pt x="339090" y="471157"/>
                </a:lnTo>
                <a:lnTo>
                  <a:pt x="332879" y="471157"/>
                </a:lnTo>
                <a:lnTo>
                  <a:pt x="332879" y="517194"/>
                </a:lnTo>
                <a:lnTo>
                  <a:pt x="295071" y="470966"/>
                </a:lnTo>
                <a:lnTo>
                  <a:pt x="292417" y="470966"/>
                </a:lnTo>
                <a:lnTo>
                  <a:pt x="292417" y="531495"/>
                </a:lnTo>
                <a:lnTo>
                  <a:pt x="298627" y="531495"/>
                </a:lnTo>
                <a:lnTo>
                  <a:pt x="298627" y="485470"/>
                </a:lnTo>
                <a:lnTo>
                  <a:pt x="336435" y="531698"/>
                </a:lnTo>
                <a:lnTo>
                  <a:pt x="339090" y="531698"/>
                </a:lnTo>
                <a:close/>
              </a:path>
              <a:path w="796289" h="542925">
                <a:moveTo>
                  <a:pt x="269181" y="531495"/>
                </a:moveTo>
                <a:lnTo>
                  <a:pt x="269181" y="471149"/>
                </a:lnTo>
                <a:lnTo>
                  <a:pt x="262559" y="471149"/>
                </a:lnTo>
                <a:lnTo>
                  <a:pt x="262559" y="531495"/>
                </a:lnTo>
                <a:lnTo>
                  <a:pt x="269181" y="531495"/>
                </a:lnTo>
                <a:close/>
              </a:path>
              <a:path w="796289" h="542925">
                <a:moveTo>
                  <a:pt x="200406" y="531495"/>
                </a:moveTo>
                <a:lnTo>
                  <a:pt x="200406" y="471157"/>
                </a:lnTo>
                <a:lnTo>
                  <a:pt x="193763" y="471157"/>
                </a:lnTo>
                <a:lnTo>
                  <a:pt x="193763" y="531495"/>
                </a:lnTo>
                <a:lnTo>
                  <a:pt x="200406" y="531495"/>
                </a:lnTo>
                <a:close/>
              </a:path>
              <a:path w="796289" h="542925">
                <a:moveTo>
                  <a:pt x="232689" y="503834"/>
                </a:moveTo>
                <a:lnTo>
                  <a:pt x="232689" y="497903"/>
                </a:lnTo>
                <a:lnTo>
                  <a:pt x="200406" y="497903"/>
                </a:lnTo>
                <a:lnTo>
                  <a:pt x="200406" y="503834"/>
                </a:lnTo>
                <a:lnTo>
                  <a:pt x="232689" y="503834"/>
                </a:lnTo>
                <a:close/>
              </a:path>
              <a:path w="796289" h="542925">
                <a:moveTo>
                  <a:pt x="239331" y="531495"/>
                </a:moveTo>
                <a:lnTo>
                  <a:pt x="239331" y="471157"/>
                </a:lnTo>
                <a:lnTo>
                  <a:pt x="232689" y="471157"/>
                </a:lnTo>
                <a:lnTo>
                  <a:pt x="232689" y="531495"/>
                </a:lnTo>
                <a:lnTo>
                  <a:pt x="239331" y="531495"/>
                </a:lnTo>
                <a:close/>
              </a:path>
              <a:path w="796289" h="542925">
                <a:moveTo>
                  <a:pt x="170345" y="478650"/>
                </a:moveTo>
                <a:lnTo>
                  <a:pt x="170345" y="472249"/>
                </a:lnTo>
                <a:lnTo>
                  <a:pt x="166141" y="470827"/>
                </a:lnTo>
                <a:lnTo>
                  <a:pt x="162013" y="470128"/>
                </a:lnTo>
                <a:lnTo>
                  <a:pt x="146024" y="470128"/>
                </a:lnTo>
                <a:lnTo>
                  <a:pt x="138950" y="476669"/>
                </a:lnTo>
                <a:lnTo>
                  <a:pt x="138950" y="496277"/>
                </a:lnTo>
                <a:lnTo>
                  <a:pt x="145846" y="499344"/>
                </a:lnTo>
                <a:lnTo>
                  <a:pt x="145846" y="479679"/>
                </a:lnTo>
                <a:lnTo>
                  <a:pt x="150253" y="476250"/>
                </a:lnTo>
                <a:lnTo>
                  <a:pt x="162013" y="476294"/>
                </a:lnTo>
                <a:lnTo>
                  <a:pt x="166141" y="477202"/>
                </a:lnTo>
                <a:lnTo>
                  <a:pt x="170345" y="478650"/>
                </a:lnTo>
                <a:close/>
              </a:path>
              <a:path w="796289" h="542925">
                <a:moveTo>
                  <a:pt x="167970" y="528732"/>
                </a:moveTo>
                <a:lnTo>
                  <a:pt x="167970" y="522452"/>
                </a:lnTo>
                <a:lnTo>
                  <a:pt x="163487" y="526427"/>
                </a:lnTo>
                <a:lnTo>
                  <a:pt x="150075" y="526384"/>
                </a:lnTo>
                <a:lnTo>
                  <a:pt x="144907" y="525132"/>
                </a:lnTo>
                <a:lnTo>
                  <a:pt x="139903" y="522617"/>
                </a:lnTo>
                <a:lnTo>
                  <a:pt x="139814" y="529348"/>
                </a:lnTo>
                <a:lnTo>
                  <a:pt x="144310" y="531342"/>
                </a:lnTo>
                <a:lnTo>
                  <a:pt x="150075" y="532536"/>
                </a:lnTo>
                <a:lnTo>
                  <a:pt x="155867" y="532536"/>
                </a:lnTo>
                <a:lnTo>
                  <a:pt x="163718" y="531260"/>
                </a:lnTo>
                <a:lnTo>
                  <a:pt x="167970" y="528732"/>
                </a:lnTo>
                <a:close/>
              </a:path>
              <a:path w="796289" h="542925">
                <a:moveTo>
                  <a:pt x="174879" y="515315"/>
                </a:moveTo>
                <a:lnTo>
                  <a:pt x="174879" y="504012"/>
                </a:lnTo>
                <a:lnTo>
                  <a:pt x="165722" y="500456"/>
                </a:lnTo>
                <a:lnTo>
                  <a:pt x="157708" y="497014"/>
                </a:lnTo>
                <a:lnTo>
                  <a:pt x="150761" y="494093"/>
                </a:lnTo>
                <a:lnTo>
                  <a:pt x="145846" y="491769"/>
                </a:lnTo>
                <a:lnTo>
                  <a:pt x="145846" y="499344"/>
                </a:lnTo>
                <a:lnTo>
                  <a:pt x="154063" y="502907"/>
                </a:lnTo>
                <a:lnTo>
                  <a:pt x="163718" y="507037"/>
                </a:lnTo>
                <a:lnTo>
                  <a:pt x="167970" y="508749"/>
                </a:lnTo>
                <a:lnTo>
                  <a:pt x="167970" y="528732"/>
                </a:lnTo>
                <a:lnTo>
                  <a:pt x="169711" y="527697"/>
                </a:lnTo>
                <a:lnTo>
                  <a:pt x="173535" y="522249"/>
                </a:lnTo>
                <a:lnTo>
                  <a:pt x="174879" y="515315"/>
                </a:lnTo>
                <a:close/>
              </a:path>
              <a:path w="796289" h="542925">
                <a:moveTo>
                  <a:pt x="130759" y="531495"/>
                </a:moveTo>
                <a:lnTo>
                  <a:pt x="104101" y="470750"/>
                </a:lnTo>
                <a:lnTo>
                  <a:pt x="101930" y="470750"/>
                </a:lnTo>
                <a:lnTo>
                  <a:pt x="75323" y="531495"/>
                </a:lnTo>
                <a:lnTo>
                  <a:pt x="82169" y="531495"/>
                </a:lnTo>
                <a:lnTo>
                  <a:pt x="89242" y="514794"/>
                </a:lnTo>
                <a:lnTo>
                  <a:pt x="91592" y="514794"/>
                </a:lnTo>
                <a:lnTo>
                  <a:pt x="91592" y="509257"/>
                </a:lnTo>
                <a:lnTo>
                  <a:pt x="102895" y="482714"/>
                </a:lnTo>
                <a:lnTo>
                  <a:pt x="114198" y="509257"/>
                </a:lnTo>
                <a:lnTo>
                  <a:pt x="114198" y="514794"/>
                </a:lnTo>
                <a:lnTo>
                  <a:pt x="116535" y="514794"/>
                </a:lnTo>
                <a:lnTo>
                  <a:pt x="123583" y="531495"/>
                </a:lnTo>
                <a:lnTo>
                  <a:pt x="130759" y="531495"/>
                </a:lnTo>
                <a:close/>
              </a:path>
              <a:path w="796289" h="542925">
                <a:moveTo>
                  <a:pt x="114198" y="514794"/>
                </a:moveTo>
                <a:lnTo>
                  <a:pt x="114198" y="509257"/>
                </a:lnTo>
                <a:lnTo>
                  <a:pt x="91592" y="509257"/>
                </a:lnTo>
                <a:lnTo>
                  <a:pt x="91592" y="514794"/>
                </a:lnTo>
                <a:lnTo>
                  <a:pt x="114198" y="514794"/>
                </a:lnTo>
                <a:close/>
              </a:path>
              <a:path w="796289" h="542925">
                <a:moveTo>
                  <a:pt x="72872" y="471157"/>
                </a:moveTo>
                <a:lnTo>
                  <a:pt x="66459" y="471157"/>
                </a:lnTo>
                <a:lnTo>
                  <a:pt x="52819" y="516763"/>
                </a:lnTo>
                <a:lnTo>
                  <a:pt x="37807" y="479971"/>
                </a:lnTo>
                <a:lnTo>
                  <a:pt x="35636" y="479971"/>
                </a:lnTo>
                <a:lnTo>
                  <a:pt x="20650" y="517105"/>
                </a:lnTo>
                <a:lnTo>
                  <a:pt x="6908" y="471157"/>
                </a:lnTo>
                <a:lnTo>
                  <a:pt x="342" y="471157"/>
                </a:lnTo>
                <a:lnTo>
                  <a:pt x="18834" y="531952"/>
                </a:lnTo>
                <a:lnTo>
                  <a:pt x="20955" y="531952"/>
                </a:lnTo>
                <a:lnTo>
                  <a:pt x="36601" y="493331"/>
                </a:lnTo>
                <a:lnTo>
                  <a:pt x="52298" y="531952"/>
                </a:lnTo>
                <a:lnTo>
                  <a:pt x="54470" y="531952"/>
                </a:lnTo>
                <a:lnTo>
                  <a:pt x="72872" y="471157"/>
                </a:lnTo>
                <a:close/>
              </a:path>
            </a:pathLst>
          </a:custGeom>
          <a:solidFill>
            <a:srgbClr val="005480"/>
          </a:solidFill>
        </p:spPr>
        <p:txBody>
          <a:bodyPr wrap="square" lIns="0" tIns="0" rIns="0" bIns="0" rtlCol="0"/>
          <a:lstStyle/>
          <a:p>
            <a:endParaRPr/>
          </a:p>
        </p:txBody>
      </p:sp>
      <p:sp>
        <p:nvSpPr>
          <p:cNvPr id="17" name="bk object 17"/>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18" name="bk object 18"/>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19" name="bk object 19"/>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20" name="bk object 20"/>
          <p:cNvSpPr/>
          <p:nvPr/>
        </p:nvSpPr>
        <p:spPr>
          <a:xfrm>
            <a:off x="4191063" y="6893903"/>
            <a:ext cx="394258" cy="191655"/>
          </a:xfrm>
          <a:prstGeom prst="rect">
            <a:avLst/>
          </a:prstGeom>
          <a:blipFill>
            <a:blip r:embed="rId2" cstate="print"/>
            <a:stretch>
              <a:fillRect/>
            </a:stretch>
          </a:blipFill>
        </p:spPr>
        <p:txBody>
          <a:bodyPr wrap="square" lIns="0" tIns="0" rIns="0" bIns="0" rtlCol="0"/>
          <a:lstStyle/>
          <a:p>
            <a:endParaRPr/>
          </a:p>
        </p:txBody>
      </p:sp>
      <p:sp>
        <p:nvSpPr>
          <p:cNvPr id="21" name="bk object 21"/>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22" name="bk object 22"/>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350" b="0" i="0">
                <a:solidFill>
                  <a:srgbClr val="005480"/>
                </a:solidFill>
                <a:latin typeface="Palatino Linotype"/>
                <a:cs typeface="Palatino Linotype"/>
              </a:defRPr>
            </a:lvl1pPr>
          </a:lstStyle>
          <a:p>
            <a:pPr marL="12700">
              <a:lnSpc>
                <a:spcPct val="100000"/>
              </a:lnSpc>
              <a:spcBef>
                <a:spcPts val="250"/>
              </a:spcBef>
            </a:pPr>
            <a:r>
              <a:rPr dirty="0"/>
              <a:t>Cancer</a:t>
            </a:r>
            <a:r>
              <a:rPr spc="-125" dirty="0"/>
              <a:t> </a:t>
            </a:r>
            <a:r>
              <a:rPr spc="15" dirty="0"/>
              <a:t>Institute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167640" y="172720"/>
            <a:ext cx="9723120" cy="1295400"/>
          </a:xfrm>
          <a:prstGeom prst="rect">
            <a:avLst/>
          </a:prstGeom>
          <a:solidFill>
            <a:srgbClr val="365F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r" eaLnBrk="1" hangingPunct="1">
              <a:defRPr/>
            </a:pPr>
            <a:r>
              <a:rPr lang="en-US" sz="3080" dirty="0">
                <a:solidFill>
                  <a:srgbClr val="FFEAD5"/>
                </a:solidFill>
                <a:ea typeface="ＭＳ Ｐゴシック" charset="0"/>
              </a:rPr>
              <a:t>Cancer Survivorship</a:t>
            </a:r>
          </a:p>
        </p:txBody>
      </p:sp>
      <p:sp>
        <p:nvSpPr>
          <p:cNvPr id="5" name="Freeform 8"/>
          <p:cNvSpPr>
            <a:spLocks/>
          </p:cNvSpPr>
          <p:nvPr/>
        </p:nvSpPr>
        <p:spPr bwMode="auto">
          <a:xfrm>
            <a:off x="167640" y="172720"/>
            <a:ext cx="9723120" cy="431800"/>
          </a:xfrm>
          <a:custGeom>
            <a:avLst/>
            <a:gdLst>
              <a:gd name="T0" fmla="*/ 2147483646 w 2448"/>
              <a:gd name="T1" fmla="*/ 2147483646 h 248"/>
              <a:gd name="T2" fmla="*/ 0 w 2448"/>
              <a:gd name="T3" fmla="*/ 2147483646 h 248"/>
              <a:gd name="T4" fmla="*/ 0 60000 65536"/>
              <a:gd name="T5" fmla="*/ 0 60000 65536"/>
            </a:gdLst>
            <a:ahLst/>
            <a:cxnLst>
              <a:cxn ang="T4">
                <a:pos x="T0" y="T1"/>
              </a:cxn>
              <a:cxn ang="T5">
                <a:pos x="T2" y="T3"/>
              </a:cxn>
            </a:cxnLst>
            <a:rect l="0" t="0" r="r" b="b"/>
            <a:pathLst>
              <a:path w="2448" h="248">
                <a:moveTo>
                  <a:pt x="2448" y="56"/>
                </a:moveTo>
                <a:cubicBezTo>
                  <a:pt x="1822" y="1"/>
                  <a:pt x="929" y="0"/>
                  <a:pt x="0" y="248"/>
                </a:cubicBezTo>
              </a:path>
            </a:pathLst>
          </a:custGeom>
          <a:noFill/>
          <a:ln w="6350" cap="flat" cmpd="sng">
            <a:solidFill>
              <a:srgbClr val="FFEAD5"/>
            </a:solidFill>
            <a:prstDash val="solid"/>
            <a:miter lim="800000"/>
            <a:headEnd/>
            <a:tailEnd/>
          </a:ln>
          <a:effectLst/>
          <a:extLst>
            <a:ext uri="{909E8E84-426E-40DD-AFC4-6F175D3DCCD1}">
              <a14:hiddenFill xmlns:a14="http://schemas.microsoft.com/office/drawing/2010/main">
                <a:solidFill>
                  <a:srgbClr val="FFEAD5"/>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a:lstStyle/>
          <a:p>
            <a:endParaRPr lang="en-US" sz="1980"/>
          </a:p>
        </p:txBody>
      </p:sp>
      <p:pic>
        <p:nvPicPr>
          <p:cNvPr id="6" name="Picture 8" descr="gw_txt_2cs_pos.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1" y="6941185"/>
            <a:ext cx="878364" cy="6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WCI linear(2).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07180" y="7167880"/>
            <a:ext cx="2062322" cy="46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46721" y="6995160"/>
            <a:ext cx="1094899" cy="67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754380" y="2414482"/>
            <a:ext cx="8549640" cy="677108"/>
          </a:xfrm>
          <a:extLst>
            <a:ext uri="{909E8E84-426E-40DD-AFC4-6F175D3DCCD1}">
              <a14:hiddenFill xmlns:a14="http://schemas.microsoft.com/office/drawing/2010/main">
                <a:solidFill>
                  <a:schemeClr val="accent1"/>
                </a:solidFill>
              </a14:hiddenFill>
            </a:ext>
          </a:extLst>
        </p:spPr>
        <p:txBody>
          <a:bodyPr/>
          <a:lstStyle>
            <a:lvl1pPr>
              <a:defRPr sz="4400">
                <a:latin typeface="Trebuchet MS" pitchFamily="34" charset="0"/>
              </a:defRPr>
            </a:lvl1pPr>
          </a:lstStyle>
          <a:p>
            <a:pPr lvl="0"/>
            <a:r>
              <a:rPr lang="en-US" noProof="0"/>
              <a:t>Click to edit Master title style</a:t>
            </a:r>
            <a:endParaRPr lang="en-US" noProof="0" dirty="0"/>
          </a:p>
        </p:txBody>
      </p:sp>
      <p:sp>
        <p:nvSpPr>
          <p:cNvPr id="4099" name="Rectangle 3"/>
          <p:cNvSpPr>
            <a:spLocks noGrp="1" noChangeArrowheads="1"/>
          </p:cNvSpPr>
          <p:nvPr>
            <p:ph type="subTitle" idx="1"/>
          </p:nvPr>
        </p:nvSpPr>
        <p:spPr>
          <a:xfrm>
            <a:off x="1508760" y="4404360"/>
            <a:ext cx="7040880" cy="406265"/>
          </a:xfrm>
        </p:spPr>
        <p:txBody>
          <a:bodyPr/>
          <a:lstStyle>
            <a:lvl1pPr marL="0" indent="0" algn="ctr">
              <a:buFontTx/>
              <a:buNone/>
              <a:defRPr sz="2640">
                <a:solidFill>
                  <a:srgbClr val="898989"/>
                </a:solidFill>
                <a:latin typeface="Times New Roman" pitchFamily="18" charset="0"/>
                <a:cs typeface="Times New Roman" pitchFamily="18" charset="0"/>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3316326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3609" y="6648653"/>
            <a:ext cx="796290" cy="542925"/>
          </a:xfrm>
          <a:custGeom>
            <a:avLst/>
            <a:gdLst/>
            <a:ahLst/>
            <a:cxnLst/>
            <a:rect l="l" t="t" r="r" b="b"/>
            <a:pathLst>
              <a:path w="796289" h="542925">
                <a:moveTo>
                  <a:pt x="794626" y="217728"/>
                </a:moveTo>
                <a:lnTo>
                  <a:pt x="794626" y="135229"/>
                </a:lnTo>
                <a:lnTo>
                  <a:pt x="781278" y="135229"/>
                </a:lnTo>
                <a:lnTo>
                  <a:pt x="781278" y="188239"/>
                </a:lnTo>
                <a:lnTo>
                  <a:pt x="733247" y="134645"/>
                </a:lnTo>
                <a:lnTo>
                  <a:pt x="728446" y="134645"/>
                </a:lnTo>
                <a:lnTo>
                  <a:pt x="728446" y="217144"/>
                </a:lnTo>
                <a:lnTo>
                  <a:pt x="741807" y="217144"/>
                </a:lnTo>
                <a:lnTo>
                  <a:pt x="741807" y="164376"/>
                </a:lnTo>
                <a:lnTo>
                  <a:pt x="789851" y="217728"/>
                </a:lnTo>
                <a:lnTo>
                  <a:pt x="794626" y="217728"/>
                </a:lnTo>
                <a:close/>
              </a:path>
              <a:path w="796289" h="542925">
                <a:moveTo>
                  <a:pt x="707288" y="176174"/>
                </a:moveTo>
                <a:lnTo>
                  <a:pt x="704231" y="159113"/>
                </a:lnTo>
                <a:lnTo>
                  <a:pt x="695739" y="145503"/>
                </a:lnTo>
                <a:lnTo>
                  <a:pt x="682829" y="136494"/>
                </a:lnTo>
                <a:lnTo>
                  <a:pt x="666521" y="133235"/>
                </a:lnTo>
                <a:lnTo>
                  <a:pt x="650162" y="136494"/>
                </a:lnTo>
                <a:lnTo>
                  <a:pt x="637006" y="145503"/>
                </a:lnTo>
                <a:lnTo>
                  <a:pt x="628241" y="159113"/>
                </a:lnTo>
                <a:lnTo>
                  <a:pt x="625055" y="176174"/>
                </a:lnTo>
                <a:lnTo>
                  <a:pt x="628118" y="193256"/>
                </a:lnTo>
                <a:lnTo>
                  <a:pt x="636622" y="206863"/>
                </a:lnTo>
                <a:lnTo>
                  <a:pt x="640054" y="209254"/>
                </a:lnTo>
                <a:lnTo>
                  <a:pt x="640054" y="176174"/>
                </a:lnTo>
                <a:lnTo>
                  <a:pt x="641978" y="164100"/>
                </a:lnTo>
                <a:lnTo>
                  <a:pt x="647344" y="154422"/>
                </a:lnTo>
                <a:lnTo>
                  <a:pt x="655570" y="147981"/>
                </a:lnTo>
                <a:lnTo>
                  <a:pt x="665848" y="145691"/>
                </a:lnTo>
                <a:lnTo>
                  <a:pt x="666521" y="145744"/>
                </a:lnTo>
                <a:lnTo>
                  <a:pt x="676684" y="147981"/>
                </a:lnTo>
                <a:lnTo>
                  <a:pt x="684979" y="154422"/>
                </a:lnTo>
                <a:lnTo>
                  <a:pt x="690379" y="164127"/>
                </a:lnTo>
                <a:lnTo>
                  <a:pt x="692302" y="176174"/>
                </a:lnTo>
                <a:lnTo>
                  <a:pt x="692302" y="208949"/>
                </a:lnTo>
                <a:lnTo>
                  <a:pt x="695350" y="206863"/>
                </a:lnTo>
                <a:lnTo>
                  <a:pt x="704106" y="193256"/>
                </a:lnTo>
                <a:lnTo>
                  <a:pt x="707288" y="176174"/>
                </a:lnTo>
                <a:close/>
              </a:path>
              <a:path w="796289" h="542925">
                <a:moveTo>
                  <a:pt x="692302" y="208949"/>
                </a:moveTo>
                <a:lnTo>
                  <a:pt x="692302" y="176174"/>
                </a:lnTo>
                <a:lnTo>
                  <a:pt x="690376" y="188268"/>
                </a:lnTo>
                <a:lnTo>
                  <a:pt x="685006" y="197953"/>
                </a:lnTo>
                <a:lnTo>
                  <a:pt x="676775" y="204393"/>
                </a:lnTo>
                <a:lnTo>
                  <a:pt x="666521" y="206676"/>
                </a:lnTo>
                <a:lnTo>
                  <a:pt x="665848" y="206635"/>
                </a:lnTo>
                <a:lnTo>
                  <a:pt x="655661" y="204393"/>
                </a:lnTo>
                <a:lnTo>
                  <a:pt x="647371" y="197953"/>
                </a:lnTo>
                <a:lnTo>
                  <a:pt x="641975" y="188241"/>
                </a:lnTo>
                <a:lnTo>
                  <a:pt x="640054" y="176174"/>
                </a:lnTo>
                <a:lnTo>
                  <a:pt x="640054" y="209254"/>
                </a:lnTo>
                <a:lnTo>
                  <a:pt x="649541" y="215861"/>
                </a:lnTo>
                <a:lnTo>
                  <a:pt x="665848" y="219113"/>
                </a:lnTo>
                <a:lnTo>
                  <a:pt x="682203" y="215861"/>
                </a:lnTo>
                <a:lnTo>
                  <a:pt x="692302" y="208949"/>
                </a:lnTo>
                <a:close/>
              </a:path>
              <a:path w="796289" h="542925">
                <a:moveTo>
                  <a:pt x="617626" y="147980"/>
                </a:moveTo>
                <a:lnTo>
                  <a:pt x="617626" y="135229"/>
                </a:lnTo>
                <a:lnTo>
                  <a:pt x="551332" y="135229"/>
                </a:lnTo>
                <a:lnTo>
                  <a:pt x="551332" y="147980"/>
                </a:lnTo>
                <a:lnTo>
                  <a:pt x="577443" y="147980"/>
                </a:lnTo>
                <a:lnTo>
                  <a:pt x="577443" y="217144"/>
                </a:lnTo>
                <a:lnTo>
                  <a:pt x="591477" y="217144"/>
                </a:lnTo>
                <a:lnTo>
                  <a:pt x="591477" y="147980"/>
                </a:lnTo>
                <a:lnTo>
                  <a:pt x="617626" y="147980"/>
                </a:lnTo>
                <a:close/>
              </a:path>
              <a:path w="796289" h="542925">
                <a:moveTo>
                  <a:pt x="535101" y="149745"/>
                </a:moveTo>
                <a:lnTo>
                  <a:pt x="535101" y="136398"/>
                </a:lnTo>
                <a:lnTo>
                  <a:pt x="528434" y="134188"/>
                </a:lnTo>
                <a:lnTo>
                  <a:pt x="521487" y="133235"/>
                </a:lnTo>
                <a:lnTo>
                  <a:pt x="513410" y="133235"/>
                </a:lnTo>
                <a:lnTo>
                  <a:pt x="495733" y="136148"/>
                </a:lnTo>
                <a:lnTo>
                  <a:pt x="481164" y="144591"/>
                </a:lnTo>
                <a:lnTo>
                  <a:pt x="471272" y="158122"/>
                </a:lnTo>
                <a:lnTo>
                  <a:pt x="467626" y="176301"/>
                </a:lnTo>
                <a:lnTo>
                  <a:pt x="471099" y="193802"/>
                </a:lnTo>
                <a:lnTo>
                  <a:pt x="480556" y="207317"/>
                </a:lnTo>
                <a:lnTo>
                  <a:pt x="482612" y="208596"/>
                </a:lnTo>
                <a:lnTo>
                  <a:pt x="482612" y="176174"/>
                </a:lnTo>
                <a:lnTo>
                  <a:pt x="484614" y="164230"/>
                </a:lnTo>
                <a:lnTo>
                  <a:pt x="490529" y="154706"/>
                </a:lnTo>
                <a:lnTo>
                  <a:pt x="500223" y="148404"/>
                </a:lnTo>
                <a:lnTo>
                  <a:pt x="513410" y="146152"/>
                </a:lnTo>
                <a:lnTo>
                  <a:pt x="520331" y="146126"/>
                </a:lnTo>
                <a:lnTo>
                  <a:pt x="528053" y="147167"/>
                </a:lnTo>
                <a:lnTo>
                  <a:pt x="535000" y="149745"/>
                </a:lnTo>
                <a:close/>
              </a:path>
              <a:path w="796289" h="542925">
                <a:moveTo>
                  <a:pt x="527481" y="217104"/>
                </a:moveTo>
                <a:lnTo>
                  <a:pt x="527481" y="204038"/>
                </a:lnTo>
                <a:lnTo>
                  <a:pt x="523049" y="205905"/>
                </a:lnTo>
                <a:lnTo>
                  <a:pt x="518223" y="206730"/>
                </a:lnTo>
                <a:lnTo>
                  <a:pt x="482612" y="176174"/>
                </a:lnTo>
                <a:lnTo>
                  <a:pt x="482612" y="208596"/>
                </a:lnTo>
                <a:lnTo>
                  <a:pt x="494560" y="216027"/>
                </a:lnTo>
                <a:lnTo>
                  <a:pt x="511670" y="219113"/>
                </a:lnTo>
                <a:lnTo>
                  <a:pt x="519962" y="218587"/>
                </a:lnTo>
                <a:lnTo>
                  <a:pt x="527481" y="217104"/>
                </a:lnTo>
                <a:close/>
              </a:path>
              <a:path w="796289" h="542925">
                <a:moveTo>
                  <a:pt x="540943" y="211556"/>
                </a:moveTo>
                <a:lnTo>
                  <a:pt x="540943" y="173151"/>
                </a:lnTo>
                <a:lnTo>
                  <a:pt x="508736" y="173151"/>
                </a:lnTo>
                <a:lnTo>
                  <a:pt x="508736" y="185445"/>
                </a:lnTo>
                <a:lnTo>
                  <a:pt x="527481" y="185445"/>
                </a:lnTo>
                <a:lnTo>
                  <a:pt x="527481" y="217104"/>
                </a:lnTo>
                <a:lnTo>
                  <a:pt x="534580" y="214703"/>
                </a:lnTo>
                <a:lnTo>
                  <a:pt x="540943" y="211556"/>
                </a:lnTo>
                <a:close/>
              </a:path>
              <a:path w="796289" h="542925">
                <a:moveTo>
                  <a:pt x="446455" y="217728"/>
                </a:moveTo>
                <a:lnTo>
                  <a:pt x="446455" y="135229"/>
                </a:lnTo>
                <a:lnTo>
                  <a:pt x="433133" y="135229"/>
                </a:lnTo>
                <a:lnTo>
                  <a:pt x="433133" y="188239"/>
                </a:lnTo>
                <a:lnTo>
                  <a:pt x="385076" y="134645"/>
                </a:lnTo>
                <a:lnTo>
                  <a:pt x="380276" y="134645"/>
                </a:lnTo>
                <a:lnTo>
                  <a:pt x="380276" y="217144"/>
                </a:lnTo>
                <a:lnTo>
                  <a:pt x="393661" y="217144"/>
                </a:lnTo>
                <a:lnTo>
                  <a:pt x="393661" y="164376"/>
                </a:lnTo>
                <a:lnTo>
                  <a:pt x="441693" y="217728"/>
                </a:lnTo>
                <a:lnTo>
                  <a:pt x="446455" y="217728"/>
                </a:lnTo>
                <a:close/>
              </a:path>
              <a:path w="796289" h="542925">
                <a:moveTo>
                  <a:pt x="354799" y="217145"/>
                </a:moveTo>
                <a:lnTo>
                  <a:pt x="354799" y="135229"/>
                </a:lnTo>
                <a:lnTo>
                  <a:pt x="340765" y="135229"/>
                </a:lnTo>
                <a:lnTo>
                  <a:pt x="340765" y="217145"/>
                </a:lnTo>
                <a:lnTo>
                  <a:pt x="354799" y="217145"/>
                </a:lnTo>
                <a:close/>
              </a:path>
              <a:path w="796289" h="542925">
                <a:moveTo>
                  <a:pt x="264198" y="217144"/>
                </a:moveTo>
                <a:lnTo>
                  <a:pt x="264198" y="135229"/>
                </a:lnTo>
                <a:lnTo>
                  <a:pt x="250253" y="135229"/>
                </a:lnTo>
                <a:lnTo>
                  <a:pt x="250253" y="217144"/>
                </a:lnTo>
                <a:lnTo>
                  <a:pt x="264198" y="217144"/>
                </a:lnTo>
                <a:close/>
              </a:path>
              <a:path w="796289" h="542925">
                <a:moveTo>
                  <a:pt x="301244" y="181927"/>
                </a:moveTo>
                <a:lnTo>
                  <a:pt x="301244" y="169405"/>
                </a:lnTo>
                <a:lnTo>
                  <a:pt x="264198" y="169405"/>
                </a:lnTo>
                <a:lnTo>
                  <a:pt x="264198" y="181927"/>
                </a:lnTo>
                <a:lnTo>
                  <a:pt x="301244" y="181927"/>
                </a:lnTo>
                <a:close/>
              </a:path>
              <a:path w="796289" h="542925">
                <a:moveTo>
                  <a:pt x="315277" y="217144"/>
                </a:moveTo>
                <a:lnTo>
                  <a:pt x="315277" y="135229"/>
                </a:lnTo>
                <a:lnTo>
                  <a:pt x="301244" y="135229"/>
                </a:lnTo>
                <a:lnTo>
                  <a:pt x="301244" y="217144"/>
                </a:lnTo>
                <a:lnTo>
                  <a:pt x="315277" y="217144"/>
                </a:lnTo>
                <a:close/>
              </a:path>
              <a:path w="796289" h="542925">
                <a:moveTo>
                  <a:pt x="225488" y="150088"/>
                </a:moveTo>
                <a:lnTo>
                  <a:pt x="225488" y="136537"/>
                </a:lnTo>
                <a:lnTo>
                  <a:pt x="220091" y="134518"/>
                </a:lnTo>
                <a:lnTo>
                  <a:pt x="214007" y="133235"/>
                </a:lnTo>
                <a:lnTo>
                  <a:pt x="207899" y="133235"/>
                </a:lnTo>
                <a:lnTo>
                  <a:pt x="196721" y="135066"/>
                </a:lnTo>
                <a:lnTo>
                  <a:pt x="188328" y="140146"/>
                </a:lnTo>
                <a:lnTo>
                  <a:pt x="183049" y="147857"/>
                </a:lnTo>
                <a:lnTo>
                  <a:pt x="181216" y="157581"/>
                </a:lnTo>
                <a:lnTo>
                  <a:pt x="182977" y="166523"/>
                </a:lnTo>
                <a:lnTo>
                  <a:pt x="187572" y="172920"/>
                </a:lnTo>
                <a:lnTo>
                  <a:pt x="193967" y="177473"/>
                </a:lnTo>
                <a:lnTo>
                  <a:pt x="195478" y="178193"/>
                </a:lnTo>
                <a:lnTo>
                  <a:pt x="195478" y="150088"/>
                </a:lnTo>
                <a:lnTo>
                  <a:pt x="199377" y="145643"/>
                </a:lnTo>
                <a:lnTo>
                  <a:pt x="214007" y="145746"/>
                </a:lnTo>
                <a:lnTo>
                  <a:pt x="220573" y="147726"/>
                </a:lnTo>
                <a:lnTo>
                  <a:pt x="225361" y="150088"/>
                </a:lnTo>
                <a:close/>
              </a:path>
              <a:path w="796289" h="542925">
                <a:moveTo>
                  <a:pt x="217182" y="216415"/>
                </a:moveTo>
                <a:lnTo>
                  <a:pt x="217182" y="201002"/>
                </a:lnTo>
                <a:lnTo>
                  <a:pt x="213791" y="206730"/>
                </a:lnTo>
                <a:lnTo>
                  <a:pt x="197726" y="206730"/>
                </a:lnTo>
                <a:lnTo>
                  <a:pt x="190576" y="204863"/>
                </a:lnTo>
                <a:lnTo>
                  <a:pt x="183870" y="201460"/>
                </a:lnTo>
                <a:lnTo>
                  <a:pt x="183769" y="215049"/>
                </a:lnTo>
                <a:lnTo>
                  <a:pt x="189877" y="217601"/>
                </a:lnTo>
                <a:lnTo>
                  <a:pt x="196721" y="219098"/>
                </a:lnTo>
                <a:lnTo>
                  <a:pt x="204762" y="219113"/>
                </a:lnTo>
                <a:lnTo>
                  <a:pt x="216395" y="216955"/>
                </a:lnTo>
                <a:lnTo>
                  <a:pt x="217182" y="216415"/>
                </a:lnTo>
                <a:close/>
              </a:path>
              <a:path w="796289" h="542925">
                <a:moveTo>
                  <a:pt x="231482" y="193509"/>
                </a:moveTo>
                <a:lnTo>
                  <a:pt x="201129" y="164915"/>
                </a:lnTo>
                <a:lnTo>
                  <a:pt x="195478" y="162725"/>
                </a:lnTo>
                <a:lnTo>
                  <a:pt x="195478" y="178193"/>
                </a:lnTo>
                <a:lnTo>
                  <a:pt x="201244" y="180935"/>
                </a:lnTo>
                <a:lnTo>
                  <a:pt x="211670" y="185445"/>
                </a:lnTo>
                <a:lnTo>
                  <a:pt x="217182" y="187540"/>
                </a:lnTo>
                <a:lnTo>
                  <a:pt x="217182" y="216415"/>
                </a:lnTo>
                <a:lnTo>
                  <a:pt x="224751" y="211226"/>
                </a:lnTo>
                <a:lnTo>
                  <a:pt x="229793" y="203039"/>
                </a:lnTo>
                <a:lnTo>
                  <a:pt x="231482" y="193509"/>
                </a:lnTo>
                <a:close/>
              </a:path>
              <a:path w="796289" h="542925">
                <a:moveTo>
                  <a:pt x="98755" y="135229"/>
                </a:moveTo>
                <a:lnTo>
                  <a:pt x="85255" y="135229"/>
                </a:lnTo>
                <a:lnTo>
                  <a:pt x="69913" y="187172"/>
                </a:lnTo>
                <a:lnTo>
                  <a:pt x="50850" y="145884"/>
                </a:lnTo>
                <a:lnTo>
                  <a:pt x="48475" y="145884"/>
                </a:lnTo>
                <a:lnTo>
                  <a:pt x="29616" y="187312"/>
                </a:lnTo>
                <a:lnTo>
                  <a:pt x="14401" y="135229"/>
                </a:lnTo>
                <a:lnTo>
                  <a:pt x="0" y="135229"/>
                </a:lnTo>
                <a:lnTo>
                  <a:pt x="25387" y="217728"/>
                </a:lnTo>
                <a:lnTo>
                  <a:pt x="29032" y="217728"/>
                </a:lnTo>
                <a:lnTo>
                  <a:pt x="49060" y="172681"/>
                </a:lnTo>
                <a:lnTo>
                  <a:pt x="69913" y="217728"/>
                </a:lnTo>
                <a:lnTo>
                  <a:pt x="73558" y="217728"/>
                </a:lnTo>
                <a:lnTo>
                  <a:pt x="98755" y="135229"/>
                </a:lnTo>
                <a:close/>
              </a:path>
              <a:path w="796289" h="542925">
                <a:moveTo>
                  <a:pt x="172834" y="217144"/>
                </a:moveTo>
                <a:lnTo>
                  <a:pt x="136512" y="134645"/>
                </a:lnTo>
                <a:lnTo>
                  <a:pt x="132905" y="134645"/>
                </a:lnTo>
                <a:lnTo>
                  <a:pt x="96583" y="217144"/>
                </a:lnTo>
                <a:lnTo>
                  <a:pt x="111099" y="217144"/>
                </a:lnTo>
                <a:lnTo>
                  <a:pt x="117881" y="200888"/>
                </a:lnTo>
                <a:lnTo>
                  <a:pt x="122821" y="200888"/>
                </a:lnTo>
                <a:lnTo>
                  <a:pt x="122821" y="189179"/>
                </a:lnTo>
                <a:lnTo>
                  <a:pt x="134378" y="161785"/>
                </a:lnTo>
                <a:lnTo>
                  <a:pt x="146024" y="189179"/>
                </a:lnTo>
                <a:lnTo>
                  <a:pt x="146024" y="200888"/>
                </a:lnTo>
                <a:lnTo>
                  <a:pt x="150939" y="200888"/>
                </a:lnTo>
                <a:lnTo>
                  <a:pt x="157835" y="217144"/>
                </a:lnTo>
                <a:lnTo>
                  <a:pt x="172834" y="217144"/>
                </a:lnTo>
                <a:close/>
              </a:path>
              <a:path w="796289" h="542925">
                <a:moveTo>
                  <a:pt x="146024" y="200888"/>
                </a:moveTo>
                <a:lnTo>
                  <a:pt x="146024" y="189179"/>
                </a:lnTo>
                <a:lnTo>
                  <a:pt x="122821" y="189179"/>
                </a:lnTo>
                <a:lnTo>
                  <a:pt x="122821" y="200888"/>
                </a:lnTo>
                <a:lnTo>
                  <a:pt x="146024" y="200888"/>
                </a:lnTo>
                <a:close/>
              </a:path>
              <a:path w="796289" h="542925">
                <a:moveTo>
                  <a:pt x="796048" y="268503"/>
                </a:moveTo>
                <a:lnTo>
                  <a:pt x="780199" y="268503"/>
                </a:lnTo>
                <a:lnTo>
                  <a:pt x="758659" y="304634"/>
                </a:lnTo>
                <a:lnTo>
                  <a:pt x="736866" y="268503"/>
                </a:lnTo>
                <a:lnTo>
                  <a:pt x="720674" y="268503"/>
                </a:lnTo>
                <a:lnTo>
                  <a:pt x="751382" y="316826"/>
                </a:lnTo>
                <a:lnTo>
                  <a:pt x="751382" y="350393"/>
                </a:lnTo>
                <a:lnTo>
                  <a:pt x="765340" y="350393"/>
                </a:lnTo>
                <a:lnTo>
                  <a:pt x="765340" y="316915"/>
                </a:lnTo>
                <a:lnTo>
                  <a:pt x="796048" y="268503"/>
                </a:lnTo>
                <a:close/>
              </a:path>
              <a:path w="796289" h="542925">
                <a:moveTo>
                  <a:pt x="708190" y="281228"/>
                </a:moveTo>
                <a:lnTo>
                  <a:pt x="708190" y="268503"/>
                </a:lnTo>
                <a:lnTo>
                  <a:pt x="639559" y="268503"/>
                </a:lnTo>
                <a:lnTo>
                  <a:pt x="639559" y="281228"/>
                </a:lnTo>
                <a:lnTo>
                  <a:pt x="666851" y="281228"/>
                </a:lnTo>
                <a:lnTo>
                  <a:pt x="666851" y="350393"/>
                </a:lnTo>
                <a:lnTo>
                  <a:pt x="680885" y="350393"/>
                </a:lnTo>
                <a:lnTo>
                  <a:pt x="680885" y="281228"/>
                </a:lnTo>
                <a:lnTo>
                  <a:pt x="708190" y="281228"/>
                </a:lnTo>
                <a:close/>
              </a:path>
              <a:path w="796289" h="542925">
                <a:moveTo>
                  <a:pt x="614705" y="350391"/>
                </a:moveTo>
                <a:lnTo>
                  <a:pt x="614705" y="268503"/>
                </a:lnTo>
                <a:lnTo>
                  <a:pt x="600676" y="268503"/>
                </a:lnTo>
                <a:lnTo>
                  <a:pt x="600676" y="350391"/>
                </a:lnTo>
                <a:lnTo>
                  <a:pt x="614705" y="350391"/>
                </a:lnTo>
                <a:close/>
              </a:path>
              <a:path w="796289" h="542925">
                <a:moveTo>
                  <a:pt x="565429" y="283349"/>
                </a:moveTo>
                <a:lnTo>
                  <a:pt x="565429" y="269760"/>
                </a:lnTo>
                <a:lnTo>
                  <a:pt x="559562" y="267766"/>
                </a:lnTo>
                <a:lnTo>
                  <a:pt x="553478" y="266533"/>
                </a:lnTo>
                <a:lnTo>
                  <a:pt x="546684" y="266484"/>
                </a:lnTo>
                <a:lnTo>
                  <a:pt x="534614" y="268312"/>
                </a:lnTo>
                <a:lnTo>
                  <a:pt x="525508" y="273399"/>
                </a:lnTo>
                <a:lnTo>
                  <a:pt x="519757" y="281143"/>
                </a:lnTo>
                <a:lnTo>
                  <a:pt x="517753" y="290944"/>
                </a:lnTo>
                <a:lnTo>
                  <a:pt x="519654" y="299868"/>
                </a:lnTo>
                <a:lnTo>
                  <a:pt x="524617" y="306223"/>
                </a:lnTo>
                <a:lnTo>
                  <a:pt x="531533" y="310734"/>
                </a:lnTo>
                <a:lnTo>
                  <a:pt x="532041" y="310955"/>
                </a:lnTo>
                <a:lnTo>
                  <a:pt x="532041" y="283349"/>
                </a:lnTo>
                <a:lnTo>
                  <a:pt x="536359" y="278879"/>
                </a:lnTo>
                <a:lnTo>
                  <a:pt x="552335" y="278879"/>
                </a:lnTo>
                <a:lnTo>
                  <a:pt x="559803" y="281012"/>
                </a:lnTo>
                <a:lnTo>
                  <a:pt x="565188" y="283349"/>
                </a:lnTo>
                <a:lnTo>
                  <a:pt x="565429" y="283349"/>
                </a:lnTo>
                <a:close/>
              </a:path>
              <a:path w="796289" h="542925">
                <a:moveTo>
                  <a:pt x="557110" y="348926"/>
                </a:moveTo>
                <a:lnTo>
                  <a:pt x="557110" y="334251"/>
                </a:lnTo>
                <a:lnTo>
                  <a:pt x="553478" y="339979"/>
                </a:lnTo>
                <a:lnTo>
                  <a:pt x="535190" y="339979"/>
                </a:lnTo>
                <a:lnTo>
                  <a:pt x="526999" y="338112"/>
                </a:lnTo>
                <a:lnTo>
                  <a:pt x="519654" y="334831"/>
                </a:lnTo>
                <a:lnTo>
                  <a:pt x="519150" y="334708"/>
                </a:lnTo>
                <a:lnTo>
                  <a:pt x="519150" y="348284"/>
                </a:lnTo>
                <a:lnTo>
                  <a:pt x="525818" y="350875"/>
                </a:lnTo>
                <a:lnTo>
                  <a:pt x="533704" y="352374"/>
                </a:lnTo>
                <a:lnTo>
                  <a:pt x="542328" y="352374"/>
                </a:lnTo>
                <a:lnTo>
                  <a:pt x="555083" y="350210"/>
                </a:lnTo>
                <a:lnTo>
                  <a:pt x="557110" y="348926"/>
                </a:lnTo>
                <a:close/>
              </a:path>
              <a:path w="796289" h="542925">
                <a:moveTo>
                  <a:pt x="571398" y="326618"/>
                </a:moveTo>
                <a:lnTo>
                  <a:pt x="532041" y="295744"/>
                </a:lnTo>
                <a:lnTo>
                  <a:pt x="532041" y="310955"/>
                </a:lnTo>
                <a:lnTo>
                  <a:pt x="539292" y="314121"/>
                </a:lnTo>
                <a:lnTo>
                  <a:pt x="551726" y="319049"/>
                </a:lnTo>
                <a:lnTo>
                  <a:pt x="557110" y="321017"/>
                </a:lnTo>
                <a:lnTo>
                  <a:pt x="557110" y="348926"/>
                </a:lnTo>
                <a:lnTo>
                  <a:pt x="564164" y="344458"/>
                </a:lnTo>
                <a:lnTo>
                  <a:pt x="569594" y="336225"/>
                </a:lnTo>
                <a:lnTo>
                  <a:pt x="571398" y="326618"/>
                </a:lnTo>
                <a:close/>
              </a:path>
              <a:path w="796289" h="542925">
                <a:moveTo>
                  <a:pt x="494334" y="295148"/>
                </a:moveTo>
                <a:lnTo>
                  <a:pt x="461759" y="268616"/>
                </a:lnTo>
                <a:lnTo>
                  <a:pt x="434124" y="268503"/>
                </a:lnTo>
                <a:lnTo>
                  <a:pt x="434124" y="350393"/>
                </a:lnTo>
                <a:lnTo>
                  <a:pt x="448183" y="350393"/>
                </a:lnTo>
                <a:lnTo>
                  <a:pt x="448183" y="281114"/>
                </a:lnTo>
                <a:lnTo>
                  <a:pt x="473710" y="281114"/>
                </a:lnTo>
                <a:lnTo>
                  <a:pt x="479590" y="286626"/>
                </a:lnTo>
                <a:lnTo>
                  <a:pt x="479590" y="317984"/>
                </a:lnTo>
                <a:lnTo>
                  <a:pt x="484787" y="315141"/>
                </a:lnTo>
                <a:lnTo>
                  <a:pt x="490067" y="309611"/>
                </a:lnTo>
                <a:lnTo>
                  <a:pt x="493262" y="302850"/>
                </a:lnTo>
                <a:lnTo>
                  <a:pt x="494334" y="295148"/>
                </a:lnTo>
                <a:close/>
              </a:path>
              <a:path w="796289" h="542925">
                <a:moveTo>
                  <a:pt x="479590" y="317984"/>
                </a:moveTo>
                <a:lnTo>
                  <a:pt x="479590" y="304406"/>
                </a:lnTo>
                <a:lnTo>
                  <a:pt x="473710" y="309778"/>
                </a:lnTo>
                <a:lnTo>
                  <a:pt x="448183" y="309778"/>
                </a:lnTo>
                <a:lnTo>
                  <a:pt x="448183" y="322186"/>
                </a:lnTo>
                <a:lnTo>
                  <a:pt x="463994" y="322186"/>
                </a:lnTo>
                <a:lnTo>
                  <a:pt x="477456" y="342834"/>
                </a:lnTo>
                <a:lnTo>
                  <a:pt x="477456" y="319151"/>
                </a:lnTo>
                <a:lnTo>
                  <a:pt x="479590" y="317984"/>
                </a:lnTo>
                <a:close/>
              </a:path>
              <a:path w="796289" h="542925">
                <a:moveTo>
                  <a:pt x="498767" y="350393"/>
                </a:moveTo>
                <a:lnTo>
                  <a:pt x="477456" y="319151"/>
                </a:lnTo>
                <a:lnTo>
                  <a:pt x="477456" y="342834"/>
                </a:lnTo>
                <a:lnTo>
                  <a:pt x="482384" y="350393"/>
                </a:lnTo>
                <a:lnTo>
                  <a:pt x="498767" y="350393"/>
                </a:lnTo>
                <a:close/>
              </a:path>
              <a:path w="796289" h="542925">
                <a:moveTo>
                  <a:pt x="402767" y="281228"/>
                </a:moveTo>
                <a:lnTo>
                  <a:pt x="402767" y="268503"/>
                </a:lnTo>
                <a:lnTo>
                  <a:pt x="346633" y="268503"/>
                </a:lnTo>
                <a:lnTo>
                  <a:pt x="346633" y="350393"/>
                </a:lnTo>
                <a:lnTo>
                  <a:pt x="360718" y="350393"/>
                </a:lnTo>
                <a:lnTo>
                  <a:pt x="360718" y="281228"/>
                </a:lnTo>
                <a:lnTo>
                  <a:pt x="402767" y="281228"/>
                </a:lnTo>
                <a:close/>
              </a:path>
              <a:path w="796289" h="542925">
                <a:moveTo>
                  <a:pt x="400418" y="314947"/>
                </a:moveTo>
                <a:lnTo>
                  <a:pt x="400418" y="302666"/>
                </a:lnTo>
                <a:lnTo>
                  <a:pt x="360718" y="302666"/>
                </a:lnTo>
                <a:lnTo>
                  <a:pt x="360718" y="314947"/>
                </a:lnTo>
                <a:lnTo>
                  <a:pt x="400418" y="314947"/>
                </a:lnTo>
                <a:close/>
              </a:path>
              <a:path w="796289" h="542925">
                <a:moveTo>
                  <a:pt x="402767" y="350393"/>
                </a:moveTo>
                <a:lnTo>
                  <a:pt x="402767" y="337642"/>
                </a:lnTo>
                <a:lnTo>
                  <a:pt x="360718" y="337642"/>
                </a:lnTo>
                <a:lnTo>
                  <a:pt x="360718" y="350393"/>
                </a:lnTo>
                <a:lnTo>
                  <a:pt x="402767" y="350393"/>
                </a:lnTo>
                <a:close/>
              </a:path>
              <a:path w="796289" h="542925">
                <a:moveTo>
                  <a:pt x="325005" y="268503"/>
                </a:moveTo>
                <a:lnTo>
                  <a:pt x="310121" y="268503"/>
                </a:lnTo>
                <a:lnTo>
                  <a:pt x="284924" y="324053"/>
                </a:lnTo>
                <a:lnTo>
                  <a:pt x="259880" y="268503"/>
                </a:lnTo>
                <a:lnTo>
                  <a:pt x="244513" y="268503"/>
                </a:lnTo>
                <a:lnTo>
                  <a:pt x="282943" y="350977"/>
                </a:lnTo>
                <a:lnTo>
                  <a:pt x="286562" y="350977"/>
                </a:lnTo>
                <a:lnTo>
                  <a:pt x="325005" y="268503"/>
                </a:lnTo>
                <a:close/>
              </a:path>
              <a:path w="796289" h="542925">
                <a:moveTo>
                  <a:pt x="222872" y="350391"/>
                </a:moveTo>
                <a:lnTo>
                  <a:pt x="222872" y="268503"/>
                </a:lnTo>
                <a:lnTo>
                  <a:pt x="208794" y="268503"/>
                </a:lnTo>
                <a:lnTo>
                  <a:pt x="208794" y="350391"/>
                </a:lnTo>
                <a:lnTo>
                  <a:pt x="222872" y="350391"/>
                </a:lnTo>
                <a:close/>
              </a:path>
              <a:path w="796289" h="542925">
                <a:moveTo>
                  <a:pt x="174294" y="350977"/>
                </a:moveTo>
                <a:lnTo>
                  <a:pt x="174294" y="268503"/>
                </a:lnTo>
                <a:lnTo>
                  <a:pt x="160921" y="268503"/>
                </a:lnTo>
                <a:lnTo>
                  <a:pt x="160921" y="322427"/>
                </a:lnTo>
                <a:lnTo>
                  <a:pt x="109702" y="267893"/>
                </a:lnTo>
                <a:lnTo>
                  <a:pt x="104927" y="267893"/>
                </a:lnTo>
                <a:lnTo>
                  <a:pt x="104927" y="350393"/>
                </a:lnTo>
                <a:lnTo>
                  <a:pt x="118287" y="350393"/>
                </a:lnTo>
                <a:lnTo>
                  <a:pt x="118287" y="296672"/>
                </a:lnTo>
                <a:lnTo>
                  <a:pt x="169481" y="350977"/>
                </a:lnTo>
                <a:lnTo>
                  <a:pt x="174294" y="350977"/>
                </a:lnTo>
                <a:close/>
              </a:path>
              <a:path w="796289" h="542925">
                <a:moveTo>
                  <a:pt x="71539" y="317842"/>
                </a:moveTo>
                <a:lnTo>
                  <a:pt x="71539" y="268503"/>
                </a:lnTo>
                <a:lnTo>
                  <a:pt x="57492" y="268503"/>
                </a:lnTo>
                <a:lnTo>
                  <a:pt x="57492" y="317157"/>
                </a:lnTo>
                <a:lnTo>
                  <a:pt x="56083" y="326636"/>
                </a:lnTo>
                <a:lnTo>
                  <a:pt x="52027" y="333571"/>
                </a:lnTo>
                <a:lnTo>
                  <a:pt x="45582" y="337831"/>
                </a:lnTo>
                <a:lnTo>
                  <a:pt x="37007" y="339280"/>
                </a:lnTo>
                <a:lnTo>
                  <a:pt x="28296" y="337848"/>
                </a:lnTo>
                <a:lnTo>
                  <a:pt x="21812" y="333619"/>
                </a:lnTo>
                <a:lnTo>
                  <a:pt x="17766" y="326689"/>
                </a:lnTo>
                <a:lnTo>
                  <a:pt x="16370" y="317157"/>
                </a:lnTo>
                <a:lnTo>
                  <a:pt x="16370" y="268503"/>
                </a:lnTo>
                <a:lnTo>
                  <a:pt x="2324" y="268503"/>
                </a:lnTo>
                <a:lnTo>
                  <a:pt x="2324" y="317842"/>
                </a:lnTo>
                <a:lnTo>
                  <a:pt x="4837" y="332287"/>
                </a:lnTo>
                <a:lnTo>
                  <a:pt x="11896" y="342941"/>
                </a:lnTo>
                <a:lnTo>
                  <a:pt x="22780" y="349532"/>
                </a:lnTo>
                <a:lnTo>
                  <a:pt x="36766" y="351790"/>
                </a:lnTo>
                <a:lnTo>
                  <a:pt x="50702" y="349482"/>
                </a:lnTo>
                <a:lnTo>
                  <a:pt x="61710" y="342807"/>
                </a:lnTo>
                <a:lnTo>
                  <a:pt x="68940" y="332137"/>
                </a:lnTo>
                <a:lnTo>
                  <a:pt x="71539" y="317842"/>
                </a:lnTo>
                <a:close/>
              </a:path>
              <a:path w="796289" h="542925">
                <a:moveTo>
                  <a:pt x="794359" y="14757"/>
                </a:moveTo>
                <a:lnTo>
                  <a:pt x="794359" y="1993"/>
                </a:lnTo>
                <a:lnTo>
                  <a:pt x="739660" y="1993"/>
                </a:lnTo>
                <a:lnTo>
                  <a:pt x="739660" y="83908"/>
                </a:lnTo>
                <a:lnTo>
                  <a:pt x="753745" y="83908"/>
                </a:lnTo>
                <a:lnTo>
                  <a:pt x="753745" y="14757"/>
                </a:lnTo>
                <a:lnTo>
                  <a:pt x="794359" y="14757"/>
                </a:lnTo>
                <a:close/>
              </a:path>
              <a:path w="796289" h="542925">
                <a:moveTo>
                  <a:pt x="792035" y="48450"/>
                </a:moveTo>
                <a:lnTo>
                  <a:pt x="792035" y="36144"/>
                </a:lnTo>
                <a:lnTo>
                  <a:pt x="753745" y="36144"/>
                </a:lnTo>
                <a:lnTo>
                  <a:pt x="753745" y="48450"/>
                </a:lnTo>
                <a:lnTo>
                  <a:pt x="792035" y="48450"/>
                </a:lnTo>
                <a:close/>
              </a:path>
              <a:path w="796289" h="542925">
                <a:moveTo>
                  <a:pt x="794359" y="83908"/>
                </a:moveTo>
                <a:lnTo>
                  <a:pt x="794359" y="71132"/>
                </a:lnTo>
                <a:lnTo>
                  <a:pt x="753745" y="71132"/>
                </a:lnTo>
                <a:lnTo>
                  <a:pt x="753745" y="83908"/>
                </a:lnTo>
                <a:lnTo>
                  <a:pt x="794359" y="83908"/>
                </a:lnTo>
                <a:close/>
              </a:path>
              <a:path w="796289" h="542925">
                <a:moveTo>
                  <a:pt x="709676" y="16624"/>
                </a:moveTo>
                <a:lnTo>
                  <a:pt x="709676" y="3175"/>
                </a:lnTo>
                <a:lnTo>
                  <a:pt x="702906" y="927"/>
                </a:lnTo>
                <a:lnTo>
                  <a:pt x="695858" y="0"/>
                </a:lnTo>
                <a:lnTo>
                  <a:pt x="687565" y="0"/>
                </a:lnTo>
                <a:lnTo>
                  <a:pt x="669529" y="2910"/>
                </a:lnTo>
                <a:lnTo>
                  <a:pt x="654651" y="11349"/>
                </a:lnTo>
                <a:lnTo>
                  <a:pt x="644543" y="24876"/>
                </a:lnTo>
                <a:lnTo>
                  <a:pt x="640816" y="43053"/>
                </a:lnTo>
                <a:lnTo>
                  <a:pt x="644349" y="60569"/>
                </a:lnTo>
                <a:lnTo>
                  <a:pt x="653976" y="74091"/>
                </a:lnTo>
                <a:lnTo>
                  <a:pt x="655789" y="75199"/>
                </a:lnTo>
                <a:lnTo>
                  <a:pt x="655789" y="42938"/>
                </a:lnTo>
                <a:lnTo>
                  <a:pt x="657833" y="30977"/>
                </a:lnTo>
                <a:lnTo>
                  <a:pt x="663886" y="21442"/>
                </a:lnTo>
                <a:lnTo>
                  <a:pt x="673835" y="15133"/>
                </a:lnTo>
                <a:lnTo>
                  <a:pt x="687565" y="12852"/>
                </a:lnTo>
                <a:lnTo>
                  <a:pt x="694550" y="12852"/>
                </a:lnTo>
                <a:lnTo>
                  <a:pt x="702513" y="13919"/>
                </a:lnTo>
                <a:lnTo>
                  <a:pt x="709676" y="16624"/>
                </a:lnTo>
                <a:close/>
              </a:path>
              <a:path w="796289" h="542925">
                <a:moveTo>
                  <a:pt x="702068" y="83799"/>
                </a:moveTo>
                <a:lnTo>
                  <a:pt x="702068" y="70789"/>
                </a:lnTo>
                <a:lnTo>
                  <a:pt x="697522" y="72656"/>
                </a:lnTo>
                <a:lnTo>
                  <a:pt x="692581" y="73507"/>
                </a:lnTo>
                <a:lnTo>
                  <a:pt x="658032" y="55269"/>
                </a:lnTo>
                <a:lnTo>
                  <a:pt x="655789" y="42938"/>
                </a:lnTo>
                <a:lnTo>
                  <a:pt x="655789" y="75199"/>
                </a:lnTo>
                <a:lnTo>
                  <a:pt x="668237" y="82804"/>
                </a:lnTo>
                <a:lnTo>
                  <a:pt x="685673" y="85890"/>
                </a:lnTo>
                <a:lnTo>
                  <a:pt x="694124" y="85362"/>
                </a:lnTo>
                <a:lnTo>
                  <a:pt x="701917" y="83850"/>
                </a:lnTo>
                <a:lnTo>
                  <a:pt x="702068" y="83799"/>
                </a:lnTo>
                <a:close/>
              </a:path>
              <a:path w="796289" h="542925">
                <a:moveTo>
                  <a:pt x="715543" y="78295"/>
                </a:moveTo>
                <a:lnTo>
                  <a:pt x="715543" y="39903"/>
                </a:lnTo>
                <a:lnTo>
                  <a:pt x="682625" y="39903"/>
                </a:lnTo>
                <a:lnTo>
                  <a:pt x="682625" y="52184"/>
                </a:lnTo>
                <a:lnTo>
                  <a:pt x="702068" y="52184"/>
                </a:lnTo>
                <a:lnTo>
                  <a:pt x="702068" y="83799"/>
                </a:lnTo>
                <a:lnTo>
                  <a:pt x="709056" y="81459"/>
                </a:lnTo>
                <a:lnTo>
                  <a:pt x="715543" y="78295"/>
                </a:lnTo>
                <a:close/>
              </a:path>
              <a:path w="796289" h="542925">
                <a:moveTo>
                  <a:pt x="622871" y="28651"/>
                </a:moveTo>
                <a:lnTo>
                  <a:pt x="590931" y="2114"/>
                </a:lnTo>
                <a:lnTo>
                  <a:pt x="564184" y="1993"/>
                </a:lnTo>
                <a:lnTo>
                  <a:pt x="564184" y="83908"/>
                </a:lnTo>
                <a:lnTo>
                  <a:pt x="578256" y="83908"/>
                </a:lnTo>
                <a:lnTo>
                  <a:pt x="578256" y="14617"/>
                </a:lnTo>
                <a:lnTo>
                  <a:pt x="602513" y="14617"/>
                </a:lnTo>
                <a:lnTo>
                  <a:pt x="608126" y="20142"/>
                </a:lnTo>
                <a:lnTo>
                  <a:pt x="608126" y="51713"/>
                </a:lnTo>
                <a:lnTo>
                  <a:pt x="613602" y="48587"/>
                </a:lnTo>
                <a:lnTo>
                  <a:pt x="618724" y="43070"/>
                </a:lnTo>
                <a:lnTo>
                  <a:pt x="621828" y="36341"/>
                </a:lnTo>
                <a:lnTo>
                  <a:pt x="622871" y="28651"/>
                </a:lnTo>
                <a:close/>
              </a:path>
              <a:path w="796289" h="542925">
                <a:moveTo>
                  <a:pt x="608126" y="51713"/>
                </a:moveTo>
                <a:lnTo>
                  <a:pt x="608126" y="37909"/>
                </a:lnTo>
                <a:lnTo>
                  <a:pt x="602513" y="43319"/>
                </a:lnTo>
                <a:lnTo>
                  <a:pt x="578256" y="43319"/>
                </a:lnTo>
                <a:lnTo>
                  <a:pt x="578256" y="55727"/>
                </a:lnTo>
                <a:lnTo>
                  <a:pt x="593026" y="55727"/>
                </a:lnTo>
                <a:lnTo>
                  <a:pt x="606501" y="77100"/>
                </a:lnTo>
                <a:lnTo>
                  <a:pt x="606501" y="52641"/>
                </a:lnTo>
                <a:lnTo>
                  <a:pt x="608126" y="51713"/>
                </a:lnTo>
                <a:close/>
              </a:path>
              <a:path w="796289" h="542925">
                <a:moveTo>
                  <a:pt x="627227" y="83908"/>
                </a:moveTo>
                <a:lnTo>
                  <a:pt x="606501" y="52641"/>
                </a:lnTo>
                <a:lnTo>
                  <a:pt x="606501" y="77100"/>
                </a:lnTo>
                <a:lnTo>
                  <a:pt x="610793" y="83908"/>
                </a:lnTo>
                <a:lnTo>
                  <a:pt x="627227" y="83908"/>
                </a:lnTo>
                <a:close/>
              </a:path>
              <a:path w="796289" h="542925">
                <a:moveTo>
                  <a:pt x="540651" y="42938"/>
                </a:moveTo>
                <a:lnTo>
                  <a:pt x="537535" y="25862"/>
                </a:lnTo>
                <a:lnTo>
                  <a:pt x="528888" y="12253"/>
                </a:lnTo>
                <a:lnTo>
                  <a:pt x="515759" y="3253"/>
                </a:lnTo>
                <a:lnTo>
                  <a:pt x="499198" y="0"/>
                </a:lnTo>
                <a:lnTo>
                  <a:pt x="482566" y="3253"/>
                </a:lnTo>
                <a:lnTo>
                  <a:pt x="469179" y="12253"/>
                </a:lnTo>
                <a:lnTo>
                  <a:pt x="460254" y="25862"/>
                </a:lnTo>
                <a:lnTo>
                  <a:pt x="457009" y="42938"/>
                </a:lnTo>
                <a:lnTo>
                  <a:pt x="460127" y="60017"/>
                </a:lnTo>
                <a:lnTo>
                  <a:pt x="468777" y="73629"/>
                </a:lnTo>
                <a:lnTo>
                  <a:pt x="472033" y="75862"/>
                </a:lnTo>
                <a:lnTo>
                  <a:pt x="472033" y="42938"/>
                </a:lnTo>
                <a:lnTo>
                  <a:pt x="473998" y="30857"/>
                </a:lnTo>
                <a:lnTo>
                  <a:pt x="479490" y="21175"/>
                </a:lnTo>
                <a:lnTo>
                  <a:pt x="487930" y="14733"/>
                </a:lnTo>
                <a:lnTo>
                  <a:pt x="498462" y="12452"/>
                </a:lnTo>
                <a:lnTo>
                  <a:pt x="499198" y="12495"/>
                </a:lnTo>
                <a:lnTo>
                  <a:pt x="509659" y="14733"/>
                </a:lnTo>
                <a:lnTo>
                  <a:pt x="518167" y="21175"/>
                </a:lnTo>
                <a:lnTo>
                  <a:pt x="523690" y="30884"/>
                </a:lnTo>
                <a:lnTo>
                  <a:pt x="525653" y="42938"/>
                </a:lnTo>
                <a:lnTo>
                  <a:pt x="525653" y="75536"/>
                </a:lnTo>
                <a:lnTo>
                  <a:pt x="528486" y="73629"/>
                </a:lnTo>
                <a:lnTo>
                  <a:pt x="537408" y="60017"/>
                </a:lnTo>
                <a:lnTo>
                  <a:pt x="540651" y="42938"/>
                </a:lnTo>
                <a:close/>
              </a:path>
              <a:path w="796289" h="542925">
                <a:moveTo>
                  <a:pt x="525653" y="75536"/>
                </a:moveTo>
                <a:lnTo>
                  <a:pt x="525653" y="42938"/>
                </a:lnTo>
                <a:lnTo>
                  <a:pt x="523687" y="55029"/>
                </a:lnTo>
                <a:lnTo>
                  <a:pt x="518194" y="64719"/>
                </a:lnTo>
                <a:lnTo>
                  <a:pt x="509751" y="71167"/>
                </a:lnTo>
                <a:lnTo>
                  <a:pt x="499198" y="73452"/>
                </a:lnTo>
                <a:lnTo>
                  <a:pt x="498462" y="73404"/>
                </a:lnTo>
                <a:lnTo>
                  <a:pt x="488021" y="71167"/>
                </a:lnTo>
                <a:lnTo>
                  <a:pt x="479517" y="64719"/>
                </a:lnTo>
                <a:lnTo>
                  <a:pt x="473995" y="55002"/>
                </a:lnTo>
                <a:lnTo>
                  <a:pt x="472033" y="42938"/>
                </a:lnTo>
                <a:lnTo>
                  <a:pt x="472033" y="75862"/>
                </a:lnTo>
                <a:lnTo>
                  <a:pt x="481907" y="82634"/>
                </a:lnTo>
                <a:lnTo>
                  <a:pt x="498462" y="85890"/>
                </a:lnTo>
                <a:lnTo>
                  <a:pt x="515100" y="82634"/>
                </a:lnTo>
                <a:lnTo>
                  <a:pt x="525653" y="75536"/>
                </a:lnTo>
                <a:close/>
              </a:path>
              <a:path w="796289" h="542925">
                <a:moveTo>
                  <a:pt x="437819" y="14757"/>
                </a:moveTo>
                <a:lnTo>
                  <a:pt x="437819" y="1993"/>
                </a:lnTo>
                <a:lnTo>
                  <a:pt x="383120" y="1993"/>
                </a:lnTo>
                <a:lnTo>
                  <a:pt x="383120" y="83908"/>
                </a:lnTo>
                <a:lnTo>
                  <a:pt x="397154" y="83908"/>
                </a:lnTo>
                <a:lnTo>
                  <a:pt x="397154" y="14757"/>
                </a:lnTo>
                <a:lnTo>
                  <a:pt x="437819" y="14757"/>
                </a:lnTo>
                <a:close/>
              </a:path>
              <a:path w="796289" h="542925">
                <a:moveTo>
                  <a:pt x="435470" y="48450"/>
                </a:moveTo>
                <a:lnTo>
                  <a:pt x="435470" y="36144"/>
                </a:lnTo>
                <a:lnTo>
                  <a:pt x="397154" y="36144"/>
                </a:lnTo>
                <a:lnTo>
                  <a:pt x="397154" y="48450"/>
                </a:lnTo>
                <a:lnTo>
                  <a:pt x="435470" y="48450"/>
                </a:lnTo>
                <a:close/>
              </a:path>
              <a:path w="796289" h="542925">
                <a:moveTo>
                  <a:pt x="437819" y="83908"/>
                </a:moveTo>
                <a:lnTo>
                  <a:pt x="437819" y="71132"/>
                </a:lnTo>
                <a:lnTo>
                  <a:pt x="397154" y="71132"/>
                </a:lnTo>
                <a:lnTo>
                  <a:pt x="397154" y="83908"/>
                </a:lnTo>
                <a:lnTo>
                  <a:pt x="437819" y="83908"/>
                </a:lnTo>
                <a:close/>
              </a:path>
              <a:path w="796289" h="542925">
                <a:moveTo>
                  <a:pt x="353123" y="16624"/>
                </a:moveTo>
                <a:lnTo>
                  <a:pt x="353123" y="3175"/>
                </a:lnTo>
                <a:lnTo>
                  <a:pt x="346329" y="927"/>
                </a:lnTo>
                <a:lnTo>
                  <a:pt x="339293" y="0"/>
                </a:lnTo>
                <a:lnTo>
                  <a:pt x="331000" y="0"/>
                </a:lnTo>
                <a:lnTo>
                  <a:pt x="312969" y="2910"/>
                </a:lnTo>
                <a:lnTo>
                  <a:pt x="298091" y="11349"/>
                </a:lnTo>
                <a:lnTo>
                  <a:pt x="287980" y="24876"/>
                </a:lnTo>
                <a:lnTo>
                  <a:pt x="284251" y="43053"/>
                </a:lnTo>
                <a:lnTo>
                  <a:pt x="287784" y="60569"/>
                </a:lnTo>
                <a:lnTo>
                  <a:pt x="297411" y="74091"/>
                </a:lnTo>
                <a:lnTo>
                  <a:pt x="299237" y="75207"/>
                </a:lnTo>
                <a:lnTo>
                  <a:pt x="299237" y="42938"/>
                </a:lnTo>
                <a:lnTo>
                  <a:pt x="301278" y="30977"/>
                </a:lnTo>
                <a:lnTo>
                  <a:pt x="307327" y="21442"/>
                </a:lnTo>
                <a:lnTo>
                  <a:pt x="317271" y="15133"/>
                </a:lnTo>
                <a:lnTo>
                  <a:pt x="331000" y="12852"/>
                </a:lnTo>
                <a:lnTo>
                  <a:pt x="338035" y="12852"/>
                </a:lnTo>
                <a:lnTo>
                  <a:pt x="345986" y="13919"/>
                </a:lnTo>
                <a:lnTo>
                  <a:pt x="353123" y="16624"/>
                </a:lnTo>
                <a:close/>
              </a:path>
              <a:path w="796289" h="542925">
                <a:moveTo>
                  <a:pt x="345516" y="83800"/>
                </a:moveTo>
                <a:lnTo>
                  <a:pt x="345516" y="70789"/>
                </a:lnTo>
                <a:lnTo>
                  <a:pt x="340944" y="72656"/>
                </a:lnTo>
                <a:lnTo>
                  <a:pt x="336042" y="73507"/>
                </a:lnTo>
                <a:lnTo>
                  <a:pt x="329819" y="73507"/>
                </a:lnTo>
                <a:lnTo>
                  <a:pt x="317427" y="71249"/>
                </a:lnTo>
                <a:lnTo>
                  <a:pt x="307760" y="64938"/>
                </a:lnTo>
                <a:lnTo>
                  <a:pt x="301477" y="55269"/>
                </a:lnTo>
                <a:lnTo>
                  <a:pt x="299237" y="42938"/>
                </a:lnTo>
                <a:lnTo>
                  <a:pt x="299237" y="75207"/>
                </a:lnTo>
                <a:lnTo>
                  <a:pt x="311672" y="82804"/>
                </a:lnTo>
                <a:lnTo>
                  <a:pt x="329107" y="85890"/>
                </a:lnTo>
                <a:lnTo>
                  <a:pt x="337568" y="85362"/>
                </a:lnTo>
                <a:lnTo>
                  <a:pt x="345368" y="83850"/>
                </a:lnTo>
                <a:lnTo>
                  <a:pt x="345516" y="83800"/>
                </a:lnTo>
                <a:close/>
              </a:path>
              <a:path w="796289" h="542925">
                <a:moveTo>
                  <a:pt x="358990" y="78295"/>
                </a:moveTo>
                <a:lnTo>
                  <a:pt x="358990" y="39903"/>
                </a:lnTo>
                <a:lnTo>
                  <a:pt x="326059" y="39903"/>
                </a:lnTo>
                <a:lnTo>
                  <a:pt x="326059" y="52184"/>
                </a:lnTo>
                <a:lnTo>
                  <a:pt x="345516" y="52184"/>
                </a:lnTo>
                <a:lnTo>
                  <a:pt x="345516" y="83800"/>
                </a:lnTo>
                <a:lnTo>
                  <a:pt x="352508" y="81459"/>
                </a:lnTo>
                <a:lnTo>
                  <a:pt x="358990" y="78295"/>
                </a:lnTo>
                <a:close/>
              </a:path>
              <a:path w="796289" h="542925">
                <a:moveTo>
                  <a:pt x="238836" y="14757"/>
                </a:moveTo>
                <a:lnTo>
                  <a:pt x="238836" y="1993"/>
                </a:lnTo>
                <a:lnTo>
                  <a:pt x="184124" y="1993"/>
                </a:lnTo>
                <a:lnTo>
                  <a:pt x="184124" y="83908"/>
                </a:lnTo>
                <a:lnTo>
                  <a:pt x="198208" y="83908"/>
                </a:lnTo>
                <a:lnTo>
                  <a:pt x="198208" y="14757"/>
                </a:lnTo>
                <a:lnTo>
                  <a:pt x="238836" y="14757"/>
                </a:lnTo>
                <a:close/>
              </a:path>
              <a:path w="796289" h="542925">
                <a:moveTo>
                  <a:pt x="236486" y="48450"/>
                </a:moveTo>
                <a:lnTo>
                  <a:pt x="236486" y="36144"/>
                </a:lnTo>
                <a:lnTo>
                  <a:pt x="198208" y="36144"/>
                </a:lnTo>
                <a:lnTo>
                  <a:pt x="198208" y="48450"/>
                </a:lnTo>
                <a:lnTo>
                  <a:pt x="236486" y="48450"/>
                </a:lnTo>
                <a:close/>
              </a:path>
              <a:path w="796289" h="542925">
                <a:moveTo>
                  <a:pt x="238836" y="83908"/>
                </a:moveTo>
                <a:lnTo>
                  <a:pt x="238836" y="71132"/>
                </a:lnTo>
                <a:lnTo>
                  <a:pt x="198208" y="71132"/>
                </a:lnTo>
                <a:lnTo>
                  <a:pt x="198208" y="83908"/>
                </a:lnTo>
                <a:lnTo>
                  <a:pt x="238836" y="83908"/>
                </a:lnTo>
                <a:close/>
              </a:path>
              <a:path w="796289" h="542925">
                <a:moveTo>
                  <a:pt x="102603" y="83908"/>
                </a:moveTo>
                <a:lnTo>
                  <a:pt x="102603" y="1993"/>
                </a:lnTo>
                <a:lnTo>
                  <a:pt x="88658" y="1993"/>
                </a:lnTo>
                <a:lnTo>
                  <a:pt x="88658" y="83908"/>
                </a:lnTo>
                <a:lnTo>
                  <a:pt x="102603" y="83908"/>
                </a:lnTo>
                <a:close/>
              </a:path>
              <a:path w="796289" h="542925">
                <a:moveTo>
                  <a:pt x="142201" y="48666"/>
                </a:moveTo>
                <a:lnTo>
                  <a:pt x="142201" y="36144"/>
                </a:lnTo>
                <a:lnTo>
                  <a:pt x="102603" y="36144"/>
                </a:lnTo>
                <a:lnTo>
                  <a:pt x="102603" y="48666"/>
                </a:lnTo>
                <a:lnTo>
                  <a:pt x="142201" y="48666"/>
                </a:lnTo>
                <a:close/>
              </a:path>
              <a:path w="796289" h="542925">
                <a:moveTo>
                  <a:pt x="156260" y="83908"/>
                </a:moveTo>
                <a:lnTo>
                  <a:pt x="156260" y="1993"/>
                </a:lnTo>
                <a:lnTo>
                  <a:pt x="142201" y="1993"/>
                </a:lnTo>
                <a:lnTo>
                  <a:pt x="142201" y="83908"/>
                </a:lnTo>
                <a:lnTo>
                  <a:pt x="156260" y="83908"/>
                </a:lnTo>
                <a:close/>
              </a:path>
              <a:path w="796289" h="542925">
                <a:moveTo>
                  <a:pt x="70154" y="14757"/>
                </a:moveTo>
                <a:lnTo>
                  <a:pt x="70154" y="1993"/>
                </a:lnTo>
                <a:lnTo>
                  <a:pt x="2197" y="1993"/>
                </a:lnTo>
                <a:lnTo>
                  <a:pt x="2197" y="14757"/>
                </a:lnTo>
                <a:lnTo>
                  <a:pt x="29146" y="14757"/>
                </a:lnTo>
                <a:lnTo>
                  <a:pt x="29146" y="83908"/>
                </a:lnTo>
                <a:lnTo>
                  <a:pt x="43205" y="83908"/>
                </a:lnTo>
                <a:lnTo>
                  <a:pt x="43205" y="14757"/>
                </a:lnTo>
                <a:lnTo>
                  <a:pt x="70154" y="14757"/>
                </a:lnTo>
                <a:close/>
              </a:path>
              <a:path w="796289" h="542925">
                <a:moveTo>
                  <a:pt x="794626" y="479513"/>
                </a:moveTo>
                <a:lnTo>
                  <a:pt x="794626" y="473214"/>
                </a:lnTo>
                <a:lnTo>
                  <a:pt x="789889" y="471233"/>
                </a:lnTo>
                <a:lnTo>
                  <a:pt x="784694" y="470128"/>
                </a:lnTo>
                <a:lnTo>
                  <a:pt x="778154" y="470142"/>
                </a:lnTo>
                <a:lnTo>
                  <a:pt x="765332" y="472509"/>
                </a:lnTo>
                <a:lnTo>
                  <a:pt x="755048" y="479080"/>
                </a:lnTo>
                <a:lnTo>
                  <a:pt x="748242" y="488982"/>
                </a:lnTo>
                <a:lnTo>
                  <a:pt x="745782" y="501357"/>
                </a:lnTo>
                <a:lnTo>
                  <a:pt x="748194" y="513853"/>
                </a:lnTo>
                <a:lnTo>
                  <a:pt x="752932" y="520807"/>
                </a:lnTo>
                <a:lnTo>
                  <a:pt x="752932" y="501357"/>
                </a:lnTo>
                <a:lnTo>
                  <a:pt x="754630" y="491417"/>
                </a:lnTo>
                <a:lnTo>
                  <a:pt x="759561" y="483455"/>
                </a:lnTo>
                <a:lnTo>
                  <a:pt x="767484" y="478167"/>
                </a:lnTo>
                <a:lnTo>
                  <a:pt x="778154" y="476250"/>
                </a:lnTo>
                <a:lnTo>
                  <a:pt x="783932" y="476250"/>
                </a:lnTo>
                <a:lnTo>
                  <a:pt x="789546" y="477304"/>
                </a:lnTo>
                <a:lnTo>
                  <a:pt x="794537" y="479513"/>
                </a:lnTo>
                <a:close/>
              </a:path>
              <a:path w="796289" h="542925">
                <a:moveTo>
                  <a:pt x="794626" y="529463"/>
                </a:moveTo>
                <a:lnTo>
                  <a:pt x="794626" y="523163"/>
                </a:lnTo>
                <a:lnTo>
                  <a:pt x="789546" y="525373"/>
                </a:lnTo>
                <a:lnTo>
                  <a:pt x="783932" y="526427"/>
                </a:lnTo>
                <a:lnTo>
                  <a:pt x="752932" y="501357"/>
                </a:lnTo>
                <a:lnTo>
                  <a:pt x="752932" y="520807"/>
                </a:lnTo>
                <a:lnTo>
                  <a:pt x="754919" y="523724"/>
                </a:lnTo>
                <a:lnTo>
                  <a:pt x="765188" y="530206"/>
                </a:lnTo>
                <a:lnTo>
                  <a:pt x="778154" y="532522"/>
                </a:lnTo>
                <a:lnTo>
                  <a:pt x="784694" y="532536"/>
                </a:lnTo>
                <a:lnTo>
                  <a:pt x="789889" y="531418"/>
                </a:lnTo>
                <a:lnTo>
                  <a:pt x="794626" y="529463"/>
                </a:lnTo>
                <a:close/>
              </a:path>
              <a:path w="796289" h="542925">
                <a:moveTo>
                  <a:pt x="728929" y="501357"/>
                </a:moveTo>
                <a:lnTo>
                  <a:pt x="726705" y="489762"/>
                </a:lnTo>
                <a:lnTo>
                  <a:pt x="720166" y="480161"/>
                </a:lnTo>
                <a:lnTo>
                  <a:pt x="709394" y="473590"/>
                </a:lnTo>
                <a:lnTo>
                  <a:pt x="694524" y="471157"/>
                </a:lnTo>
                <a:lnTo>
                  <a:pt x="678611" y="471157"/>
                </a:lnTo>
                <a:lnTo>
                  <a:pt x="678611" y="531495"/>
                </a:lnTo>
                <a:lnTo>
                  <a:pt x="685177" y="531495"/>
                </a:lnTo>
                <a:lnTo>
                  <a:pt x="685177" y="477050"/>
                </a:lnTo>
                <a:lnTo>
                  <a:pt x="694524" y="477050"/>
                </a:lnTo>
                <a:lnTo>
                  <a:pt x="706502" y="478867"/>
                </a:lnTo>
                <a:lnTo>
                  <a:pt x="715022" y="483922"/>
                </a:lnTo>
                <a:lnTo>
                  <a:pt x="720113" y="491617"/>
                </a:lnTo>
                <a:lnTo>
                  <a:pt x="721804" y="501357"/>
                </a:lnTo>
                <a:lnTo>
                  <a:pt x="721804" y="520022"/>
                </a:lnTo>
                <a:lnTo>
                  <a:pt x="726705" y="512860"/>
                </a:lnTo>
                <a:lnTo>
                  <a:pt x="728929" y="501357"/>
                </a:lnTo>
                <a:close/>
              </a:path>
              <a:path w="796289" h="542925">
                <a:moveTo>
                  <a:pt x="721804" y="520022"/>
                </a:moveTo>
                <a:lnTo>
                  <a:pt x="721804" y="501357"/>
                </a:lnTo>
                <a:lnTo>
                  <a:pt x="720113" y="511119"/>
                </a:lnTo>
                <a:lnTo>
                  <a:pt x="715051" y="518798"/>
                </a:lnTo>
                <a:lnTo>
                  <a:pt x="706502" y="523854"/>
                </a:lnTo>
                <a:lnTo>
                  <a:pt x="694524" y="525665"/>
                </a:lnTo>
                <a:lnTo>
                  <a:pt x="685177" y="525665"/>
                </a:lnTo>
                <a:lnTo>
                  <a:pt x="685177" y="531495"/>
                </a:lnTo>
                <a:lnTo>
                  <a:pt x="694524" y="531495"/>
                </a:lnTo>
                <a:lnTo>
                  <a:pt x="709357" y="529050"/>
                </a:lnTo>
                <a:lnTo>
                  <a:pt x="720113" y="522476"/>
                </a:lnTo>
                <a:lnTo>
                  <a:pt x="721804" y="520022"/>
                </a:lnTo>
                <a:close/>
              </a:path>
              <a:path w="796289" h="542925">
                <a:moveTo>
                  <a:pt x="633006" y="525475"/>
                </a:moveTo>
                <a:lnTo>
                  <a:pt x="633006" y="523163"/>
                </a:lnTo>
                <a:lnTo>
                  <a:pt x="625487" y="523163"/>
                </a:lnTo>
                <a:lnTo>
                  <a:pt x="623392" y="542340"/>
                </a:lnTo>
                <a:lnTo>
                  <a:pt x="627380" y="542340"/>
                </a:lnTo>
                <a:lnTo>
                  <a:pt x="633006" y="525475"/>
                </a:lnTo>
                <a:close/>
              </a:path>
              <a:path w="796289" h="542925">
                <a:moveTo>
                  <a:pt x="605193" y="531698"/>
                </a:moveTo>
                <a:lnTo>
                  <a:pt x="605193" y="471157"/>
                </a:lnTo>
                <a:lnTo>
                  <a:pt x="598982" y="471157"/>
                </a:lnTo>
                <a:lnTo>
                  <a:pt x="598982" y="517194"/>
                </a:lnTo>
                <a:lnTo>
                  <a:pt x="561174" y="470966"/>
                </a:lnTo>
                <a:lnTo>
                  <a:pt x="558546" y="470966"/>
                </a:lnTo>
                <a:lnTo>
                  <a:pt x="558546" y="531495"/>
                </a:lnTo>
                <a:lnTo>
                  <a:pt x="564705" y="531495"/>
                </a:lnTo>
                <a:lnTo>
                  <a:pt x="564705" y="485470"/>
                </a:lnTo>
                <a:lnTo>
                  <a:pt x="602513" y="531698"/>
                </a:lnTo>
                <a:lnTo>
                  <a:pt x="605193" y="531698"/>
                </a:lnTo>
                <a:close/>
              </a:path>
              <a:path w="796289" h="542925">
                <a:moveTo>
                  <a:pt x="538492" y="501357"/>
                </a:moveTo>
                <a:lnTo>
                  <a:pt x="536132" y="488832"/>
                </a:lnTo>
                <a:lnTo>
                  <a:pt x="529717" y="478947"/>
                </a:lnTo>
                <a:lnTo>
                  <a:pt x="520243" y="472459"/>
                </a:lnTo>
                <a:lnTo>
                  <a:pt x="508711" y="470128"/>
                </a:lnTo>
                <a:lnTo>
                  <a:pt x="497060" y="472459"/>
                </a:lnTo>
                <a:lnTo>
                  <a:pt x="487352" y="478947"/>
                </a:lnTo>
                <a:lnTo>
                  <a:pt x="480707" y="488832"/>
                </a:lnTo>
                <a:lnTo>
                  <a:pt x="478243" y="501357"/>
                </a:lnTo>
                <a:lnTo>
                  <a:pt x="480614" y="513845"/>
                </a:lnTo>
                <a:lnTo>
                  <a:pt x="485406" y="521179"/>
                </a:lnTo>
                <a:lnTo>
                  <a:pt x="485406" y="501357"/>
                </a:lnTo>
                <a:lnTo>
                  <a:pt x="487115" y="491392"/>
                </a:lnTo>
                <a:lnTo>
                  <a:pt x="491883" y="483373"/>
                </a:lnTo>
                <a:lnTo>
                  <a:pt x="499176" y="478028"/>
                </a:lnTo>
                <a:lnTo>
                  <a:pt x="508101" y="476159"/>
                </a:lnTo>
                <a:lnTo>
                  <a:pt x="508711" y="476138"/>
                </a:lnTo>
                <a:lnTo>
                  <a:pt x="517676" y="478028"/>
                </a:lnTo>
                <a:lnTo>
                  <a:pt x="524906" y="483373"/>
                </a:lnTo>
                <a:lnTo>
                  <a:pt x="529627" y="491392"/>
                </a:lnTo>
                <a:lnTo>
                  <a:pt x="531317" y="501357"/>
                </a:lnTo>
                <a:lnTo>
                  <a:pt x="531317" y="520859"/>
                </a:lnTo>
                <a:lnTo>
                  <a:pt x="536035" y="513845"/>
                </a:lnTo>
                <a:lnTo>
                  <a:pt x="538492" y="501357"/>
                </a:lnTo>
                <a:close/>
              </a:path>
              <a:path w="796289" h="542925">
                <a:moveTo>
                  <a:pt x="531317" y="520859"/>
                </a:moveTo>
                <a:lnTo>
                  <a:pt x="531317" y="501357"/>
                </a:lnTo>
                <a:lnTo>
                  <a:pt x="529627" y="511298"/>
                </a:lnTo>
                <a:lnTo>
                  <a:pt x="524906" y="519310"/>
                </a:lnTo>
                <a:lnTo>
                  <a:pt x="517676" y="524659"/>
                </a:lnTo>
                <a:lnTo>
                  <a:pt x="508711" y="526551"/>
                </a:lnTo>
                <a:lnTo>
                  <a:pt x="508101" y="526530"/>
                </a:lnTo>
                <a:lnTo>
                  <a:pt x="499176" y="524659"/>
                </a:lnTo>
                <a:lnTo>
                  <a:pt x="491883" y="519310"/>
                </a:lnTo>
                <a:lnTo>
                  <a:pt x="487115" y="511298"/>
                </a:lnTo>
                <a:lnTo>
                  <a:pt x="485406" y="501357"/>
                </a:lnTo>
                <a:lnTo>
                  <a:pt x="485406" y="521179"/>
                </a:lnTo>
                <a:lnTo>
                  <a:pt x="487052" y="523698"/>
                </a:lnTo>
                <a:lnTo>
                  <a:pt x="496551" y="530163"/>
                </a:lnTo>
                <a:lnTo>
                  <a:pt x="508101" y="532485"/>
                </a:lnTo>
                <a:lnTo>
                  <a:pt x="519724" y="530163"/>
                </a:lnTo>
                <a:lnTo>
                  <a:pt x="529407" y="523698"/>
                </a:lnTo>
                <a:lnTo>
                  <a:pt x="531317" y="520859"/>
                </a:lnTo>
                <a:close/>
              </a:path>
              <a:path w="796289" h="542925">
                <a:moveTo>
                  <a:pt x="471170" y="477126"/>
                </a:moveTo>
                <a:lnTo>
                  <a:pt x="471170" y="471157"/>
                </a:lnTo>
                <a:lnTo>
                  <a:pt x="424218" y="471157"/>
                </a:lnTo>
                <a:lnTo>
                  <a:pt x="424218" y="477126"/>
                </a:lnTo>
                <a:lnTo>
                  <a:pt x="444423" y="477126"/>
                </a:lnTo>
                <a:lnTo>
                  <a:pt x="444423" y="531495"/>
                </a:lnTo>
                <a:lnTo>
                  <a:pt x="450977" y="531495"/>
                </a:lnTo>
                <a:lnTo>
                  <a:pt x="450977" y="477126"/>
                </a:lnTo>
                <a:lnTo>
                  <a:pt x="471170" y="477126"/>
                </a:lnTo>
                <a:close/>
              </a:path>
              <a:path w="796289" h="542925">
                <a:moveTo>
                  <a:pt x="410552" y="480644"/>
                </a:moveTo>
                <a:lnTo>
                  <a:pt x="410552" y="474091"/>
                </a:lnTo>
                <a:lnTo>
                  <a:pt x="404901" y="471335"/>
                </a:lnTo>
                <a:lnTo>
                  <a:pt x="398043" y="470128"/>
                </a:lnTo>
                <a:lnTo>
                  <a:pt x="390994" y="470234"/>
                </a:lnTo>
                <a:lnTo>
                  <a:pt x="379781" y="472229"/>
                </a:lnTo>
                <a:lnTo>
                  <a:pt x="369376" y="478332"/>
                </a:lnTo>
                <a:lnTo>
                  <a:pt x="361966" y="488141"/>
                </a:lnTo>
                <a:lnTo>
                  <a:pt x="359143" y="501357"/>
                </a:lnTo>
                <a:lnTo>
                  <a:pt x="361831" y="514185"/>
                </a:lnTo>
                <a:lnTo>
                  <a:pt x="366268" y="520268"/>
                </a:lnTo>
                <a:lnTo>
                  <a:pt x="366268" y="501357"/>
                </a:lnTo>
                <a:lnTo>
                  <a:pt x="367979" y="491460"/>
                </a:lnTo>
                <a:lnTo>
                  <a:pt x="372949" y="483493"/>
                </a:lnTo>
                <a:lnTo>
                  <a:pt x="380932" y="478181"/>
                </a:lnTo>
                <a:lnTo>
                  <a:pt x="390994" y="476373"/>
                </a:lnTo>
                <a:lnTo>
                  <a:pt x="398043" y="476333"/>
                </a:lnTo>
                <a:lnTo>
                  <a:pt x="404774" y="477710"/>
                </a:lnTo>
                <a:lnTo>
                  <a:pt x="410489" y="480644"/>
                </a:lnTo>
                <a:close/>
              </a:path>
              <a:path w="796289" h="542925">
                <a:moveTo>
                  <a:pt x="406958" y="530249"/>
                </a:moveTo>
                <a:lnTo>
                  <a:pt x="406958" y="522452"/>
                </a:lnTo>
                <a:lnTo>
                  <a:pt x="402120" y="525322"/>
                </a:lnTo>
                <a:lnTo>
                  <a:pt x="398043" y="526355"/>
                </a:lnTo>
                <a:lnTo>
                  <a:pt x="366268" y="501357"/>
                </a:lnTo>
                <a:lnTo>
                  <a:pt x="366268" y="520268"/>
                </a:lnTo>
                <a:lnTo>
                  <a:pt x="369003" y="524019"/>
                </a:lnTo>
                <a:lnTo>
                  <a:pt x="379315" y="530316"/>
                </a:lnTo>
                <a:lnTo>
                  <a:pt x="390994" y="532457"/>
                </a:lnTo>
                <a:lnTo>
                  <a:pt x="400392" y="532536"/>
                </a:lnTo>
                <a:lnTo>
                  <a:pt x="406958" y="530249"/>
                </a:lnTo>
                <a:close/>
              </a:path>
              <a:path w="796289" h="542925">
                <a:moveTo>
                  <a:pt x="413512" y="525475"/>
                </a:moveTo>
                <a:lnTo>
                  <a:pt x="413512" y="501167"/>
                </a:lnTo>
                <a:lnTo>
                  <a:pt x="390994" y="501167"/>
                </a:lnTo>
                <a:lnTo>
                  <a:pt x="390994" y="507365"/>
                </a:lnTo>
                <a:lnTo>
                  <a:pt x="406958" y="507365"/>
                </a:lnTo>
                <a:lnTo>
                  <a:pt x="406958" y="530249"/>
                </a:lnTo>
                <a:lnTo>
                  <a:pt x="407466" y="530072"/>
                </a:lnTo>
                <a:lnTo>
                  <a:pt x="413512" y="525475"/>
                </a:lnTo>
                <a:close/>
              </a:path>
              <a:path w="796289" h="542925">
                <a:moveTo>
                  <a:pt x="339090" y="531698"/>
                </a:moveTo>
                <a:lnTo>
                  <a:pt x="339090" y="471157"/>
                </a:lnTo>
                <a:lnTo>
                  <a:pt x="332879" y="471157"/>
                </a:lnTo>
                <a:lnTo>
                  <a:pt x="332879" y="517194"/>
                </a:lnTo>
                <a:lnTo>
                  <a:pt x="295071" y="470966"/>
                </a:lnTo>
                <a:lnTo>
                  <a:pt x="292417" y="470966"/>
                </a:lnTo>
                <a:lnTo>
                  <a:pt x="292417" y="531495"/>
                </a:lnTo>
                <a:lnTo>
                  <a:pt x="298627" y="531495"/>
                </a:lnTo>
                <a:lnTo>
                  <a:pt x="298627" y="485470"/>
                </a:lnTo>
                <a:lnTo>
                  <a:pt x="336435" y="531698"/>
                </a:lnTo>
                <a:lnTo>
                  <a:pt x="339090" y="531698"/>
                </a:lnTo>
                <a:close/>
              </a:path>
              <a:path w="796289" h="542925">
                <a:moveTo>
                  <a:pt x="269181" y="531495"/>
                </a:moveTo>
                <a:lnTo>
                  <a:pt x="269181" y="471149"/>
                </a:lnTo>
                <a:lnTo>
                  <a:pt x="262559" y="471149"/>
                </a:lnTo>
                <a:lnTo>
                  <a:pt x="262559" y="531495"/>
                </a:lnTo>
                <a:lnTo>
                  <a:pt x="269181" y="531495"/>
                </a:lnTo>
                <a:close/>
              </a:path>
              <a:path w="796289" h="542925">
                <a:moveTo>
                  <a:pt x="200406" y="531495"/>
                </a:moveTo>
                <a:lnTo>
                  <a:pt x="200406" y="471157"/>
                </a:lnTo>
                <a:lnTo>
                  <a:pt x="193763" y="471157"/>
                </a:lnTo>
                <a:lnTo>
                  <a:pt x="193763" y="531495"/>
                </a:lnTo>
                <a:lnTo>
                  <a:pt x="200406" y="531495"/>
                </a:lnTo>
                <a:close/>
              </a:path>
              <a:path w="796289" h="542925">
                <a:moveTo>
                  <a:pt x="232689" y="503834"/>
                </a:moveTo>
                <a:lnTo>
                  <a:pt x="232689" y="497903"/>
                </a:lnTo>
                <a:lnTo>
                  <a:pt x="200406" y="497903"/>
                </a:lnTo>
                <a:lnTo>
                  <a:pt x="200406" y="503834"/>
                </a:lnTo>
                <a:lnTo>
                  <a:pt x="232689" y="503834"/>
                </a:lnTo>
                <a:close/>
              </a:path>
              <a:path w="796289" h="542925">
                <a:moveTo>
                  <a:pt x="239331" y="531495"/>
                </a:moveTo>
                <a:lnTo>
                  <a:pt x="239331" y="471157"/>
                </a:lnTo>
                <a:lnTo>
                  <a:pt x="232689" y="471157"/>
                </a:lnTo>
                <a:lnTo>
                  <a:pt x="232689" y="531495"/>
                </a:lnTo>
                <a:lnTo>
                  <a:pt x="239331" y="531495"/>
                </a:lnTo>
                <a:close/>
              </a:path>
              <a:path w="796289" h="542925">
                <a:moveTo>
                  <a:pt x="170345" y="478650"/>
                </a:moveTo>
                <a:lnTo>
                  <a:pt x="170345" y="472249"/>
                </a:lnTo>
                <a:lnTo>
                  <a:pt x="166141" y="470827"/>
                </a:lnTo>
                <a:lnTo>
                  <a:pt x="162013" y="470128"/>
                </a:lnTo>
                <a:lnTo>
                  <a:pt x="146024" y="470128"/>
                </a:lnTo>
                <a:lnTo>
                  <a:pt x="138950" y="476669"/>
                </a:lnTo>
                <a:lnTo>
                  <a:pt x="138950" y="496277"/>
                </a:lnTo>
                <a:lnTo>
                  <a:pt x="145846" y="499344"/>
                </a:lnTo>
                <a:lnTo>
                  <a:pt x="145846" y="479679"/>
                </a:lnTo>
                <a:lnTo>
                  <a:pt x="150253" y="476250"/>
                </a:lnTo>
                <a:lnTo>
                  <a:pt x="162013" y="476294"/>
                </a:lnTo>
                <a:lnTo>
                  <a:pt x="166141" y="477202"/>
                </a:lnTo>
                <a:lnTo>
                  <a:pt x="170345" y="478650"/>
                </a:lnTo>
                <a:close/>
              </a:path>
              <a:path w="796289" h="542925">
                <a:moveTo>
                  <a:pt x="167970" y="528732"/>
                </a:moveTo>
                <a:lnTo>
                  <a:pt x="167970" y="522452"/>
                </a:lnTo>
                <a:lnTo>
                  <a:pt x="163487" y="526427"/>
                </a:lnTo>
                <a:lnTo>
                  <a:pt x="150075" y="526384"/>
                </a:lnTo>
                <a:lnTo>
                  <a:pt x="144907" y="525132"/>
                </a:lnTo>
                <a:lnTo>
                  <a:pt x="139903" y="522617"/>
                </a:lnTo>
                <a:lnTo>
                  <a:pt x="139814" y="529348"/>
                </a:lnTo>
                <a:lnTo>
                  <a:pt x="144310" y="531342"/>
                </a:lnTo>
                <a:lnTo>
                  <a:pt x="150075" y="532536"/>
                </a:lnTo>
                <a:lnTo>
                  <a:pt x="155867" y="532536"/>
                </a:lnTo>
                <a:lnTo>
                  <a:pt x="163718" y="531260"/>
                </a:lnTo>
                <a:lnTo>
                  <a:pt x="167970" y="528732"/>
                </a:lnTo>
                <a:close/>
              </a:path>
              <a:path w="796289" h="542925">
                <a:moveTo>
                  <a:pt x="174879" y="515315"/>
                </a:moveTo>
                <a:lnTo>
                  <a:pt x="174879" y="504012"/>
                </a:lnTo>
                <a:lnTo>
                  <a:pt x="165722" y="500456"/>
                </a:lnTo>
                <a:lnTo>
                  <a:pt x="157708" y="497014"/>
                </a:lnTo>
                <a:lnTo>
                  <a:pt x="150761" y="494093"/>
                </a:lnTo>
                <a:lnTo>
                  <a:pt x="145846" y="491769"/>
                </a:lnTo>
                <a:lnTo>
                  <a:pt x="145846" y="499344"/>
                </a:lnTo>
                <a:lnTo>
                  <a:pt x="154063" y="502907"/>
                </a:lnTo>
                <a:lnTo>
                  <a:pt x="163718" y="507037"/>
                </a:lnTo>
                <a:lnTo>
                  <a:pt x="167970" y="508749"/>
                </a:lnTo>
                <a:lnTo>
                  <a:pt x="167970" y="528732"/>
                </a:lnTo>
                <a:lnTo>
                  <a:pt x="169711" y="527697"/>
                </a:lnTo>
                <a:lnTo>
                  <a:pt x="173535" y="522249"/>
                </a:lnTo>
                <a:lnTo>
                  <a:pt x="174879" y="515315"/>
                </a:lnTo>
                <a:close/>
              </a:path>
              <a:path w="796289" h="542925">
                <a:moveTo>
                  <a:pt x="130759" y="531495"/>
                </a:moveTo>
                <a:lnTo>
                  <a:pt x="104101" y="470750"/>
                </a:lnTo>
                <a:lnTo>
                  <a:pt x="101930" y="470750"/>
                </a:lnTo>
                <a:lnTo>
                  <a:pt x="75323" y="531495"/>
                </a:lnTo>
                <a:lnTo>
                  <a:pt x="82169" y="531495"/>
                </a:lnTo>
                <a:lnTo>
                  <a:pt x="89242" y="514794"/>
                </a:lnTo>
                <a:lnTo>
                  <a:pt x="91592" y="514794"/>
                </a:lnTo>
                <a:lnTo>
                  <a:pt x="91592" y="509257"/>
                </a:lnTo>
                <a:lnTo>
                  <a:pt x="102895" y="482714"/>
                </a:lnTo>
                <a:lnTo>
                  <a:pt x="114198" y="509257"/>
                </a:lnTo>
                <a:lnTo>
                  <a:pt x="114198" y="514794"/>
                </a:lnTo>
                <a:lnTo>
                  <a:pt x="116535" y="514794"/>
                </a:lnTo>
                <a:lnTo>
                  <a:pt x="123583" y="531495"/>
                </a:lnTo>
                <a:lnTo>
                  <a:pt x="130759" y="531495"/>
                </a:lnTo>
                <a:close/>
              </a:path>
              <a:path w="796289" h="542925">
                <a:moveTo>
                  <a:pt x="114198" y="514794"/>
                </a:moveTo>
                <a:lnTo>
                  <a:pt x="114198" y="509257"/>
                </a:lnTo>
                <a:lnTo>
                  <a:pt x="91592" y="509257"/>
                </a:lnTo>
                <a:lnTo>
                  <a:pt x="91592" y="514794"/>
                </a:lnTo>
                <a:lnTo>
                  <a:pt x="114198" y="514794"/>
                </a:lnTo>
                <a:close/>
              </a:path>
              <a:path w="796289" h="542925">
                <a:moveTo>
                  <a:pt x="72872" y="471157"/>
                </a:moveTo>
                <a:lnTo>
                  <a:pt x="66459" y="471157"/>
                </a:lnTo>
                <a:lnTo>
                  <a:pt x="52819" y="516763"/>
                </a:lnTo>
                <a:lnTo>
                  <a:pt x="37807" y="479971"/>
                </a:lnTo>
                <a:lnTo>
                  <a:pt x="35636" y="479971"/>
                </a:lnTo>
                <a:lnTo>
                  <a:pt x="20650" y="517105"/>
                </a:lnTo>
                <a:lnTo>
                  <a:pt x="6908" y="471157"/>
                </a:lnTo>
                <a:lnTo>
                  <a:pt x="342" y="471157"/>
                </a:lnTo>
                <a:lnTo>
                  <a:pt x="18834" y="531952"/>
                </a:lnTo>
                <a:lnTo>
                  <a:pt x="20955" y="531952"/>
                </a:lnTo>
                <a:lnTo>
                  <a:pt x="36601" y="493331"/>
                </a:lnTo>
                <a:lnTo>
                  <a:pt x="52298" y="531952"/>
                </a:lnTo>
                <a:lnTo>
                  <a:pt x="54470" y="531952"/>
                </a:lnTo>
                <a:lnTo>
                  <a:pt x="72872" y="471157"/>
                </a:lnTo>
                <a:close/>
              </a:path>
            </a:pathLst>
          </a:custGeom>
          <a:solidFill>
            <a:srgbClr val="005480"/>
          </a:solidFill>
        </p:spPr>
        <p:txBody>
          <a:bodyPr wrap="square" lIns="0" tIns="0" rIns="0" bIns="0" rtlCol="0"/>
          <a:lstStyle/>
          <a:p>
            <a:endParaRPr/>
          </a:p>
        </p:txBody>
      </p:sp>
      <p:sp>
        <p:nvSpPr>
          <p:cNvPr id="2" name="Holder 2"/>
          <p:cNvSpPr>
            <a:spLocks noGrp="1"/>
          </p:cNvSpPr>
          <p:nvPr>
            <p:ph type="title"/>
          </p:nvPr>
        </p:nvSpPr>
        <p:spPr>
          <a:xfrm>
            <a:off x="1001522" y="728726"/>
            <a:ext cx="8055355" cy="1122680"/>
          </a:xfrm>
          <a:prstGeom prst="rect">
            <a:avLst/>
          </a:prstGeom>
        </p:spPr>
        <p:txBody>
          <a:bodyPr wrap="square" lIns="0" tIns="0" rIns="0" bIns="0">
            <a:spAutoFit/>
          </a:bodyPr>
          <a:lstStyle>
            <a:lvl1pPr>
              <a:defRPr sz="3600" b="0" i="0">
                <a:solidFill>
                  <a:srgbClr val="365F91"/>
                </a:solidFill>
                <a:latin typeface="Trebuchet MS"/>
                <a:cs typeface="Trebuchet MS"/>
              </a:defRPr>
            </a:lvl1pPr>
          </a:lstStyle>
          <a:p>
            <a:endParaRPr/>
          </a:p>
        </p:txBody>
      </p:sp>
      <p:sp>
        <p:nvSpPr>
          <p:cNvPr id="3" name="Holder 3"/>
          <p:cNvSpPr>
            <a:spLocks noGrp="1"/>
          </p:cNvSpPr>
          <p:nvPr>
            <p:ph type="body" idx="1"/>
          </p:nvPr>
        </p:nvSpPr>
        <p:spPr>
          <a:xfrm>
            <a:off x="993902" y="1811528"/>
            <a:ext cx="8070595" cy="3728720"/>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747186" y="6844272"/>
            <a:ext cx="1252854" cy="272415"/>
          </a:xfrm>
          <a:prstGeom prst="rect">
            <a:avLst/>
          </a:prstGeom>
        </p:spPr>
        <p:txBody>
          <a:bodyPr wrap="square" lIns="0" tIns="0" rIns="0" bIns="0">
            <a:spAutoFit/>
          </a:bodyPr>
          <a:lstStyle>
            <a:lvl1pPr>
              <a:defRPr sz="1350" b="0" i="0">
                <a:solidFill>
                  <a:srgbClr val="005480"/>
                </a:solidFill>
                <a:latin typeface="Palatino Linotype"/>
                <a:cs typeface="Palatino Linotype"/>
              </a:defRPr>
            </a:lvl1pPr>
          </a:lstStyle>
          <a:p>
            <a:pPr marL="12700">
              <a:lnSpc>
                <a:spcPct val="100000"/>
              </a:lnSpc>
              <a:spcBef>
                <a:spcPts val="250"/>
              </a:spcBef>
            </a:pPr>
            <a:r>
              <a:rPr dirty="0"/>
              <a:t>Cancer</a:t>
            </a:r>
            <a:r>
              <a:rPr spc="-125" dirty="0"/>
              <a:t> </a:t>
            </a:r>
            <a:r>
              <a:rPr spc="15" dirty="0"/>
              <a:t>Institute</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mailto:cancercontrol@gwu.edu" TargetMode="External"/><Relationship Id="rId4" Type="http://schemas.openxmlformats.org/officeDocument/2006/relationships/hyperlink" Target="https://cme.smhs.gwu.edu/gw-cancer-center-/content/cancer-survivorship-seri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hyperlink" Target="https://reliasacademy.com/rls/ispec/"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reliasacademy.com/rls/ispec/"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504C9-2E54-D9E3-A553-AB318193D2AB}"/>
            </a:ext>
          </a:extLst>
        </p:cNvPr>
        <p:cNvGrpSpPr/>
        <p:nvPr/>
      </p:nvGrpSpPr>
      <p:grpSpPr>
        <a:xfrm>
          <a:off x="0" y="0"/>
          <a:ext cx="0" cy="0"/>
          <a:chOff x="0" y="0"/>
          <a:chExt cx="0" cy="0"/>
        </a:xfrm>
      </p:grpSpPr>
      <p:pic>
        <p:nvPicPr>
          <p:cNvPr id="6" name="Picture 5" descr="A black background with white text&#10;&#10;Description automatically generated">
            <a:extLst>
              <a:ext uri="{FF2B5EF4-FFF2-40B4-BE49-F238E27FC236}">
                <a16:creationId xmlns:a16="http://schemas.microsoft.com/office/drawing/2014/main" id="{A66EAD1C-23A4-E5E1-25AA-96552A90C8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6"/>
          <a:stretch/>
        </p:blipFill>
        <p:spPr bwMode="auto">
          <a:xfrm>
            <a:off x="393907" y="1359742"/>
            <a:ext cx="2273094" cy="828246"/>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04292F39-E55C-1444-7AF4-5C043BE2E9E9}"/>
              </a:ext>
            </a:extLst>
          </p:cNvPr>
          <p:cNvSpPr txBox="1"/>
          <p:nvPr/>
        </p:nvSpPr>
        <p:spPr>
          <a:xfrm>
            <a:off x="393907" y="2332763"/>
            <a:ext cx="8633139" cy="3798476"/>
          </a:xfrm>
          <a:prstGeom prst="rect">
            <a:avLst/>
          </a:prstGeom>
          <a:noFill/>
        </p:spPr>
        <p:txBody>
          <a:bodyPr wrap="square" rtlCol="0">
            <a:spAutoFit/>
          </a:bodyPr>
          <a:lstStyle/>
          <a:p>
            <a:pPr defTabSz="754380">
              <a:lnSpc>
                <a:spcPct val="107000"/>
              </a:lnSpc>
              <a:spcAft>
                <a:spcPts val="660"/>
              </a:spcAft>
            </a:pPr>
            <a:r>
              <a:rPr lang="en-US" sz="99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r>
              <a:rPr lang="en-US" sz="1485"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may be used or adapted for noncommercial, educational purposes only. Please use the following citation:</a:t>
            </a:r>
          </a:p>
          <a:p>
            <a:pPr defTabSz="754380">
              <a:lnSpc>
                <a:spcPct val="107000"/>
              </a:lnSpc>
              <a:spcAft>
                <a:spcPts val="660"/>
              </a:spcAft>
            </a:pPr>
            <a:r>
              <a:rPr lang="en-US" sz="1485"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754380">
              <a:lnSpc>
                <a:spcPct val="107000"/>
              </a:lnSpc>
              <a:spcAft>
                <a:spcPts val="660"/>
              </a:spcAft>
            </a:pPr>
            <a:r>
              <a:rPr lang="en-US" sz="1485"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George Washington University Cancer Center TAP. (2020). </a:t>
            </a:r>
            <a:r>
              <a:rPr lang="en-US" sz="1485" i="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Cancer Survivorship Series</a:t>
            </a:r>
            <a:r>
              <a:rPr lang="en-US" sz="1485"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[PowerPoint Slides]. GWU Cancer Center TAP. </a:t>
            </a:r>
            <a:r>
              <a:rPr lang="en-US" sz="1485" kern="100" dirty="0">
                <a:solidFill>
                  <a:prstClr val="black"/>
                </a:solidFill>
                <a:latin typeface="Aptos" panose="020B0004020202020204" pitchFamily="34" charset="0"/>
                <a:ea typeface="Aptos" panose="020B0004020202020204" pitchFamily="34" charset="0"/>
                <a:cs typeface="Times New Roman" panose="02020603050405020304" pitchFamily="18" charset="0"/>
                <a:hlinkClick r:id="rId4"/>
              </a:rPr>
              <a:t>https://cme.smhs.gwu.edu/gw-cancer-center-/content/cancer-survivorship-series</a:t>
            </a:r>
            <a:r>
              <a:rPr lang="en-US" sz="1485"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754380">
              <a:lnSpc>
                <a:spcPct val="107000"/>
              </a:lnSpc>
              <a:spcAft>
                <a:spcPts val="660"/>
              </a:spcAft>
            </a:pPr>
            <a:r>
              <a:rPr lang="en-US" sz="1485"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754380">
              <a:lnSpc>
                <a:spcPct val="107000"/>
              </a:lnSpc>
              <a:spcAft>
                <a:spcPts val="660"/>
              </a:spcAft>
            </a:pPr>
            <a:r>
              <a:rPr lang="en-US" sz="1485"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was adapted from the GW Cancer Center the Oncology Patient Navigation Training: The Fundamentals (PI: Pratt-Chapman) developed and maintained by CDC cooperative agreements #NU38DP004972, #5NU58DP006461 and #NU58DP007539. The content added, changed, or adapted by our organization do not necessarily represent the views of the GW Cancer Center or the CDC.</a:t>
            </a:r>
          </a:p>
          <a:p>
            <a:pPr defTabSz="754380">
              <a:lnSpc>
                <a:spcPct val="107000"/>
              </a:lnSpc>
              <a:spcAft>
                <a:spcPts val="660"/>
              </a:spcAft>
            </a:pPr>
            <a:r>
              <a:rPr lang="en-US" sz="1485"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754380">
              <a:lnSpc>
                <a:spcPct val="107000"/>
              </a:lnSpc>
              <a:spcAft>
                <a:spcPts val="660"/>
              </a:spcAft>
            </a:pPr>
            <a:r>
              <a:rPr lang="en-US" sz="1485"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If you have any questions about the following material or would like permission to use this material, please contact </a:t>
            </a:r>
            <a:r>
              <a:rPr lang="en-US" sz="1485"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5"/>
              </a:rPr>
              <a:t>cancercontrol@gwu.edu</a:t>
            </a:r>
            <a:r>
              <a:rPr lang="en-US" sz="1485"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endParaRPr lang="en-US" sz="99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0218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2340355" y="914654"/>
            <a:ext cx="5356860" cy="1000760"/>
          </a:xfrm>
          <a:prstGeom prst="rect">
            <a:avLst/>
          </a:prstGeom>
        </p:spPr>
        <p:txBody>
          <a:bodyPr vert="horz" wrap="square" lIns="0" tIns="12065" rIns="0" bIns="0" rtlCol="0">
            <a:spAutoFit/>
          </a:bodyPr>
          <a:lstStyle/>
          <a:p>
            <a:pPr marL="960755" marR="5080" indent="-948690">
              <a:lnSpc>
                <a:spcPct val="100000"/>
              </a:lnSpc>
              <a:spcBef>
                <a:spcPts val="95"/>
              </a:spcBef>
            </a:pPr>
            <a:r>
              <a:rPr sz="3200" spc="-5" dirty="0"/>
              <a:t>Distress in cancer survivors is  most likely due</a:t>
            </a:r>
            <a:r>
              <a:rPr sz="3200" spc="35" dirty="0"/>
              <a:t> </a:t>
            </a:r>
            <a:r>
              <a:rPr sz="3200" spc="-5" dirty="0"/>
              <a:t>to:</a:t>
            </a:r>
            <a:endParaRPr sz="3200"/>
          </a:p>
        </p:txBody>
      </p:sp>
      <p:sp>
        <p:nvSpPr>
          <p:cNvPr id="13" name="object 13"/>
          <p:cNvSpPr txBox="1"/>
          <p:nvPr/>
        </p:nvSpPr>
        <p:spPr>
          <a:xfrm>
            <a:off x="1839722" y="2471420"/>
            <a:ext cx="6417310" cy="939800"/>
          </a:xfrm>
          <a:prstGeom prst="rect">
            <a:avLst/>
          </a:prstGeom>
        </p:spPr>
        <p:txBody>
          <a:bodyPr vert="horz" wrap="square" lIns="0" tIns="12700" rIns="0" bIns="0" rtlCol="0">
            <a:spAutoFit/>
          </a:bodyPr>
          <a:lstStyle/>
          <a:p>
            <a:pPr marL="12700">
              <a:lnSpc>
                <a:spcPct val="100000"/>
              </a:lnSpc>
              <a:spcBef>
                <a:spcPts val="100"/>
              </a:spcBef>
            </a:pPr>
            <a:r>
              <a:rPr sz="6000" b="1" spc="-5" dirty="0">
                <a:solidFill>
                  <a:srgbClr val="C00000"/>
                </a:solidFill>
                <a:latin typeface="Arial"/>
                <a:cs typeface="Arial"/>
              </a:rPr>
              <a:t>Level of</a:t>
            </a:r>
            <a:r>
              <a:rPr sz="6000" b="1" spc="-100" dirty="0">
                <a:solidFill>
                  <a:srgbClr val="C00000"/>
                </a:solidFill>
                <a:latin typeface="Arial"/>
                <a:cs typeface="Arial"/>
              </a:rPr>
              <a:t> </a:t>
            </a:r>
            <a:r>
              <a:rPr sz="6000" b="1" spc="-5" dirty="0">
                <a:solidFill>
                  <a:srgbClr val="C00000"/>
                </a:solidFill>
                <a:latin typeface="Arial"/>
                <a:cs typeface="Arial"/>
              </a:rPr>
              <a:t>disability</a:t>
            </a:r>
            <a:endParaRPr sz="6000">
              <a:latin typeface="Arial"/>
              <a:cs typeface="Arial"/>
            </a:endParaRPr>
          </a:p>
        </p:txBody>
      </p:sp>
      <p:sp>
        <p:nvSpPr>
          <p:cNvPr id="14" name="object 14"/>
          <p:cNvSpPr txBox="1"/>
          <p:nvPr/>
        </p:nvSpPr>
        <p:spPr>
          <a:xfrm>
            <a:off x="1336802" y="5727445"/>
            <a:ext cx="3114675" cy="254000"/>
          </a:xfrm>
          <a:prstGeom prst="rect">
            <a:avLst/>
          </a:prstGeom>
        </p:spPr>
        <p:txBody>
          <a:bodyPr vert="horz" wrap="square" lIns="0" tIns="12700" rIns="0" bIns="0" rtlCol="0">
            <a:spAutoFit/>
          </a:bodyPr>
          <a:lstStyle/>
          <a:p>
            <a:pPr marL="12700">
              <a:lnSpc>
                <a:spcPct val="100000"/>
              </a:lnSpc>
              <a:spcBef>
                <a:spcPts val="100"/>
              </a:spcBef>
            </a:pPr>
            <a:r>
              <a:rPr sz="1500" i="1" spc="-5" dirty="0">
                <a:latin typeface="Arial"/>
                <a:cs typeface="Arial"/>
              </a:rPr>
              <a:t>Source: Banks E, et al. Med J.</a:t>
            </a:r>
            <a:r>
              <a:rPr sz="1500" i="1" spc="-30" dirty="0">
                <a:latin typeface="Arial"/>
                <a:cs typeface="Arial"/>
              </a:rPr>
              <a:t> </a:t>
            </a:r>
            <a:r>
              <a:rPr sz="1500" i="1" spc="-10" dirty="0">
                <a:latin typeface="Arial"/>
                <a:cs typeface="Arial"/>
              </a:rPr>
              <a:t>2010.</a:t>
            </a:r>
            <a:endParaRPr sz="1500">
              <a:latin typeface="Arial"/>
              <a:cs typeface="Arial"/>
            </a:endParaRPr>
          </a:p>
        </p:txBody>
      </p:sp>
      <p:sp>
        <p:nvSpPr>
          <p:cNvPr id="15" name="object 15"/>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12700" rIns="0" bIns="0" rtlCol="0">
            <a:spAutoFit/>
          </a:bodyPr>
          <a:lstStyle/>
          <a:p>
            <a:pPr marL="3315335" marR="5080" indent="-3148330">
              <a:lnSpc>
                <a:spcPct val="100000"/>
              </a:lnSpc>
              <a:spcBef>
                <a:spcPts val="100"/>
              </a:spcBef>
            </a:pPr>
            <a:r>
              <a:rPr spc="-5" dirty="0"/>
              <a:t>Addressing Physical and Psychological  Effects</a:t>
            </a:r>
          </a:p>
        </p:txBody>
      </p:sp>
      <p:sp>
        <p:nvSpPr>
          <p:cNvPr id="13" name="object 13"/>
          <p:cNvSpPr txBox="1"/>
          <p:nvPr/>
        </p:nvSpPr>
        <p:spPr>
          <a:xfrm>
            <a:off x="993902" y="2080513"/>
            <a:ext cx="7807959" cy="3610610"/>
          </a:xfrm>
          <a:prstGeom prst="rect">
            <a:avLst/>
          </a:prstGeom>
        </p:spPr>
        <p:txBody>
          <a:bodyPr vert="horz" wrap="square" lIns="0" tIns="12700" rIns="0" bIns="0" rtlCol="0">
            <a:spAutoFit/>
          </a:bodyPr>
          <a:lstStyle/>
          <a:p>
            <a:pPr marL="527050" marR="323215" indent="-514350" algn="just">
              <a:lnSpc>
                <a:spcPct val="100000"/>
              </a:lnSpc>
              <a:spcBef>
                <a:spcPts val="100"/>
              </a:spcBef>
              <a:buAutoNum type="arabicPeriod"/>
              <a:tabLst>
                <a:tab pos="527685" algn="l"/>
              </a:tabLst>
            </a:pPr>
            <a:r>
              <a:rPr sz="2800" dirty="0">
                <a:latin typeface="Arial"/>
                <a:cs typeface="Arial"/>
              </a:rPr>
              <a:t>If there are more cancer survivors who have  reduced QOL due to physical problems (vs.  psychological ones),</a:t>
            </a:r>
            <a:r>
              <a:rPr sz="2800" spc="-10" dirty="0">
                <a:latin typeface="Arial"/>
                <a:cs typeface="Arial"/>
              </a:rPr>
              <a:t> </a:t>
            </a:r>
            <a:r>
              <a:rPr sz="2800" dirty="0">
                <a:latin typeface="Arial"/>
                <a:cs typeface="Arial"/>
              </a:rPr>
              <a:t>and</a:t>
            </a:r>
            <a:endParaRPr sz="2800">
              <a:latin typeface="Arial"/>
              <a:cs typeface="Arial"/>
            </a:endParaRPr>
          </a:p>
          <a:p>
            <a:pPr marL="527050" marR="424180" indent="-514350">
              <a:lnSpc>
                <a:spcPct val="100000"/>
              </a:lnSpc>
              <a:spcBef>
                <a:spcPts val="670"/>
              </a:spcBef>
              <a:buAutoNum type="arabicPeriod"/>
              <a:tabLst>
                <a:tab pos="526415" algn="l"/>
                <a:tab pos="527685" algn="l"/>
              </a:tabLst>
            </a:pPr>
            <a:r>
              <a:rPr sz="2800" dirty="0">
                <a:latin typeface="Arial"/>
                <a:cs typeface="Arial"/>
              </a:rPr>
              <a:t>A leading cause of psychological distress</a:t>
            </a:r>
            <a:r>
              <a:rPr sz="2800" spc="-105" dirty="0">
                <a:latin typeface="Arial"/>
                <a:cs typeface="Arial"/>
              </a:rPr>
              <a:t> </a:t>
            </a:r>
            <a:r>
              <a:rPr sz="2800" dirty="0">
                <a:latin typeface="Arial"/>
                <a:cs typeface="Arial"/>
              </a:rPr>
              <a:t>is  physical disability,</a:t>
            </a:r>
            <a:r>
              <a:rPr sz="2800" spc="-15" dirty="0">
                <a:latin typeface="Arial"/>
                <a:cs typeface="Arial"/>
              </a:rPr>
              <a:t> </a:t>
            </a:r>
            <a:r>
              <a:rPr sz="2800" dirty="0">
                <a:latin typeface="Arial"/>
                <a:cs typeface="Arial"/>
              </a:rPr>
              <a:t>then</a:t>
            </a:r>
            <a:endParaRPr sz="2800">
              <a:latin typeface="Arial"/>
              <a:cs typeface="Arial"/>
            </a:endParaRPr>
          </a:p>
          <a:p>
            <a:pPr marL="527050" marR="5080" indent="-514350">
              <a:lnSpc>
                <a:spcPct val="100000"/>
              </a:lnSpc>
              <a:spcBef>
                <a:spcPts val="675"/>
              </a:spcBef>
              <a:buAutoNum type="arabicPeriod"/>
              <a:tabLst>
                <a:tab pos="526415" algn="l"/>
                <a:tab pos="527685" algn="l"/>
              </a:tabLst>
            </a:pPr>
            <a:r>
              <a:rPr sz="2800" dirty="0">
                <a:latin typeface="Arial"/>
                <a:cs typeface="Arial"/>
              </a:rPr>
              <a:t>Treating physical impairments will significantly  impact 3 important things: physical disability,  psychological distress and</a:t>
            </a:r>
            <a:r>
              <a:rPr sz="2800" spc="-15" dirty="0">
                <a:latin typeface="Arial"/>
                <a:cs typeface="Arial"/>
              </a:rPr>
              <a:t> </a:t>
            </a:r>
            <a:r>
              <a:rPr sz="2800" dirty="0">
                <a:latin typeface="Arial"/>
                <a:cs typeface="Arial"/>
              </a:rPr>
              <a:t>QOL.</a:t>
            </a:r>
            <a:endParaRPr sz="2800">
              <a:latin typeface="Arial"/>
              <a:cs typeface="Arial"/>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1861057" y="1032764"/>
            <a:ext cx="6334760" cy="574040"/>
          </a:xfrm>
          <a:prstGeom prst="rect">
            <a:avLst/>
          </a:prstGeom>
        </p:spPr>
        <p:txBody>
          <a:bodyPr vert="horz" wrap="square" lIns="0" tIns="12700" rIns="0" bIns="0" rtlCol="0">
            <a:spAutoFit/>
          </a:bodyPr>
          <a:lstStyle/>
          <a:p>
            <a:pPr marL="12700">
              <a:lnSpc>
                <a:spcPct val="100000"/>
              </a:lnSpc>
              <a:spcBef>
                <a:spcPts val="100"/>
              </a:spcBef>
            </a:pPr>
            <a:r>
              <a:rPr spc="-10" dirty="0"/>
              <a:t>Recognition </a:t>
            </a:r>
            <a:r>
              <a:rPr dirty="0"/>
              <a:t>of </a:t>
            </a:r>
            <a:r>
              <a:rPr spc="-5" dirty="0"/>
              <a:t>the Gap in </a:t>
            </a:r>
            <a:r>
              <a:rPr spc="-10" dirty="0"/>
              <a:t>Care</a:t>
            </a:r>
          </a:p>
        </p:txBody>
      </p:sp>
      <p:sp>
        <p:nvSpPr>
          <p:cNvPr id="13" name="object 13"/>
          <p:cNvSpPr txBox="1"/>
          <p:nvPr/>
        </p:nvSpPr>
        <p:spPr>
          <a:xfrm>
            <a:off x="993902" y="2080513"/>
            <a:ext cx="8046720" cy="4037329"/>
          </a:xfrm>
          <a:prstGeom prst="rect">
            <a:avLst/>
          </a:prstGeom>
        </p:spPr>
        <p:txBody>
          <a:bodyPr vert="horz" wrap="square" lIns="0" tIns="12700" rIns="0" bIns="0" rtlCol="0">
            <a:spAutoFit/>
          </a:bodyPr>
          <a:lstStyle/>
          <a:p>
            <a:pPr marL="12700" marR="27305">
              <a:lnSpc>
                <a:spcPct val="100000"/>
              </a:lnSpc>
              <a:spcBef>
                <a:spcPts val="100"/>
              </a:spcBef>
            </a:pPr>
            <a:r>
              <a:rPr sz="2800" dirty="0">
                <a:latin typeface="Arial"/>
                <a:cs typeface="Arial"/>
              </a:rPr>
              <a:t>Many people now recognize the opportunity to  significantly improve physical, psychological and  QOL outcomes in oncology patients and are  actively focusing on strategies to decrease the gap  in cancer rehabilitation</a:t>
            </a:r>
            <a:r>
              <a:rPr sz="2800" spc="-10" dirty="0">
                <a:latin typeface="Arial"/>
                <a:cs typeface="Arial"/>
              </a:rPr>
              <a:t> </a:t>
            </a:r>
            <a:r>
              <a:rPr sz="2800" dirty="0">
                <a:latin typeface="Arial"/>
                <a:cs typeface="Arial"/>
              </a:rPr>
              <a:t>care.</a:t>
            </a:r>
            <a:endParaRPr sz="2800">
              <a:latin typeface="Arial"/>
              <a:cs typeface="Arial"/>
            </a:endParaRPr>
          </a:p>
          <a:p>
            <a:pPr>
              <a:lnSpc>
                <a:spcPct val="100000"/>
              </a:lnSpc>
              <a:spcBef>
                <a:spcPts val="45"/>
              </a:spcBef>
            </a:pPr>
            <a:endParaRPr sz="4050">
              <a:latin typeface="Times New Roman"/>
              <a:cs typeface="Times New Roman"/>
            </a:endParaRPr>
          </a:p>
          <a:p>
            <a:pPr marL="12700" marR="5080">
              <a:lnSpc>
                <a:spcPct val="100000"/>
              </a:lnSpc>
            </a:pPr>
            <a:r>
              <a:rPr sz="2800" dirty="0">
                <a:latin typeface="Arial"/>
                <a:cs typeface="Arial"/>
              </a:rPr>
              <a:t>This is creating a major shift in oncology care  towards incorporating cancer rehab into the cancer  care</a:t>
            </a:r>
            <a:r>
              <a:rPr sz="2800" spc="-5" dirty="0">
                <a:latin typeface="Arial"/>
                <a:cs typeface="Arial"/>
              </a:rPr>
              <a:t> </a:t>
            </a:r>
            <a:r>
              <a:rPr sz="2800" dirty="0">
                <a:latin typeface="Arial"/>
                <a:cs typeface="Arial"/>
              </a:rPr>
              <a:t>continuum.</a:t>
            </a:r>
            <a:endParaRPr sz="2800">
              <a:latin typeface="Arial"/>
              <a:cs typeface="Arial"/>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2696196" y="821689"/>
            <a:ext cx="4664710" cy="1000760"/>
          </a:xfrm>
          <a:prstGeom prst="rect">
            <a:avLst/>
          </a:prstGeom>
        </p:spPr>
        <p:txBody>
          <a:bodyPr vert="horz" wrap="square" lIns="0" tIns="12065" rIns="0" bIns="0" rtlCol="0">
            <a:spAutoFit/>
          </a:bodyPr>
          <a:lstStyle/>
          <a:p>
            <a:pPr marL="12700" marR="5080" indent="384810">
              <a:lnSpc>
                <a:spcPct val="100000"/>
              </a:lnSpc>
              <a:spcBef>
                <a:spcPts val="95"/>
              </a:spcBef>
            </a:pPr>
            <a:r>
              <a:rPr sz="3200" spc="-5" dirty="0"/>
              <a:t>Accelerated Effort to  Decrease the Gap in</a:t>
            </a:r>
            <a:r>
              <a:rPr sz="3200" spc="15" dirty="0"/>
              <a:t> </a:t>
            </a:r>
            <a:r>
              <a:rPr sz="3200" spc="-5" dirty="0"/>
              <a:t>Care</a:t>
            </a:r>
            <a:endParaRPr sz="3200"/>
          </a:p>
        </p:txBody>
      </p:sp>
      <p:sp>
        <p:nvSpPr>
          <p:cNvPr id="13" name="object 13"/>
          <p:cNvSpPr/>
          <p:nvPr/>
        </p:nvSpPr>
        <p:spPr>
          <a:xfrm>
            <a:off x="793461" y="2031814"/>
            <a:ext cx="4556162" cy="4298837"/>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5410200" y="4419600"/>
            <a:ext cx="3743960" cy="924560"/>
          </a:xfrm>
          <a:prstGeom prst="rect">
            <a:avLst/>
          </a:prstGeom>
          <a:solidFill>
            <a:srgbClr val="606060"/>
          </a:solidFill>
        </p:spPr>
        <p:txBody>
          <a:bodyPr vert="horz" wrap="square" lIns="0" tIns="39370" rIns="0" bIns="0" rtlCol="0">
            <a:spAutoFit/>
          </a:bodyPr>
          <a:lstStyle/>
          <a:p>
            <a:pPr marL="92075" marR="341630">
              <a:lnSpc>
                <a:spcPct val="100000"/>
              </a:lnSpc>
              <a:spcBef>
                <a:spcPts val="310"/>
              </a:spcBef>
            </a:pPr>
            <a:r>
              <a:rPr sz="1800" b="1" dirty="0">
                <a:solidFill>
                  <a:srgbClr val="FFFFFF"/>
                </a:solidFill>
                <a:latin typeface="Arial"/>
                <a:cs typeface="Arial"/>
              </a:rPr>
              <a:t>Commission on </a:t>
            </a:r>
            <a:r>
              <a:rPr sz="1800" b="1" spc="-5" dirty="0">
                <a:solidFill>
                  <a:srgbClr val="FFFFFF"/>
                </a:solidFill>
                <a:latin typeface="Arial"/>
                <a:cs typeface="Arial"/>
              </a:rPr>
              <a:t>Cancer </a:t>
            </a:r>
            <a:r>
              <a:rPr sz="1800" b="1" dirty="0">
                <a:solidFill>
                  <a:srgbClr val="FFFFFF"/>
                </a:solidFill>
                <a:latin typeface="Arial"/>
                <a:cs typeface="Arial"/>
              </a:rPr>
              <a:t>(CoC)  </a:t>
            </a:r>
            <a:r>
              <a:rPr sz="1800" b="1" spc="-5" dirty="0">
                <a:solidFill>
                  <a:srgbClr val="FFFFFF"/>
                </a:solidFill>
                <a:latin typeface="Arial"/>
                <a:cs typeface="Arial"/>
              </a:rPr>
              <a:t>and national “mandates” to  implement cancer</a:t>
            </a:r>
            <a:r>
              <a:rPr sz="1800" b="1" spc="-30" dirty="0">
                <a:solidFill>
                  <a:srgbClr val="FFFFFF"/>
                </a:solidFill>
                <a:latin typeface="Arial"/>
                <a:cs typeface="Arial"/>
              </a:rPr>
              <a:t> </a:t>
            </a:r>
            <a:r>
              <a:rPr sz="1800" b="1" spc="-5" dirty="0">
                <a:solidFill>
                  <a:srgbClr val="FFFFFF"/>
                </a:solidFill>
                <a:latin typeface="Arial"/>
                <a:cs typeface="Arial"/>
              </a:rPr>
              <a:t>rehab.</a:t>
            </a:r>
            <a:endParaRPr sz="1800">
              <a:latin typeface="Arial"/>
              <a:cs typeface="Arial"/>
            </a:endParaRPr>
          </a:p>
        </p:txBody>
      </p:sp>
      <p:sp>
        <p:nvSpPr>
          <p:cNvPr id="15" name="object 15"/>
          <p:cNvSpPr txBox="1"/>
          <p:nvPr/>
        </p:nvSpPr>
        <p:spPr>
          <a:xfrm>
            <a:off x="5029200" y="2338577"/>
            <a:ext cx="3600450" cy="1200150"/>
          </a:xfrm>
          <a:prstGeom prst="rect">
            <a:avLst/>
          </a:prstGeom>
          <a:solidFill>
            <a:srgbClr val="333399"/>
          </a:solidFill>
        </p:spPr>
        <p:txBody>
          <a:bodyPr vert="horz" wrap="square" lIns="0" tIns="39370" rIns="0" bIns="0" rtlCol="0">
            <a:spAutoFit/>
          </a:bodyPr>
          <a:lstStyle/>
          <a:p>
            <a:pPr marL="92075" marR="83185">
              <a:lnSpc>
                <a:spcPct val="100000"/>
              </a:lnSpc>
              <a:spcBef>
                <a:spcPts val="310"/>
              </a:spcBef>
            </a:pPr>
            <a:r>
              <a:rPr sz="1800" b="1" spc="-5" dirty="0">
                <a:solidFill>
                  <a:srgbClr val="FFFFFF"/>
                </a:solidFill>
                <a:latin typeface="Arial"/>
                <a:cs typeface="Arial"/>
              </a:rPr>
              <a:t>Cancer survivors who </a:t>
            </a:r>
            <a:r>
              <a:rPr sz="1800" b="1" spc="-10" dirty="0">
                <a:solidFill>
                  <a:srgbClr val="FFFFFF"/>
                </a:solidFill>
                <a:latin typeface="Arial"/>
                <a:cs typeface="Arial"/>
              </a:rPr>
              <a:t>are  </a:t>
            </a:r>
            <a:r>
              <a:rPr sz="1800" b="1" spc="-5" dirty="0">
                <a:solidFill>
                  <a:srgbClr val="FFFFFF"/>
                </a:solidFill>
                <a:latin typeface="Arial"/>
                <a:cs typeface="Arial"/>
              </a:rPr>
              <a:t>unhappy with accepting a “new  normal” when they haven’t  been offered cancer</a:t>
            </a:r>
            <a:r>
              <a:rPr sz="1800" b="1" spc="-30" dirty="0">
                <a:solidFill>
                  <a:srgbClr val="FFFFFF"/>
                </a:solidFill>
                <a:latin typeface="Arial"/>
                <a:cs typeface="Arial"/>
              </a:rPr>
              <a:t> </a:t>
            </a:r>
            <a:r>
              <a:rPr sz="1800" b="1" spc="-5" dirty="0">
                <a:solidFill>
                  <a:srgbClr val="FFFFFF"/>
                </a:solidFill>
                <a:latin typeface="Arial"/>
                <a:cs typeface="Arial"/>
              </a:rPr>
              <a:t>rehab.</a:t>
            </a:r>
            <a:endParaRPr sz="1800">
              <a:latin typeface="Arial"/>
              <a:cs typeface="Arial"/>
            </a:endParaRPr>
          </a:p>
        </p:txBody>
      </p:sp>
      <p:sp>
        <p:nvSpPr>
          <p:cNvPr id="16" name="object 16"/>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12700" rIns="0" bIns="0" rtlCol="0">
            <a:spAutoFit/>
          </a:bodyPr>
          <a:lstStyle/>
          <a:p>
            <a:pPr marL="660400" marR="5080" indent="-539115">
              <a:lnSpc>
                <a:spcPct val="100000"/>
              </a:lnSpc>
              <a:spcBef>
                <a:spcPts val="100"/>
              </a:spcBef>
            </a:pPr>
            <a:r>
              <a:rPr spc="-5" dirty="0"/>
              <a:t>Commission on Cancer Care Standards  </a:t>
            </a:r>
            <a:r>
              <a:rPr spc="-10" dirty="0"/>
              <a:t>(Treatment </a:t>
            </a:r>
            <a:r>
              <a:rPr spc="-5" dirty="0"/>
              <a:t>and</a:t>
            </a:r>
            <a:r>
              <a:rPr spc="-10" dirty="0"/>
              <a:t> Post-Treatment)</a:t>
            </a:r>
          </a:p>
        </p:txBody>
      </p:sp>
      <p:sp>
        <p:nvSpPr>
          <p:cNvPr id="13" name="object 13"/>
          <p:cNvSpPr/>
          <p:nvPr/>
        </p:nvSpPr>
        <p:spPr>
          <a:xfrm>
            <a:off x="839179" y="2164713"/>
            <a:ext cx="8321574" cy="3717176"/>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1908301" y="6122923"/>
            <a:ext cx="5334635" cy="269875"/>
          </a:xfrm>
          <a:prstGeom prst="rect">
            <a:avLst/>
          </a:prstGeom>
        </p:spPr>
        <p:txBody>
          <a:bodyPr vert="horz" wrap="square" lIns="0" tIns="12700" rIns="0" bIns="0" rtlCol="0">
            <a:spAutoFit/>
          </a:bodyPr>
          <a:lstStyle/>
          <a:p>
            <a:pPr marL="12700">
              <a:lnSpc>
                <a:spcPct val="100000"/>
              </a:lnSpc>
              <a:spcBef>
                <a:spcPts val="100"/>
              </a:spcBef>
            </a:pPr>
            <a:r>
              <a:rPr sz="1600" i="1" spc="-5" dirty="0">
                <a:latin typeface="Arial"/>
                <a:cs typeface="Arial"/>
              </a:rPr>
              <a:t>Source: Commission on Cancer Program Standards.</a:t>
            </a:r>
            <a:r>
              <a:rPr sz="1600" i="1" spc="5" dirty="0">
                <a:latin typeface="Arial"/>
                <a:cs typeface="Arial"/>
              </a:rPr>
              <a:t> </a:t>
            </a:r>
            <a:r>
              <a:rPr sz="1600" i="1" spc="-5" dirty="0">
                <a:latin typeface="Arial"/>
                <a:cs typeface="Arial"/>
              </a:rPr>
              <a:t>2015.</a:t>
            </a:r>
            <a:endParaRPr sz="1600">
              <a:latin typeface="Arial"/>
              <a:cs typeface="Arial"/>
            </a:endParaRPr>
          </a:p>
        </p:txBody>
      </p:sp>
      <p:sp>
        <p:nvSpPr>
          <p:cNvPr id="15" name="object 15"/>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1707895" y="1032764"/>
            <a:ext cx="6639559" cy="574040"/>
          </a:xfrm>
          <a:prstGeom prst="rect">
            <a:avLst/>
          </a:prstGeom>
        </p:spPr>
        <p:txBody>
          <a:bodyPr vert="horz" wrap="square" lIns="0" tIns="12700" rIns="0" bIns="0" rtlCol="0">
            <a:spAutoFit/>
          </a:bodyPr>
          <a:lstStyle/>
          <a:p>
            <a:pPr marL="12700">
              <a:lnSpc>
                <a:spcPct val="100000"/>
              </a:lnSpc>
              <a:spcBef>
                <a:spcPts val="100"/>
              </a:spcBef>
            </a:pPr>
            <a:r>
              <a:rPr spc="-5" dirty="0"/>
              <a:t>Solving the Gap in Care: Step</a:t>
            </a:r>
            <a:r>
              <a:rPr spc="-85" dirty="0"/>
              <a:t> </a:t>
            </a:r>
            <a:r>
              <a:rPr spc="-10" dirty="0"/>
              <a:t>#1</a:t>
            </a:r>
          </a:p>
        </p:txBody>
      </p:sp>
      <p:sp>
        <p:nvSpPr>
          <p:cNvPr id="13" name="object 13"/>
          <p:cNvSpPr txBox="1"/>
          <p:nvPr/>
        </p:nvSpPr>
        <p:spPr>
          <a:xfrm>
            <a:off x="993902" y="2664968"/>
            <a:ext cx="7647940" cy="1488440"/>
          </a:xfrm>
          <a:prstGeom prst="rect">
            <a:avLst/>
          </a:prstGeom>
        </p:spPr>
        <p:txBody>
          <a:bodyPr vert="horz" wrap="square" lIns="0" tIns="12065" rIns="0" bIns="0" rtlCol="0">
            <a:spAutoFit/>
          </a:bodyPr>
          <a:lstStyle/>
          <a:p>
            <a:pPr marL="12700" marR="5080">
              <a:lnSpc>
                <a:spcPct val="100000"/>
              </a:lnSpc>
              <a:spcBef>
                <a:spcPts val="95"/>
              </a:spcBef>
            </a:pPr>
            <a:r>
              <a:rPr sz="3200" spc="-5" dirty="0">
                <a:latin typeface="Arial"/>
                <a:cs typeface="Arial"/>
              </a:rPr>
              <a:t>The </a:t>
            </a:r>
            <a:r>
              <a:rPr sz="3200" spc="-10" dirty="0">
                <a:latin typeface="Arial"/>
                <a:cs typeface="Arial"/>
              </a:rPr>
              <a:t>solution </a:t>
            </a:r>
            <a:r>
              <a:rPr sz="3200" spc="-5" dirty="0">
                <a:latin typeface="Arial"/>
                <a:cs typeface="Arial"/>
              </a:rPr>
              <a:t>will </a:t>
            </a:r>
            <a:r>
              <a:rPr sz="3200" spc="-10" dirty="0">
                <a:latin typeface="Arial"/>
                <a:cs typeface="Arial"/>
              </a:rPr>
              <a:t>involve </a:t>
            </a:r>
            <a:r>
              <a:rPr sz="3200" spc="-5" dirty="0">
                <a:latin typeface="Arial"/>
                <a:cs typeface="Arial"/>
              </a:rPr>
              <a:t>a </a:t>
            </a:r>
            <a:r>
              <a:rPr sz="3200" spc="-10" dirty="0">
                <a:latin typeface="Arial"/>
                <a:cs typeface="Arial"/>
              </a:rPr>
              <a:t>sophisticated  understanding </a:t>
            </a:r>
            <a:r>
              <a:rPr sz="3200" spc="-5" dirty="0">
                <a:latin typeface="Arial"/>
                <a:cs typeface="Arial"/>
              </a:rPr>
              <a:t>of </a:t>
            </a:r>
            <a:r>
              <a:rPr sz="3200" spc="-10" dirty="0">
                <a:latin typeface="Arial"/>
                <a:cs typeface="Arial"/>
              </a:rPr>
              <a:t>evidence-based  multidisciplinary cancer rehabilitation</a:t>
            </a:r>
            <a:r>
              <a:rPr sz="3200" spc="85" dirty="0">
                <a:latin typeface="Arial"/>
                <a:cs typeface="Arial"/>
              </a:rPr>
              <a:t> </a:t>
            </a:r>
            <a:r>
              <a:rPr sz="3200" spc="-10" dirty="0">
                <a:latin typeface="Arial"/>
                <a:cs typeface="Arial"/>
              </a:rPr>
              <a:t>care.</a:t>
            </a:r>
            <a:endParaRPr sz="3200">
              <a:latin typeface="Arial"/>
              <a:cs typeface="Arial"/>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1949450" y="1032764"/>
            <a:ext cx="6160135" cy="574040"/>
          </a:xfrm>
          <a:prstGeom prst="rect">
            <a:avLst/>
          </a:prstGeom>
        </p:spPr>
        <p:txBody>
          <a:bodyPr vert="horz" wrap="square" lIns="0" tIns="12700" rIns="0" bIns="0" rtlCol="0">
            <a:spAutoFit/>
          </a:bodyPr>
          <a:lstStyle/>
          <a:p>
            <a:pPr marL="12700">
              <a:lnSpc>
                <a:spcPct val="100000"/>
              </a:lnSpc>
              <a:spcBef>
                <a:spcPts val="100"/>
              </a:spcBef>
            </a:pPr>
            <a:r>
              <a:rPr spc="-5" dirty="0"/>
              <a:t>Evidence-Based </a:t>
            </a:r>
            <a:r>
              <a:rPr spc="-10" dirty="0"/>
              <a:t>Cancer</a:t>
            </a:r>
            <a:r>
              <a:rPr dirty="0"/>
              <a:t> </a:t>
            </a:r>
            <a:r>
              <a:rPr spc="-10" dirty="0"/>
              <a:t>Rehab</a:t>
            </a:r>
          </a:p>
        </p:txBody>
      </p:sp>
      <p:sp>
        <p:nvSpPr>
          <p:cNvPr id="13" name="object 13"/>
          <p:cNvSpPr txBox="1"/>
          <p:nvPr/>
        </p:nvSpPr>
        <p:spPr>
          <a:xfrm>
            <a:off x="1336802" y="2130043"/>
            <a:ext cx="7661275" cy="3783965"/>
          </a:xfrm>
          <a:prstGeom prst="rect">
            <a:avLst/>
          </a:prstGeom>
        </p:spPr>
        <p:txBody>
          <a:bodyPr vert="horz" wrap="square" lIns="0" tIns="6985" rIns="0" bIns="0" rtlCol="0">
            <a:spAutoFit/>
          </a:bodyPr>
          <a:lstStyle/>
          <a:p>
            <a:pPr marL="12700" marR="767715">
              <a:lnSpc>
                <a:spcPct val="101299"/>
              </a:lnSpc>
              <a:spcBef>
                <a:spcPts val="55"/>
              </a:spcBef>
            </a:pPr>
            <a:r>
              <a:rPr sz="2800" dirty="0">
                <a:latin typeface="Arial"/>
                <a:cs typeface="Arial"/>
              </a:rPr>
              <a:t>According to a recent review, cancer  rehabilitation research is outpacing all other  fields of rehabilitation</a:t>
            </a:r>
            <a:r>
              <a:rPr sz="2800" spc="-15" dirty="0">
                <a:latin typeface="Arial"/>
                <a:cs typeface="Arial"/>
              </a:rPr>
              <a:t> </a:t>
            </a:r>
            <a:r>
              <a:rPr sz="2800" dirty="0">
                <a:latin typeface="Arial"/>
                <a:cs typeface="Arial"/>
              </a:rPr>
              <a:t>research.</a:t>
            </a:r>
            <a:endParaRPr sz="2800">
              <a:latin typeface="Arial"/>
              <a:cs typeface="Arial"/>
            </a:endParaRPr>
          </a:p>
          <a:p>
            <a:pPr>
              <a:lnSpc>
                <a:spcPct val="100000"/>
              </a:lnSpc>
              <a:spcBef>
                <a:spcPts val="45"/>
              </a:spcBef>
            </a:pPr>
            <a:endParaRPr sz="2650">
              <a:latin typeface="Times New Roman"/>
              <a:cs typeface="Times New Roman"/>
            </a:endParaRPr>
          </a:p>
          <a:p>
            <a:pPr marL="12700" marR="5080">
              <a:lnSpc>
                <a:spcPct val="100000"/>
              </a:lnSpc>
            </a:pPr>
            <a:r>
              <a:rPr sz="2000" spc="-5" dirty="0">
                <a:latin typeface="Arial"/>
                <a:cs typeface="Arial"/>
              </a:rPr>
              <a:t>“Cancer rehabilitation is an expanding area with a growing scientific  </a:t>
            </a:r>
            <a:r>
              <a:rPr sz="2000" spc="-10" dirty="0">
                <a:latin typeface="Arial"/>
                <a:cs typeface="Arial"/>
              </a:rPr>
              <a:t>production. </a:t>
            </a:r>
            <a:r>
              <a:rPr sz="2000" spc="-5" dirty="0">
                <a:latin typeface="Arial"/>
                <a:cs typeface="Arial"/>
              </a:rPr>
              <a:t>The </a:t>
            </a:r>
            <a:r>
              <a:rPr sz="2000" spc="-10" dirty="0">
                <a:latin typeface="Arial"/>
                <a:cs typeface="Arial"/>
              </a:rPr>
              <a:t>rapidly aging population, </a:t>
            </a:r>
            <a:r>
              <a:rPr sz="2000" spc="-5" dirty="0">
                <a:latin typeface="Arial"/>
                <a:cs typeface="Arial"/>
              </a:rPr>
              <a:t>the </a:t>
            </a:r>
            <a:r>
              <a:rPr sz="2000" spc="-10" dirty="0">
                <a:latin typeface="Arial"/>
                <a:cs typeface="Arial"/>
              </a:rPr>
              <a:t>higher number of  </a:t>
            </a:r>
            <a:r>
              <a:rPr sz="2000" spc="-5" dirty="0">
                <a:latin typeface="Arial"/>
                <a:cs typeface="Arial"/>
              </a:rPr>
              <a:t>cancer survivors, and the increasing need of resources for the after  </a:t>
            </a:r>
            <a:r>
              <a:rPr sz="2000" spc="-10" dirty="0">
                <a:latin typeface="Arial"/>
                <a:cs typeface="Arial"/>
              </a:rPr>
              <a:t>treatment </a:t>
            </a:r>
            <a:r>
              <a:rPr sz="2000" spc="-5" dirty="0">
                <a:latin typeface="Arial"/>
                <a:cs typeface="Arial"/>
              </a:rPr>
              <a:t>of </a:t>
            </a:r>
            <a:r>
              <a:rPr sz="2000" spc="-10" dirty="0">
                <a:latin typeface="Arial"/>
                <a:cs typeface="Arial"/>
              </a:rPr>
              <a:t>cancer patients </a:t>
            </a:r>
            <a:r>
              <a:rPr sz="2000" spc="-5" dirty="0">
                <a:latin typeface="Arial"/>
                <a:cs typeface="Arial"/>
              </a:rPr>
              <a:t>contribute to explain the interest for this  field.”</a:t>
            </a:r>
            <a:endParaRPr sz="2000">
              <a:latin typeface="Arial"/>
              <a:cs typeface="Arial"/>
            </a:endParaRPr>
          </a:p>
          <a:p>
            <a:pPr>
              <a:lnSpc>
                <a:spcPct val="100000"/>
              </a:lnSpc>
              <a:spcBef>
                <a:spcPts val="40"/>
              </a:spcBef>
            </a:pPr>
            <a:endParaRPr sz="1850">
              <a:latin typeface="Times New Roman"/>
              <a:cs typeface="Times New Roman"/>
            </a:endParaRPr>
          </a:p>
          <a:p>
            <a:pPr marL="12700">
              <a:lnSpc>
                <a:spcPct val="100000"/>
              </a:lnSpc>
            </a:pPr>
            <a:r>
              <a:rPr sz="1800" i="1" spc="-5" dirty="0">
                <a:latin typeface="Arial"/>
                <a:cs typeface="Arial"/>
              </a:rPr>
              <a:t>Source: </a:t>
            </a:r>
            <a:r>
              <a:rPr sz="1600" i="1" spc="-5" dirty="0">
                <a:latin typeface="Arial"/>
                <a:cs typeface="Arial"/>
              </a:rPr>
              <a:t>Ugolini D, et al. Support Care Cancer.</a:t>
            </a:r>
            <a:r>
              <a:rPr sz="1600" i="1" spc="15" dirty="0">
                <a:latin typeface="Arial"/>
                <a:cs typeface="Arial"/>
              </a:rPr>
              <a:t> </a:t>
            </a:r>
            <a:r>
              <a:rPr sz="1600" i="1" spc="-5" dirty="0">
                <a:latin typeface="Arial"/>
                <a:cs typeface="Arial"/>
              </a:rPr>
              <a:t>2011.</a:t>
            </a:r>
            <a:endParaRPr sz="1600">
              <a:latin typeface="Arial"/>
              <a:cs typeface="Arial"/>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2033" y="1032764"/>
            <a:ext cx="4434840" cy="574040"/>
          </a:xfrm>
          <a:prstGeom prst="rect">
            <a:avLst/>
          </a:prstGeom>
        </p:spPr>
        <p:txBody>
          <a:bodyPr vert="horz" wrap="square" lIns="0" tIns="12700" rIns="0" bIns="0" rtlCol="0">
            <a:spAutoFit/>
          </a:bodyPr>
          <a:lstStyle/>
          <a:p>
            <a:pPr marL="12700">
              <a:lnSpc>
                <a:spcPct val="100000"/>
              </a:lnSpc>
              <a:spcBef>
                <a:spcPts val="100"/>
              </a:spcBef>
            </a:pPr>
            <a:r>
              <a:rPr spc="-5" dirty="0"/>
              <a:t>Breast Cancer</a:t>
            </a:r>
            <a:r>
              <a:rPr spc="-15" dirty="0"/>
              <a:t> </a:t>
            </a:r>
            <a:r>
              <a:rPr spc="-5" dirty="0"/>
              <a:t>Effects</a:t>
            </a:r>
          </a:p>
        </p:txBody>
      </p:sp>
      <p:sp>
        <p:nvSpPr>
          <p:cNvPr id="3" name="object 3"/>
          <p:cNvSpPr txBox="1">
            <a:spLocks noGrp="1"/>
          </p:cNvSpPr>
          <p:nvPr>
            <p:ph sz="half" idx="2"/>
          </p:nvPr>
        </p:nvSpPr>
        <p:spPr>
          <a:prstGeom prst="rect">
            <a:avLst/>
          </a:prstGeom>
        </p:spPr>
        <p:txBody>
          <a:bodyPr vert="horz" wrap="square" lIns="0" tIns="71120" rIns="0" bIns="0" rtlCol="0">
            <a:spAutoFit/>
          </a:bodyPr>
          <a:lstStyle/>
          <a:p>
            <a:pPr marL="355600" marR="274955" indent="-342900">
              <a:lnSpc>
                <a:spcPts val="1920"/>
              </a:lnSpc>
              <a:spcBef>
                <a:spcPts val="560"/>
              </a:spcBef>
              <a:buChar char="•"/>
              <a:tabLst>
                <a:tab pos="354965" algn="l"/>
                <a:tab pos="355600" algn="l"/>
              </a:tabLst>
            </a:pPr>
            <a:r>
              <a:rPr spc="-5" dirty="0"/>
              <a:t>Difficulty returning to pre-morbid  activities</a:t>
            </a:r>
          </a:p>
          <a:p>
            <a:pPr marL="355600" indent="-342900">
              <a:lnSpc>
                <a:spcPct val="100000"/>
              </a:lnSpc>
              <a:spcBef>
                <a:spcPts val="15"/>
              </a:spcBef>
              <a:buChar char="•"/>
              <a:tabLst>
                <a:tab pos="354965" algn="l"/>
                <a:tab pos="355600" algn="l"/>
              </a:tabLst>
            </a:pPr>
            <a:r>
              <a:rPr spc="-5" dirty="0"/>
              <a:t>Weakness</a:t>
            </a:r>
          </a:p>
          <a:p>
            <a:pPr marL="355600" indent="-342900">
              <a:lnSpc>
                <a:spcPct val="100000"/>
              </a:lnSpc>
              <a:buChar char="•"/>
              <a:tabLst>
                <a:tab pos="354965" algn="l"/>
                <a:tab pos="355600" algn="l"/>
              </a:tabLst>
            </a:pPr>
            <a:r>
              <a:rPr spc="-10" dirty="0"/>
              <a:t>Fatigue</a:t>
            </a:r>
          </a:p>
          <a:p>
            <a:pPr marL="355600" marR="385445" indent="-342900">
              <a:lnSpc>
                <a:spcPts val="1920"/>
              </a:lnSpc>
              <a:spcBef>
                <a:spcPts val="465"/>
              </a:spcBef>
              <a:buChar char="•"/>
              <a:tabLst>
                <a:tab pos="354965" algn="l"/>
                <a:tab pos="355600" algn="l"/>
              </a:tabLst>
            </a:pPr>
            <a:r>
              <a:rPr spc="-5" dirty="0"/>
              <a:t>Musculoskeletal or neuropathic  </a:t>
            </a:r>
            <a:r>
              <a:rPr spc="-10" dirty="0"/>
              <a:t>pain</a:t>
            </a:r>
          </a:p>
          <a:p>
            <a:pPr marL="355600" indent="-342900">
              <a:lnSpc>
                <a:spcPct val="100000"/>
              </a:lnSpc>
              <a:spcBef>
                <a:spcPts val="15"/>
              </a:spcBef>
              <a:buChar char="•"/>
              <a:tabLst>
                <a:tab pos="354965" algn="l"/>
                <a:tab pos="355600" algn="l"/>
              </a:tabLst>
            </a:pPr>
            <a:r>
              <a:rPr spc="-5" dirty="0"/>
              <a:t>Scar adhesions (post</a:t>
            </a:r>
            <a:r>
              <a:rPr spc="0" dirty="0"/>
              <a:t> </a:t>
            </a:r>
            <a:r>
              <a:rPr spc="-5" dirty="0"/>
              <a:t>surgical)</a:t>
            </a:r>
          </a:p>
          <a:p>
            <a:pPr marL="355600" indent="-342900">
              <a:lnSpc>
                <a:spcPct val="100000"/>
              </a:lnSpc>
              <a:buChar char="•"/>
              <a:tabLst>
                <a:tab pos="354965" algn="l"/>
                <a:tab pos="355600" algn="l"/>
              </a:tabLst>
            </a:pPr>
            <a:r>
              <a:rPr spc="-10" dirty="0"/>
              <a:t>Shoulder</a:t>
            </a:r>
            <a:r>
              <a:rPr spc="0" dirty="0"/>
              <a:t> </a:t>
            </a:r>
            <a:r>
              <a:rPr spc="-10" dirty="0"/>
              <a:t>problems</a:t>
            </a:r>
          </a:p>
          <a:p>
            <a:pPr marL="355600" indent="-342900">
              <a:lnSpc>
                <a:spcPct val="100000"/>
              </a:lnSpc>
              <a:buFont typeface="Arial"/>
              <a:buChar char="•"/>
              <a:tabLst>
                <a:tab pos="354965" algn="l"/>
                <a:tab pos="356235" algn="l"/>
              </a:tabLst>
            </a:pPr>
            <a:r>
              <a:rPr b="1" spc="-10" dirty="0">
                <a:solidFill>
                  <a:srgbClr val="C00000"/>
                </a:solidFill>
                <a:latin typeface="Arial"/>
                <a:cs typeface="Arial"/>
              </a:rPr>
              <a:t>Lymphedema</a:t>
            </a:r>
          </a:p>
          <a:p>
            <a:pPr marL="355600" marR="190500" indent="-342900">
              <a:lnSpc>
                <a:spcPts val="1920"/>
              </a:lnSpc>
              <a:spcBef>
                <a:spcPts val="465"/>
              </a:spcBef>
              <a:buChar char="•"/>
              <a:tabLst>
                <a:tab pos="354965" algn="l"/>
                <a:tab pos="355600" algn="l"/>
              </a:tabLst>
            </a:pPr>
            <a:r>
              <a:rPr spc="-5" dirty="0"/>
              <a:t>Post-mastectomy pain syndrome  </a:t>
            </a:r>
            <a:r>
              <a:rPr spc="-10" dirty="0"/>
              <a:t>(PMPS)</a:t>
            </a:r>
          </a:p>
          <a:p>
            <a:pPr marL="355600" indent="-342900">
              <a:lnSpc>
                <a:spcPct val="100000"/>
              </a:lnSpc>
              <a:spcBef>
                <a:spcPts val="15"/>
              </a:spcBef>
              <a:buChar char="•"/>
              <a:tabLst>
                <a:tab pos="354965" algn="l"/>
                <a:tab pos="355600" algn="l"/>
              </a:tabLst>
            </a:pPr>
            <a:r>
              <a:rPr spc="-10" dirty="0"/>
              <a:t>Radiation fibrosis syndrome</a:t>
            </a:r>
            <a:r>
              <a:rPr spc="50" dirty="0"/>
              <a:t> </a:t>
            </a:r>
            <a:r>
              <a:rPr spc="-10" dirty="0"/>
              <a:t>(RFS)</a:t>
            </a:r>
          </a:p>
          <a:p>
            <a:pPr marL="355600" marR="1017269" indent="-342900">
              <a:lnSpc>
                <a:spcPts val="1920"/>
              </a:lnSpc>
              <a:spcBef>
                <a:spcPts val="465"/>
              </a:spcBef>
              <a:buChar char="•"/>
              <a:tabLst>
                <a:tab pos="354965" algn="l"/>
                <a:tab pos="355600" algn="l"/>
              </a:tabLst>
            </a:pPr>
            <a:r>
              <a:rPr spc="-5" dirty="0"/>
              <a:t>Brachial plexopathy (e.g.,  </a:t>
            </a:r>
            <a:r>
              <a:rPr spc="-10" dirty="0"/>
              <a:t>radiation-induced)</a:t>
            </a:r>
          </a:p>
          <a:p>
            <a:pPr marL="355600" indent="-342900">
              <a:lnSpc>
                <a:spcPct val="100000"/>
              </a:lnSpc>
              <a:spcBef>
                <a:spcPts val="15"/>
              </a:spcBef>
              <a:buChar char="•"/>
              <a:tabLst>
                <a:tab pos="354965" algn="l"/>
                <a:tab pos="355600" algn="l"/>
              </a:tabLst>
            </a:pPr>
            <a:r>
              <a:rPr spc="-10" dirty="0"/>
              <a:t>Cognitive</a:t>
            </a:r>
            <a:r>
              <a:rPr spc="0" dirty="0"/>
              <a:t> </a:t>
            </a:r>
            <a:r>
              <a:rPr spc="-10" dirty="0"/>
              <a:t>problems</a:t>
            </a:r>
          </a:p>
        </p:txBody>
      </p:sp>
      <p:sp>
        <p:nvSpPr>
          <p:cNvPr id="4" name="object 4"/>
          <p:cNvSpPr txBox="1">
            <a:spLocks noGrp="1"/>
          </p:cNvSpPr>
          <p:nvPr>
            <p:ph sz="half" idx="3"/>
          </p:nvPr>
        </p:nvSpPr>
        <p:spPr>
          <a:prstGeom prst="rect">
            <a:avLst/>
          </a:prstGeom>
        </p:spPr>
        <p:txBody>
          <a:bodyPr vert="horz" wrap="square" lIns="0" tIns="12065" rIns="0" bIns="0" rtlCol="0">
            <a:spAutoFit/>
          </a:bodyPr>
          <a:lstStyle/>
          <a:p>
            <a:pPr marL="355600" indent="-342900">
              <a:lnSpc>
                <a:spcPct val="100000"/>
              </a:lnSpc>
              <a:spcBef>
                <a:spcPts val="95"/>
              </a:spcBef>
              <a:buChar char="•"/>
              <a:tabLst>
                <a:tab pos="354965" algn="l"/>
                <a:tab pos="355600" algn="l"/>
              </a:tabLst>
            </a:pPr>
            <a:r>
              <a:rPr spc="-10" dirty="0"/>
              <a:t>Balance</a:t>
            </a:r>
            <a:r>
              <a:rPr spc="0" dirty="0"/>
              <a:t> </a:t>
            </a:r>
            <a:r>
              <a:rPr spc="-10" dirty="0"/>
              <a:t>problems</a:t>
            </a:r>
          </a:p>
          <a:p>
            <a:pPr marL="355600" indent="-342900">
              <a:lnSpc>
                <a:spcPct val="100000"/>
              </a:lnSpc>
              <a:buChar char="•"/>
              <a:tabLst>
                <a:tab pos="354965" algn="l"/>
                <a:tab pos="355600" algn="l"/>
              </a:tabLst>
            </a:pPr>
            <a:r>
              <a:rPr spc="-5" dirty="0"/>
              <a:t>Gait</a:t>
            </a:r>
            <a:r>
              <a:rPr spc="-80" dirty="0"/>
              <a:t> </a:t>
            </a:r>
            <a:r>
              <a:rPr spc="-10" dirty="0"/>
              <a:t>problems</a:t>
            </a:r>
          </a:p>
          <a:p>
            <a:pPr marL="355600" indent="-342900">
              <a:lnSpc>
                <a:spcPct val="100000"/>
              </a:lnSpc>
              <a:buChar char="•"/>
              <a:tabLst>
                <a:tab pos="354965" algn="l"/>
                <a:tab pos="355600" algn="l"/>
              </a:tabLst>
            </a:pPr>
            <a:r>
              <a:rPr spc="-5" dirty="0"/>
              <a:t>History of</a:t>
            </a:r>
            <a:r>
              <a:rPr spc="-65" dirty="0"/>
              <a:t> </a:t>
            </a:r>
            <a:r>
              <a:rPr spc="-5" dirty="0"/>
              <a:t>falls</a:t>
            </a:r>
          </a:p>
          <a:p>
            <a:pPr marL="355600" marR="1263650" indent="-342900">
              <a:lnSpc>
                <a:spcPts val="1920"/>
              </a:lnSpc>
              <a:spcBef>
                <a:spcPts val="465"/>
              </a:spcBef>
              <a:buChar char="•"/>
              <a:tabLst>
                <a:tab pos="354965" algn="l"/>
                <a:tab pos="355600" algn="l"/>
              </a:tabLst>
            </a:pPr>
            <a:r>
              <a:rPr spc="-10" dirty="0"/>
              <a:t>Chemotherapy-induced  polyneuropathy</a:t>
            </a:r>
            <a:r>
              <a:rPr spc="-5" dirty="0"/>
              <a:t> </a:t>
            </a:r>
            <a:r>
              <a:rPr spc="-10" dirty="0"/>
              <a:t>(CIPN)</a:t>
            </a:r>
          </a:p>
          <a:p>
            <a:pPr marL="355600" marR="1318260" indent="-342900">
              <a:lnSpc>
                <a:spcPts val="1920"/>
              </a:lnSpc>
              <a:spcBef>
                <a:spcPts val="480"/>
              </a:spcBef>
              <a:buChar char="•"/>
              <a:tabLst>
                <a:tab pos="354965" algn="l"/>
                <a:tab pos="355600" algn="l"/>
              </a:tabLst>
            </a:pPr>
            <a:r>
              <a:rPr spc="-5" dirty="0"/>
              <a:t>Difficulty w/ADLs  (dressing/bathing,</a:t>
            </a:r>
            <a:r>
              <a:rPr spc="-15" dirty="0"/>
              <a:t> </a:t>
            </a:r>
            <a:r>
              <a:rPr spc="-5" dirty="0"/>
              <a:t>etc.)</a:t>
            </a:r>
          </a:p>
          <a:p>
            <a:pPr marL="355600" marR="1318260" indent="-342900">
              <a:lnSpc>
                <a:spcPts val="1920"/>
              </a:lnSpc>
              <a:spcBef>
                <a:spcPts val="480"/>
              </a:spcBef>
              <a:buChar char="•"/>
              <a:tabLst>
                <a:tab pos="354965" algn="l"/>
                <a:tab pos="355600" algn="l"/>
              </a:tabLst>
            </a:pPr>
            <a:r>
              <a:rPr spc="-5" dirty="0"/>
              <a:t>Difficulty w/IADLs  (chores/shopping,</a:t>
            </a:r>
            <a:r>
              <a:rPr spc="-20" dirty="0"/>
              <a:t> </a:t>
            </a:r>
            <a:r>
              <a:rPr spc="-5" dirty="0"/>
              <a:t>etc.)</a:t>
            </a:r>
          </a:p>
          <a:p>
            <a:pPr marL="355600" indent="-342900">
              <a:lnSpc>
                <a:spcPct val="100000"/>
              </a:lnSpc>
              <a:spcBef>
                <a:spcPts val="15"/>
              </a:spcBef>
              <a:buChar char="•"/>
              <a:tabLst>
                <a:tab pos="354965" algn="l"/>
                <a:tab pos="355600" algn="l"/>
              </a:tabLst>
            </a:pPr>
            <a:r>
              <a:rPr spc="-10" dirty="0"/>
              <a:t>Adaptive equipment</a:t>
            </a:r>
            <a:r>
              <a:rPr spc="10" dirty="0"/>
              <a:t> </a:t>
            </a:r>
            <a:r>
              <a:rPr spc="-10" dirty="0"/>
              <a:t>needs</a:t>
            </a:r>
          </a:p>
          <a:p>
            <a:pPr marL="355600" marR="5080" indent="-342900">
              <a:lnSpc>
                <a:spcPts val="1920"/>
              </a:lnSpc>
              <a:spcBef>
                <a:spcPts val="465"/>
              </a:spcBef>
              <a:buChar char="•"/>
              <a:tabLst>
                <a:tab pos="354965" algn="l"/>
                <a:tab pos="355600" algn="l"/>
              </a:tabLst>
            </a:pPr>
            <a:r>
              <a:rPr spc="-10" dirty="0"/>
              <a:t>Durable medical equipment (DME)  needs</a:t>
            </a:r>
          </a:p>
          <a:p>
            <a:pPr marL="355600" marR="440690" indent="-342900">
              <a:lnSpc>
                <a:spcPts val="1920"/>
              </a:lnSpc>
              <a:spcBef>
                <a:spcPts val="480"/>
              </a:spcBef>
              <a:buChar char="•"/>
              <a:tabLst>
                <a:tab pos="354965" algn="l"/>
                <a:tab pos="355600" algn="l"/>
              </a:tabLst>
            </a:pPr>
            <a:r>
              <a:rPr spc="-10" dirty="0"/>
              <a:t>General deconditioning (needs  instruction </a:t>
            </a:r>
            <a:r>
              <a:rPr spc="-5" dirty="0"/>
              <a:t>on an </a:t>
            </a:r>
            <a:r>
              <a:rPr spc="-10" dirty="0"/>
              <a:t>appropriate  exercise program)</a:t>
            </a:r>
          </a:p>
        </p:txBody>
      </p:sp>
      <p:sp>
        <p:nvSpPr>
          <p:cNvPr id="5" name="object 5"/>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9246" y="1065530"/>
            <a:ext cx="7901940" cy="513080"/>
          </a:xfrm>
          <a:prstGeom prst="rect">
            <a:avLst/>
          </a:prstGeom>
        </p:spPr>
        <p:txBody>
          <a:bodyPr vert="horz" wrap="square" lIns="0" tIns="12065" rIns="0" bIns="0" rtlCol="0">
            <a:spAutoFit/>
          </a:bodyPr>
          <a:lstStyle/>
          <a:p>
            <a:pPr marL="12700">
              <a:lnSpc>
                <a:spcPct val="100000"/>
              </a:lnSpc>
              <a:spcBef>
                <a:spcPts val="95"/>
              </a:spcBef>
            </a:pPr>
            <a:r>
              <a:rPr sz="3200" spc="-5" dirty="0"/>
              <a:t>Therapeutic Exercise and Advanced</a:t>
            </a:r>
            <a:r>
              <a:rPr sz="3200" spc="105" dirty="0"/>
              <a:t> </a:t>
            </a:r>
            <a:r>
              <a:rPr sz="3200" spc="-5" dirty="0"/>
              <a:t>Cancer</a:t>
            </a:r>
            <a:endParaRPr sz="3200"/>
          </a:p>
        </p:txBody>
      </p:sp>
      <p:sp>
        <p:nvSpPr>
          <p:cNvPr id="3" name="object 3"/>
          <p:cNvSpPr txBox="1"/>
          <p:nvPr/>
        </p:nvSpPr>
        <p:spPr>
          <a:xfrm>
            <a:off x="993902" y="2398268"/>
            <a:ext cx="3850640" cy="2323465"/>
          </a:xfrm>
          <a:prstGeom prst="rect">
            <a:avLst/>
          </a:prstGeom>
        </p:spPr>
        <p:txBody>
          <a:bodyPr vert="horz" wrap="square" lIns="0" tIns="91440" rIns="0" bIns="0" rtlCol="0">
            <a:spAutoFit/>
          </a:bodyPr>
          <a:lstStyle/>
          <a:p>
            <a:pPr marL="12700" marR="5080">
              <a:lnSpc>
                <a:spcPct val="80000"/>
              </a:lnSpc>
              <a:spcBef>
                <a:spcPts val="720"/>
              </a:spcBef>
            </a:pPr>
            <a:r>
              <a:rPr sz="2600" spc="-5" dirty="0">
                <a:latin typeface="Arial"/>
                <a:cs typeface="Arial"/>
              </a:rPr>
              <a:t>“Studies targeting  cachectic patients have  demonstrated that even in  advanced disease  peripheral muscle has the  capacity to respond to  exercise training.”</a:t>
            </a:r>
            <a:endParaRPr sz="2600">
              <a:latin typeface="Arial"/>
              <a:cs typeface="Arial"/>
            </a:endParaRPr>
          </a:p>
        </p:txBody>
      </p:sp>
      <p:sp>
        <p:nvSpPr>
          <p:cNvPr id="4" name="object 4"/>
          <p:cNvSpPr txBox="1"/>
          <p:nvPr/>
        </p:nvSpPr>
        <p:spPr>
          <a:xfrm>
            <a:off x="993902" y="5888228"/>
            <a:ext cx="3171190" cy="464820"/>
          </a:xfrm>
          <a:prstGeom prst="rect">
            <a:avLst/>
          </a:prstGeom>
        </p:spPr>
        <p:txBody>
          <a:bodyPr vert="horz" wrap="square" lIns="0" tIns="61594" rIns="0" bIns="0" rtlCol="0">
            <a:spAutoFit/>
          </a:bodyPr>
          <a:lstStyle/>
          <a:p>
            <a:pPr marL="12700" marR="5080">
              <a:lnSpc>
                <a:spcPct val="80000"/>
              </a:lnSpc>
              <a:spcBef>
                <a:spcPts val="484"/>
              </a:spcBef>
            </a:pPr>
            <a:r>
              <a:rPr sz="1600" i="1" spc="-5" dirty="0">
                <a:latin typeface="Arial"/>
                <a:cs typeface="Arial"/>
              </a:rPr>
              <a:t>Source: Madocks M, et al. Crit Rev  Oncog. 2012.</a:t>
            </a:r>
            <a:endParaRPr sz="1600">
              <a:latin typeface="Arial"/>
              <a:cs typeface="Arial"/>
            </a:endParaRPr>
          </a:p>
        </p:txBody>
      </p:sp>
      <p:sp>
        <p:nvSpPr>
          <p:cNvPr id="5" name="object 5"/>
          <p:cNvSpPr txBox="1"/>
          <p:nvPr/>
        </p:nvSpPr>
        <p:spPr>
          <a:xfrm>
            <a:off x="4956302" y="1977644"/>
            <a:ext cx="4176395" cy="4003040"/>
          </a:xfrm>
          <a:prstGeom prst="rect">
            <a:avLst/>
          </a:prstGeom>
        </p:spPr>
        <p:txBody>
          <a:bodyPr vert="horz" wrap="square" lIns="0" tIns="12700" rIns="0" bIns="0" rtlCol="0">
            <a:spAutoFit/>
          </a:bodyPr>
          <a:lstStyle/>
          <a:p>
            <a:pPr marL="469900" indent="-457200">
              <a:lnSpc>
                <a:spcPts val="2450"/>
              </a:lnSpc>
              <a:spcBef>
                <a:spcPts val="100"/>
              </a:spcBef>
              <a:buAutoNum type="arabicPeriod"/>
              <a:tabLst>
                <a:tab pos="469900" algn="l"/>
                <a:tab pos="470534" algn="l"/>
              </a:tabLst>
            </a:pPr>
            <a:r>
              <a:rPr sz="2400" spc="-5" dirty="0">
                <a:latin typeface="Arial"/>
                <a:cs typeface="Arial"/>
              </a:rPr>
              <a:t>Therapeutic exercise</a:t>
            </a:r>
            <a:r>
              <a:rPr sz="2400" spc="-10" dirty="0">
                <a:latin typeface="Arial"/>
                <a:cs typeface="Arial"/>
              </a:rPr>
              <a:t> </a:t>
            </a:r>
            <a:r>
              <a:rPr sz="2400" spc="-5" dirty="0">
                <a:latin typeface="Arial"/>
                <a:cs typeface="Arial"/>
              </a:rPr>
              <a:t>may</a:t>
            </a:r>
            <a:endParaRPr sz="2400">
              <a:latin typeface="Arial"/>
              <a:cs typeface="Arial"/>
            </a:endParaRPr>
          </a:p>
          <a:p>
            <a:pPr marL="469900">
              <a:lnSpc>
                <a:spcPts val="2014"/>
              </a:lnSpc>
            </a:pPr>
            <a:r>
              <a:rPr sz="2400" spc="-5" dirty="0">
                <a:latin typeface="Arial"/>
                <a:cs typeface="Arial"/>
              </a:rPr>
              <a:t>enhance muscle</a:t>
            </a:r>
            <a:r>
              <a:rPr sz="2400" spc="-25" dirty="0">
                <a:latin typeface="Arial"/>
                <a:cs typeface="Arial"/>
              </a:rPr>
              <a:t> </a:t>
            </a:r>
            <a:r>
              <a:rPr sz="2400" spc="-10" dirty="0">
                <a:latin typeface="Arial"/>
                <a:cs typeface="Arial"/>
              </a:rPr>
              <a:t>protein</a:t>
            </a:r>
            <a:endParaRPr sz="2400">
              <a:latin typeface="Arial"/>
              <a:cs typeface="Arial"/>
            </a:endParaRPr>
          </a:p>
          <a:p>
            <a:pPr marL="469900">
              <a:lnSpc>
                <a:spcPts val="2014"/>
              </a:lnSpc>
            </a:pPr>
            <a:r>
              <a:rPr sz="2400" spc="-5" dirty="0">
                <a:latin typeface="Arial"/>
                <a:cs typeface="Arial"/>
              </a:rPr>
              <a:t>synthesis, attenuate</a:t>
            </a:r>
            <a:r>
              <a:rPr sz="2400" spc="-55" dirty="0">
                <a:latin typeface="Arial"/>
                <a:cs typeface="Arial"/>
              </a:rPr>
              <a:t> </a:t>
            </a:r>
            <a:r>
              <a:rPr sz="2400" spc="-10" dirty="0">
                <a:latin typeface="Arial"/>
                <a:cs typeface="Arial"/>
              </a:rPr>
              <a:t>the</a:t>
            </a:r>
            <a:endParaRPr sz="2400">
              <a:latin typeface="Arial"/>
              <a:cs typeface="Arial"/>
            </a:endParaRPr>
          </a:p>
          <a:p>
            <a:pPr marL="469900">
              <a:lnSpc>
                <a:spcPts val="2014"/>
              </a:lnSpc>
            </a:pPr>
            <a:r>
              <a:rPr sz="2400" spc="-5" dirty="0">
                <a:latin typeface="Arial"/>
                <a:cs typeface="Arial"/>
              </a:rPr>
              <a:t>catabolic effects</a:t>
            </a:r>
            <a:r>
              <a:rPr sz="2400" dirty="0">
                <a:latin typeface="Arial"/>
                <a:cs typeface="Arial"/>
              </a:rPr>
              <a:t> </a:t>
            </a:r>
            <a:r>
              <a:rPr sz="2400" spc="-5" dirty="0">
                <a:latin typeface="Arial"/>
                <a:cs typeface="Arial"/>
              </a:rPr>
              <a:t>of</a:t>
            </a:r>
            <a:endParaRPr sz="2400">
              <a:latin typeface="Arial"/>
              <a:cs typeface="Arial"/>
            </a:endParaRPr>
          </a:p>
          <a:p>
            <a:pPr marL="469900" marR="480059">
              <a:lnSpc>
                <a:spcPct val="70000"/>
              </a:lnSpc>
              <a:spcBef>
                <a:spcPts val="430"/>
              </a:spcBef>
            </a:pPr>
            <a:r>
              <a:rPr sz="2400" spc="-5" dirty="0">
                <a:latin typeface="Arial"/>
                <a:cs typeface="Arial"/>
              </a:rPr>
              <a:t>cachexia, and </a:t>
            </a:r>
            <a:r>
              <a:rPr sz="2400" spc="-10" dirty="0">
                <a:latin typeface="Arial"/>
                <a:cs typeface="Arial"/>
              </a:rPr>
              <a:t>modulate  inflammation</a:t>
            </a:r>
            <a:endParaRPr sz="2400">
              <a:latin typeface="Arial"/>
              <a:cs typeface="Arial"/>
            </a:endParaRPr>
          </a:p>
          <a:p>
            <a:pPr>
              <a:lnSpc>
                <a:spcPct val="100000"/>
              </a:lnSpc>
            </a:pPr>
            <a:endParaRPr sz="2850">
              <a:latin typeface="Times New Roman"/>
              <a:cs typeface="Times New Roman"/>
            </a:endParaRPr>
          </a:p>
          <a:p>
            <a:pPr marL="469900" indent="-457200">
              <a:lnSpc>
                <a:spcPts val="2450"/>
              </a:lnSpc>
              <a:buAutoNum type="arabicPeriod" startAt="2"/>
              <a:tabLst>
                <a:tab pos="469900" algn="l"/>
                <a:tab pos="470534" algn="l"/>
              </a:tabLst>
            </a:pPr>
            <a:r>
              <a:rPr sz="2400" spc="-5" dirty="0">
                <a:latin typeface="Arial"/>
                <a:cs typeface="Arial"/>
              </a:rPr>
              <a:t>There are many</a:t>
            </a:r>
            <a:r>
              <a:rPr sz="2400" spc="-15" dirty="0">
                <a:latin typeface="Arial"/>
                <a:cs typeface="Arial"/>
              </a:rPr>
              <a:t> </a:t>
            </a:r>
            <a:r>
              <a:rPr sz="2400" spc="-10" dirty="0">
                <a:latin typeface="Arial"/>
                <a:cs typeface="Arial"/>
              </a:rPr>
              <a:t>challenges</a:t>
            </a:r>
            <a:endParaRPr sz="2400">
              <a:latin typeface="Arial"/>
              <a:cs typeface="Arial"/>
            </a:endParaRPr>
          </a:p>
          <a:p>
            <a:pPr marL="469900">
              <a:lnSpc>
                <a:spcPts val="2014"/>
              </a:lnSpc>
            </a:pPr>
            <a:r>
              <a:rPr sz="2400" spc="-5" dirty="0">
                <a:latin typeface="Arial"/>
                <a:cs typeface="Arial"/>
              </a:rPr>
              <a:t>in this </a:t>
            </a:r>
            <a:r>
              <a:rPr sz="2400" spc="-10" dirty="0">
                <a:latin typeface="Arial"/>
                <a:cs typeface="Arial"/>
              </a:rPr>
              <a:t>population—</a:t>
            </a:r>
            <a:endParaRPr sz="2400">
              <a:latin typeface="Arial"/>
              <a:cs typeface="Arial"/>
            </a:endParaRPr>
          </a:p>
          <a:p>
            <a:pPr marL="469900" marR="71120">
              <a:lnSpc>
                <a:spcPct val="70000"/>
              </a:lnSpc>
              <a:spcBef>
                <a:spcPts val="430"/>
              </a:spcBef>
            </a:pPr>
            <a:r>
              <a:rPr sz="2400" spc="-5" dirty="0">
                <a:latin typeface="Arial"/>
                <a:cs typeface="Arial"/>
              </a:rPr>
              <a:t>anticipate multiple </a:t>
            </a:r>
            <a:r>
              <a:rPr sz="2400" spc="-10" dirty="0">
                <a:latin typeface="Arial"/>
                <a:cs typeface="Arial"/>
              </a:rPr>
              <a:t>physical  impairments</a:t>
            </a:r>
            <a:endParaRPr sz="2400">
              <a:latin typeface="Arial"/>
              <a:cs typeface="Arial"/>
            </a:endParaRPr>
          </a:p>
          <a:p>
            <a:pPr>
              <a:lnSpc>
                <a:spcPct val="100000"/>
              </a:lnSpc>
            </a:pPr>
            <a:endParaRPr sz="2850">
              <a:latin typeface="Times New Roman"/>
              <a:cs typeface="Times New Roman"/>
            </a:endParaRPr>
          </a:p>
          <a:p>
            <a:pPr marL="469900" indent="-457200">
              <a:lnSpc>
                <a:spcPct val="100000"/>
              </a:lnSpc>
              <a:buAutoNum type="arabicPeriod" startAt="3"/>
              <a:tabLst>
                <a:tab pos="469900" algn="l"/>
                <a:tab pos="470534" algn="l"/>
              </a:tabLst>
            </a:pPr>
            <a:r>
              <a:rPr sz="2400" spc="-5" dirty="0">
                <a:latin typeface="Arial"/>
                <a:cs typeface="Arial"/>
              </a:rPr>
              <a:t>Future research is</a:t>
            </a:r>
            <a:r>
              <a:rPr sz="2400" spc="-15" dirty="0">
                <a:latin typeface="Arial"/>
                <a:cs typeface="Arial"/>
              </a:rPr>
              <a:t> </a:t>
            </a:r>
            <a:r>
              <a:rPr sz="2400" spc="-10" dirty="0">
                <a:latin typeface="Arial"/>
                <a:cs typeface="Arial"/>
              </a:rPr>
              <a:t>needed</a:t>
            </a:r>
            <a:endParaRPr sz="2400">
              <a:latin typeface="Arial"/>
              <a:cs typeface="Arial"/>
            </a:endParaRPr>
          </a:p>
        </p:txBody>
      </p:sp>
      <p:sp>
        <p:nvSpPr>
          <p:cNvPr id="6" name="object 6"/>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0801" y="1032764"/>
            <a:ext cx="4338320" cy="574040"/>
          </a:xfrm>
          <a:prstGeom prst="rect">
            <a:avLst/>
          </a:prstGeom>
        </p:spPr>
        <p:txBody>
          <a:bodyPr vert="horz" wrap="square" lIns="0" tIns="12700" rIns="0" bIns="0" rtlCol="0">
            <a:spAutoFit/>
          </a:bodyPr>
          <a:lstStyle/>
          <a:p>
            <a:pPr marL="12700">
              <a:lnSpc>
                <a:spcPct val="100000"/>
              </a:lnSpc>
              <a:spcBef>
                <a:spcPts val="100"/>
              </a:spcBef>
            </a:pPr>
            <a:r>
              <a:rPr spc="-5" dirty="0"/>
              <a:t>Exercise and</a:t>
            </a:r>
            <a:r>
              <a:rPr spc="-20" dirty="0"/>
              <a:t> </a:t>
            </a:r>
            <a:r>
              <a:rPr spc="-5" dirty="0"/>
              <a:t>Survival</a:t>
            </a:r>
          </a:p>
        </p:txBody>
      </p:sp>
      <p:sp>
        <p:nvSpPr>
          <p:cNvPr id="3" name="object 3"/>
          <p:cNvSpPr txBox="1"/>
          <p:nvPr/>
        </p:nvSpPr>
        <p:spPr>
          <a:xfrm>
            <a:off x="993902" y="2001725"/>
            <a:ext cx="3813175" cy="3512820"/>
          </a:xfrm>
          <a:prstGeom prst="rect">
            <a:avLst/>
          </a:prstGeom>
        </p:spPr>
        <p:txBody>
          <a:bodyPr vert="horz" wrap="square" lIns="0" tIns="92075" rIns="0" bIns="0" rtlCol="0">
            <a:spAutoFit/>
          </a:bodyPr>
          <a:lstStyle/>
          <a:p>
            <a:pPr marL="12700">
              <a:lnSpc>
                <a:spcPct val="100000"/>
              </a:lnSpc>
              <a:spcBef>
                <a:spcPts val="725"/>
              </a:spcBef>
            </a:pPr>
            <a:r>
              <a:rPr sz="2600" b="1" spc="-5" dirty="0">
                <a:latin typeface="Arial"/>
                <a:cs typeface="Arial"/>
              </a:rPr>
              <a:t>Decreased</a:t>
            </a:r>
            <a:r>
              <a:rPr sz="2600" b="1" spc="15" dirty="0">
                <a:latin typeface="Arial"/>
                <a:cs typeface="Arial"/>
              </a:rPr>
              <a:t> </a:t>
            </a:r>
            <a:r>
              <a:rPr sz="2600" b="1" spc="-5" dirty="0">
                <a:latin typeface="Arial"/>
                <a:cs typeface="Arial"/>
              </a:rPr>
              <a:t>mortality:</a:t>
            </a:r>
            <a:endParaRPr sz="2600">
              <a:latin typeface="Arial"/>
              <a:cs typeface="Arial"/>
            </a:endParaRPr>
          </a:p>
          <a:p>
            <a:pPr marL="355600" marR="456565" indent="-342900">
              <a:lnSpc>
                <a:spcPct val="100000"/>
              </a:lnSpc>
              <a:spcBef>
                <a:spcPts val="620"/>
              </a:spcBef>
              <a:buChar char="•"/>
              <a:tabLst>
                <a:tab pos="354965" algn="l"/>
                <a:tab pos="355600" algn="l"/>
              </a:tabLst>
            </a:pPr>
            <a:r>
              <a:rPr sz="2600" spc="-5" dirty="0">
                <a:latin typeface="Arial"/>
                <a:cs typeface="Arial"/>
              </a:rPr>
              <a:t>Breast cancer (~3  hours</a:t>
            </a:r>
            <a:r>
              <a:rPr sz="2600" spc="-25" dirty="0">
                <a:latin typeface="Arial"/>
                <a:cs typeface="Arial"/>
              </a:rPr>
              <a:t> </a:t>
            </a:r>
            <a:r>
              <a:rPr sz="2600" spc="-5" dirty="0">
                <a:latin typeface="Arial"/>
                <a:cs typeface="Arial"/>
              </a:rPr>
              <a:t>walking/week)</a:t>
            </a:r>
            <a:endParaRPr sz="2600">
              <a:latin typeface="Arial"/>
              <a:cs typeface="Arial"/>
            </a:endParaRPr>
          </a:p>
          <a:p>
            <a:pPr marL="355600" marR="5080" indent="-342900">
              <a:lnSpc>
                <a:spcPct val="100000"/>
              </a:lnSpc>
              <a:spcBef>
                <a:spcPts val="625"/>
              </a:spcBef>
              <a:buChar char="•"/>
              <a:tabLst>
                <a:tab pos="354965" algn="l"/>
                <a:tab pos="355600" algn="l"/>
              </a:tabLst>
            </a:pPr>
            <a:r>
              <a:rPr sz="2600" spc="-5" dirty="0">
                <a:latin typeface="Arial"/>
                <a:cs typeface="Arial"/>
              </a:rPr>
              <a:t>Colon cancer (~6 hours  walking/week)</a:t>
            </a:r>
            <a:endParaRPr sz="2600">
              <a:latin typeface="Arial"/>
              <a:cs typeface="Arial"/>
            </a:endParaRPr>
          </a:p>
          <a:p>
            <a:pPr marL="355600" marR="179070" indent="-342900">
              <a:lnSpc>
                <a:spcPct val="100000"/>
              </a:lnSpc>
              <a:spcBef>
                <a:spcPts val="625"/>
              </a:spcBef>
              <a:buChar char="•"/>
              <a:tabLst>
                <a:tab pos="354965" algn="l"/>
                <a:tab pos="355600" algn="l"/>
              </a:tabLst>
            </a:pPr>
            <a:r>
              <a:rPr sz="2600" spc="-5" dirty="0">
                <a:latin typeface="Arial"/>
                <a:cs typeface="Arial"/>
              </a:rPr>
              <a:t>Prostate cancer (more  intense exercise than  walking)</a:t>
            </a:r>
            <a:endParaRPr sz="2600">
              <a:latin typeface="Arial"/>
              <a:cs typeface="Arial"/>
            </a:endParaRPr>
          </a:p>
        </p:txBody>
      </p:sp>
      <p:sp>
        <p:nvSpPr>
          <p:cNvPr id="4" name="object 4"/>
          <p:cNvSpPr txBox="1"/>
          <p:nvPr/>
        </p:nvSpPr>
        <p:spPr>
          <a:xfrm>
            <a:off x="993902" y="5940805"/>
            <a:ext cx="3679190" cy="254000"/>
          </a:xfrm>
          <a:prstGeom prst="rect">
            <a:avLst/>
          </a:prstGeom>
        </p:spPr>
        <p:txBody>
          <a:bodyPr vert="horz" wrap="square" lIns="0" tIns="12700" rIns="0" bIns="0" rtlCol="0">
            <a:spAutoFit/>
          </a:bodyPr>
          <a:lstStyle/>
          <a:p>
            <a:pPr marL="12700">
              <a:lnSpc>
                <a:spcPct val="100000"/>
              </a:lnSpc>
              <a:spcBef>
                <a:spcPts val="100"/>
              </a:spcBef>
            </a:pPr>
            <a:r>
              <a:rPr sz="1500" i="1" spc="-5" dirty="0">
                <a:latin typeface="Arial"/>
                <a:cs typeface="Arial"/>
              </a:rPr>
              <a:t>Source: Lemanne D, et al. Oncology.</a:t>
            </a:r>
            <a:r>
              <a:rPr sz="1500" i="1" spc="-15" dirty="0">
                <a:latin typeface="Arial"/>
                <a:cs typeface="Arial"/>
              </a:rPr>
              <a:t> </a:t>
            </a:r>
            <a:r>
              <a:rPr sz="1500" i="1" spc="-10" dirty="0">
                <a:latin typeface="Arial"/>
                <a:cs typeface="Arial"/>
              </a:rPr>
              <a:t>2013.</a:t>
            </a:r>
            <a:endParaRPr sz="1500">
              <a:latin typeface="Arial"/>
              <a:cs typeface="Arial"/>
            </a:endParaRPr>
          </a:p>
        </p:txBody>
      </p:sp>
      <p:sp>
        <p:nvSpPr>
          <p:cNvPr id="5" name="object 5"/>
          <p:cNvSpPr txBox="1"/>
          <p:nvPr/>
        </p:nvSpPr>
        <p:spPr>
          <a:xfrm>
            <a:off x="5184902" y="2085086"/>
            <a:ext cx="3143250" cy="2549525"/>
          </a:xfrm>
          <a:prstGeom prst="rect">
            <a:avLst/>
          </a:prstGeom>
        </p:spPr>
        <p:txBody>
          <a:bodyPr vert="horz" wrap="square" lIns="0" tIns="48895" rIns="0" bIns="0" rtlCol="0">
            <a:spAutoFit/>
          </a:bodyPr>
          <a:lstStyle/>
          <a:p>
            <a:pPr marL="12700">
              <a:lnSpc>
                <a:spcPct val="100000"/>
              </a:lnSpc>
              <a:spcBef>
                <a:spcPts val="385"/>
              </a:spcBef>
            </a:pPr>
            <a:r>
              <a:rPr sz="2400" b="1" spc="-5" dirty="0">
                <a:latin typeface="Arial"/>
                <a:cs typeface="Arial"/>
              </a:rPr>
              <a:t>Why?</a:t>
            </a:r>
            <a:endParaRPr sz="2400">
              <a:latin typeface="Arial"/>
              <a:cs typeface="Arial"/>
            </a:endParaRPr>
          </a:p>
          <a:p>
            <a:pPr marL="12700" marR="5080">
              <a:lnSpc>
                <a:spcPts val="2590"/>
              </a:lnSpc>
              <a:spcBef>
                <a:spcPts val="615"/>
              </a:spcBef>
              <a:buAutoNum type="arabicPeriod"/>
              <a:tabLst>
                <a:tab pos="350520" algn="l"/>
              </a:tabLst>
            </a:pPr>
            <a:r>
              <a:rPr sz="2400" spc="-5" dirty="0">
                <a:latin typeface="Arial"/>
                <a:cs typeface="Arial"/>
              </a:rPr>
              <a:t>Evidence </a:t>
            </a:r>
            <a:r>
              <a:rPr sz="2400" spc="-10" dirty="0">
                <a:latin typeface="Arial"/>
                <a:cs typeface="Arial"/>
              </a:rPr>
              <a:t>suggests  </a:t>
            </a:r>
            <a:r>
              <a:rPr sz="2400" spc="-5" dirty="0">
                <a:latin typeface="Arial"/>
                <a:cs typeface="Arial"/>
              </a:rPr>
              <a:t>molecular </a:t>
            </a:r>
            <a:r>
              <a:rPr sz="2400" spc="-10" dirty="0">
                <a:latin typeface="Arial"/>
                <a:cs typeface="Arial"/>
              </a:rPr>
              <a:t>mechanisms  </a:t>
            </a:r>
            <a:r>
              <a:rPr sz="2400" spc="-5" dirty="0">
                <a:latin typeface="Arial"/>
                <a:cs typeface="Arial"/>
              </a:rPr>
              <a:t>including inflammatory,  immune, and </a:t>
            </a:r>
            <a:r>
              <a:rPr sz="2400" spc="-10" dirty="0">
                <a:latin typeface="Arial"/>
                <a:cs typeface="Arial"/>
              </a:rPr>
              <a:t>insulin  pathways</a:t>
            </a:r>
            <a:endParaRPr sz="2400">
              <a:latin typeface="Arial"/>
              <a:cs typeface="Arial"/>
            </a:endParaRPr>
          </a:p>
          <a:p>
            <a:pPr marL="349885" indent="-337185">
              <a:lnSpc>
                <a:spcPct val="100000"/>
              </a:lnSpc>
              <a:spcBef>
                <a:spcPts val="260"/>
              </a:spcBef>
              <a:buAutoNum type="arabicPeriod"/>
              <a:tabLst>
                <a:tab pos="350520" algn="l"/>
              </a:tabLst>
            </a:pPr>
            <a:r>
              <a:rPr sz="2400" spc="-5" dirty="0">
                <a:latin typeface="Arial"/>
                <a:cs typeface="Arial"/>
              </a:rPr>
              <a:t>“Hostile</a:t>
            </a:r>
            <a:r>
              <a:rPr sz="2400" spc="0" dirty="0">
                <a:latin typeface="Arial"/>
                <a:cs typeface="Arial"/>
              </a:rPr>
              <a:t> </a:t>
            </a:r>
            <a:r>
              <a:rPr sz="2400" spc="-5" dirty="0">
                <a:latin typeface="Arial"/>
                <a:cs typeface="Arial"/>
              </a:rPr>
              <a:t>Host”</a:t>
            </a:r>
            <a:endParaRPr sz="2400">
              <a:latin typeface="Arial"/>
              <a:cs typeface="Arial"/>
            </a:endParaRPr>
          </a:p>
        </p:txBody>
      </p:sp>
      <p:sp>
        <p:nvSpPr>
          <p:cNvPr id="6" name="object 6"/>
          <p:cNvSpPr txBox="1"/>
          <p:nvPr/>
        </p:nvSpPr>
        <p:spPr>
          <a:xfrm>
            <a:off x="5184902" y="5674867"/>
            <a:ext cx="3824604" cy="708660"/>
          </a:xfrm>
          <a:prstGeom prst="rect">
            <a:avLst/>
          </a:prstGeom>
        </p:spPr>
        <p:txBody>
          <a:bodyPr vert="horz" wrap="square" lIns="0" tIns="40005" rIns="0" bIns="0" rtlCol="0">
            <a:spAutoFit/>
          </a:bodyPr>
          <a:lstStyle/>
          <a:p>
            <a:pPr marL="12700" marR="5080" algn="just">
              <a:lnSpc>
                <a:spcPts val="1730"/>
              </a:lnSpc>
              <a:spcBef>
                <a:spcPts val="315"/>
              </a:spcBef>
            </a:pPr>
            <a:r>
              <a:rPr sz="1600" i="1" spc="-5" dirty="0">
                <a:latin typeface="Arial"/>
                <a:cs typeface="Arial"/>
              </a:rPr>
              <a:t>Sources: Kruijsen-Jaarsma M, et al. Exerc  Immunol Rev. 2013; Eickmeyer, SM, et al.  PMR. 2012.</a:t>
            </a:r>
            <a:endParaRPr sz="1600">
              <a:latin typeface="Arial"/>
              <a:cs typeface="Arial"/>
            </a:endParaRPr>
          </a:p>
        </p:txBody>
      </p:sp>
      <p:sp>
        <p:nvSpPr>
          <p:cNvPr id="7" name="object 7"/>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609600"/>
            <a:ext cx="8839200" cy="1143000"/>
          </a:xfrm>
          <a:custGeom>
            <a:avLst/>
            <a:gdLst/>
            <a:ahLst/>
            <a:cxnLst/>
            <a:rect l="l" t="t" r="r" b="b"/>
            <a:pathLst>
              <a:path w="8839200" h="1143000">
                <a:moveTo>
                  <a:pt x="0" y="0"/>
                </a:moveTo>
                <a:lnTo>
                  <a:pt x="0" y="1143000"/>
                </a:lnTo>
                <a:lnTo>
                  <a:pt x="8839200" y="1142999"/>
                </a:lnTo>
                <a:lnTo>
                  <a:pt x="8839200" y="0"/>
                </a:lnTo>
                <a:lnTo>
                  <a:pt x="0" y="0"/>
                </a:lnTo>
                <a:close/>
              </a:path>
            </a:pathLst>
          </a:custGeom>
          <a:solidFill>
            <a:srgbClr val="365F91"/>
          </a:solidFill>
        </p:spPr>
        <p:txBody>
          <a:bodyPr wrap="square" lIns="0" tIns="0" rIns="0" bIns="0" rtlCol="0"/>
          <a:lstStyle/>
          <a:p>
            <a:endParaRPr/>
          </a:p>
        </p:txBody>
      </p:sp>
      <p:sp>
        <p:nvSpPr>
          <p:cNvPr id="3" name="object 3"/>
          <p:cNvSpPr txBox="1">
            <a:spLocks noGrp="1"/>
          </p:cNvSpPr>
          <p:nvPr>
            <p:ph type="title"/>
          </p:nvPr>
        </p:nvSpPr>
        <p:spPr>
          <a:xfrm>
            <a:off x="609600" y="731774"/>
            <a:ext cx="8839200" cy="879475"/>
          </a:xfrm>
          <a:prstGeom prst="rect">
            <a:avLst/>
          </a:prstGeom>
        </p:spPr>
        <p:txBody>
          <a:bodyPr vert="horz" wrap="square" lIns="0" tIns="12700" rIns="0" bIns="0" rtlCol="0">
            <a:spAutoFit/>
          </a:bodyPr>
          <a:lstStyle/>
          <a:p>
            <a:pPr marL="2587625">
              <a:lnSpc>
                <a:spcPct val="100000"/>
              </a:lnSpc>
              <a:spcBef>
                <a:spcPts val="100"/>
              </a:spcBef>
            </a:pPr>
            <a:r>
              <a:rPr sz="2800" dirty="0">
                <a:solidFill>
                  <a:srgbClr val="FFEAD5"/>
                </a:solidFill>
                <a:latin typeface="Arial"/>
                <a:cs typeface="Arial"/>
              </a:rPr>
              <a:t>Cancer Survivorship E-Learning</a:t>
            </a:r>
            <a:r>
              <a:rPr sz="2800" spc="-65" dirty="0">
                <a:solidFill>
                  <a:srgbClr val="FFEAD5"/>
                </a:solidFill>
                <a:latin typeface="Arial"/>
                <a:cs typeface="Arial"/>
              </a:rPr>
              <a:t> </a:t>
            </a:r>
            <a:r>
              <a:rPr sz="2800" dirty="0">
                <a:solidFill>
                  <a:srgbClr val="FFEAD5"/>
                </a:solidFill>
                <a:latin typeface="Arial"/>
                <a:cs typeface="Arial"/>
              </a:rPr>
              <a:t>Series</a:t>
            </a:r>
            <a:endParaRPr sz="2800">
              <a:latin typeface="Arial"/>
              <a:cs typeface="Arial"/>
            </a:endParaRPr>
          </a:p>
          <a:p>
            <a:pPr marL="4530725">
              <a:lnSpc>
                <a:spcPct val="100000"/>
              </a:lnSpc>
            </a:pPr>
            <a:r>
              <a:rPr sz="2800" dirty="0">
                <a:solidFill>
                  <a:srgbClr val="FFEAD5"/>
                </a:solidFill>
                <a:latin typeface="Arial"/>
                <a:cs typeface="Arial"/>
              </a:rPr>
              <a:t>for Primary Care</a:t>
            </a:r>
            <a:r>
              <a:rPr sz="2800" spc="-85" dirty="0">
                <a:solidFill>
                  <a:srgbClr val="FFEAD5"/>
                </a:solidFill>
                <a:latin typeface="Arial"/>
                <a:cs typeface="Arial"/>
              </a:rPr>
              <a:t> </a:t>
            </a:r>
            <a:r>
              <a:rPr sz="2800" dirty="0">
                <a:solidFill>
                  <a:srgbClr val="FFEAD5"/>
                </a:solidFill>
                <a:latin typeface="Arial"/>
                <a:cs typeface="Arial"/>
              </a:rPr>
              <a:t>Providers</a:t>
            </a:r>
            <a:endParaRPr sz="2800">
              <a:latin typeface="Arial"/>
              <a:cs typeface="Arial"/>
            </a:endParaRPr>
          </a:p>
        </p:txBody>
      </p:sp>
      <p:sp>
        <p:nvSpPr>
          <p:cNvPr id="4" name="object 4"/>
          <p:cNvSpPr/>
          <p:nvPr/>
        </p:nvSpPr>
        <p:spPr>
          <a:xfrm>
            <a:off x="609600" y="647113"/>
            <a:ext cx="8839200" cy="347345"/>
          </a:xfrm>
          <a:custGeom>
            <a:avLst/>
            <a:gdLst/>
            <a:ahLst/>
            <a:cxnLst/>
            <a:rect l="l" t="t" r="r" b="b"/>
            <a:pathLst>
              <a:path w="8839200" h="347344">
                <a:moveTo>
                  <a:pt x="8839200" y="52402"/>
                </a:moveTo>
                <a:lnTo>
                  <a:pt x="8839200" y="45544"/>
                </a:lnTo>
                <a:lnTo>
                  <a:pt x="8724900" y="41734"/>
                </a:lnTo>
                <a:lnTo>
                  <a:pt x="8674100" y="39991"/>
                </a:lnTo>
                <a:lnTo>
                  <a:pt x="8623300" y="38283"/>
                </a:lnTo>
                <a:lnTo>
                  <a:pt x="8572500" y="36612"/>
                </a:lnTo>
                <a:lnTo>
                  <a:pt x="8521700" y="34976"/>
                </a:lnTo>
                <a:lnTo>
                  <a:pt x="8470900" y="33377"/>
                </a:lnTo>
                <a:lnTo>
                  <a:pt x="8420100" y="31814"/>
                </a:lnTo>
                <a:lnTo>
                  <a:pt x="8369300" y="30287"/>
                </a:lnTo>
                <a:lnTo>
                  <a:pt x="8318500" y="28796"/>
                </a:lnTo>
                <a:lnTo>
                  <a:pt x="8267700" y="27342"/>
                </a:lnTo>
                <a:lnTo>
                  <a:pt x="8216900" y="25924"/>
                </a:lnTo>
                <a:lnTo>
                  <a:pt x="8166100" y="24543"/>
                </a:lnTo>
                <a:lnTo>
                  <a:pt x="8115300" y="23198"/>
                </a:lnTo>
                <a:lnTo>
                  <a:pt x="8064500" y="21891"/>
                </a:lnTo>
                <a:lnTo>
                  <a:pt x="8013700" y="20620"/>
                </a:lnTo>
                <a:lnTo>
                  <a:pt x="7962900" y="19386"/>
                </a:lnTo>
                <a:lnTo>
                  <a:pt x="7912100" y="18189"/>
                </a:lnTo>
                <a:lnTo>
                  <a:pt x="7861300" y="17029"/>
                </a:lnTo>
                <a:lnTo>
                  <a:pt x="7810500" y="15906"/>
                </a:lnTo>
                <a:lnTo>
                  <a:pt x="7759700" y="14820"/>
                </a:lnTo>
                <a:lnTo>
                  <a:pt x="7708900" y="13772"/>
                </a:lnTo>
                <a:lnTo>
                  <a:pt x="7658100" y="12762"/>
                </a:lnTo>
                <a:lnTo>
                  <a:pt x="7607300" y="11788"/>
                </a:lnTo>
                <a:lnTo>
                  <a:pt x="7556500" y="10853"/>
                </a:lnTo>
                <a:lnTo>
                  <a:pt x="7505700" y="9955"/>
                </a:lnTo>
                <a:lnTo>
                  <a:pt x="7454900" y="9095"/>
                </a:lnTo>
                <a:lnTo>
                  <a:pt x="7404100" y="8272"/>
                </a:lnTo>
                <a:lnTo>
                  <a:pt x="7353300" y="7488"/>
                </a:lnTo>
                <a:lnTo>
                  <a:pt x="7302500" y="6742"/>
                </a:lnTo>
                <a:lnTo>
                  <a:pt x="7251700" y="6033"/>
                </a:lnTo>
                <a:lnTo>
                  <a:pt x="7200900" y="5363"/>
                </a:lnTo>
                <a:lnTo>
                  <a:pt x="7150100" y="4731"/>
                </a:lnTo>
                <a:lnTo>
                  <a:pt x="7099300" y="4138"/>
                </a:lnTo>
                <a:lnTo>
                  <a:pt x="7048500" y="3583"/>
                </a:lnTo>
                <a:lnTo>
                  <a:pt x="6997700" y="3067"/>
                </a:lnTo>
                <a:lnTo>
                  <a:pt x="6946900" y="2589"/>
                </a:lnTo>
                <a:lnTo>
                  <a:pt x="6896100" y="2149"/>
                </a:lnTo>
                <a:lnTo>
                  <a:pt x="6845300" y="1749"/>
                </a:lnTo>
                <a:lnTo>
                  <a:pt x="6794500" y="1388"/>
                </a:lnTo>
                <a:lnTo>
                  <a:pt x="6743700" y="1065"/>
                </a:lnTo>
                <a:lnTo>
                  <a:pt x="6692900" y="781"/>
                </a:lnTo>
                <a:lnTo>
                  <a:pt x="6642100" y="537"/>
                </a:lnTo>
                <a:lnTo>
                  <a:pt x="6591300" y="332"/>
                </a:lnTo>
                <a:lnTo>
                  <a:pt x="6540500" y="166"/>
                </a:lnTo>
                <a:lnTo>
                  <a:pt x="6489700" y="39"/>
                </a:lnTo>
                <a:lnTo>
                  <a:pt x="6235700" y="0"/>
                </a:lnTo>
                <a:lnTo>
                  <a:pt x="6184900" y="111"/>
                </a:lnTo>
                <a:lnTo>
                  <a:pt x="6134100" y="262"/>
                </a:lnTo>
                <a:lnTo>
                  <a:pt x="6083300" y="454"/>
                </a:lnTo>
                <a:lnTo>
                  <a:pt x="6032500" y="685"/>
                </a:lnTo>
                <a:lnTo>
                  <a:pt x="5981700" y="957"/>
                </a:lnTo>
                <a:lnTo>
                  <a:pt x="5930900" y="1269"/>
                </a:lnTo>
                <a:lnTo>
                  <a:pt x="5880100" y="1621"/>
                </a:lnTo>
                <a:lnTo>
                  <a:pt x="5829300" y="2014"/>
                </a:lnTo>
                <a:lnTo>
                  <a:pt x="5778500" y="2447"/>
                </a:lnTo>
                <a:lnTo>
                  <a:pt x="5727700" y="2922"/>
                </a:lnTo>
                <a:lnTo>
                  <a:pt x="5676900" y="3436"/>
                </a:lnTo>
                <a:lnTo>
                  <a:pt x="5626100" y="3992"/>
                </a:lnTo>
                <a:lnTo>
                  <a:pt x="5575300" y="4588"/>
                </a:lnTo>
                <a:lnTo>
                  <a:pt x="5524500" y="5226"/>
                </a:lnTo>
                <a:lnTo>
                  <a:pt x="5473700" y="5904"/>
                </a:lnTo>
                <a:lnTo>
                  <a:pt x="5422900" y="6624"/>
                </a:lnTo>
                <a:lnTo>
                  <a:pt x="5372100" y="7385"/>
                </a:lnTo>
                <a:lnTo>
                  <a:pt x="5321300" y="8187"/>
                </a:lnTo>
                <a:lnTo>
                  <a:pt x="5270500" y="9030"/>
                </a:lnTo>
                <a:lnTo>
                  <a:pt x="5219700" y="9915"/>
                </a:lnTo>
                <a:lnTo>
                  <a:pt x="5168900" y="10842"/>
                </a:lnTo>
                <a:lnTo>
                  <a:pt x="5118100" y="11810"/>
                </a:lnTo>
                <a:lnTo>
                  <a:pt x="5067300" y="12820"/>
                </a:lnTo>
                <a:lnTo>
                  <a:pt x="5016500" y="13872"/>
                </a:lnTo>
                <a:lnTo>
                  <a:pt x="4965700" y="14966"/>
                </a:lnTo>
                <a:lnTo>
                  <a:pt x="4914900" y="16101"/>
                </a:lnTo>
                <a:lnTo>
                  <a:pt x="4864100" y="17279"/>
                </a:lnTo>
                <a:lnTo>
                  <a:pt x="4813300" y="18499"/>
                </a:lnTo>
                <a:lnTo>
                  <a:pt x="4762500" y="19761"/>
                </a:lnTo>
                <a:lnTo>
                  <a:pt x="4711700" y="21066"/>
                </a:lnTo>
                <a:lnTo>
                  <a:pt x="4660900" y="22412"/>
                </a:lnTo>
                <a:lnTo>
                  <a:pt x="4610100" y="23802"/>
                </a:lnTo>
                <a:lnTo>
                  <a:pt x="4559300" y="25234"/>
                </a:lnTo>
                <a:lnTo>
                  <a:pt x="4508500" y="26708"/>
                </a:lnTo>
                <a:lnTo>
                  <a:pt x="4457700" y="28226"/>
                </a:lnTo>
                <a:lnTo>
                  <a:pt x="4406900" y="29786"/>
                </a:lnTo>
                <a:lnTo>
                  <a:pt x="4356100" y="31389"/>
                </a:lnTo>
                <a:lnTo>
                  <a:pt x="4305300" y="33035"/>
                </a:lnTo>
                <a:lnTo>
                  <a:pt x="4254500" y="34724"/>
                </a:lnTo>
                <a:lnTo>
                  <a:pt x="4203700" y="36456"/>
                </a:lnTo>
                <a:lnTo>
                  <a:pt x="4152900" y="38232"/>
                </a:lnTo>
                <a:lnTo>
                  <a:pt x="4102100" y="40051"/>
                </a:lnTo>
                <a:lnTo>
                  <a:pt x="4051300" y="41913"/>
                </a:lnTo>
                <a:lnTo>
                  <a:pt x="4000500" y="43819"/>
                </a:lnTo>
                <a:lnTo>
                  <a:pt x="3949700" y="45768"/>
                </a:lnTo>
                <a:lnTo>
                  <a:pt x="3898900" y="47761"/>
                </a:lnTo>
                <a:lnTo>
                  <a:pt x="3848100" y="49798"/>
                </a:lnTo>
                <a:lnTo>
                  <a:pt x="3797300" y="51879"/>
                </a:lnTo>
                <a:lnTo>
                  <a:pt x="3746500" y="54004"/>
                </a:lnTo>
                <a:lnTo>
                  <a:pt x="3695700" y="56172"/>
                </a:lnTo>
                <a:lnTo>
                  <a:pt x="3644900" y="58385"/>
                </a:lnTo>
                <a:lnTo>
                  <a:pt x="3594100" y="60642"/>
                </a:lnTo>
                <a:lnTo>
                  <a:pt x="3543300" y="62943"/>
                </a:lnTo>
                <a:lnTo>
                  <a:pt x="3492500" y="65288"/>
                </a:lnTo>
                <a:lnTo>
                  <a:pt x="3441700" y="67678"/>
                </a:lnTo>
                <a:lnTo>
                  <a:pt x="3390900" y="70113"/>
                </a:lnTo>
                <a:lnTo>
                  <a:pt x="3340100" y="72592"/>
                </a:lnTo>
                <a:lnTo>
                  <a:pt x="3289300" y="75116"/>
                </a:lnTo>
                <a:lnTo>
                  <a:pt x="3238500" y="77684"/>
                </a:lnTo>
                <a:lnTo>
                  <a:pt x="3187700" y="80298"/>
                </a:lnTo>
                <a:lnTo>
                  <a:pt x="3136900" y="82956"/>
                </a:lnTo>
                <a:lnTo>
                  <a:pt x="3086100" y="85659"/>
                </a:lnTo>
                <a:lnTo>
                  <a:pt x="3035300" y="88408"/>
                </a:lnTo>
                <a:lnTo>
                  <a:pt x="2984500" y="91201"/>
                </a:lnTo>
                <a:lnTo>
                  <a:pt x="2933700" y="94040"/>
                </a:lnTo>
                <a:lnTo>
                  <a:pt x="2882900" y="96924"/>
                </a:lnTo>
                <a:lnTo>
                  <a:pt x="2832100" y="99854"/>
                </a:lnTo>
                <a:lnTo>
                  <a:pt x="2781300" y="102829"/>
                </a:lnTo>
                <a:lnTo>
                  <a:pt x="2730500" y="105850"/>
                </a:lnTo>
                <a:lnTo>
                  <a:pt x="2679700" y="108917"/>
                </a:lnTo>
                <a:lnTo>
                  <a:pt x="2628900" y="112029"/>
                </a:lnTo>
                <a:lnTo>
                  <a:pt x="2578100" y="115187"/>
                </a:lnTo>
                <a:lnTo>
                  <a:pt x="2527300" y="118391"/>
                </a:lnTo>
                <a:lnTo>
                  <a:pt x="2476500" y="121642"/>
                </a:lnTo>
                <a:lnTo>
                  <a:pt x="2425700" y="124938"/>
                </a:lnTo>
                <a:lnTo>
                  <a:pt x="2374900" y="128281"/>
                </a:lnTo>
                <a:lnTo>
                  <a:pt x="2324100" y="131669"/>
                </a:lnTo>
                <a:lnTo>
                  <a:pt x="2273300" y="135104"/>
                </a:lnTo>
                <a:lnTo>
                  <a:pt x="2222500" y="138586"/>
                </a:lnTo>
                <a:lnTo>
                  <a:pt x="2171700" y="142114"/>
                </a:lnTo>
                <a:lnTo>
                  <a:pt x="2120900" y="145689"/>
                </a:lnTo>
                <a:lnTo>
                  <a:pt x="2082800" y="149311"/>
                </a:lnTo>
                <a:lnTo>
                  <a:pt x="2032000" y="152979"/>
                </a:lnTo>
                <a:lnTo>
                  <a:pt x="1981200" y="156694"/>
                </a:lnTo>
                <a:lnTo>
                  <a:pt x="1930400" y="160456"/>
                </a:lnTo>
                <a:lnTo>
                  <a:pt x="1879600" y="164266"/>
                </a:lnTo>
                <a:lnTo>
                  <a:pt x="1828800" y="168122"/>
                </a:lnTo>
                <a:lnTo>
                  <a:pt x="1778000" y="172025"/>
                </a:lnTo>
                <a:lnTo>
                  <a:pt x="1727200" y="175976"/>
                </a:lnTo>
                <a:lnTo>
                  <a:pt x="1676400" y="179975"/>
                </a:lnTo>
                <a:lnTo>
                  <a:pt x="1625600" y="184020"/>
                </a:lnTo>
                <a:lnTo>
                  <a:pt x="1574800" y="188114"/>
                </a:lnTo>
                <a:lnTo>
                  <a:pt x="1524000" y="192254"/>
                </a:lnTo>
                <a:lnTo>
                  <a:pt x="1473200" y="196443"/>
                </a:lnTo>
                <a:lnTo>
                  <a:pt x="1422400" y="200680"/>
                </a:lnTo>
                <a:lnTo>
                  <a:pt x="1371600" y="204964"/>
                </a:lnTo>
                <a:lnTo>
                  <a:pt x="1320800" y="209296"/>
                </a:lnTo>
                <a:lnTo>
                  <a:pt x="1270000" y="213677"/>
                </a:lnTo>
                <a:lnTo>
                  <a:pt x="1219200" y="218105"/>
                </a:lnTo>
                <a:lnTo>
                  <a:pt x="1168400" y="222582"/>
                </a:lnTo>
                <a:lnTo>
                  <a:pt x="1117600" y="227107"/>
                </a:lnTo>
                <a:lnTo>
                  <a:pt x="1066800" y="231680"/>
                </a:lnTo>
                <a:lnTo>
                  <a:pt x="1016000" y="236302"/>
                </a:lnTo>
                <a:lnTo>
                  <a:pt x="965200" y="240973"/>
                </a:lnTo>
                <a:lnTo>
                  <a:pt x="914400" y="245692"/>
                </a:lnTo>
                <a:lnTo>
                  <a:pt x="863600" y="250460"/>
                </a:lnTo>
                <a:lnTo>
                  <a:pt x="812800" y="255277"/>
                </a:lnTo>
                <a:lnTo>
                  <a:pt x="762000" y="260142"/>
                </a:lnTo>
                <a:lnTo>
                  <a:pt x="711200" y="265057"/>
                </a:lnTo>
                <a:lnTo>
                  <a:pt x="660400" y="270021"/>
                </a:lnTo>
                <a:lnTo>
                  <a:pt x="609600" y="275034"/>
                </a:lnTo>
                <a:lnTo>
                  <a:pt x="558800" y="280096"/>
                </a:lnTo>
                <a:lnTo>
                  <a:pt x="508000" y="285207"/>
                </a:lnTo>
                <a:lnTo>
                  <a:pt x="457200" y="290368"/>
                </a:lnTo>
                <a:lnTo>
                  <a:pt x="406400" y="295578"/>
                </a:lnTo>
                <a:lnTo>
                  <a:pt x="355600" y="300838"/>
                </a:lnTo>
                <a:lnTo>
                  <a:pt x="304800" y="306148"/>
                </a:lnTo>
                <a:lnTo>
                  <a:pt x="0" y="340438"/>
                </a:lnTo>
                <a:lnTo>
                  <a:pt x="0" y="347296"/>
                </a:lnTo>
                <a:lnTo>
                  <a:pt x="304800" y="312244"/>
                </a:lnTo>
                <a:lnTo>
                  <a:pt x="355600" y="306933"/>
                </a:lnTo>
                <a:lnTo>
                  <a:pt x="406400" y="301672"/>
                </a:lnTo>
                <a:lnTo>
                  <a:pt x="457200" y="296461"/>
                </a:lnTo>
                <a:lnTo>
                  <a:pt x="508000" y="291300"/>
                </a:lnTo>
                <a:lnTo>
                  <a:pt x="558800" y="286188"/>
                </a:lnTo>
                <a:lnTo>
                  <a:pt x="609600" y="281126"/>
                </a:lnTo>
                <a:lnTo>
                  <a:pt x="660400" y="276113"/>
                </a:lnTo>
                <a:lnTo>
                  <a:pt x="711200" y="271149"/>
                </a:lnTo>
                <a:lnTo>
                  <a:pt x="762000" y="266235"/>
                </a:lnTo>
                <a:lnTo>
                  <a:pt x="812800" y="261370"/>
                </a:lnTo>
                <a:lnTo>
                  <a:pt x="863600" y="256555"/>
                </a:lnTo>
                <a:lnTo>
                  <a:pt x="914400" y="251788"/>
                </a:lnTo>
                <a:lnTo>
                  <a:pt x="965200" y="247070"/>
                </a:lnTo>
                <a:lnTo>
                  <a:pt x="1016000" y="242401"/>
                </a:lnTo>
                <a:lnTo>
                  <a:pt x="1066800" y="237781"/>
                </a:lnTo>
                <a:lnTo>
                  <a:pt x="1117600" y="233209"/>
                </a:lnTo>
                <a:lnTo>
                  <a:pt x="1168400" y="228686"/>
                </a:lnTo>
                <a:lnTo>
                  <a:pt x="1219200" y="224212"/>
                </a:lnTo>
                <a:lnTo>
                  <a:pt x="1270000" y="219786"/>
                </a:lnTo>
                <a:lnTo>
                  <a:pt x="1320800" y="215408"/>
                </a:lnTo>
                <a:lnTo>
                  <a:pt x="1371600" y="211078"/>
                </a:lnTo>
                <a:lnTo>
                  <a:pt x="1422400" y="206797"/>
                </a:lnTo>
                <a:lnTo>
                  <a:pt x="1473200" y="202563"/>
                </a:lnTo>
                <a:lnTo>
                  <a:pt x="1524000" y="198378"/>
                </a:lnTo>
                <a:lnTo>
                  <a:pt x="1574800" y="194240"/>
                </a:lnTo>
                <a:lnTo>
                  <a:pt x="1625600" y="190151"/>
                </a:lnTo>
                <a:lnTo>
                  <a:pt x="1676400" y="186109"/>
                </a:lnTo>
                <a:lnTo>
                  <a:pt x="1727200" y="182114"/>
                </a:lnTo>
                <a:lnTo>
                  <a:pt x="1778000" y="178167"/>
                </a:lnTo>
                <a:lnTo>
                  <a:pt x="1828800" y="174268"/>
                </a:lnTo>
                <a:lnTo>
                  <a:pt x="1879600" y="170415"/>
                </a:lnTo>
                <a:lnTo>
                  <a:pt x="1930400" y="166610"/>
                </a:lnTo>
                <a:lnTo>
                  <a:pt x="1981200" y="162853"/>
                </a:lnTo>
                <a:lnTo>
                  <a:pt x="2032000" y="159142"/>
                </a:lnTo>
                <a:lnTo>
                  <a:pt x="2082800" y="155478"/>
                </a:lnTo>
                <a:lnTo>
                  <a:pt x="2133600" y="151861"/>
                </a:lnTo>
                <a:lnTo>
                  <a:pt x="2184400" y="148291"/>
                </a:lnTo>
                <a:lnTo>
                  <a:pt x="2235200" y="144768"/>
                </a:lnTo>
                <a:lnTo>
                  <a:pt x="2286000" y="141291"/>
                </a:lnTo>
                <a:lnTo>
                  <a:pt x="2336800" y="137861"/>
                </a:lnTo>
                <a:lnTo>
                  <a:pt x="2387600" y="134477"/>
                </a:lnTo>
                <a:lnTo>
                  <a:pt x="2438400" y="131140"/>
                </a:lnTo>
                <a:lnTo>
                  <a:pt x="2476500" y="127849"/>
                </a:lnTo>
                <a:lnTo>
                  <a:pt x="2527300" y="124604"/>
                </a:lnTo>
                <a:lnTo>
                  <a:pt x="2578100" y="121405"/>
                </a:lnTo>
                <a:lnTo>
                  <a:pt x="2628900" y="118253"/>
                </a:lnTo>
                <a:lnTo>
                  <a:pt x="2679700" y="115146"/>
                </a:lnTo>
                <a:lnTo>
                  <a:pt x="2730500" y="112085"/>
                </a:lnTo>
                <a:lnTo>
                  <a:pt x="2781300" y="109070"/>
                </a:lnTo>
                <a:lnTo>
                  <a:pt x="2832100" y="106100"/>
                </a:lnTo>
                <a:lnTo>
                  <a:pt x="2882900" y="103176"/>
                </a:lnTo>
                <a:lnTo>
                  <a:pt x="2933700" y="100298"/>
                </a:lnTo>
                <a:lnTo>
                  <a:pt x="2984500" y="97464"/>
                </a:lnTo>
                <a:lnTo>
                  <a:pt x="3035300" y="94676"/>
                </a:lnTo>
                <a:lnTo>
                  <a:pt x="3086100" y="91934"/>
                </a:lnTo>
                <a:lnTo>
                  <a:pt x="3136900" y="89236"/>
                </a:lnTo>
                <a:lnTo>
                  <a:pt x="3187700" y="86584"/>
                </a:lnTo>
                <a:lnTo>
                  <a:pt x="3238500" y="83976"/>
                </a:lnTo>
                <a:lnTo>
                  <a:pt x="3289300" y="81414"/>
                </a:lnTo>
                <a:lnTo>
                  <a:pt x="3340100" y="78896"/>
                </a:lnTo>
                <a:lnTo>
                  <a:pt x="3390900" y="76423"/>
                </a:lnTo>
                <a:lnTo>
                  <a:pt x="3441700" y="73994"/>
                </a:lnTo>
                <a:lnTo>
                  <a:pt x="3492500" y="71610"/>
                </a:lnTo>
                <a:lnTo>
                  <a:pt x="3543300" y="69270"/>
                </a:lnTo>
                <a:lnTo>
                  <a:pt x="3594100" y="66975"/>
                </a:lnTo>
                <a:lnTo>
                  <a:pt x="3644900" y="64724"/>
                </a:lnTo>
                <a:lnTo>
                  <a:pt x="3695700" y="62517"/>
                </a:lnTo>
                <a:lnTo>
                  <a:pt x="3746500" y="60354"/>
                </a:lnTo>
                <a:lnTo>
                  <a:pt x="3797300" y="58235"/>
                </a:lnTo>
                <a:lnTo>
                  <a:pt x="3848100" y="56160"/>
                </a:lnTo>
                <a:lnTo>
                  <a:pt x="3898900" y="54129"/>
                </a:lnTo>
                <a:lnTo>
                  <a:pt x="3949700" y="52141"/>
                </a:lnTo>
                <a:lnTo>
                  <a:pt x="4000500" y="50197"/>
                </a:lnTo>
                <a:lnTo>
                  <a:pt x="4051300" y="48297"/>
                </a:lnTo>
                <a:lnTo>
                  <a:pt x="4102100" y="46440"/>
                </a:lnTo>
                <a:lnTo>
                  <a:pt x="4152900" y="44626"/>
                </a:lnTo>
                <a:lnTo>
                  <a:pt x="4203700" y="42856"/>
                </a:lnTo>
                <a:lnTo>
                  <a:pt x="4254500" y="41129"/>
                </a:lnTo>
                <a:lnTo>
                  <a:pt x="4305300" y="39445"/>
                </a:lnTo>
                <a:lnTo>
                  <a:pt x="4356100" y="37804"/>
                </a:lnTo>
                <a:lnTo>
                  <a:pt x="4406900" y="36205"/>
                </a:lnTo>
                <a:lnTo>
                  <a:pt x="4457700" y="34650"/>
                </a:lnTo>
                <a:lnTo>
                  <a:pt x="4508500" y="33138"/>
                </a:lnTo>
                <a:lnTo>
                  <a:pt x="4559300" y="31668"/>
                </a:lnTo>
                <a:lnTo>
                  <a:pt x="4610100" y="30240"/>
                </a:lnTo>
                <a:lnTo>
                  <a:pt x="4660900" y="28855"/>
                </a:lnTo>
                <a:lnTo>
                  <a:pt x="4711700" y="27513"/>
                </a:lnTo>
                <a:lnTo>
                  <a:pt x="4762500" y="26213"/>
                </a:lnTo>
                <a:lnTo>
                  <a:pt x="4813300" y="24955"/>
                </a:lnTo>
                <a:lnTo>
                  <a:pt x="4864100" y="23739"/>
                </a:lnTo>
                <a:lnTo>
                  <a:pt x="4914900" y="22565"/>
                </a:lnTo>
                <a:lnTo>
                  <a:pt x="4965700" y="21433"/>
                </a:lnTo>
                <a:lnTo>
                  <a:pt x="5016500" y="20343"/>
                </a:lnTo>
                <a:lnTo>
                  <a:pt x="5067300" y="19295"/>
                </a:lnTo>
                <a:lnTo>
                  <a:pt x="5118100" y="18288"/>
                </a:lnTo>
                <a:lnTo>
                  <a:pt x="5168900" y="17323"/>
                </a:lnTo>
                <a:lnTo>
                  <a:pt x="5219700" y="16399"/>
                </a:lnTo>
                <a:lnTo>
                  <a:pt x="5270500" y="15517"/>
                </a:lnTo>
                <a:lnTo>
                  <a:pt x="5321300" y="14676"/>
                </a:lnTo>
                <a:lnTo>
                  <a:pt x="5372100" y="13877"/>
                </a:lnTo>
                <a:lnTo>
                  <a:pt x="5422900" y="13118"/>
                </a:lnTo>
                <a:lnTo>
                  <a:pt x="5473700" y="12401"/>
                </a:lnTo>
                <a:lnTo>
                  <a:pt x="5524500" y="11724"/>
                </a:lnTo>
                <a:lnTo>
                  <a:pt x="5575300" y="11089"/>
                </a:lnTo>
                <a:lnTo>
                  <a:pt x="5626100" y="10494"/>
                </a:lnTo>
                <a:lnTo>
                  <a:pt x="5676900" y="9940"/>
                </a:lnTo>
                <a:lnTo>
                  <a:pt x="5727700" y="9427"/>
                </a:lnTo>
                <a:lnTo>
                  <a:pt x="5778500" y="8954"/>
                </a:lnTo>
                <a:lnTo>
                  <a:pt x="5829300" y="8521"/>
                </a:lnTo>
                <a:lnTo>
                  <a:pt x="5880100" y="8129"/>
                </a:lnTo>
                <a:lnTo>
                  <a:pt x="5930900" y="7777"/>
                </a:lnTo>
                <a:lnTo>
                  <a:pt x="5981700" y="7465"/>
                </a:lnTo>
                <a:lnTo>
                  <a:pt x="6032500" y="7194"/>
                </a:lnTo>
                <a:lnTo>
                  <a:pt x="6083300" y="6962"/>
                </a:lnTo>
                <a:lnTo>
                  <a:pt x="6134100" y="6770"/>
                </a:lnTo>
                <a:lnTo>
                  <a:pt x="6184900" y="6618"/>
                </a:lnTo>
                <a:lnTo>
                  <a:pt x="6235700" y="6506"/>
                </a:lnTo>
                <a:lnTo>
                  <a:pt x="6489700" y="6538"/>
                </a:lnTo>
                <a:lnTo>
                  <a:pt x="6540500" y="6662"/>
                </a:lnTo>
                <a:lnTo>
                  <a:pt x="6591300" y="6825"/>
                </a:lnTo>
                <a:lnTo>
                  <a:pt x="6642100" y="7028"/>
                </a:lnTo>
                <a:lnTo>
                  <a:pt x="6692900" y="7269"/>
                </a:lnTo>
                <a:lnTo>
                  <a:pt x="6743700" y="7549"/>
                </a:lnTo>
                <a:lnTo>
                  <a:pt x="6794500" y="7868"/>
                </a:lnTo>
                <a:lnTo>
                  <a:pt x="6845300" y="8226"/>
                </a:lnTo>
                <a:lnTo>
                  <a:pt x="6896100" y="8622"/>
                </a:lnTo>
                <a:lnTo>
                  <a:pt x="6946900" y="9057"/>
                </a:lnTo>
                <a:lnTo>
                  <a:pt x="6997700" y="9530"/>
                </a:lnTo>
                <a:lnTo>
                  <a:pt x="7048500" y="10041"/>
                </a:lnTo>
                <a:lnTo>
                  <a:pt x="7099300" y="10591"/>
                </a:lnTo>
                <a:lnTo>
                  <a:pt x="7150100" y="11179"/>
                </a:lnTo>
                <a:lnTo>
                  <a:pt x="7200900" y="11804"/>
                </a:lnTo>
                <a:lnTo>
                  <a:pt x="7251700" y="12468"/>
                </a:lnTo>
                <a:lnTo>
                  <a:pt x="7302500" y="13170"/>
                </a:lnTo>
                <a:lnTo>
                  <a:pt x="7353300" y="13909"/>
                </a:lnTo>
                <a:lnTo>
                  <a:pt x="7404100" y="14686"/>
                </a:lnTo>
                <a:lnTo>
                  <a:pt x="7454900" y="15501"/>
                </a:lnTo>
                <a:lnTo>
                  <a:pt x="7505700" y="16353"/>
                </a:lnTo>
                <a:lnTo>
                  <a:pt x="7556500" y="17243"/>
                </a:lnTo>
                <a:lnTo>
                  <a:pt x="7607300" y="18170"/>
                </a:lnTo>
                <a:lnTo>
                  <a:pt x="7658100" y="19134"/>
                </a:lnTo>
                <a:lnTo>
                  <a:pt x="7708900" y="20135"/>
                </a:lnTo>
                <a:lnTo>
                  <a:pt x="7759700" y="21174"/>
                </a:lnTo>
                <a:lnTo>
                  <a:pt x="7810500" y="22249"/>
                </a:lnTo>
                <a:lnTo>
                  <a:pt x="7861300" y="23361"/>
                </a:lnTo>
                <a:lnTo>
                  <a:pt x="7912100" y="24511"/>
                </a:lnTo>
                <a:lnTo>
                  <a:pt x="7962900" y="25696"/>
                </a:lnTo>
                <a:lnTo>
                  <a:pt x="8013700" y="26919"/>
                </a:lnTo>
                <a:lnTo>
                  <a:pt x="8064500" y="28178"/>
                </a:lnTo>
                <a:lnTo>
                  <a:pt x="8115300" y="29473"/>
                </a:lnTo>
                <a:lnTo>
                  <a:pt x="8166100" y="30805"/>
                </a:lnTo>
                <a:lnTo>
                  <a:pt x="8216900" y="32173"/>
                </a:lnTo>
                <a:lnTo>
                  <a:pt x="8267700" y="33578"/>
                </a:lnTo>
                <a:lnTo>
                  <a:pt x="8318500" y="35018"/>
                </a:lnTo>
                <a:lnTo>
                  <a:pt x="8369300" y="36494"/>
                </a:lnTo>
                <a:lnTo>
                  <a:pt x="8420100" y="38007"/>
                </a:lnTo>
                <a:lnTo>
                  <a:pt x="8470900" y="39555"/>
                </a:lnTo>
                <a:lnTo>
                  <a:pt x="8521700" y="41139"/>
                </a:lnTo>
                <a:lnTo>
                  <a:pt x="8572500" y="42758"/>
                </a:lnTo>
                <a:lnTo>
                  <a:pt x="8623300" y="44413"/>
                </a:lnTo>
                <a:lnTo>
                  <a:pt x="8674100" y="46104"/>
                </a:lnTo>
                <a:lnTo>
                  <a:pt x="8724900" y="47830"/>
                </a:lnTo>
                <a:lnTo>
                  <a:pt x="8839200" y="52402"/>
                </a:lnTo>
                <a:close/>
              </a:path>
            </a:pathLst>
          </a:custGeom>
          <a:solidFill>
            <a:srgbClr val="FFEAD5"/>
          </a:solidFill>
        </p:spPr>
        <p:txBody>
          <a:bodyPr wrap="square" lIns="0" tIns="0" rIns="0" bIns="0" rtlCol="0"/>
          <a:lstStyle/>
          <a:p>
            <a:endParaRPr/>
          </a:p>
        </p:txBody>
      </p:sp>
      <p:sp>
        <p:nvSpPr>
          <p:cNvPr id="5" name="object 5"/>
          <p:cNvSpPr/>
          <p:nvPr/>
        </p:nvSpPr>
        <p:spPr>
          <a:xfrm>
            <a:off x="1143609" y="6648653"/>
            <a:ext cx="796290" cy="542925"/>
          </a:xfrm>
          <a:custGeom>
            <a:avLst/>
            <a:gdLst/>
            <a:ahLst/>
            <a:cxnLst/>
            <a:rect l="l" t="t" r="r" b="b"/>
            <a:pathLst>
              <a:path w="796289" h="542925">
                <a:moveTo>
                  <a:pt x="794626" y="217728"/>
                </a:moveTo>
                <a:lnTo>
                  <a:pt x="794626" y="135229"/>
                </a:lnTo>
                <a:lnTo>
                  <a:pt x="781278" y="135229"/>
                </a:lnTo>
                <a:lnTo>
                  <a:pt x="781278" y="188239"/>
                </a:lnTo>
                <a:lnTo>
                  <a:pt x="733247" y="134645"/>
                </a:lnTo>
                <a:lnTo>
                  <a:pt x="728446" y="134645"/>
                </a:lnTo>
                <a:lnTo>
                  <a:pt x="728446" y="217144"/>
                </a:lnTo>
                <a:lnTo>
                  <a:pt x="741807" y="217144"/>
                </a:lnTo>
                <a:lnTo>
                  <a:pt x="741807" y="164376"/>
                </a:lnTo>
                <a:lnTo>
                  <a:pt x="789851" y="217728"/>
                </a:lnTo>
                <a:lnTo>
                  <a:pt x="794626" y="217728"/>
                </a:lnTo>
                <a:close/>
              </a:path>
              <a:path w="796289" h="542925">
                <a:moveTo>
                  <a:pt x="707288" y="176174"/>
                </a:moveTo>
                <a:lnTo>
                  <a:pt x="704231" y="159113"/>
                </a:lnTo>
                <a:lnTo>
                  <a:pt x="695739" y="145503"/>
                </a:lnTo>
                <a:lnTo>
                  <a:pt x="682829" y="136494"/>
                </a:lnTo>
                <a:lnTo>
                  <a:pt x="666521" y="133235"/>
                </a:lnTo>
                <a:lnTo>
                  <a:pt x="650162" y="136494"/>
                </a:lnTo>
                <a:lnTo>
                  <a:pt x="637006" y="145503"/>
                </a:lnTo>
                <a:lnTo>
                  <a:pt x="628241" y="159113"/>
                </a:lnTo>
                <a:lnTo>
                  <a:pt x="625055" y="176174"/>
                </a:lnTo>
                <a:lnTo>
                  <a:pt x="628118" y="193256"/>
                </a:lnTo>
                <a:lnTo>
                  <a:pt x="636622" y="206863"/>
                </a:lnTo>
                <a:lnTo>
                  <a:pt x="640054" y="209254"/>
                </a:lnTo>
                <a:lnTo>
                  <a:pt x="640054" y="176174"/>
                </a:lnTo>
                <a:lnTo>
                  <a:pt x="641978" y="164100"/>
                </a:lnTo>
                <a:lnTo>
                  <a:pt x="647344" y="154422"/>
                </a:lnTo>
                <a:lnTo>
                  <a:pt x="655570" y="147981"/>
                </a:lnTo>
                <a:lnTo>
                  <a:pt x="665848" y="145691"/>
                </a:lnTo>
                <a:lnTo>
                  <a:pt x="666521" y="145744"/>
                </a:lnTo>
                <a:lnTo>
                  <a:pt x="676684" y="147981"/>
                </a:lnTo>
                <a:lnTo>
                  <a:pt x="684979" y="154422"/>
                </a:lnTo>
                <a:lnTo>
                  <a:pt x="690379" y="164127"/>
                </a:lnTo>
                <a:lnTo>
                  <a:pt x="692302" y="176174"/>
                </a:lnTo>
                <a:lnTo>
                  <a:pt x="692302" y="208949"/>
                </a:lnTo>
                <a:lnTo>
                  <a:pt x="695350" y="206863"/>
                </a:lnTo>
                <a:lnTo>
                  <a:pt x="704106" y="193256"/>
                </a:lnTo>
                <a:lnTo>
                  <a:pt x="707288" y="176174"/>
                </a:lnTo>
                <a:close/>
              </a:path>
              <a:path w="796289" h="542925">
                <a:moveTo>
                  <a:pt x="692302" y="208949"/>
                </a:moveTo>
                <a:lnTo>
                  <a:pt x="692302" y="176174"/>
                </a:lnTo>
                <a:lnTo>
                  <a:pt x="690376" y="188268"/>
                </a:lnTo>
                <a:lnTo>
                  <a:pt x="685006" y="197953"/>
                </a:lnTo>
                <a:lnTo>
                  <a:pt x="676775" y="204393"/>
                </a:lnTo>
                <a:lnTo>
                  <a:pt x="666521" y="206676"/>
                </a:lnTo>
                <a:lnTo>
                  <a:pt x="665848" y="206635"/>
                </a:lnTo>
                <a:lnTo>
                  <a:pt x="655661" y="204393"/>
                </a:lnTo>
                <a:lnTo>
                  <a:pt x="647371" y="197953"/>
                </a:lnTo>
                <a:lnTo>
                  <a:pt x="641975" y="188241"/>
                </a:lnTo>
                <a:lnTo>
                  <a:pt x="640054" y="176174"/>
                </a:lnTo>
                <a:lnTo>
                  <a:pt x="640054" y="209254"/>
                </a:lnTo>
                <a:lnTo>
                  <a:pt x="649541" y="215861"/>
                </a:lnTo>
                <a:lnTo>
                  <a:pt x="665848" y="219113"/>
                </a:lnTo>
                <a:lnTo>
                  <a:pt x="682203" y="215861"/>
                </a:lnTo>
                <a:lnTo>
                  <a:pt x="692302" y="208949"/>
                </a:lnTo>
                <a:close/>
              </a:path>
              <a:path w="796289" h="542925">
                <a:moveTo>
                  <a:pt x="617626" y="147980"/>
                </a:moveTo>
                <a:lnTo>
                  <a:pt x="617626" y="135229"/>
                </a:lnTo>
                <a:lnTo>
                  <a:pt x="551332" y="135229"/>
                </a:lnTo>
                <a:lnTo>
                  <a:pt x="551332" y="147980"/>
                </a:lnTo>
                <a:lnTo>
                  <a:pt x="577443" y="147980"/>
                </a:lnTo>
                <a:lnTo>
                  <a:pt x="577443" y="217144"/>
                </a:lnTo>
                <a:lnTo>
                  <a:pt x="591477" y="217144"/>
                </a:lnTo>
                <a:lnTo>
                  <a:pt x="591477" y="147980"/>
                </a:lnTo>
                <a:lnTo>
                  <a:pt x="617626" y="147980"/>
                </a:lnTo>
                <a:close/>
              </a:path>
              <a:path w="796289" h="542925">
                <a:moveTo>
                  <a:pt x="535101" y="149745"/>
                </a:moveTo>
                <a:lnTo>
                  <a:pt x="535101" y="136398"/>
                </a:lnTo>
                <a:lnTo>
                  <a:pt x="528434" y="134188"/>
                </a:lnTo>
                <a:lnTo>
                  <a:pt x="521487" y="133235"/>
                </a:lnTo>
                <a:lnTo>
                  <a:pt x="513410" y="133235"/>
                </a:lnTo>
                <a:lnTo>
                  <a:pt x="495733" y="136148"/>
                </a:lnTo>
                <a:lnTo>
                  <a:pt x="481164" y="144591"/>
                </a:lnTo>
                <a:lnTo>
                  <a:pt x="471272" y="158122"/>
                </a:lnTo>
                <a:lnTo>
                  <a:pt x="467626" y="176301"/>
                </a:lnTo>
                <a:lnTo>
                  <a:pt x="471099" y="193802"/>
                </a:lnTo>
                <a:lnTo>
                  <a:pt x="480556" y="207317"/>
                </a:lnTo>
                <a:lnTo>
                  <a:pt x="482612" y="208596"/>
                </a:lnTo>
                <a:lnTo>
                  <a:pt x="482612" y="176174"/>
                </a:lnTo>
                <a:lnTo>
                  <a:pt x="484614" y="164230"/>
                </a:lnTo>
                <a:lnTo>
                  <a:pt x="490529" y="154706"/>
                </a:lnTo>
                <a:lnTo>
                  <a:pt x="500223" y="148404"/>
                </a:lnTo>
                <a:lnTo>
                  <a:pt x="513410" y="146152"/>
                </a:lnTo>
                <a:lnTo>
                  <a:pt x="520331" y="146126"/>
                </a:lnTo>
                <a:lnTo>
                  <a:pt x="528053" y="147167"/>
                </a:lnTo>
                <a:lnTo>
                  <a:pt x="535000" y="149745"/>
                </a:lnTo>
                <a:close/>
              </a:path>
              <a:path w="796289" h="542925">
                <a:moveTo>
                  <a:pt x="527481" y="217104"/>
                </a:moveTo>
                <a:lnTo>
                  <a:pt x="527481" y="204038"/>
                </a:lnTo>
                <a:lnTo>
                  <a:pt x="523049" y="205905"/>
                </a:lnTo>
                <a:lnTo>
                  <a:pt x="518223" y="206730"/>
                </a:lnTo>
                <a:lnTo>
                  <a:pt x="482612" y="176174"/>
                </a:lnTo>
                <a:lnTo>
                  <a:pt x="482612" y="208596"/>
                </a:lnTo>
                <a:lnTo>
                  <a:pt x="494560" y="216027"/>
                </a:lnTo>
                <a:lnTo>
                  <a:pt x="511670" y="219113"/>
                </a:lnTo>
                <a:lnTo>
                  <a:pt x="519962" y="218587"/>
                </a:lnTo>
                <a:lnTo>
                  <a:pt x="527481" y="217104"/>
                </a:lnTo>
                <a:close/>
              </a:path>
              <a:path w="796289" h="542925">
                <a:moveTo>
                  <a:pt x="540943" y="211556"/>
                </a:moveTo>
                <a:lnTo>
                  <a:pt x="540943" y="173151"/>
                </a:lnTo>
                <a:lnTo>
                  <a:pt x="508736" y="173151"/>
                </a:lnTo>
                <a:lnTo>
                  <a:pt x="508736" y="185445"/>
                </a:lnTo>
                <a:lnTo>
                  <a:pt x="527481" y="185445"/>
                </a:lnTo>
                <a:lnTo>
                  <a:pt x="527481" y="217104"/>
                </a:lnTo>
                <a:lnTo>
                  <a:pt x="534580" y="214703"/>
                </a:lnTo>
                <a:lnTo>
                  <a:pt x="540943" y="211556"/>
                </a:lnTo>
                <a:close/>
              </a:path>
              <a:path w="796289" h="542925">
                <a:moveTo>
                  <a:pt x="446455" y="217728"/>
                </a:moveTo>
                <a:lnTo>
                  <a:pt x="446455" y="135229"/>
                </a:lnTo>
                <a:lnTo>
                  <a:pt x="433133" y="135229"/>
                </a:lnTo>
                <a:lnTo>
                  <a:pt x="433133" y="188239"/>
                </a:lnTo>
                <a:lnTo>
                  <a:pt x="385076" y="134645"/>
                </a:lnTo>
                <a:lnTo>
                  <a:pt x="380276" y="134645"/>
                </a:lnTo>
                <a:lnTo>
                  <a:pt x="380276" y="217144"/>
                </a:lnTo>
                <a:lnTo>
                  <a:pt x="393661" y="217144"/>
                </a:lnTo>
                <a:lnTo>
                  <a:pt x="393661" y="164376"/>
                </a:lnTo>
                <a:lnTo>
                  <a:pt x="441693" y="217728"/>
                </a:lnTo>
                <a:lnTo>
                  <a:pt x="446455" y="217728"/>
                </a:lnTo>
                <a:close/>
              </a:path>
              <a:path w="796289" h="542925">
                <a:moveTo>
                  <a:pt x="354799" y="217145"/>
                </a:moveTo>
                <a:lnTo>
                  <a:pt x="354799" y="135229"/>
                </a:lnTo>
                <a:lnTo>
                  <a:pt x="340765" y="135229"/>
                </a:lnTo>
                <a:lnTo>
                  <a:pt x="340765" y="217145"/>
                </a:lnTo>
                <a:lnTo>
                  <a:pt x="354799" y="217145"/>
                </a:lnTo>
                <a:close/>
              </a:path>
              <a:path w="796289" h="542925">
                <a:moveTo>
                  <a:pt x="264198" y="217144"/>
                </a:moveTo>
                <a:lnTo>
                  <a:pt x="264198" y="135229"/>
                </a:lnTo>
                <a:lnTo>
                  <a:pt x="250253" y="135229"/>
                </a:lnTo>
                <a:lnTo>
                  <a:pt x="250253" y="217144"/>
                </a:lnTo>
                <a:lnTo>
                  <a:pt x="264198" y="217144"/>
                </a:lnTo>
                <a:close/>
              </a:path>
              <a:path w="796289" h="542925">
                <a:moveTo>
                  <a:pt x="301244" y="181927"/>
                </a:moveTo>
                <a:lnTo>
                  <a:pt x="301244" y="169405"/>
                </a:lnTo>
                <a:lnTo>
                  <a:pt x="264198" y="169405"/>
                </a:lnTo>
                <a:lnTo>
                  <a:pt x="264198" y="181927"/>
                </a:lnTo>
                <a:lnTo>
                  <a:pt x="301244" y="181927"/>
                </a:lnTo>
                <a:close/>
              </a:path>
              <a:path w="796289" h="542925">
                <a:moveTo>
                  <a:pt x="315277" y="217144"/>
                </a:moveTo>
                <a:lnTo>
                  <a:pt x="315277" y="135229"/>
                </a:lnTo>
                <a:lnTo>
                  <a:pt x="301244" y="135229"/>
                </a:lnTo>
                <a:lnTo>
                  <a:pt x="301244" y="217144"/>
                </a:lnTo>
                <a:lnTo>
                  <a:pt x="315277" y="217144"/>
                </a:lnTo>
                <a:close/>
              </a:path>
              <a:path w="796289" h="542925">
                <a:moveTo>
                  <a:pt x="225488" y="150088"/>
                </a:moveTo>
                <a:lnTo>
                  <a:pt x="225488" y="136537"/>
                </a:lnTo>
                <a:lnTo>
                  <a:pt x="220091" y="134518"/>
                </a:lnTo>
                <a:lnTo>
                  <a:pt x="214007" y="133235"/>
                </a:lnTo>
                <a:lnTo>
                  <a:pt x="207899" y="133235"/>
                </a:lnTo>
                <a:lnTo>
                  <a:pt x="196721" y="135066"/>
                </a:lnTo>
                <a:lnTo>
                  <a:pt x="188328" y="140146"/>
                </a:lnTo>
                <a:lnTo>
                  <a:pt x="183049" y="147857"/>
                </a:lnTo>
                <a:lnTo>
                  <a:pt x="181216" y="157581"/>
                </a:lnTo>
                <a:lnTo>
                  <a:pt x="182977" y="166523"/>
                </a:lnTo>
                <a:lnTo>
                  <a:pt x="187572" y="172920"/>
                </a:lnTo>
                <a:lnTo>
                  <a:pt x="193967" y="177473"/>
                </a:lnTo>
                <a:lnTo>
                  <a:pt x="195478" y="178193"/>
                </a:lnTo>
                <a:lnTo>
                  <a:pt x="195478" y="150088"/>
                </a:lnTo>
                <a:lnTo>
                  <a:pt x="199377" y="145643"/>
                </a:lnTo>
                <a:lnTo>
                  <a:pt x="214007" y="145746"/>
                </a:lnTo>
                <a:lnTo>
                  <a:pt x="220573" y="147726"/>
                </a:lnTo>
                <a:lnTo>
                  <a:pt x="225361" y="150088"/>
                </a:lnTo>
                <a:close/>
              </a:path>
              <a:path w="796289" h="542925">
                <a:moveTo>
                  <a:pt x="217182" y="216415"/>
                </a:moveTo>
                <a:lnTo>
                  <a:pt x="217182" y="201002"/>
                </a:lnTo>
                <a:lnTo>
                  <a:pt x="213791" y="206730"/>
                </a:lnTo>
                <a:lnTo>
                  <a:pt x="197726" y="206730"/>
                </a:lnTo>
                <a:lnTo>
                  <a:pt x="190576" y="204863"/>
                </a:lnTo>
                <a:lnTo>
                  <a:pt x="183870" y="201460"/>
                </a:lnTo>
                <a:lnTo>
                  <a:pt x="183769" y="215049"/>
                </a:lnTo>
                <a:lnTo>
                  <a:pt x="189877" y="217601"/>
                </a:lnTo>
                <a:lnTo>
                  <a:pt x="196721" y="219098"/>
                </a:lnTo>
                <a:lnTo>
                  <a:pt x="204762" y="219113"/>
                </a:lnTo>
                <a:lnTo>
                  <a:pt x="216395" y="216955"/>
                </a:lnTo>
                <a:lnTo>
                  <a:pt x="217182" y="216415"/>
                </a:lnTo>
                <a:close/>
              </a:path>
              <a:path w="796289" h="542925">
                <a:moveTo>
                  <a:pt x="231482" y="193509"/>
                </a:moveTo>
                <a:lnTo>
                  <a:pt x="201129" y="164915"/>
                </a:lnTo>
                <a:lnTo>
                  <a:pt x="195478" y="162725"/>
                </a:lnTo>
                <a:lnTo>
                  <a:pt x="195478" y="178193"/>
                </a:lnTo>
                <a:lnTo>
                  <a:pt x="201244" y="180935"/>
                </a:lnTo>
                <a:lnTo>
                  <a:pt x="211670" y="185445"/>
                </a:lnTo>
                <a:lnTo>
                  <a:pt x="217182" y="187540"/>
                </a:lnTo>
                <a:lnTo>
                  <a:pt x="217182" y="216415"/>
                </a:lnTo>
                <a:lnTo>
                  <a:pt x="224751" y="211226"/>
                </a:lnTo>
                <a:lnTo>
                  <a:pt x="229793" y="203039"/>
                </a:lnTo>
                <a:lnTo>
                  <a:pt x="231482" y="193509"/>
                </a:lnTo>
                <a:close/>
              </a:path>
              <a:path w="796289" h="542925">
                <a:moveTo>
                  <a:pt x="98755" y="135229"/>
                </a:moveTo>
                <a:lnTo>
                  <a:pt x="85255" y="135229"/>
                </a:lnTo>
                <a:lnTo>
                  <a:pt x="69913" y="187172"/>
                </a:lnTo>
                <a:lnTo>
                  <a:pt x="50850" y="145884"/>
                </a:lnTo>
                <a:lnTo>
                  <a:pt x="48475" y="145884"/>
                </a:lnTo>
                <a:lnTo>
                  <a:pt x="29616" y="187312"/>
                </a:lnTo>
                <a:lnTo>
                  <a:pt x="14401" y="135229"/>
                </a:lnTo>
                <a:lnTo>
                  <a:pt x="0" y="135229"/>
                </a:lnTo>
                <a:lnTo>
                  <a:pt x="25387" y="217728"/>
                </a:lnTo>
                <a:lnTo>
                  <a:pt x="29032" y="217728"/>
                </a:lnTo>
                <a:lnTo>
                  <a:pt x="49060" y="172681"/>
                </a:lnTo>
                <a:lnTo>
                  <a:pt x="69913" y="217728"/>
                </a:lnTo>
                <a:lnTo>
                  <a:pt x="73558" y="217728"/>
                </a:lnTo>
                <a:lnTo>
                  <a:pt x="98755" y="135229"/>
                </a:lnTo>
                <a:close/>
              </a:path>
              <a:path w="796289" h="542925">
                <a:moveTo>
                  <a:pt x="172834" y="217144"/>
                </a:moveTo>
                <a:lnTo>
                  <a:pt x="136512" y="134645"/>
                </a:lnTo>
                <a:lnTo>
                  <a:pt x="132905" y="134645"/>
                </a:lnTo>
                <a:lnTo>
                  <a:pt x="96583" y="217144"/>
                </a:lnTo>
                <a:lnTo>
                  <a:pt x="111099" y="217144"/>
                </a:lnTo>
                <a:lnTo>
                  <a:pt x="117881" y="200888"/>
                </a:lnTo>
                <a:lnTo>
                  <a:pt x="122821" y="200888"/>
                </a:lnTo>
                <a:lnTo>
                  <a:pt x="122821" y="189179"/>
                </a:lnTo>
                <a:lnTo>
                  <a:pt x="134378" y="161785"/>
                </a:lnTo>
                <a:lnTo>
                  <a:pt x="146024" y="189179"/>
                </a:lnTo>
                <a:lnTo>
                  <a:pt x="146024" y="200888"/>
                </a:lnTo>
                <a:lnTo>
                  <a:pt x="150939" y="200888"/>
                </a:lnTo>
                <a:lnTo>
                  <a:pt x="157835" y="217144"/>
                </a:lnTo>
                <a:lnTo>
                  <a:pt x="172834" y="217144"/>
                </a:lnTo>
                <a:close/>
              </a:path>
              <a:path w="796289" h="542925">
                <a:moveTo>
                  <a:pt x="146024" y="200888"/>
                </a:moveTo>
                <a:lnTo>
                  <a:pt x="146024" y="189179"/>
                </a:lnTo>
                <a:lnTo>
                  <a:pt x="122821" y="189179"/>
                </a:lnTo>
                <a:lnTo>
                  <a:pt x="122821" y="200888"/>
                </a:lnTo>
                <a:lnTo>
                  <a:pt x="146024" y="200888"/>
                </a:lnTo>
                <a:close/>
              </a:path>
              <a:path w="796289" h="542925">
                <a:moveTo>
                  <a:pt x="796048" y="268503"/>
                </a:moveTo>
                <a:lnTo>
                  <a:pt x="780199" y="268503"/>
                </a:lnTo>
                <a:lnTo>
                  <a:pt x="758659" y="304634"/>
                </a:lnTo>
                <a:lnTo>
                  <a:pt x="736866" y="268503"/>
                </a:lnTo>
                <a:lnTo>
                  <a:pt x="720674" y="268503"/>
                </a:lnTo>
                <a:lnTo>
                  <a:pt x="751382" y="316826"/>
                </a:lnTo>
                <a:lnTo>
                  <a:pt x="751382" y="350393"/>
                </a:lnTo>
                <a:lnTo>
                  <a:pt x="765340" y="350393"/>
                </a:lnTo>
                <a:lnTo>
                  <a:pt x="765340" y="316915"/>
                </a:lnTo>
                <a:lnTo>
                  <a:pt x="796048" y="268503"/>
                </a:lnTo>
                <a:close/>
              </a:path>
              <a:path w="796289" h="542925">
                <a:moveTo>
                  <a:pt x="708190" y="281228"/>
                </a:moveTo>
                <a:lnTo>
                  <a:pt x="708190" y="268503"/>
                </a:lnTo>
                <a:lnTo>
                  <a:pt x="639559" y="268503"/>
                </a:lnTo>
                <a:lnTo>
                  <a:pt x="639559" y="281228"/>
                </a:lnTo>
                <a:lnTo>
                  <a:pt x="666851" y="281228"/>
                </a:lnTo>
                <a:lnTo>
                  <a:pt x="666851" y="350393"/>
                </a:lnTo>
                <a:lnTo>
                  <a:pt x="680885" y="350393"/>
                </a:lnTo>
                <a:lnTo>
                  <a:pt x="680885" y="281228"/>
                </a:lnTo>
                <a:lnTo>
                  <a:pt x="708190" y="281228"/>
                </a:lnTo>
                <a:close/>
              </a:path>
              <a:path w="796289" h="542925">
                <a:moveTo>
                  <a:pt x="614705" y="350391"/>
                </a:moveTo>
                <a:lnTo>
                  <a:pt x="614705" y="268503"/>
                </a:lnTo>
                <a:lnTo>
                  <a:pt x="600676" y="268503"/>
                </a:lnTo>
                <a:lnTo>
                  <a:pt x="600676" y="350391"/>
                </a:lnTo>
                <a:lnTo>
                  <a:pt x="614705" y="350391"/>
                </a:lnTo>
                <a:close/>
              </a:path>
              <a:path w="796289" h="542925">
                <a:moveTo>
                  <a:pt x="565429" y="283349"/>
                </a:moveTo>
                <a:lnTo>
                  <a:pt x="565429" y="269760"/>
                </a:lnTo>
                <a:lnTo>
                  <a:pt x="559562" y="267766"/>
                </a:lnTo>
                <a:lnTo>
                  <a:pt x="553478" y="266533"/>
                </a:lnTo>
                <a:lnTo>
                  <a:pt x="546684" y="266484"/>
                </a:lnTo>
                <a:lnTo>
                  <a:pt x="534614" y="268312"/>
                </a:lnTo>
                <a:lnTo>
                  <a:pt x="525508" y="273399"/>
                </a:lnTo>
                <a:lnTo>
                  <a:pt x="519757" y="281143"/>
                </a:lnTo>
                <a:lnTo>
                  <a:pt x="517753" y="290944"/>
                </a:lnTo>
                <a:lnTo>
                  <a:pt x="519654" y="299868"/>
                </a:lnTo>
                <a:lnTo>
                  <a:pt x="524617" y="306223"/>
                </a:lnTo>
                <a:lnTo>
                  <a:pt x="531533" y="310734"/>
                </a:lnTo>
                <a:lnTo>
                  <a:pt x="532041" y="310955"/>
                </a:lnTo>
                <a:lnTo>
                  <a:pt x="532041" y="283349"/>
                </a:lnTo>
                <a:lnTo>
                  <a:pt x="536359" y="278879"/>
                </a:lnTo>
                <a:lnTo>
                  <a:pt x="552335" y="278879"/>
                </a:lnTo>
                <a:lnTo>
                  <a:pt x="559803" y="281012"/>
                </a:lnTo>
                <a:lnTo>
                  <a:pt x="565188" y="283349"/>
                </a:lnTo>
                <a:lnTo>
                  <a:pt x="565429" y="283349"/>
                </a:lnTo>
                <a:close/>
              </a:path>
              <a:path w="796289" h="542925">
                <a:moveTo>
                  <a:pt x="557110" y="348926"/>
                </a:moveTo>
                <a:lnTo>
                  <a:pt x="557110" y="334251"/>
                </a:lnTo>
                <a:lnTo>
                  <a:pt x="553478" y="339979"/>
                </a:lnTo>
                <a:lnTo>
                  <a:pt x="535190" y="339979"/>
                </a:lnTo>
                <a:lnTo>
                  <a:pt x="526999" y="338112"/>
                </a:lnTo>
                <a:lnTo>
                  <a:pt x="519654" y="334831"/>
                </a:lnTo>
                <a:lnTo>
                  <a:pt x="519150" y="334708"/>
                </a:lnTo>
                <a:lnTo>
                  <a:pt x="519150" y="348284"/>
                </a:lnTo>
                <a:lnTo>
                  <a:pt x="525818" y="350875"/>
                </a:lnTo>
                <a:lnTo>
                  <a:pt x="533704" y="352374"/>
                </a:lnTo>
                <a:lnTo>
                  <a:pt x="542328" y="352374"/>
                </a:lnTo>
                <a:lnTo>
                  <a:pt x="555083" y="350210"/>
                </a:lnTo>
                <a:lnTo>
                  <a:pt x="557110" y="348926"/>
                </a:lnTo>
                <a:close/>
              </a:path>
              <a:path w="796289" h="542925">
                <a:moveTo>
                  <a:pt x="571398" y="326618"/>
                </a:moveTo>
                <a:lnTo>
                  <a:pt x="532041" y="295744"/>
                </a:lnTo>
                <a:lnTo>
                  <a:pt x="532041" y="310955"/>
                </a:lnTo>
                <a:lnTo>
                  <a:pt x="539292" y="314121"/>
                </a:lnTo>
                <a:lnTo>
                  <a:pt x="551726" y="319049"/>
                </a:lnTo>
                <a:lnTo>
                  <a:pt x="557110" y="321017"/>
                </a:lnTo>
                <a:lnTo>
                  <a:pt x="557110" y="348926"/>
                </a:lnTo>
                <a:lnTo>
                  <a:pt x="564164" y="344458"/>
                </a:lnTo>
                <a:lnTo>
                  <a:pt x="569594" y="336225"/>
                </a:lnTo>
                <a:lnTo>
                  <a:pt x="571398" y="326618"/>
                </a:lnTo>
                <a:close/>
              </a:path>
              <a:path w="796289" h="542925">
                <a:moveTo>
                  <a:pt x="494334" y="295148"/>
                </a:moveTo>
                <a:lnTo>
                  <a:pt x="461759" y="268616"/>
                </a:lnTo>
                <a:lnTo>
                  <a:pt x="434124" y="268503"/>
                </a:lnTo>
                <a:lnTo>
                  <a:pt x="434124" y="350393"/>
                </a:lnTo>
                <a:lnTo>
                  <a:pt x="448183" y="350393"/>
                </a:lnTo>
                <a:lnTo>
                  <a:pt x="448183" y="281114"/>
                </a:lnTo>
                <a:lnTo>
                  <a:pt x="473710" y="281114"/>
                </a:lnTo>
                <a:lnTo>
                  <a:pt x="479590" y="286626"/>
                </a:lnTo>
                <a:lnTo>
                  <a:pt x="479590" y="317984"/>
                </a:lnTo>
                <a:lnTo>
                  <a:pt x="484787" y="315141"/>
                </a:lnTo>
                <a:lnTo>
                  <a:pt x="490067" y="309611"/>
                </a:lnTo>
                <a:lnTo>
                  <a:pt x="493262" y="302850"/>
                </a:lnTo>
                <a:lnTo>
                  <a:pt x="494334" y="295148"/>
                </a:lnTo>
                <a:close/>
              </a:path>
              <a:path w="796289" h="542925">
                <a:moveTo>
                  <a:pt x="479590" y="317984"/>
                </a:moveTo>
                <a:lnTo>
                  <a:pt x="479590" y="304406"/>
                </a:lnTo>
                <a:lnTo>
                  <a:pt x="473710" y="309778"/>
                </a:lnTo>
                <a:lnTo>
                  <a:pt x="448183" y="309778"/>
                </a:lnTo>
                <a:lnTo>
                  <a:pt x="448183" y="322186"/>
                </a:lnTo>
                <a:lnTo>
                  <a:pt x="463994" y="322186"/>
                </a:lnTo>
                <a:lnTo>
                  <a:pt x="477456" y="342834"/>
                </a:lnTo>
                <a:lnTo>
                  <a:pt x="477456" y="319151"/>
                </a:lnTo>
                <a:lnTo>
                  <a:pt x="479590" y="317984"/>
                </a:lnTo>
                <a:close/>
              </a:path>
              <a:path w="796289" h="542925">
                <a:moveTo>
                  <a:pt x="498767" y="350393"/>
                </a:moveTo>
                <a:lnTo>
                  <a:pt x="477456" y="319151"/>
                </a:lnTo>
                <a:lnTo>
                  <a:pt x="477456" y="342834"/>
                </a:lnTo>
                <a:lnTo>
                  <a:pt x="482384" y="350393"/>
                </a:lnTo>
                <a:lnTo>
                  <a:pt x="498767" y="350393"/>
                </a:lnTo>
                <a:close/>
              </a:path>
              <a:path w="796289" h="542925">
                <a:moveTo>
                  <a:pt x="402767" y="281228"/>
                </a:moveTo>
                <a:lnTo>
                  <a:pt x="402767" y="268503"/>
                </a:lnTo>
                <a:lnTo>
                  <a:pt x="346633" y="268503"/>
                </a:lnTo>
                <a:lnTo>
                  <a:pt x="346633" y="350393"/>
                </a:lnTo>
                <a:lnTo>
                  <a:pt x="360718" y="350393"/>
                </a:lnTo>
                <a:lnTo>
                  <a:pt x="360718" y="281228"/>
                </a:lnTo>
                <a:lnTo>
                  <a:pt x="402767" y="281228"/>
                </a:lnTo>
                <a:close/>
              </a:path>
              <a:path w="796289" h="542925">
                <a:moveTo>
                  <a:pt x="400418" y="314947"/>
                </a:moveTo>
                <a:lnTo>
                  <a:pt x="400418" y="302666"/>
                </a:lnTo>
                <a:lnTo>
                  <a:pt x="360718" y="302666"/>
                </a:lnTo>
                <a:lnTo>
                  <a:pt x="360718" y="314947"/>
                </a:lnTo>
                <a:lnTo>
                  <a:pt x="400418" y="314947"/>
                </a:lnTo>
                <a:close/>
              </a:path>
              <a:path w="796289" h="542925">
                <a:moveTo>
                  <a:pt x="402767" y="350393"/>
                </a:moveTo>
                <a:lnTo>
                  <a:pt x="402767" y="337642"/>
                </a:lnTo>
                <a:lnTo>
                  <a:pt x="360718" y="337642"/>
                </a:lnTo>
                <a:lnTo>
                  <a:pt x="360718" y="350393"/>
                </a:lnTo>
                <a:lnTo>
                  <a:pt x="402767" y="350393"/>
                </a:lnTo>
                <a:close/>
              </a:path>
              <a:path w="796289" h="542925">
                <a:moveTo>
                  <a:pt x="325005" y="268503"/>
                </a:moveTo>
                <a:lnTo>
                  <a:pt x="310121" y="268503"/>
                </a:lnTo>
                <a:lnTo>
                  <a:pt x="284924" y="324053"/>
                </a:lnTo>
                <a:lnTo>
                  <a:pt x="259880" y="268503"/>
                </a:lnTo>
                <a:lnTo>
                  <a:pt x="244513" y="268503"/>
                </a:lnTo>
                <a:lnTo>
                  <a:pt x="282943" y="350977"/>
                </a:lnTo>
                <a:lnTo>
                  <a:pt x="286562" y="350977"/>
                </a:lnTo>
                <a:lnTo>
                  <a:pt x="325005" y="268503"/>
                </a:lnTo>
                <a:close/>
              </a:path>
              <a:path w="796289" h="542925">
                <a:moveTo>
                  <a:pt x="222872" y="350391"/>
                </a:moveTo>
                <a:lnTo>
                  <a:pt x="222872" y="268503"/>
                </a:lnTo>
                <a:lnTo>
                  <a:pt x="208794" y="268503"/>
                </a:lnTo>
                <a:lnTo>
                  <a:pt x="208794" y="350391"/>
                </a:lnTo>
                <a:lnTo>
                  <a:pt x="222872" y="350391"/>
                </a:lnTo>
                <a:close/>
              </a:path>
              <a:path w="796289" h="542925">
                <a:moveTo>
                  <a:pt x="174294" y="350977"/>
                </a:moveTo>
                <a:lnTo>
                  <a:pt x="174294" y="268503"/>
                </a:lnTo>
                <a:lnTo>
                  <a:pt x="160921" y="268503"/>
                </a:lnTo>
                <a:lnTo>
                  <a:pt x="160921" y="322427"/>
                </a:lnTo>
                <a:lnTo>
                  <a:pt x="109702" y="267893"/>
                </a:lnTo>
                <a:lnTo>
                  <a:pt x="104927" y="267893"/>
                </a:lnTo>
                <a:lnTo>
                  <a:pt x="104927" y="350393"/>
                </a:lnTo>
                <a:lnTo>
                  <a:pt x="118287" y="350393"/>
                </a:lnTo>
                <a:lnTo>
                  <a:pt x="118287" y="296672"/>
                </a:lnTo>
                <a:lnTo>
                  <a:pt x="169481" y="350977"/>
                </a:lnTo>
                <a:lnTo>
                  <a:pt x="174294" y="350977"/>
                </a:lnTo>
                <a:close/>
              </a:path>
              <a:path w="796289" h="542925">
                <a:moveTo>
                  <a:pt x="71539" y="317842"/>
                </a:moveTo>
                <a:lnTo>
                  <a:pt x="71539" y="268503"/>
                </a:lnTo>
                <a:lnTo>
                  <a:pt x="57492" y="268503"/>
                </a:lnTo>
                <a:lnTo>
                  <a:pt x="57492" y="317157"/>
                </a:lnTo>
                <a:lnTo>
                  <a:pt x="56083" y="326636"/>
                </a:lnTo>
                <a:lnTo>
                  <a:pt x="52027" y="333571"/>
                </a:lnTo>
                <a:lnTo>
                  <a:pt x="45582" y="337831"/>
                </a:lnTo>
                <a:lnTo>
                  <a:pt x="37007" y="339280"/>
                </a:lnTo>
                <a:lnTo>
                  <a:pt x="28296" y="337848"/>
                </a:lnTo>
                <a:lnTo>
                  <a:pt x="21812" y="333619"/>
                </a:lnTo>
                <a:lnTo>
                  <a:pt x="17766" y="326689"/>
                </a:lnTo>
                <a:lnTo>
                  <a:pt x="16370" y="317157"/>
                </a:lnTo>
                <a:lnTo>
                  <a:pt x="16370" y="268503"/>
                </a:lnTo>
                <a:lnTo>
                  <a:pt x="2324" y="268503"/>
                </a:lnTo>
                <a:lnTo>
                  <a:pt x="2324" y="317842"/>
                </a:lnTo>
                <a:lnTo>
                  <a:pt x="4837" y="332287"/>
                </a:lnTo>
                <a:lnTo>
                  <a:pt x="11896" y="342941"/>
                </a:lnTo>
                <a:lnTo>
                  <a:pt x="22780" y="349532"/>
                </a:lnTo>
                <a:lnTo>
                  <a:pt x="36766" y="351790"/>
                </a:lnTo>
                <a:lnTo>
                  <a:pt x="50702" y="349482"/>
                </a:lnTo>
                <a:lnTo>
                  <a:pt x="61710" y="342807"/>
                </a:lnTo>
                <a:lnTo>
                  <a:pt x="68940" y="332137"/>
                </a:lnTo>
                <a:lnTo>
                  <a:pt x="71539" y="317842"/>
                </a:lnTo>
                <a:close/>
              </a:path>
              <a:path w="796289" h="542925">
                <a:moveTo>
                  <a:pt x="794359" y="14757"/>
                </a:moveTo>
                <a:lnTo>
                  <a:pt x="794359" y="1993"/>
                </a:lnTo>
                <a:lnTo>
                  <a:pt x="739660" y="1993"/>
                </a:lnTo>
                <a:lnTo>
                  <a:pt x="739660" y="83908"/>
                </a:lnTo>
                <a:lnTo>
                  <a:pt x="753745" y="83908"/>
                </a:lnTo>
                <a:lnTo>
                  <a:pt x="753745" y="14757"/>
                </a:lnTo>
                <a:lnTo>
                  <a:pt x="794359" y="14757"/>
                </a:lnTo>
                <a:close/>
              </a:path>
              <a:path w="796289" h="542925">
                <a:moveTo>
                  <a:pt x="792035" y="48450"/>
                </a:moveTo>
                <a:lnTo>
                  <a:pt x="792035" y="36144"/>
                </a:lnTo>
                <a:lnTo>
                  <a:pt x="753745" y="36144"/>
                </a:lnTo>
                <a:lnTo>
                  <a:pt x="753745" y="48450"/>
                </a:lnTo>
                <a:lnTo>
                  <a:pt x="792035" y="48450"/>
                </a:lnTo>
                <a:close/>
              </a:path>
              <a:path w="796289" h="542925">
                <a:moveTo>
                  <a:pt x="794359" y="83908"/>
                </a:moveTo>
                <a:lnTo>
                  <a:pt x="794359" y="71132"/>
                </a:lnTo>
                <a:lnTo>
                  <a:pt x="753745" y="71132"/>
                </a:lnTo>
                <a:lnTo>
                  <a:pt x="753745" y="83908"/>
                </a:lnTo>
                <a:lnTo>
                  <a:pt x="794359" y="83908"/>
                </a:lnTo>
                <a:close/>
              </a:path>
              <a:path w="796289" h="542925">
                <a:moveTo>
                  <a:pt x="709676" y="16624"/>
                </a:moveTo>
                <a:lnTo>
                  <a:pt x="709676" y="3175"/>
                </a:lnTo>
                <a:lnTo>
                  <a:pt x="702906" y="927"/>
                </a:lnTo>
                <a:lnTo>
                  <a:pt x="695858" y="0"/>
                </a:lnTo>
                <a:lnTo>
                  <a:pt x="687565" y="0"/>
                </a:lnTo>
                <a:lnTo>
                  <a:pt x="669529" y="2910"/>
                </a:lnTo>
                <a:lnTo>
                  <a:pt x="654651" y="11349"/>
                </a:lnTo>
                <a:lnTo>
                  <a:pt x="644543" y="24876"/>
                </a:lnTo>
                <a:lnTo>
                  <a:pt x="640816" y="43053"/>
                </a:lnTo>
                <a:lnTo>
                  <a:pt x="644349" y="60569"/>
                </a:lnTo>
                <a:lnTo>
                  <a:pt x="653976" y="74091"/>
                </a:lnTo>
                <a:lnTo>
                  <a:pt x="655789" y="75199"/>
                </a:lnTo>
                <a:lnTo>
                  <a:pt x="655789" y="42938"/>
                </a:lnTo>
                <a:lnTo>
                  <a:pt x="657833" y="30977"/>
                </a:lnTo>
                <a:lnTo>
                  <a:pt x="663886" y="21442"/>
                </a:lnTo>
                <a:lnTo>
                  <a:pt x="673835" y="15133"/>
                </a:lnTo>
                <a:lnTo>
                  <a:pt x="687565" y="12852"/>
                </a:lnTo>
                <a:lnTo>
                  <a:pt x="694550" y="12852"/>
                </a:lnTo>
                <a:lnTo>
                  <a:pt x="702513" y="13919"/>
                </a:lnTo>
                <a:lnTo>
                  <a:pt x="709676" y="16624"/>
                </a:lnTo>
                <a:close/>
              </a:path>
              <a:path w="796289" h="542925">
                <a:moveTo>
                  <a:pt x="702068" y="83799"/>
                </a:moveTo>
                <a:lnTo>
                  <a:pt x="702068" y="70789"/>
                </a:lnTo>
                <a:lnTo>
                  <a:pt x="697522" y="72656"/>
                </a:lnTo>
                <a:lnTo>
                  <a:pt x="692581" y="73507"/>
                </a:lnTo>
                <a:lnTo>
                  <a:pt x="658032" y="55269"/>
                </a:lnTo>
                <a:lnTo>
                  <a:pt x="655789" y="42938"/>
                </a:lnTo>
                <a:lnTo>
                  <a:pt x="655789" y="75199"/>
                </a:lnTo>
                <a:lnTo>
                  <a:pt x="668237" y="82804"/>
                </a:lnTo>
                <a:lnTo>
                  <a:pt x="685673" y="85890"/>
                </a:lnTo>
                <a:lnTo>
                  <a:pt x="694124" y="85362"/>
                </a:lnTo>
                <a:lnTo>
                  <a:pt x="701917" y="83850"/>
                </a:lnTo>
                <a:lnTo>
                  <a:pt x="702068" y="83799"/>
                </a:lnTo>
                <a:close/>
              </a:path>
              <a:path w="796289" h="542925">
                <a:moveTo>
                  <a:pt x="715543" y="78295"/>
                </a:moveTo>
                <a:lnTo>
                  <a:pt x="715543" y="39903"/>
                </a:lnTo>
                <a:lnTo>
                  <a:pt x="682625" y="39903"/>
                </a:lnTo>
                <a:lnTo>
                  <a:pt x="682625" y="52184"/>
                </a:lnTo>
                <a:lnTo>
                  <a:pt x="702068" y="52184"/>
                </a:lnTo>
                <a:lnTo>
                  <a:pt x="702068" y="83799"/>
                </a:lnTo>
                <a:lnTo>
                  <a:pt x="709056" y="81459"/>
                </a:lnTo>
                <a:lnTo>
                  <a:pt x="715543" y="78295"/>
                </a:lnTo>
                <a:close/>
              </a:path>
              <a:path w="796289" h="542925">
                <a:moveTo>
                  <a:pt x="622871" y="28651"/>
                </a:moveTo>
                <a:lnTo>
                  <a:pt x="590931" y="2114"/>
                </a:lnTo>
                <a:lnTo>
                  <a:pt x="564184" y="1993"/>
                </a:lnTo>
                <a:lnTo>
                  <a:pt x="564184" y="83908"/>
                </a:lnTo>
                <a:lnTo>
                  <a:pt x="578256" y="83908"/>
                </a:lnTo>
                <a:lnTo>
                  <a:pt x="578256" y="14617"/>
                </a:lnTo>
                <a:lnTo>
                  <a:pt x="602513" y="14617"/>
                </a:lnTo>
                <a:lnTo>
                  <a:pt x="608126" y="20142"/>
                </a:lnTo>
                <a:lnTo>
                  <a:pt x="608126" y="51713"/>
                </a:lnTo>
                <a:lnTo>
                  <a:pt x="613602" y="48587"/>
                </a:lnTo>
                <a:lnTo>
                  <a:pt x="618724" y="43070"/>
                </a:lnTo>
                <a:lnTo>
                  <a:pt x="621828" y="36341"/>
                </a:lnTo>
                <a:lnTo>
                  <a:pt x="622871" y="28651"/>
                </a:lnTo>
                <a:close/>
              </a:path>
              <a:path w="796289" h="542925">
                <a:moveTo>
                  <a:pt x="608126" y="51713"/>
                </a:moveTo>
                <a:lnTo>
                  <a:pt x="608126" y="37909"/>
                </a:lnTo>
                <a:lnTo>
                  <a:pt x="602513" y="43319"/>
                </a:lnTo>
                <a:lnTo>
                  <a:pt x="578256" y="43319"/>
                </a:lnTo>
                <a:lnTo>
                  <a:pt x="578256" y="55727"/>
                </a:lnTo>
                <a:lnTo>
                  <a:pt x="593026" y="55727"/>
                </a:lnTo>
                <a:lnTo>
                  <a:pt x="606501" y="77100"/>
                </a:lnTo>
                <a:lnTo>
                  <a:pt x="606501" y="52641"/>
                </a:lnTo>
                <a:lnTo>
                  <a:pt x="608126" y="51713"/>
                </a:lnTo>
                <a:close/>
              </a:path>
              <a:path w="796289" h="542925">
                <a:moveTo>
                  <a:pt x="627227" y="83908"/>
                </a:moveTo>
                <a:lnTo>
                  <a:pt x="606501" y="52641"/>
                </a:lnTo>
                <a:lnTo>
                  <a:pt x="606501" y="77100"/>
                </a:lnTo>
                <a:lnTo>
                  <a:pt x="610793" y="83908"/>
                </a:lnTo>
                <a:lnTo>
                  <a:pt x="627227" y="83908"/>
                </a:lnTo>
                <a:close/>
              </a:path>
              <a:path w="796289" h="542925">
                <a:moveTo>
                  <a:pt x="540651" y="42938"/>
                </a:moveTo>
                <a:lnTo>
                  <a:pt x="537535" y="25862"/>
                </a:lnTo>
                <a:lnTo>
                  <a:pt x="528888" y="12253"/>
                </a:lnTo>
                <a:lnTo>
                  <a:pt x="515759" y="3253"/>
                </a:lnTo>
                <a:lnTo>
                  <a:pt x="499198" y="0"/>
                </a:lnTo>
                <a:lnTo>
                  <a:pt x="482566" y="3253"/>
                </a:lnTo>
                <a:lnTo>
                  <a:pt x="469179" y="12253"/>
                </a:lnTo>
                <a:lnTo>
                  <a:pt x="460254" y="25862"/>
                </a:lnTo>
                <a:lnTo>
                  <a:pt x="457009" y="42938"/>
                </a:lnTo>
                <a:lnTo>
                  <a:pt x="460127" y="60017"/>
                </a:lnTo>
                <a:lnTo>
                  <a:pt x="468777" y="73629"/>
                </a:lnTo>
                <a:lnTo>
                  <a:pt x="472033" y="75862"/>
                </a:lnTo>
                <a:lnTo>
                  <a:pt x="472033" y="42938"/>
                </a:lnTo>
                <a:lnTo>
                  <a:pt x="473998" y="30857"/>
                </a:lnTo>
                <a:lnTo>
                  <a:pt x="479490" y="21175"/>
                </a:lnTo>
                <a:lnTo>
                  <a:pt x="487930" y="14733"/>
                </a:lnTo>
                <a:lnTo>
                  <a:pt x="498462" y="12452"/>
                </a:lnTo>
                <a:lnTo>
                  <a:pt x="499198" y="12495"/>
                </a:lnTo>
                <a:lnTo>
                  <a:pt x="509659" y="14733"/>
                </a:lnTo>
                <a:lnTo>
                  <a:pt x="518167" y="21175"/>
                </a:lnTo>
                <a:lnTo>
                  <a:pt x="523690" y="30884"/>
                </a:lnTo>
                <a:lnTo>
                  <a:pt x="525653" y="42938"/>
                </a:lnTo>
                <a:lnTo>
                  <a:pt x="525653" y="75536"/>
                </a:lnTo>
                <a:lnTo>
                  <a:pt x="528486" y="73629"/>
                </a:lnTo>
                <a:lnTo>
                  <a:pt x="537408" y="60017"/>
                </a:lnTo>
                <a:lnTo>
                  <a:pt x="540651" y="42938"/>
                </a:lnTo>
                <a:close/>
              </a:path>
              <a:path w="796289" h="542925">
                <a:moveTo>
                  <a:pt x="525653" y="75536"/>
                </a:moveTo>
                <a:lnTo>
                  <a:pt x="525653" y="42938"/>
                </a:lnTo>
                <a:lnTo>
                  <a:pt x="523687" y="55029"/>
                </a:lnTo>
                <a:lnTo>
                  <a:pt x="518194" y="64719"/>
                </a:lnTo>
                <a:lnTo>
                  <a:pt x="509751" y="71167"/>
                </a:lnTo>
                <a:lnTo>
                  <a:pt x="499198" y="73452"/>
                </a:lnTo>
                <a:lnTo>
                  <a:pt x="498462" y="73404"/>
                </a:lnTo>
                <a:lnTo>
                  <a:pt x="488021" y="71167"/>
                </a:lnTo>
                <a:lnTo>
                  <a:pt x="479517" y="64719"/>
                </a:lnTo>
                <a:lnTo>
                  <a:pt x="473995" y="55002"/>
                </a:lnTo>
                <a:lnTo>
                  <a:pt x="472033" y="42938"/>
                </a:lnTo>
                <a:lnTo>
                  <a:pt x="472033" y="75862"/>
                </a:lnTo>
                <a:lnTo>
                  <a:pt x="481907" y="82634"/>
                </a:lnTo>
                <a:lnTo>
                  <a:pt x="498462" y="85890"/>
                </a:lnTo>
                <a:lnTo>
                  <a:pt x="515100" y="82634"/>
                </a:lnTo>
                <a:lnTo>
                  <a:pt x="525653" y="75536"/>
                </a:lnTo>
                <a:close/>
              </a:path>
              <a:path w="796289" h="542925">
                <a:moveTo>
                  <a:pt x="437819" y="14757"/>
                </a:moveTo>
                <a:lnTo>
                  <a:pt x="437819" y="1993"/>
                </a:lnTo>
                <a:lnTo>
                  <a:pt x="383120" y="1993"/>
                </a:lnTo>
                <a:lnTo>
                  <a:pt x="383120" y="83908"/>
                </a:lnTo>
                <a:lnTo>
                  <a:pt x="397154" y="83908"/>
                </a:lnTo>
                <a:lnTo>
                  <a:pt x="397154" y="14757"/>
                </a:lnTo>
                <a:lnTo>
                  <a:pt x="437819" y="14757"/>
                </a:lnTo>
                <a:close/>
              </a:path>
              <a:path w="796289" h="542925">
                <a:moveTo>
                  <a:pt x="435470" y="48450"/>
                </a:moveTo>
                <a:lnTo>
                  <a:pt x="435470" y="36144"/>
                </a:lnTo>
                <a:lnTo>
                  <a:pt x="397154" y="36144"/>
                </a:lnTo>
                <a:lnTo>
                  <a:pt x="397154" y="48450"/>
                </a:lnTo>
                <a:lnTo>
                  <a:pt x="435470" y="48450"/>
                </a:lnTo>
                <a:close/>
              </a:path>
              <a:path w="796289" h="542925">
                <a:moveTo>
                  <a:pt x="437819" y="83908"/>
                </a:moveTo>
                <a:lnTo>
                  <a:pt x="437819" y="71132"/>
                </a:lnTo>
                <a:lnTo>
                  <a:pt x="397154" y="71132"/>
                </a:lnTo>
                <a:lnTo>
                  <a:pt x="397154" y="83908"/>
                </a:lnTo>
                <a:lnTo>
                  <a:pt x="437819" y="83908"/>
                </a:lnTo>
                <a:close/>
              </a:path>
              <a:path w="796289" h="542925">
                <a:moveTo>
                  <a:pt x="353123" y="16624"/>
                </a:moveTo>
                <a:lnTo>
                  <a:pt x="353123" y="3175"/>
                </a:lnTo>
                <a:lnTo>
                  <a:pt x="346329" y="927"/>
                </a:lnTo>
                <a:lnTo>
                  <a:pt x="339293" y="0"/>
                </a:lnTo>
                <a:lnTo>
                  <a:pt x="331000" y="0"/>
                </a:lnTo>
                <a:lnTo>
                  <a:pt x="312969" y="2910"/>
                </a:lnTo>
                <a:lnTo>
                  <a:pt x="298091" y="11349"/>
                </a:lnTo>
                <a:lnTo>
                  <a:pt x="287980" y="24876"/>
                </a:lnTo>
                <a:lnTo>
                  <a:pt x="284251" y="43053"/>
                </a:lnTo>
                <a:lnTo>
                  <a:pt x="287784" y="60569"/>
                </a:lnTo>
                <a:lnTo>
                  <a:pt x="297411" y="74091"/>
                </a:lnTo>
                <a:lnTo>
                  <a:pt x="299237" y="75207"/>
                </a:lnTo>
                <a:lnTo>
                  <a:pt x="299237" y="42938"/>
                </a:lnTo>
                <a:lnTo>
                  <a:pt x="301278" y="30977"/>
                </a:lnTo>
                <a:lnTo>
                  <a:pt x="307327" y="21442"/>
                </a:lnTo>
                <a:lnTo>
                  <a:pt x="317271" y="15133"/>
                </a:lnTo>
                <a:lnTo>
                  <a:pt x="331000" y="12852"/>
                </a:lnTo>
                <a:lnTo>
                  <a:pt x="338035" y="12852"/>
                </a:lnTo>
                <a:lnTo>
                  <a:pt x="345986" y="13919"/>
                </a:lnTo>
                <a:lnTo>
                  <a:pt x="353123" y="16624"/>
                </a:lnTo>
                <a:close/>
              </a:path>
              <a:path w="796289" h="542925">
                <a:moveTo>
                  <a:pt x="345516" y="83800"/>
                </a:moveTo>
                <a:lnTo>
                  <a:pt x="345516" y="70789"/>
                </a:lnTo>
                <a:lnTo>
                  <a:pt x="340944" y="72656"/>
                </a:lnTo>
                <a:lnTo>
                  <a:pt x="336042" y="73507"/>
                </a:lnTo>
                <a:lnTo>
                  <a:pt x="329819" y="73507"/>
                </a:lnTo>
                <a:lnTo>
                  <a:pt x="317427" y="71249"/>
                </a:lnTo>
                <a:lnTo>
                  <a:pt x="307760" y="64938"/>
                </a:lnTo>
                <a:lnTo>
                  <a:pt x="301477" y="55269"/>
                </a:lnTo>
                <a:lnTo>
                  <a:pt x="299237" y="42938"/>
                </a:lnTo>
                <a:lnTo>
                  <a:pt x="299237" y="75207"/>
                </a:lnTo>
                <a:lnTo>
                  <a:pt x="311672" y="82804"/>
                </a:lnTo>
                <a:lnTo>
                  <a:pt x="329107" y="85890"/>
                </a:lnTo>
                <a:lnTo>
                  <a:pt x="337568" y="85362"/>
                </a:lnTo>
                <a:lnTo>
                  <a:pt x="345368" y="83850"/>
                </a:lnTo>
                <a:lnTo>
                  <a:pt x="345516" y="83800"/>
                </a:lnTo>
                <a:close/>
              </a:path>
              <a:path w="796289" h="542925">
                <a:moveTo>
                  <a:pt x="358990" y="78295"/>
                </a:moveTo>
                <a:lnTo>
                  <a:pt x="358990" y="39903"/>
                </a:lnTo>
                <a:lnTo>
                  <a:pt x="326059" y="39903"/>
                </a:lnTo>
                <a:lnTo>
                  <a:pt x="326059" y="52184"/>
                </a:lnTo>
                <a:lnTo>
                  <a:pt x="345516" y="52184"/>
                </a:lnTo>
                <a:lnTo>
                  <a:pt x="345516" y="83800"/>
                </a:lnTo>
                <a:lnTo>
                  <a:pt x="352508" y="81459"/>
                </a:lnTo>
                <a:lnTo>
                  <a:pt x="358990" y="78295"/>
                </a:lnTo>
                <a:close/>
              </a:path>
              <a:path w="796289" h="542925">
                <a:moveTo>
                  <a:pt x="238836" y="14757"/>
                </a:moveTo>
                <a:lnTo>
                  <a:pt x="238836" y="1993"/>
                </a:lnTo>
                <a:lnTo>
                  <a:pt x="184124" y="1993"/>
                </a:lnTo>
                <a:lnTo>
                  <a:pt x="184124" y="83908"/>
                </a:lnTo>
                <a:lnTo>
                  <a:pt x="198208" y="83908"/>
                </a:lnTo>
                <a:lnTo>
                  <a:pt x="198208" y="14757"/>
                </a:lnTo>
                <a:lnTo>
                  <a:pt x="238836" y="14757"/>
                </a:lnTo>
                <a:close/>
              </a:path>
              <a:path w="796289" h="542925">
                <a:moveTo>
                  <a:pt x="236486" y="48450"/>
                </a:moveTo>
                <a:lnTo>
                  <a:pt x="236486" y="36144"/>
                </a:lnTo>
                <a:lnTo>
                  <a:pt x="198208" y="36144"/>
                </a:lnTo>
                <a:lnTo>
                  <a:pt x="198208" y="48450"/>
                </a:lnTo>
                <a:lnTo>
                  <a:pt x="236486" y="48450"/>
                </a:lnTo>
                <a:close/>
              </a:path>
              <a:path w="796289" h="542925">
                <a:moveTo>
                  <a:pt x="238836" y="83908"/>
                </a:moveTo>
                <a:lnTo>
                  <a:pt x="238836" y="71132"/>
                </a:lnTo>
                <a:lnTo>
                  <a:pt x="198208" y="71132"/>
                </a:lnTo>
                <a:lnTo>
                  <a:pt x="198208" y="83908"/>
                </a:lnTo>
                <a:lnTo>
                  <a:pt x="238836" y="83908"/>
                </a:lnTo>
                <a:close/>
              </a:path>
              <a:path w="796289" h="542925">
                <a:moveTo>
                  <a:pt x="102603" y="83908"/>
                </a:moveTo>
                <a:lnTo>
                  <a:pt x="102603" y="1993"/>
                </a:lnTo>
                <a:lnTo>
                  <a:pt x="88658" y="1993"/>
                </a:lnTo>
                <a:lnTo>
                  <a:pt x="88658" y="83908"/>
                </a:lnTo>
                <a:lnTo>
                  <a:pt x="102603" y="83908"/>
                </a:lnTo>
                <a:close/>
              </a:path>
              <a:path w="796289" h="542925">
                <a:moveTo>
                  <a:pt x="142201" y="48666"/>
                </a:moveTo>
                <a:lnTo>
                  <a:pt x="142201" y="36144"/>
                </a:lnTo>
                <a:lnTo>
                  <a:pt x="102603" y="36144"/>
                </a:lnTo>
                <a:lnTo>
                  <a:pt x="102603" y="48666"/>
                </a:lnTo>
                <a:lnTo>
                  <a:pt x="142201" y="48666"/>
                </a:lnTo>
                <a:close/>
              </a:path>
              <a:path w="796289" h="542925">
                <a:moveTo>
                  <a:pt x="156260" y="83908"/>
                </a:moveTo>
                <a:lnTo>
                  <a:pt x="156260" y="1993"/>
                </a:lnTo>
                <a:lnTo>
                  <a:pt x="142201" y="1993"/>
                </a:lnTo>
                <a:lnTo>
                  <a:pt x="142201" y="83908"/>
                </a:lnTo>
                <a:lnTo>
                  <a:pt x="156260" y="83908"/>
                </a:lnTo>
                <a:close/>
              </a:path>
              <a:path w="796289" h="542925">
                <a:moveTo>
                  <a:pt x="70154" y="14757"/>
                </a:moveTo>
                <a:lnTo>
                  <a:pt x="70154" y="1993"/>
                </a:lnTo>
                <a:lnTo>
                  <a:pt x="2197" y="1993"/>
                </a:lnTo>
                <a:lnTo>
                  <a:pt x="2197" y="14757"/>
                </a:lnTo>
                <a:lnTo>
                  <a:pt x="29146" y="14757"/>
                </a:lnTo>
                <a:lnTo>
                  <a:pt x="29146" y="83908"/>
                </a:lnTo>
                <a:lnTo>
                  <a:pt x="43205" y="83908"/>
                </a:lnTo>
                <a:lnTo>
                  <a:pt x="43205" y="14757"/>
                </a:lnTo>
                <a:lnTo>
                  <a:pt x="70154" y="14757"/>
                </a:lnTo>
                <a:close/>
              </a:path>
              <a:path w="796289" h="542925">
                <a:moveTo>
                  <a:pt x="794626" y="479513"/>
                </a:moveTo>
                <a:lnTo>
                  <a:pt x="794626" y="473214"/>
                </a:lnTo>
                <a:lnTo>
                  <a:pt x="789889" y="471233"/>
                </a:lnTo>
                <a:lnTo>
                  <a:pt x="784694" y="470128"/>
                </a:lnTo>
                <a:lnTo>
                  <a:pt x="778154" y="470142"/>
                </a:lnTo>
                <a:lnTo>
                  <a:pt x="765332" y="472509"/>
                </a:lnTo>
                <a:lnTo>
                  <a:pt x="755048" y="479080"/>
                </a:lnTo>
                <a:lnTo>
                  <a:pt x="748242" y="488982"/>
                </a:lnTo>
                <a:lnTo>
                  <a:pt x="745782" y="501357"/>
                </a:lnTo>
                <a:lnTo>
                  <a:pt x="748194" y="513853"/>
                </a:lnTo>
                <a:lnTo>
                  <a:pt x="752932" y="520807"/>
                </a:lnTo>
                <a:lnTo>
                  <a:pt x="752932" y="501357"/>
                </a:lnTo>
                <a:lnTo>
                  <a:pt x="754630" y="491417"/>
                </a:lnTo>
                <a:lnTo>
                  <a:pt x="759561" y="483455"/>
                </a:lnTo>
                <a:lnTo>
                  <a:pt x="767484" y="478167"/>
                </a:lnTo>
                <a:lnTo>
                  <a:pt x="778154" y="476250"/>
                </a:lnTo>
                <a:lnTo>
                  <a:pt x="783932" y="476250"/>
                </a:lnTo>
                <a:lnTo>
                  <a:pt x="789546" y="477304"/>
                </a:lnTo>
                <a:lnTo>
                  <a:pt x="794537" y="479513"/>
                </a:lnTo>
                <a:close/>
              </a:path>
              <a:path w="796289" h="542925">
                <a:moveTo>
                  <a:pt x="794626" y="529463"/>
                </a:moveTo>
                <a:lnTo>
                  <a:pt x="794626" y="523163"/>
                </a:lnTo>
                <a:lnTo>
                  <a:pt x="789546" y="525373"/>
                </a:lnTo>
                <a:lnTo>
                  <a:pt x="783932" y="526427"/>
                </a:lnTo>
                <a:lnTo>
                  <a:pt x="752932" y="501357"/>
                </a:lnTo>
                <a:lnTo>
                  <a:pt x="752932" y="520807"/>
                </a:lnTo>
                <a:lnTo>
                  <a:pt x="754919" y="523724"/>
                </a:lnTo>
                <a:lnTo>
                  <a:pt x="765188" y="530206"/>
                </a:lnTo>
                <a:lnTo>
                  <a:pt x="778154" y="532522"/>
                </a:lnTo>
                <a:lnTo>
                  <a:pt x="784694" y="532536"/>
                </a:lnTo>
                <a:lnTo>
                  <a:pt x="789889" y="531418"/>
                </a:lnTo>
                <a:lnTo>
                  <a:pt x="794626" y="529463"/>
                </a:lnTo>
                <a:close/>
              </a:path>
              <a:path w="796289" h="542925">
                <a:moveTo>
                  <a:pt x="728929" y="501357"/>
                </a:moveTo>
                <a:lnTo>
                  <a:pt x="726705" y="489762"/>
                </a:lnTo>
                <a:lnTo>
                  <a:pt x="720166" y="480161"/>
                </a:lnTo>
                <a:lnTo>
                  <a:pt x="709394" y="473590"/>
                </a:lnTo>
                <a:lnTo>
                  <a:pt x="694524" y="471157"/>
                </a:lnTo>
                <a:lnTo>
                  <a:pt x="678611" y="471157"/>
                </a:lnTo>
                <a:lnTo>
                  <a:pt x="678611" y="531495"/>
                </a:lnTo>
                <a:lnTo>
                  <a:pt x="685177" y="531495"/>
                </a:lnTo>
                <a:lnTo>
                  <a:pt x="685177" y="477050"/>
                </a:lnTo>
                <a:lnTo>
                  <a:pt x="694524" y="477050"/>
                </a:lnTo>
                <a:lnTo>
                  <a:pt x="706502" y="478867"/>
                </a:lnTo>
                <a:lnTo>
                  <a:pt x="715022" y="483922"/>
                </a:lnTo>
                <a:lnTo>
                  <a:pt x="720113" y="491617"/>
                </a:lnTo>
                <a:lnTo>
                  <a:pt x="721804" y="501357"/>
                </a:lnTo>
                <a:lnTo>
                  <a:pt x="721804" y="520022"/>
                </a:lnTo>
                <a:lnTo>
                  <a:pt x="726705" y="512860"/>
                </a:lnTo>
                <a:lnTo>
                  <a:pt x="728929" y="501357"/>
                </a:lnTo>
                <a:close/>
              </a:path>
              <a:path w="796289" h="542925">
                <a:moveTo>
                  <a:pt x="721804" y="520022"/>
                </a:moveTo>
                <a:lnTo>
                  <a:pt x="721804" y="501357"/>
                </a:lnTo>
                <a:lnTo>
                  <a:pt x="720113" y="511119"/>
                </a:lnTo>
                <a:lnTo>
                  <a:pt x="715051" y="518798"/>
                </a:lnTo>
                <a:lnTo>
                  <a:pt x="706502" y="523854"/>
                </a:lnTo>
                <a:lnTo>
                  <a:pt x="694524" y="525665"/>
                </a:lnTo>
                <a:lnTo>
                  <a:pt x="685177" y="525665"/>
                </a:lnTo>
                <a:lnTo>
                  <a:pt x="685177" y="531495"/>
                </a:lnTo>
                <a:lnTo>
                  <a:pt x="694524" y="531495"/>
                </a:lnTo>
                <a:lnTo>
                  <a:pt x="709357" y="529050"/>
                </a:lnTo>
                <a:lnTo>
                  <a:pt x="720113" y="522476"/>
                </a:lnTo>
                <a:lnTo>
                  <a:pt x="721804" y="520022"/>
                </a:lnTo>
                <a:close/>
              </a:path>
              <a:path w="796289" h="542925">
                <a:moveTo>
                  <a:pt x="633006" y="525475"/>
                </a:moveTo>
                <a:lnTo>
                  <a:pt x="633006" y="523163"/>
                </a:lnTo>
                <a:lnTo>
                  <a:pt x="625487" y="523163"/>
                </a:lnTo>
                <a:lnTo>
                  <a:pt x="623392" y="542340"/>
                </a:lnTo>
                <a:lnTo>
                  <a:pt x="627380" y="542340"/>
                </a:lnTo>
                <a:lnTo>
                  <a:pt x="633006" y="525475"/>
                </a:lnTo>
                <a:close/>
              </a:path>
              <a:path w="796289" h="542925">
                <a:moveTo>
                  <a:pt x="605193" y="531698"/>
                </a:moveTo>
                <a:lnTo>
                  <a:pt x="605193" y="471157"/>
                </a:lnTo>
                <a:lnTo>
                  <a:pt x="598982" y="471157"/>
                </a:lnTo>
                <a:lnTo>
                  <a:pt x="598982" y="517194"/>
                </a:lnTo>
                <a:lnTo>
                  <a:pt x="561174" y="470966"/>
                </a:lnTo>
                <a:lnTo>
                  <a:pt x="558546" y="470966"/>
                </a:lnTo>
                <a:lnTo>
                  <a:pt x="558546" y="531495"/>
                </a:lnTo>
                <a:lnTo>
                  <a:pt x="564705" y="531495"/>
                </a:lnTo>
                <a:lnTo>
                  <a:pt x="564705" y="485470"/>
                </a:lnTo>
                <a:lnTo>
                  <a:pt x="602513" y="531698"/>
                </a:lnTo>
                <a:lnTo>
                  <a:pt x="605193" y="531698"/>
                </a:lnTo>
                <a:close/>
              </a:path>
              <a:path w="796289" h="542925">
                <a:moveTo>
                  <a:pt x="538492" y="501357"/>
                </a:moveTo>
                <a:lnTo>
                  <a:pt x="536132" y="488832"/>
                </a:lnTo>
                <a:lnTo>
                  <a:pt x="529717" y="478947"/>
                </a:lnTo>
                <a:lnTo>
                  <a:pt x="520243" y="472459"/>
                </a:lnTo>
                <a:lnTo>
                  <a:pt x="508711" y="470128"/>
                </a:lnTo>
                <a:lnTo>
                  <a:pt x="497060" y="472459"/>
                </a:lnTo>
                <a:lnTo>
                  <a:pt x="487352" y="478947"/>
                </a:lnTo>
                <a:lnTo>
                  <a:pt x="480707" y="488832"/>
                </a:lnTo>
                <a:lnTo>
                  <a:pt x="478243" y="501357"/>
                </a:lnTo>
                <a:lnTo>
                  <a:pt x="480614" y="513845"/>
                </a:lnTo>
                <a:lnTo>
                  <a:pt x="485406" y="521179"/>
                </a:lnTo>
                <a:lnTo>
                  <a:pt x="485406" y="501357"/>
                </a:lnTo>
                <a:lnTo>
                  <a:pt x="487115" y="491392"/>
                </a:lnTo>
                <a:lnTo>
                  <a:pt x="491883" y="483373"/>
                </a:lnTo>
                <a:lnTo>
                  <a:pt x="499176" y="478028"/>
                </a:lnTo>
                <a:lnTo>
                  <a:pt x="508101" y="476159"/>
                </a:lnTo>
                <a:lnTo>
                  <a:pt x="508711" y="476138"/>
                </a:lnTo>
                <a:lnTo>
                  <a:pt x="517676" y="478028"/>
                </a:lnTo>
                <a:lnTo>
                  <a:pt x="524906" y="483373"/>
                </a:lnTo>
                <a:lnTo>
                  <a:pt x="529627" y="491392"/>
                </a:lnTo>
                <a:lnTo>
                  <a:pt x="531317" y="501357"/>
                </a:lnTo>
                <a:lnTo>
                  <a:pt x="531317" y="520859"/>
                </a:lnTo>
                <a:lnTo>
                  <a:pt x="536035" y="513845"/>
                </a:lnTo>
                <a:lnTo>
                  <a:pt x="538492" y="501357"/>
                </a:lnTo>
                <a:close/>
              </a:path>
              <a:path w="796289" h="542925">
                <a:moveTo>
                  <a:pt x="531317" y="520859"/>
                </a:moveTo>
                <a:lnTo>
                  <a:pt x="531317" y="501357"/>
                </a:lnTo>
                <a:lnTo>
                  <a:pt x="529627" y="511298"/>
                </a:lnTo>
                <a:lnTo>
                  <a:pt x="524906" y="519310"/>
                </a:lnTo>
                <a:lnTo>
                  <a:pt x="517676" y="524659"/>
                </a:lnTo>
                <a:lnTo>
                  <a:pt x="508711" y="526551"/>
                </a:lnTo>
                <a:lnTo>
                  <a:pt x="508101" y="526530"/>
                </a:lnTo>
                <a:lnTo>
                  <a:pt x="499176" y="524659"/>
                </a:lnTo>
                <a:lnTo>
                  <a:pt x="491883" y="519310"/>
                </a:lnTo>
                <a:lnTo>
                  <a:pt x="487115" y="511298"/>
                </a:lnTo>
                <a:lnTo>
                  <a:pt x="485406" y="501357"/>
                </a:lnTo>
                <a:lnTo>
                  <a:pt x="485406" y="521179"/>
                </a:lnTo>
                <a:lnTo>
                  <a:pt x="487052" y="523698"/>
                </a:lnTo>
                <a:lnTo>
                  <a:pt x="496551" y="530163"/>
                </a:lnTo>
                <a:lnTo>
                  <a:pt x="508101" y="532485"/>
                </a:lnTo>
                <a:lnTo>
                  <a:pt x="519724" y="530163"/>
                </a:lnTo>
                <a:lnTo>
                  <a:pt x="529407" y="523698"/>
                </a:lnTo>
                <a:lnTo>
                  <a:pt x="531317" y="520859"/>
                </a:lnTo>
                <a:close/>
              </a:path>
              <a:path w="796289" h="542925">
                <a:moveTo>
                  <a:pt x="471170" y="477126"/>
                </a:moveTo>
                <a:lnTo>
                  <a:pt x="471170" y="471157"/>
                </a:lnTo>
                <a:lnTo>
                  <a:pt x="424218" y="471157"/>
                </a:lnTo>
                <a:lnTo>
                  <a:pt x="424218" y="477126"/>
                </a:lnTo>
                <a:lnTo>
                  <a:pt x="444423" y="477126"/>
                </a:lnTo>
                <a:lnTo>
                  <a:pt x="444423" y="531495"/>
                </a:lnTo>
                <a:lnTo>
                  <a:pt x="450977" y="531495"/>
                </a:lnTo>
                <a:lnTo>
                  <a:pt x="450977" y="477126"/>
                </a:lnTo>
                <a:lnTo>
                  <a:pt x="471170" y="477126"/>
                </a:lnTo>
                <a:close/>
              </a:path>
              <a:path w="796289" h="542925">
                <a:moveTo>
                  <a:pt x="410552" y="480644"/>
                </a:moveTo>
                <a:lnTo>
                  <a:pt x="410552" y="474091"/>
                </a:lnTo>
                <a:lnTo>
                  <a:pt x="404901" y="471335"/>
                </a:lnTo>
                <a:lnTo>
                  <a:pt x="398043" y="470128"/>
                </a:lnTo>
                <a:lnTo>
                  <a:pt x="390994" y="470234"/>
                </a:lnTo>
                <a:lnTo>
                  <a:pt x="379781" y="472229"/>
                </a:lnTo>
                <a:lnTo>
                  <a:pt x="369376" y="478332"/>
                </a:lnTo>
                <a:lnTo>
                  <a:pt x="361966" y="488141"/>
                </a:lnTo>
                <a:lnTo>
                  <a:pt x="359143" y="501357"/>
                </a:lnTo>
                <a:lnTo>
                  <a:pt x="361831" y="514185"/>
                </a:lnTo>
                <a:lnTo>
                  <a:pt x="366268" y="520268"/>
                </a:lnTo>
                <a:lnTo>
                  <a:pt x="366268" y="501357"/>
                </a:lnTo>
                <a:lnTo>
                  <a:pt x="367979" y="491460"/>
                </a:lnTo>
                <a:lnTo>
                  <a:pt x="372949" y="483493"/>
                </a:lnTo>
                <a:lnTo>
                  <a:pt x="380932" y="478181"/>
                </a:lnTo>
                <a:lnTo>
                  <a:pt x="390994" y="476373"/>
                </a:lnTo>
                <a:lnTo>
                  <a:pt x="398043" y="476333"/>
                </a:lnTo>
                <a:lnTo>
                  <a:pt x="404774" y="477710"/>
                </a:lnTo>
                <a:lnTo>
                  <a:pt x="410489" y="480644"/>
                </a:lnTo>
                <a:close/>
              </a:path>
              <a:path w="796289" h="542925">
                <a:moveTo>
                  <a:pt x="406958" y="530249"/>
                </a:moveTo>
                <a:lnTo>
                  <a:pt x="406958" y="522452"/>
                </a:lnTo>
                <a:lnTo>
                  <a:pt x="402120" y="525322"/>
                </a:lnTo>
                <a:lnTo>
                  <a:pt x="398043" y="526355"/>
                </a:lnTo>
                <a:lnTo>
                  <a:pt x="366268" y="501357"/>
                </a:lnTo>
                <a:lnTo>
                  <a:pt x="366268" y="520268"/>
                </a:lnTo>
                <a:lnTo>
                  <a:pt x="369003" y="524019"/>
                </a:lnTo>
                <a:lnTo>
                  <a:pt x="379315" y="530316"/>
                </a:lnTo>
                <a:lnTo>
                  <a:pt x="390994" y="532457"/>
                </a:lnTo>
                <a:lnTo>
                  <a:pt x="400392" y="532536"/>
                </a:lnTo>
                <a:lnTo>
                  <a:pt x="406958" y="530249"/>
                </a:lnTo>
                <a:close/>
              </a:path>
              <a:path w="796289" h="542925">
                <a:moveTo>
                  <a:pt x="413512" y="525475"/>
                </a:moveTo>
                <a:lnTo>
                  <a:pt x="413512" y="501167"/>
                </a:lnTo>
                <a:lnTo>
                  <a:pt x="390994" y="501167"/>
                </a:lnTo>
                <a:lnTo>
                  <a:pt x="390994" y="507365"/>
                </a:lnTo>
                <a:lnTo>
                  <a:pt x="406958" y="507365"/>
                </a:lnTo>
                <a:lnTo>
                  <a:pt x="406958" y="530249"/>
                </a:lnTo>
                <a:lnTo>
                  <a:pt x="407466" y="530072"/>
                </a:lnTo>
                <a:lnTo>
                  <a:pt x="413512" y="525475"/>
                </a:lnTo>
                <a:close/>
              </a:path>
              <a:path w="796289" h="542925">
                <a:moveTo>
                  <a:pt x="339090" y="531698"/>
                </a:moveTo>
                <a:lnTo>
                  <a:pt x="339090" y="471157"/>
                </a:lnTo>
                <a:lnTo>
                  <a:pt x="332879" y="471157"/>
                </a:lnTo>
                <a:lnTo>
                  <a:pt x="332879" y="517194"/>
                </a:lnTo>
                <a:lnTo>
                  <a:pt x="295071" y="470966"/>
                </a:lnTo>
                <a:lnTo>
                  <a:pt x="292417" y="470966"/>
                </a:lnTo>
                <a:lnTo>
                  <a:pt x="292417" y="531495"/>
                </a:lnTo>
                <a:lnTo>
                  <a:pt x="298627" y="531495"/>
                </a:lnTo>
                <a:lnTo>
                  <a:pt x="298627" y="485470"/>
                </a:lnTo>
                <a:lnTo>
                  <a:pt x="336435" y="531698"/>
                </a:lnTo>
                <a:lnTo>
                  <a:pt x="339090" y="531698"/>
                </a:lnTo>
                <a:close/>
              </a:path>
              <a:path w="796289" h="542925">
                <a:moveTo>
                  <a:pt x="269181" y="531495"/>
                </a:moveTo>
                <a:lnTo>
                  <a:pt x="269181" y="471149"/>
                </a:lnTo>
                <a:lnTo>
                  <a:pt x="262559" y="471149"/>
                </a:lnTo>
                <a:lnTo>
                  <a:pt x="262559" y="531495"/>
                </a:lnTo>
                <a:lnTo>
                  <a:pt x="269181" y="531495"/>
                </a:lnTo>
                <a:close/>
              </a:path>
              <a:path w="796289" h="542925">
                <a:moveTo>
                  <a:pt x="200406" y="531495"/>
                </a:moveTo>
                <a:lnTo>
                  <a:pt x="200406" y="471157"/>
                </a:lnTo>
                <a:lnTo>
                  <a:pt x="193763" y="471157"/>
                </a:lnTo>
                <a:lnTo>
                  <a:pt x="193763" y="531495"/>
                </a:lnTo>
                <a:lnTo>
                  <a:pt x="200406" y="531495"/>
                </a:lnTo>
                <a:close/>
              </a:path>
              <a:path w="796289" h="542925">
                <a:moveTo>
                  <a:pt x="232689" y="503834"/>
                </a:moveTo>
                <a:lnTo>
                  <a:pt x="232689" y="497903"/>
                </a:lnTo>
                <a:lnTo>
                  <a:pt x="200406" y="497903"/>
                </a:lnTo>
                <a:lnTo>
                  <a:pt x="200406" y="503834"/>
                </a:lnTo>
                <a:lnTo>
                  <a:pt x="232689" y="503834"/>
                </a:lnTo>
                <a:close/>
              </a:path>
              <a:path w="796289" h="542925">
                <a:moveTo>
                  <a:pt x="239331" y="531495"/>
                </a:moveTo>
                <a:lnTo>
                  <a:pt x="239331" y="471157"/>
                </a:lnTo>
                <a:lnTo>
                  <a:pt x="232689" y="471157"/>
                </a:lnTo>
                <a:lnTo>
                  <a:pt x="232689" y="531495"/>
                </a:lnTo>
                <a:lnTo>
                  <a:pt x="239331" y="531495"/>
                </a:lnTo>
                <a:close/>
              </a:path>
              <a:path w="796289" h="542925">
                <a:moveTo>
                  <a:pt x="170345" y="478650"/>
                </a:moveTo>
                <a:lnTo>
                  <a:pt x="170345" y="472249"/>
                </a:lnTo>
                <a:lnTo>
                  <a:pt x="166141" y="470827"/>
                </a:lnTo>
                <a:lnTo>
                  <a:pt x="162013" y="470128"/>
                </a:lnTo>
                <a:lnTo>
                  <a:pt x="146024" y="470128"/>
                </a:lnTo>
                <a:lnTo>
                  <a:pt x="138950" y="476669"/>
                </a:lnTo>
                <a:lnTo>
                  <a:pt x="138950" y="496277"/>
                </a:lnTo>
                <a:lnTo>
                  <a:pt x="145846" y="499344"/>
                </a:lnTo>
                <a:lnTo>
                  <a:pt x="145846" y="479679"/>
                </a:lnTo>
                <a:lnTo>
                  <a:pt x="150253" y="476250"/>
                </a:lnTo>
                <a:lnTo>
                  <a:pt x="162013" y="476294"/>
                </a:lnTo>
                <a:lnTo>
                  <a:pt x="166141" y="477202"/>
                </a:lnTo>
                <a:lnTo>
                  <a:pt x="170345" y="478650"/>
                </a:lnTo>
                <a:close/>
              </a:path>
              <a:path w="796289" h="542925">
                <a:moveTo>
                  <a:pt x="167970" y="528732"/>
                </a:moveTo>
                <a:lnTo>
                  <a:pt x="167970" y="522452"/>
                </a:lnTo>
                <a:lnTo>
                  <a:pt x="163487" y="526427"/>
                </a:lnTo>
                <a:lnTo>
                  <a:pt x="150075" y="526384"/>
                </a:lnTo>
                <a:lnTo>
                  <a:pt x="144907" y="525132"/>
                </a:lnTo>
                <a:lnTo>
                  <a:pt x="139903" y="522617"/>
                </a:lnTo>
                <a:lnTo>
                  <a:pt x="139814" y="529348"/>
                </a:lnTo>
                <a:lnTo>
                  <a:pt x="144310" y="531342"/>
                </a:lnTo>
                <a:lnTo>
                  <a:pt x="150075" y="532536"/>
                </a:lnTo>
                <a:lnTo>
                  <a:pt x="155867" y="532536"/>
                </a:lnTo>
                <a:lnTo>
                  <a:pt x="163718" y="531260"/>
                </a:lnTo>
                <a:lnTo>
                  <a:pt x="167970" y="528732"/>
                </a:lnTo>
                <a:close/>
              </a:path>
              <a:path w="796289" h="542925">
                <a:moveTo>
                  <a:pt x="174879" y="515315"/>
                </a:moveTo>
                <a:lnTo>
                  <a:pt x="174879" y="504012"/>
                </a:lnTo>
                <a:lnTo>
                  <a:pt x="165722" y="500456"/>
                </a:lnTo>
                <a:lnTo>
                  <a:pt x="157708" y="497014"/>
                </a:lnTo>
                <a:lnTo>
                  <a:pt x="150761" y="494093"/>
                </a:lnTo>
                <a:lnTo>
                  <a:pt x="145846" y="491769"/>
                </a:lnTo>
                <a:lnTo>
                  <a:pt x="145846" y="499344"/>
                </a:lnTo>
                <a:lnTo>
                  <a:pt x="154063" y="502907"/>
                </a:lnTo>
                <a:lnTo>
                  <a:pt x="163718" y="507037"/>
                </a:lnTo>
                <a:lnTo>
                  <a:pt x="167970" y="508749"/>
                </a:lnTo>
                <a:lnTo>
                  <a:pt x="167970" y="528732"/>
                </a:lnTo>
                <a:lnTo>
                  <a:pt x="169711" y="527697"/>
                </a:lnTo>
                <a:lnTo>
                  <a:pt x="173535" y="522249"/>
                </a:lnTo>
                <a:lnTo>
                  <a:pt x="174879" y="515315"/>
                </a:lnTo>
                <a:close/>
              </a:path>
              <a:path w="796289" h="542925">
                <a:moveTo>
                  <a:pt x="130759" y="531495"/>
                </a:moveTo>
                <a:lnTo>
                  <a:pt x="104101" y="470750"/>
                </a:lnTo>
                <a:lnTo>
                  <a:pt x="101930" y="470750"/>
                </a:lnTo>
                <a:lnTo>
                  <a:pt x="75323" y="531495"/>
                </a:lnTo>
                <a:lnTo>
                  <a:pt x="82169" y="531495"/>
                </a:lnTo>
                <a:lnTo>
                  <a:pt x="89242" y="514794"/>
                </a:lnTo>
                <a:lnTo>
                  <a:pt x="91592" y="514794"/>
                </a:lnTo>
                <a:lnTo>
                  <a:pt x="91592" y="509257"/>
                </a:lnTo>
                <a:lnTo>
                  <a:pt x="102895" y="482714"/>
                </a:lnTo>
                <a:lnTo>
                  <a:pt x="114198" y="509257"/>
                </a:lnTo>
                <a:lnTo>
                  <a:pt x="114198" y="514794"/>
                </a:lnTo>
                <a:lnTo>
                  <a:pt x="116535" y="514794"/>
                </a:lnTo>
                <a:lnTo>
                  <a:pt x="123583" y="531495"/>
                </a:lnTo>
                <a:lnTo>
                  <a:pt x="130759" y="531495"/>
                </a:lnTo>
                <a:close/>
              </a:path>
              <a:path w="796289" h="542925">
                <a:moveTo>
                  <a:pt x="114198" y="514794"/>
                </a:moveTo>
                <a:lnTo>
                  <a:pt x="114198" y="509257"/>
                </a:lnTo>
                <a:lnTo>
                  <a:pt x="91592" y="509257"/>
                </a:lnTo>
                <a:lnTo>
                  <a:pt x="91592" y="514794"/>
                </a:lnTo>
                <a:lnTo>
                  <a:pt x="114198" y="514794"/>
                </a:lnTo>
                <a:close/>
              </a:path>
              <a:path w="796289" h="542925">
                <a:moveTo>
                  <a:pt x="72872" y="471157"/>
                </a:moveTo>
                <a:lnTo>
                  <a:pt x="66459" y="471157"/>
                </a:lnTo>
                <a:lnTo>
                  <a:pt x="52819" y="516763"/>
                </a:lnTo>
                <a:lnTo>
                  <a:pt x="37807" y="479971"/>
                </a:lnTo>
                <a:lnTo>
                  <a:pt x="35636" y="479971"/>
                </a:lnTo>
                <a:lnTo>
                  <a:pt x="20650" y="517105"/>
                </a:lnTo>
                <a:lnTo>
                  <a:pt x="6908" y="471157"/>
                </a:lnTo>
                <a:lnTo>
                  <a:pt x="342" y="471157"/>
                </a:lnTo>
                <a:lnTo>
                  <a:pt x="18834" y="531952"/>
                </a:lnTo>
                <a:lnTo>
                  <a:pt x="20955" y="531952"/>
                </a:lnTo>
                <a:lnTo>
                  <a:pt x="36601" y="493331"/>
                </a:lnTo>
                <a:lnTo>
                  <a:pt x="52298" y="531952"/>
                </a:lnTo>
                <a:lnTo>
                  <a:pt x="54470" y="531952"/>
                </a:lnTo>
                <a:lnTo>
                  <a:pt x="72872" y="471157"/>
                </a:lnTo>
                <a:close/>
              </a:path>
            </a:pathLst>
          </a:custGeom>
          <a:solidFill>
            <a:srgbClr val="005480"/>
          </a:solidFill>
        </p:spPr>
        <p:txBody>
          <a:bodyPr wrap="square" lIns="0" tIns="0" rIns="0" bIns="0" rtlCol="0"/>
          <a:lstStyle/>
          <a:p>
            <a:endParaRPr/>
          </a:p>
        </p:txBody>
      </p:sp>
      <p:sp>
        <p:nvSpPr>
          <p:cNvPr id="6" name="object 6"/>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7" name="object 7"/>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8" name="object 8"/>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9" name="object 9"/>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11" name="object 11"/>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12" name="object 12"/>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2284744" y="2380742"/>
            <a:ext cx="5488940" cy="4061460"/>
          </a:xfrm>
          <a:prstGeom prst="rect">
            <a:avLst/>
          </a:prstGeom>
        </p:spPr>
        <p:txBody>
          <a:bodyPr vert="horz" wrap="square" lIns="0" tIns="12700" rIns="0" bIns="0" rtlCol="0">
            <a:spAutoFit/>
          </a:bodyPr>
          <a:lstStyle/>
          <a:p>
            <a:pPr marL="12700" marR="5080" indent="-3810" algn="ctr">
              <a:lnSpc>
                <a:spcPct val="100000"/>
              </a:lnSpc>
              <a:spcBef>
                <a:spcPts val="100"/>
              </a:spcBef>
            </a:pPr>
            <a:r>
              <a:rPr sz="4000" spc="-5" dirty="0">
                <a:solidFill>
                  <a:srgbClr val="365F91"/>
                </a:solidFill>
                <a:latin typeface="Trebuchet MS"/>
                <a:cs typeface="Trebuchet MS"/>
              </a:rPr>
              <a:t>Cancer Rehabilitation:  </a:t>
            </a:r>
            <a:r>
              <a:rPr sz="4000" dirty="0">
                <a:solidFill>
                  <a:srgbClr val="365F91"/>
                </a:solidFill>
                <a:latin typeface="Trebuchet MS"/>
                <a:cs typeface="Trebuchet MS"/>
              </a:rPr>
              <a:t>A </a:t>
            </a:r>
            <a:r>
              <a:rPr sz="4000" spc="-5" dirty="0">
                <a:solidFill>
                  <a:srgbClr val="365F91"/>
                </a:solidFill>
                <a:latin typeface="Trebuchet MS"/>
                <a:cs typeface="Trebuchet MS"/>
              </a:rPr>
              <a:t>Critical Component</a:t>
            </a:r>
            <a:r>
              <a:rPr sz="4000" spc="-114" dirty="0">
                <a:solidFill>
                  <a:srgbClr val="365F91"/>
                </a:solidFill>
                <a:latin typeface="Trebuchet MS"/>
                <a:cs typeface="Trebuchet MS"/>
              </a:rPr>
              <a:t> </a:t>
            </a:r>
            <a:r>
              <a:rPr sz="4000" dirty="0">
                <a:solidFill>
                  <a:srgbClr val="365F91"/>
                </a:solidFill>
                <a:latin typeface="Trebuchet MS"/>
                <a:cs typeface="Trebuchet MS"/>
              </a:rPr>
              <a:t>of  </a:t>
            </a:r>
            <a:r>
              <a:rPr sz="4000" spc="-5" dirty="0">
                <a:solidFill>
                  <a:srgbClr val="365F91"/>
                </a:solidFill>
                <a:latin typeface="Trebuchet MS"/>
                <a:cs typeface="Trebuchet MS"/>
              </a:rPr>
              <a:t>Survivorship</a:t>
            </a:r>
            <a:r>
              <a:rPr sz="4000" spc="-30" dirty="0">
                <a:solidFill>
                  <a:srgbClr val="365F91"/>
                </a:solidFill>
                <a:latin typeface="Trebuchet MS"/>
                <a:cs typeface="Trebuchet MS"/>
              </a:rPr>
              <a:t> </a:t>
            </a:r>
            <a:r>
              <a:rPr sz="4000" spc="-5" dirty="0">
                <a:solidFill>
                  <a:srgbClr val="365F91"/>
                </a:solidFill>
                <a:latin typeface="Trebuchet MS"/>
                <a:cs typeface="Trebuchet MS"/>
              </a:rPr>
              <a:t>Care</a:t>
            </a:r>
            <a:endParaRPr sz="4000">
              <a:latin typeface="Trebuchet MS"/>
              <a:cs typeface="Trebuchet MS"/>
            </a:endParaRPr>
          </a:p>
          <a:p>
            <a:pPr marL="1390015" marR="1381125" indent="635" algn="ctr">
              <a:lnSpc>
                <a:spcPct val="120000"/>
              </a:lnSpc>
              <a:spcBef>
                <a:spcPts val="670"/>
              </a:spcBef>
            </a:pPr>
            <a:r>
              <a:rPr sz="2400" spc="-5" dirty="0">
                <a:solidFill>
                  <a:srgbClr val="898989"/>
                </a:solidFill>
                <a:latin typeface="Arial"/>
                <a:cs typeface="Arial"/>
              </a:rPr>
              <a:t>Julie K. Silver, </a:t>
            </a:r>
            <a:r>
              <a:rPr sz="2400" spc="-10" dirty="0">
                <a:solidFill>
                  <a:srgbClr val="898989"/>
                </a:solidFill>
                <a:latin typeface="Arial"/>
                <a:cs typeface="Arial"/>
              </a:rPr>
              <a:t>MD  </a:t>
            </a:r>
            <a:r>
              <a:rPr sz="2400" spc="-5" dirty="0">
                <a:solidFill>
                  <a:srgbClr val="898989"/>
                </a:solidFill>
                <a:latin typeface="Arial"/>
                <a:cs typeface="Arial"/>
              </a:rPr>
              <a:t>Associate</a:t>
            </a:r>
            <a:r>
              <a:rPr sz="2400" spc="-85" dirty="0">
                <a:solidFill>
                  <a:srgbClr val="898989"/>
                </a:solidFill>
                <a:latin typeface="Arial"/>
                <a:cs typeface="Arial"/>
              </a:rPr>
              <a:t> </a:t>
            </a:r>
            <a:r>
              <a:rPr sz="2400" spc="-5" dirty="0">
                <a:solidFill>
                  <a:srgbClr val="898989"/>
                </a:solidFill>
                <a:latin typeface="Arial"/>
                <a:cs typeface="Arial"/>
              </a:rPr>
              <a:t>Professor</a:t>
            </a:r>
            <a:endParaRPr sz="2400">
              <a:latin typeface="Arial"/>
              <a:cs typeface="Arial"/>
            </a:endParaRPr>
          </a:p>
          <a:p>
            <a:pPr marL="371475" marR="362585" algn="ctr">
              <a:lnSpc>
                <a:spcPct val="100000"/>
              </a:lnSpc>
              <a:spcBef>
                <a:spcPts val="575"/>
              </a:spcBef>
            </a:pPr>
            <a:r>
              <a:rPr sz="2400" spc="-5" dirty="0">
                <a:solidFill>
                  <a:srgbClr val="898989"/>
                </a:solidFill>
                <a:latin typeface="Arial"/>
                <a:cs typeface="Arial"/>
              </a:rPr>
              <a:t>Department of Physical Medicine </a:t>
            </a:r>
            <a:r>
              <a:rPr sz="2400" dirty="0">
                <a:solidFill>
                  <a:srgbClr val="898989"/>
                </a:solidFill>
                <a:latin typeface="Arial"/>
                <a:cs typeface="Arial"/>
              </a:rPr>
              <a:t>&amp;  </a:t>
            </a:r>
            <a:r>
              <a:rPr sz="2400" spc="-5" dirty="0">
                <a:solidFill>
                  <a:srgbClr val="898989"/>
                </a:solidFill>
                <a:latin typeface="Arial"/>
                <a:cs typeface="Arial"/>
              </a:rPr>
              <a:t>Rehabilitation</a:t>
            </a:r>
            <a:endParaRPr sz="2400">
              <a:latin typeface="Arial"/>
              <a:cs typeface="Arial"/>
            </a:endParaRPr>
          </a:p>
          <a:p>
            <a:pPr algn="ctr">
              <a:lnSpc>
                <a:spcPct val="100000"/>
              </a:lnSpc>
              <a:spcBef>
                <a:spcPts val="575"/>
              </a:spcBef>
            </a:pPr>
            <a:r>
              <a:rPr sz="2400" spc="-5" dirty="0">
                <a:solidFill>
                  <a:srgbClr val="898989"/>
                </a:solidFill>
                <a:latin typeface="Arial"/>
                <a:cs typeface="Arial"/>
              </a:rPr>
              <a:t>Harvard Medical</a:t>
            </a:r>
            <a:r>
              <a:rPr sz="2400" spc="25" dirty="0">
                <a:solidFill>
                  <a:srgbClr val="898989"/>
                </a:solidFill>
                <a:latin typeface="Arial"/>
                <a:cs typeface="Arial"/>
              </a:rPr>
              <a:t> </a:t>
            </a:r>
            <a:r>
              <a:rPr sz="2400" spc="-10" dirty="0">
                <a:solidFill>
                  <a:srgbClr val="898989"/>
                </a:solidFill>
                <a:latin typeface="Arial"/>
                <a:cs typeface="Arial"/>
              </a:rPr>
              <a:t>School</a:t>
            </a:r>
            <a:endParaRPr sz="2400">
              <a:latin typeface="Arial"/>
              <a:cs typeface="Arial"/>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35528" y="1065530"/>
            <a:ext cx="3387725" cy="513080"/>
          </a:xfrm>
          <a:prstGeom prst="rect">
            <a:avLst/>
          </a:prstGeom>
        </p:spPr>
        <p:txBody>
          <a:bodyPr vert="horz" wrap="square" lIns="0" tIns="12065" rIns="0" bIns="0" rtlCol="0">
            <a:spAutoFit/>
          </a:bodyPr>
          <a:lstStyle/>
          <a:p>
            <a:pPr marL="12700">
              <a:lnSpc>
                <a:spcPct val="100000"/>
              </a:lnSpc>
              <a:spcBef>
                <a:spcPts val="95"/>
              </a:spcBef>
            </a:pPr>
            <a:r>
              <a:rPr sz="3200" spc="-5" dirty="0"/>
              <a:t>Two Rehab</a:t>
            </a:r>
            <a:r>
              <a:rPr sz="3200" spc="-20" dirty="0"/>
              <a:t> </a:t>
            </a:r>
            <a:r>
              <a:rPr sz="3200" spc="-5" dirty="0"/>
              <a:t>Models</a:t>
            </a:r>
            <a:endParaRPr sz="3200"/>
          </a:p>
        </p:txBody>
      </p:sp>
      <p:sp>
        <p:nvSpPr>
          <p:cNvPr id="3" name="object 3"/>
          <p:cNvSpPr/>
          <p:nvPr/>
        </p:nvSpPr>
        <p:spPr>
          <a:xfrm>
            <a:off x="5522976" y="5513070"/>
            <a:ext cx="2788285" cy="922019"/>
          </a:xfrm>
          <a:custGeom>
            <a:avLst/>
            <a:gdLst/>
            <a:ahLst/>
            <a:cxnLst/>
            <a:rect l="l" t="t" r="r" b="b"/>
            <a:pathLst>
              <a:path w="2788284" h="922020">
                <a:moveTo>
                  <a:pt x="0" y="0"/>
                </a:moveTo>
                <a:lnTo>
                  <a:pt x="0" y="922020"/>
                </a:lnTo>
                <a:lnTo>
                  <a:pt x="2788157" y="922020"/>
                </a:lnTo>
                <a:lnTo>
                  <a:pt x="2788157" y="0"/>
                </a:lnTo>
                <a:lnTo>
                  <a:pt x="0" y="0"/>
                </a:lnTo>
                <a:close/>
              </a:path>
            </a:pathLst>
          </a:custGeom>
          <a:solidFill>
            <a:srgbClr val="9900FF"/>
          </a:solidFill>
        </p:spPr>
        <p:txBody>
          <a:bodyPr wrap="square" lIns="0" tIns="0" rIns="0" bIns="0" rtlCol="0"/>
          <a:lstStyle/>
          <a:p>
            <a:endParaRPr/>
          </a:p>
        </p:txBody>
      </p:sp>
      <p:sp>
        <p:nvSpPr>
          <p:cNvPr id="4" name="object 4"/>
          <p:cNvSpPr/>
          <p:nvPr/>
        </p:nvSpPr>
        <p:spPr>
          <a:xfrm>
            <a:off x="5510784" y="5500115"/>
            <a:ext cx="2813685" cy="948055"/>
          </a:xfrm>
          <a:custGeom>
            <a:avLst/>
            <a:gdLst/>
            <a:ahLst/>
            <a:cxnLst/>
            <a:rect l="l" t="t" r="r" b="b"/>
            <a:pathLst>
              <a:path w="2813684" h="948054">
                <a:moveTo>
                  <a:pt x="2813304" y="942593"/>
                </a:moveTo>
                <a:lnTo>
                  <a:pt x="2813304" y="6095"/>
                </a:lnTo>
                <a:lnTo>
                  <a:pt x="2807208" y="0"/>
                </a:lnTo>
                <a:lnTo>
                  <a:pt x="5333" y="0"/>
                </a:lnTo>
                <a:lnTo>
                  <a:pt x="0" y="6095"/>
                </a:lnTo>
                <a:lnTo>
                  <a:pt x="0" y="942593"/>
                </a:lnTo>
                <a:lnTo>
                  <a:pt x="5334" y="947927"/>
                </a:lnTo>
                <a:lnTo>
                  <a:pt x="12192" y="947927"/>
                </a:lnTo>
                <a:lnTo>
                  <a:pt x="12192" y="25145"/>
                </a:lnTo>
                <a:lnTo>
                  <a:pt x="25145" y="12953"/>
                </a:lnTo>
                <a:lnTo>
                  <a:pt x="25145" y="25145"/>
                </a:lnTo>
                <a:lnTo>
                  <a:pt x="2787396" y="25145"/>
                </a:lnTo>
                <a:lnTo>
                  <a:pt x="2787396" y="12953"/>
                </a:lnTo>
                <a:lnTo>
                  <a:pt x="2800350" y="25145"/>
                </a:lnTo>
                <a:lnTo>
                  <a:pt x="2800350" y="947927"/>
                </a:lnTo>
                <a:lnTo>
                  <a:pt x="2807208" y="947927"/>
                </a:lnTo>
                <a:lnTo>
                  <a:pt x="2813304" y="942593"/>
                </a:lnTo>
                <a:close/>
              </a:path>
              <a:path w="2813684" h="948054">
                <a:moveTo>
                  <a:pt x="25145" y="25145"/>
                </a:moveTo>
                <a:lnTo>
                  <a:pt x="25145" y="12953"/>
                </a:lnTo>
                <a:lnTo>
                  <a:pt x="12192" y="25145"/>
                </a:lnTo>
                <a:lnTo>
                  <a:pt x="25145" y="25145"/>
                </a:lnTo>
                <a:close/>
              </a:path>
              <a:path w="2813684" h="948054">
                <a:moveTo>
                  <a:pt x="25145" y="922781"/>
                </a:moveTo>
                <a:lnTo>
                  <a:pt x="25145" y="25145"/>
                </a:lnTo>
                <a:lnTo>
                  <a:pt x="12192" y="25145"/>
                </a:lnTo>
                <a:lnTo>
                  <a:pt x="12192" y="922781"/>
                </a:lnTo>
                <a:lnTo>
                  <a:pt x="25145" y="922781"/>
                </a:lnTo>
                <a:close/>
              </a:path>
              <a:path w="2813684" h="948054">
                <a:moveTo>
                  <a:pt x="2800350" y="922781"/>
                </a:moveTo>
                <a:lnTo>
                  <a:pt x="12192" y="922781"/>
                </a:lnTo>
                <a:lnTo>
                  <a:pt x="25145" y="934973"/>
                </a:lnTo>
                <a:lnTo>
                  <a:pt x="25146" y="947927"/>
                </a:lnTo>
                <a:lnTo>
                  <a:pt x="2787396" y="947927"/>
                </a:lnTo>
                <a:lnTo>
                  <a:pt x="2787396" y="934973"/>
                </a:lnTo>
                <a:lnTo>
                  <a:pt x="2800350" y="922781"/>
                </a:lnTo>
                <a:close/>
              </a:path>
              <a:path w="2813684" h="948054">
                <a:moveTo>
                  <a:pt x="25146" y="947927"/>
                </a:moveTo>
                <a:lnTo>
                  <a:pt x="25145" y="934973"/>
                </a:lnTo>
                <a:lnTo>
                  <a:pt x="12192" y="922781"/>
                </a:lnTo>
                <a:lnTo>
                  <a:pt x="12192" y="947927"/>
                </a:lnTo>
                <a:lnTo>
                  <a:pt x="25146" y="947927"/>
                </a:lnTo>
                <a:close/>
              </a:path>
              <a:path w="2813684" h="948054">
                <a:moveTo>
                  <a:pt x="2800350" y="25145"/>
                </a:moveTo>
                <a:lnTo>
                  <a:pt x="2787396" y="12953"/>
                </a:lnTo>
                <a:lnTo>
                  <a:pt x="2787396" y="25145"/>
                </a:lnTo>
                <a:lnTo>
                  <a:pt x="2800350" y="25145"/>
                </a:lnTo>
                <a:close/>
              </a:path>
              <a:path w="2813684" h="948054">
                <a:moveTo>
                  <a:pt x="2800350" y="922781"/>
                </a:moveTo>
                <a:lnTo>
                  <a:pt x="2800350" y="25145"/>
                </a:lnTo>
                <a:lnTo>
                  <a:pt x="2787396" y="25145"/>
                </a:lnTo>
                <a:lnTo>
                  <a:pt x="2787396" y="922781"/>
                </a:lnTo>
                <a:lnTo>
                  <a:pt x="2800350" y="922781"/>
                </a:lnTo>
                <a:close/>
              </a:path>
              <a:path w="2813684" h="948054">
                <a:moveTo>
                  <a:pt x="2800350" y="947927"/>
                </a:moveTo>
                <a:lnTo>
                  <a:pt x="2800350" y="922781"/>
                </a:lnTo>
                <a:lnTo>
                  <a:pt x="2787396" y="934973"/>
                </a:lnTo>
                <a:lnTo>
                  <a:pt x="2787396" y="947927"/>
                </a:lnTo>
                <a:lnTo>
                  <a:pt x="2800350" y="947927"/>
                </a:lnTo>
                <a:close/>
              </a:path>
            </a:pathLst>
          </a:custGeom>
          <a:solidFill>
            <a:srgbClr val="FFFFFF"/>
          </a:solidFill>
        </p:spPr>
        <p:txBody>
          <a:bodyPr wrap="square" lIns="0" tIns="0" rIns="0" bIns="0" rtlCol="0"/>
          <a:lstStyle/>
          <a:p>
            <a:endParaRPr/>
          </a:p>
        </p:txBody>
      </p:sp>
      <p:sp>
        <p:nvSpPr>
          <p:cNvPr id="5" name="object 5"/>
          <p:cNvSpPr txBox="1"/>
          <p:nvPr/>
        </p:nvSpPr>
        <p:spPr>
          <a:xfrm>
            <a:off x="5522976" y="5820410"/>
            <a:ext cx="2788285" cy="269875"/>
          </a:xfrm>
          <a:prstGeom prst="rect">
            <a:avLst/>
          </a:prstGeom>
        </p:spPr>
        <p:txBody>
          <a:bodyPr vert="horz" wrap="square" lIns="0" tIns="12700" rIns="0" bIns="0" rtlCol="0">
            <a:spAutoFit/>
          </a:bodyPr>
          <a:lstStyle/>
          <a:p>
            <a:pPr marL="478790">
              <a:lnSpc>
                <a:spcPct val="100000"/>
              </a:lnSpc>
              <a:spcBef>
                <a:spcPts val="100"/>
              </a:spcBef>
            </a:pPr>
            <a:r>
              <a:rPr sz="1600" spc="-5" dirty="0">
                <a:solidFill>
                  <a:srgbClr val="FFFFFF"/>
                </a:solidFill>
                <a:latin typeface="Arial"/>
                <a:cs typeface="Arial"/>
              </a:rPr>
              <a:t>Fitness</a:t>
            </a:r>
            <a:r>
              <a:rPr sz="1600" spc="-15" dirty="0">
                <a:solidFill>
                  <a:srgbClr val="FFFFFF"/>
                </a:solidFill>
                <a:latin typeface="Arial"/>
                <a:cs typeface="Arial"/>
              </a:rPr>
              <a:t> </a:t>
            </a:r>
            <a:r>
              <a:rPr sz="1600" spc="-5" dirty="0">
                <a:solidFill>
                  <a:srgbClr val="FFFFFF"/>
                </a:solidFill>
                <a:latin typeface="Arial"/>
                <a:cs typeface="Arial"/>
              </a:rPr>
              <a:t>Professional</a:t>
            </a:r>
            <a:endParaRPr sz="1600">
              <a:latin typeface="Arial"/>
              <a:cs typeface="Arial"/>
            </a:endParaRPr>
          </a:p>
        </p:txBody>
      </p:sp>
      <p:sp>
        <p:nvSpPr>
          <p:cNvPr id="6" name="object 6"/>
          <p:cNvSpPr/>
          <p:nvPr/>
        </p:nvSpPr>
        <p:spPr>
          <a:xfrm>
            <a:off x="5522976" y="4073652"/>
            <a:ext cx="2788285" cy="1419225"/>
          </a:xfrm>
          <a:custGeom>
            <a:avLst/>
            <a:gdLst/>
            <a:ahLst/>
            <a:cxnLst/>
            <a:rect l="l" t="t" r="r" b="b"/>
            <a:pathLst>
              <a:path w="2788284" h="1419225">
                <a:moveTo>
                  <a:pt x="2788157" y="922019"/>
                </a:moveTo>
                <a:lnTo>
                  <a:pt x="2788157" y="0"/>
                </a:lnTo>
                <a:lnTo>
                  <a:pt x="0" y="0"/>
                </a:lnTo>
                <a:lnTo>
                  <a:pt x="0" y="922019"/>
                </a:lnTo>
                <a:lnTo>
                  <a:pt x="1216913" y="922019"/>
                </a:lnTo>
                <a:lnTo>
                  <a:pt x="1216913" y="1241678"/>
                </a:lnTo>
                <a:lnTo>
                  <a:pt x="1394459" y="1418843"/>
                </a:lnTo>
                <a:lnTo>
                  <a:pt x="1571243" y="1242059"/>
                </a:lnTo>
                <a:lnTo>
                  <a:pt x="1571243" y="922019"/>
                </a:lnTo>
                <a:lnTo>
                  <a:pt x="2788157" y="922019"/>
                </a:lnTo>
                <a:close/>
              </a:path>
              <a:path w="2788284" h="1419225">
                <a:moveTo>
                  <a:pt x="1216913" y="1241678"/>
                </a:moveTo>
                <a:lnTo>
                  <a:pt x="1216913" y="1064513"/>
                </a:lnTo>
                <a:lnTo>
                  <a:pt x="1039367" y="1064513"/>
                </a:lnTo>
                <a:lnTo>
                  <a:pt x="1216913" y="1241678"/>
                </a:lnTo>
                <a:close/>
              </a:path>
              <a:path w="2788284" h="1419225">
                <a:moveTo>
                  <a:pt x="1748789" y="1064513"/>
                </a:moveTo>
                <a:lnTo>
                  <a:pt x="1571243" y="1064513"/>
                </a:lnTo>
                <a:lnTo>
                  <a:pt x="1571243" y="1242059"/>
                </a:lnTo>
                <a:lnTo>
                  <a:pt x="1748789" y="1064513"/>
                </a:lnTo>
                <a:close/>
              </a:path>
            </a:pathLst>
          </a:custGeom>
          <a:solidFill>
            <a:srgbClr val="008000"/>
          </a:solidFill>
        </p:spPr>
        <p:txBody>
          <a:bodyPr wrap="square" lIns="0" tIns="0" rIns="0" bIns="0" rtlCol="0"/>
          <a:lstStyle/>
          <a:p>
            <a:endParaRPr/>
          </a:p>
        </p:txBody>
      </p:sp>
      <p:sp>
        <p:nvSpPr>
          <p:cNvPr id="7" name="object 7"/>
          <p:cNvSpPr/>
          <p:nvPr/>
        </p:nvSpPr>
        <p:spPr>
          <a:xfrm>
            <a:off x="5510784" y="4061459"/>
            <a:ext cx="2813685" cy="1445895"/>
          </a:xfrm>
          <a:custGeom>
            <a:avLst/>
            <a:gdLst/>
            <a:ahLst/>
            <a:cxnLst/>
            <a:rect l="l" t="t" r="r" b="b"/>
            <a:pathLst>
              <a:path w="2813684" h="1445895">
                <a:moveTo>
                  <a:pt x="2813304" y="941070"/>
                </a:moveTo>
                <a:lnTo>
                  <a:pt x="2813304" y="5334"/>
                </a:lnTo>
                <a:lnTo>
                  <a:pt x="2807208" y="0"/>
                </a:lnTo>
                <a:lnTo>
                  <a:pt x="5333" y="0"/>
                </a:lnTo>
                <a:lnTo>
                  <a:pt x="0" y="5334"/>
                </a:lnTo>
                <a:lnTo>
                  <a:pt x="0" y="941070"/>
                </a:lnTo>
                <a:lnTo>
                  <a:pt x="5333" y="947166"/>
                </a:lnTo>
                <a:lnTo>
                  <a:pt x="12191" y="947166"/>
                </a:lnTo>
                <a:lnTo>
                  <a:pt x="12191" y="25146"/>
                </a:lnTo>
                <a:lnTo>
                  <a:pt x="25145" y="12192"/>
                </a:lnTo>
                <a:lnTo>
                  <a:pt x="25145" y="25146"/>
                </a:lnTo>
                <a:lnTo>
                  <a:pt x="2787395" y="25146"/>
                </a:lnTo>
                <a:lnTo>
                  <a:pt x="2787395" y="12192"/>
                </a:lnTo>
                <a:lnTo>
                  <a:pt x="2800349" y="25146"/>
                </a:lnTo>
                <a:lnTo>
                  <a:pt x="2800349" y="947166"/>
                </a:lnTo>
                <a:lnTo>
                  <a:pt x="2807208" y="947166"/>
                </a:lnTo>
                <a:lnTo>
                  <a:pt x="2813304" y="941070"/>
                </a:lnTo>
                <a:close/>
              </a:path>
              <a:path w="2813684" h="1445895">
                <a:moveTo>
                  <a:pt x="25145" y="25146"/>
                </a:moveTo>
                <a:lnTo>
                  <a:pt x="25145" y="12192"/>
                </a:lnTo>
                <a:lnTo>
                  <a:pt x="12191" y="25146"/>
                </a:lnTo>
                <a:lnTo>
                  <a:pt x="25145" y="25146"/>
                </a:lnTo>
                <a:close/>
              </a:path>
              <a:path w="2813684" h="1445895">
                <a:moveTo>
                  <a:pt x="25145" y="921258"/>
                </a:moveTo>
                <a:lnTo>
                  <a:pt x="25145" y="25146"/>
                </a:lnTo>
                <a:lnTo>
                  <a:pt x="12191" y="25146"/>
                </a:lnTo>
                <a:lnTo>
                  <a:pt x="12191" y="921258"/>
                </a:lnTo>
                <a:lnTo>
                  <a:pt x="25145" y="921258"/>
                </a:lnTo>
                <a:close/>
              </a:path>
              <a:path w="2813684" h="1445895">
                <a:moveTo>
                  <a:pt x="1242059" y="1083564"/>
                </a:moveTo>
                <a:lnTo>
                  <a:pt x="1242059" y="927354"/>
                </a:lnTo>
                <a:lnTo>
                  <a:pt x="1235963" y="921258"/>
                </a:lnTo>
                <a:lnTo>
                  <a:pt x="12191" y="921258"/>
                </a:lnTo>
                <a:lnTo>
                  <a:pt x="25145" y="934212"/>
                </a:lnTo>
                <a:lnTo>
                  <a:pt x="25145" y="947166"/>
                </a:lnTo>
                <a:lnTo>
                  <a:pt x="1216151" y="947166"/>
                </a:lnTo>
                <a:lnTo>
                  <a:pt x="1216151" y="934212"/>
                </a:lnTo>
                <a:lnTo>
                  <a:pt x="1229105" y="947166"/>
                </a:lnTo>
                <a:lnTo>
                  <a:pt x="1229105" y="1088898"/>
                </a:lnTo>
                <a:lnTo>
                  <a:pt x="1235963" y="1088898"/>
                </a:lnTo>
                <a:lnTo>
                  <a:pt x="1242059" y="1083564"/>
                </a:lnTo>
                <a:close/>
              </a:path>
              <a:path w="2813684" h="1445895">
                <a:moveTo>
                  <a:pt x="25145" y="947166"/>
                </a:moveTo>
                <a:lnTo>
                  <a:pt x="25145" y="934212"/>
                </a:lnTo>
                <a:lnTo>
                  <a:pt x="12191" y="921258"/>
                </a:lnTo>
                <a:lnTo>
                  <a:pt x="12191" y="947166"/>
                </a:lnTo>
                <a:lnTo>
                  <a:pt x="25145" y="947166"/>
                </a:lnTo>
                <a:close/>
              </a:path>
              <a:path w="2813684" h="1445895">
                <a:moveTo>
                  <a:pt x="1229105" y="1063752"/>
                </a:moveTo>
                <a:lnTo>
                  <a:pt x="1046987" y="1063752"/>
                </a:lnTo>
                <a:lnTo>
                  <a:pt x="1041653" y="1066800"/>
                </a:lnTo>
                <a:lnTo>
                  <a:pt x="1040129" y="1071372"/>
                </a:lnTo>
                <a:lnTo>
                  <a:pt x="1037843" y="1076706"/>
                </a:lnTo>
                <a:lnTo>
                  <a:pt x="1039367" y="1082040"/>
                </a:lnTo>
                <a:lnTo>
                  <a:pt x="1042415" y="1085850"/>
                </a:lnTo>
                <a:lnTo>
                  <a:pt x="1051559" y="1094974"/>
                </a:lnTo>
                <a:lnTo>
                  <a:pt x="1051559" y="1088898"/>
                </a:lnTo>
                <a:lnTo>
                  <a:pt x="1060703" y="1067562"/>
                </a:lnTo>
                <a:lnTo>
                  <a:pt x="1082085" y="1088898"/>
                </a:lnTo>
                <a:lnTo>
                  <a:pt x="1216151" y="1088898"/>
                </a:lnTo>
                <a:lnTo>
                  <a:pt x="1216151" y="1076706"/>
                </a:lnTo>
                <a:lnTo>
                  <a:pt x="1229105" y="1063752"/>
                </a:lnTo>
                <a:close/>
              </a:path>
              <a:path w="2813684" h="1445895">
                <a:moveTo>
                  <a:pt x="1082085" y="1088898"/>
                </a:moveTo>
                <a:lnTo>
                  <a:pt x="1060703" y="1067562"/>
                </a:lnTo>
                <a:lnTo>
                  <a:pt x="1051559" y="1088898"/>
                </a:lnTo>
                <a:lnTo>
                  <a:pt x="1082085" y="1088898"/>
                </a:lnTo>
                <a:close/>
              </a:path>
              <a:path w="2813684" h="1445895">
                <a:moveTo>
                  <a:pt x="1406642" y="1412757"/>
                </a:moveTo>
                <a:lnTo>
                  <a:pt x="1082085" y="1088898"/>
                </a:lnTo>
                <a:lnTo>
                  <a:pt x="1051559" y="1088898"/>
                </a:lnTo>
                <a:lnTo>
                  <a:pt x="1051559" y="1094974"/>
                </a:lnTo>
                <a:lnTo>
                  <a:pt x="1397507" y="1440180"/>
                </a:lnTo>
                <a:lnTo>
                  <a:pt x="1397507" y="1421892"/>
                </a:lnTo>
                <a:lnTo>
                  <a:pt x="1406642" y="1412757"/>
                </a:lnTo>
                <a:close/>
              </a:path>
              <a:path w="2813684" h="1445895">
                <a:moveTo>
                  <a:pt x="1229105" y="947166"/>
                </a:moveTo>
                <a:lnTo>
                  <a:pt x="1216151" y="934212"/>
                </a:lnTo>
                <a:lnTo>
                  <a:pt x="1216151" y="947166"/>
                </a:lnTo>
                <a:lnTo>
                  <a:pt x="1229105" y="947166"/>
                </a:lnTo>
                <a:close/>
              </a:path>
              <a:path w="2813684" h="1445895">
                <a:moveTo>
                  <a:pt x="1229105" y="1063752"/>
                </a:moveTo>
                <a:lnTo>
                  <a:pt x="1229105" y="947166"/>
                </a:lnTo>
                <a:lnTo>
                  <a:pt x="1216151" y="947166"/>
                </a:lnTo>
                <a:lnTo>
                  <a:pt x="1216151" y="1063752"/>
                </a:lnTo>
                <a:lnTo>
                  <a:pt x="1229105" y="1063752"/>
                </a:lnTo>
                <a:close/>
              </a:path>
              <a:path w="2813684" h="1445895">
                <a:moveTo>
                  <a:pt x="1229105" y="1088898"/>
                </a:moveTo>
                <a:lnTo>
                  <a:pt x="1229105" y="1063752"/>
                </a:lnTo>
                <a:lnTo>
                  <a:pt x="1216151" y="1076706"/>
                </a:lnTo>
                <a:lnTo>
                  <a:pt x="1216151" y="1088898"/>
                </a:lnTo>
                <a:lnTo>
                  <a:pt x="1229105" y="1088898"/>
                </a:lnTo>
                <a:close/>
              </a:path>
              <a:path w="2813684" h="1445895">
                <a:moveTo>
                  <a:pt x="1415795" y="1421892"/>
                </a:moveTo>
                <a:lnTo>
                  <a:pt x="1406642" y="1412757"/>
                </a:lnTo>
                <a:lnTo>
                  <a:pt x="1397507" y="1421892"/>
                </a:lnTo>
                <a:lnTo>
                  <a:pt x="1415795" y="1421892"/>
                </a:lnTo>
                <a:close/>
              </a:path>
              <a:path w="2813684" h="1445895">
                <a:moveTo>
                  <a:pt x="1415795" y="1440180"/>
                </a:moveTo>
                <a:lnTo>
                  <a:pt x="1415795" y="1421892"/>
                </a:lnTo>
                <a:lnTo>
                  <a:pt x="1397507" y="1421892"/>
                </a:lnTo>
                <a:lnTo>
                  <a:pt x="1397507" y="1440180"/>
                </a:lnTo>
                <a:lnTo>
                  <a:pt x="1402079" y="1445514"/>
                </a:lnTo>
                <a:lnTo>
                  <a:pt x="1410461" y="1445514"/>
                </a:lnTo>
                <a:lnTo>
                  <a:pt x="1415795" y="1440180"/>
                </a:lnTo>
                <a:close/>
              </a:path>
              <a:path w="2813684" h="1445895">
                <a:moveTo>
                  <a:pt x="1760981" y="1094994"/>
                </a:moveTo>
                <a:lnTo>
                  <a:pt x="1760981" y="1088898"/>
                </a:lnTo>
                <a:lnTo>
                  <a:pt x="1730502" y="1088898"/>
                </a:lnTo>
                <a:lnTo>
                  <a:pt x="1406642" y="1412757"/>
                </a:lnTo>
                <a:lnTo>
                  <a:pt x="1415795" y="1421892"/>
                </a:lnTo>
                <a:lnTo>
                  <a:pt x="1415795" y="1440180"/>
                </a:lnTo>
                <a:lnTo>
                  <a:pt x="1760981" y="1094994"/>
                </a:lnTo>
                <a:close/>
              </a:path>
              <a:path w="2813684" h="1445895">
                <a:moveTo>
                  <a:pt x="2800349" y="921258"/>
                </a:moveTo>
                <a:lnTo>
                  <a:pt x="1576577" y="921258"/>
                </a:lnTo>
                <a:lnTo>
                  <a:pt x="1571243" y="927354"/>
                </a:lnTo>
                <a:lnTo>
                  <a:pt x="1571243" y="1083564"/>
                </a:lnTo>
                <a:lnTo>
                  <a:pt x="1576577" y="1088898"/>
                </a:lnTo>
                <a:lnTo>
                  <a:pt x="1583435" y="1088898"/>
                </a:lnTo>
                <a:lnTo>
                  <a:pt x="1583435" y="947166"/>
                </a:lnTo>
                <a:lnTo>
                  <a:pt x="1596389" y="934212"/>
                </a:lnTo>
                <a:lnTo>
                  <a:pt x="1596389" y="947166"/>
                </a:lnTo>
                <a:lnTo>
                  <a:pt x="2787395" y="947166"/>
                </a:lnTo>
                <a:lnTo>
                  <a:pt x="2787395" y="934212"/>
                </a:lnTo>
                <a:lnTo>
                  <a:pt x="2800349" y="921258"/>
                </a:lnTo>
                <a:close/>
              </a:path>
              <a:path w="2813684" h="1445895">
                <a:moveTo>
                  <a:pt x="1596389" y="947166"/>
                </a:moveTo>
                <a:lnTo>
                  <a:pt x="1596389" y="934212"/>
                </a:lnTo>
                <a:lnTo>
                  <a:pt x="1583435" y="947166"/>
                </a:lnTo>
                <a:lnTo>
                  <a:pt x="1596389" y="947166"/>
                </a:lnTo>
                <a:close/>
              </a:path>
              <a:path w="2813684" h="1445895">
                <a:moveTo>
                  <a:pt x="1596389" y="1063752"/>
                </a:moveTo>
                <a:lnTo>
                  <a:pt x="1596389" y="947166"/>
                </a:lnTo>
                <a:lnTo>
                  <a:pt x="1583435" y="947166"/>
                </a:lnTo>
                <a:lnTo>
                  <a:pt x="1583435" y="1063752"/>
                </a:lnTo>
                <a:lnTo>
                  <a:pt x="1596389" y="1063752"/>
                </a:lnTo>
                <a:close/>
              </a:path>
              <a:path w="2813684" h="1445895">
                <a:moveTo>
                  <a:pt x="1774697" y="1076706"/>
                </a:moveTo>
                <a:lnTo>
                  <a:pt x="1773173" y="1071372"/>
                </a:lnTo>
                <a:lnTo>
                  <a:pt x="1770888" y="1066800"/>
                </a:lnTo>
                <a:lnTo>
                  <a:pt x="1766315" y="1063752"/>
                </a:lnTo>
                <a:lnTo>
                  <a:pt x="1583435" y="1063752"/>
                </a:lnTo>
                <a:lnTo>
                  <a:pt x="1596389" y="1076706"/>
                </a:lnTo>
                <a:lnTo>
                  <a:pt x="1596389" y="1088898"/>
                </a:lnTo>
                <a:lnTo>
                  <a:pt x="1730502" y="1088898"/>
                </a:lnTo>
                <a:lnTo>
                  <a:pt x="1751838" y="1067562"/>
                </a:lnTo>
                <a:lnTo>
                  <a:pt x="1760981" y="1088898"/>
                </a:lnTo>
                <a:lnTo>
                  <a:pt x="1760981" y="1094994"/>
                </a:lnTo>
                <a:lnTo>
                  <a:pt x="1773935" y="1082040"/>
                </a:lnTo>
                <a:lnTo>
                  <a:pt x="1774697" y="1076706"/>
                </a:lnTo>
                <a:close/>
              </a:path>
              <a:path w="2813684" h="1445895">
                <a:moveTo>
                  <a:pt x="1596389" y="1088898"/>
                </a:moveTo>
                <a:lnTo>
                  <a:pt x="1596389" y="1076706"/>
                </a:lnTo>
                <a:lnTo>
                  <a:pt x="1583435" y="1063752"/>
                </a:lnTo>
                <a:lnTo>
                  <a:pt x="1583435" y="1088898"/>
                </a:lnTo>
                <a:lnTo>
                  <a:pt x="1596389" y="1088898"/>
                </a:lnTo>
                <a:close/>
              </a:path>
              <a:path w="2813684" h="1445895">
                <a:moveTo>
                  <a:pt x="1760981" y="1088898"/>
                </a:moveTo>
                <a:lnTo>
                  <a:pt x="1751838" y="1067562"/>
                </a:lnTo>
                <a:lnTo>
                  <a:pt x="1730502" y="1088898"/>
                </a:lnTo>
                <a:lnTo>
                  <a:pt x="1760981" y="1088898"/>
                </a:lnTo>
                <a:close/>
              </a:path>
              <a:path w="2813684" h="1445895">
                <a:moveTo>
                  <a:pt x="2800349" y="25146"/>
                </a:moveTo>
                <a:lnTo>
                  <a:pt x="2787395" y="12192"/>
                </a:lnTo>
                <a:lnTo>
                  <a:pt x="2787395" y="25146"/>
                </a:lnTo>
                <a:lnTo>
                  <a:pt x="2800349" y="25146"/>
                </a:lnTo>
                <a:close/>
              </a:path>
              <a:path w="2813684" h="1445895">
                <a:moveTo>
                  <a:pt x="2800349" y="921258"/>
                </a:moveTo>
                <a:lnTo>
                  <a:pt x="2800349" y="25146"/>
                </a:lnTo>
                <a:lnTo>
                  <a:pt x="2787395" y="25146"/>
                </a:lnTo>
                <a:lnTo>
                  <a:pt x="2787395" y="921258"/>
                </a:lnTo>
                <a:lnTo>
                  <a:pt x="2800349" y="921258"/>
                </a:lnTo>
                <a:close/>
              </a:path>
              <a:path w="2813684" h="1445895">
                <a:moveTo>
                  <a:pt x="2800349" y="947166"/>
                </a:moveTo>
                <a:lnTo>
                  <a:pt x="2800349" y="921258"/>
                </a:lnTo>
                <a:lnTo>
                  <a:pt x="2787395" y="934212"/>
                </a:lnTo>
                <a:lnTo>
                  <a:pt x="2787395" y="947166"/>
                </a:lnTo>
                <a:lnTo>
                  <a:pt x="2800349" y="947166"/>
                </a:lnTo>
                <a:close/>
              </a:path>
            </a:pathLst>
          </a:custGeom>
          <a:solidFill>
            <a:srgbClr val="FFFFFF"/>
          </a:solidFill>
        </p:spPr>
        <p:txBody>
          <a:bodyPr wrap="square" lIns="0" tIns="0" rIns="0" bIns="0" rtlCol="0"/>
          <a:lstStyle/>
          <a:p>
            <a:endParaRPr/>
          </a:p>
        </p:txBody>
      </p:sp>
      <p:sp>
        <p:nvSpPr>
          <p:cNvPr id="8" name="object 8"/>
          <p:cNvSpPr txBox="1"/>
          <p:nvPr/>
        </p:nvSpPr>
        <p:spPr>
          <a:xfrm>
            <a:off x="5629905" y="4170680"/>
            <a:ext cx="2575560" cy="690245"/>
          </a:xfrm>
          <a:prstGeom prst="rect">
            <a:avLst/>
          </a:prstGeom>
        </p:spPr>
        <p:txBody>
          <a:bodyPr vert="horz" wrap="square" lIns="0" tIns="47625" rIns="0" bIns="0" rtlCol="0">
            <a:spAutoFit/>
          </a:bodyPr>
          <a:lstStyle/>
          <a:p>
            <a:pPr marL="12700" marR="5080" indent="-1270" algn="ctr">
              <a:lnSpc>
                <a:spcPts val="1660"/>
              </a:lnSpc>
              <a:spcBef>
                <a:spcPts val="375"/>
              </a:spcBef>
            </a:pPr>
            <a:r>
              <a:rPr sz="1600" spc="-5" dirty="0">
                <a:solidFill>
                  <a:srgbClr val="FFFFFF"/>
                </a:solidFill>
                <a:latin typeface="Arial"/>
                <a:cs typeface="Arial"/>
              </a:rPr>
              <a:t>Physical Therapist,  Occupational Therapist,  Speech Language</a:t>
            </a:r>
            <a:r>
              <a:rPr sz="1600" spc="-80" dirty="0">
                <a:solidFill>
                  <a:srgbClr val="FFFFFF"/>
                </a:solidFill>
                <a:latin typeface="Arial"/>
                <a:cs typeface="Arial"/>
              </a:rPr>
              <a:t> </a:t>
            </a:r>
            <a:r>
              <a:rPr sz="1600" spc="-5" dirty="0">
                <a:solidFill>
                  <a:srgbClr val="FFFFFF"/>
                </a:solidFill>
                <a:latin typeface="Arial"/>
                <a:cs typeface="Arial"/>
              </a:rPr>
              <a:t>Therapist</a:t>
            </a:r>
            <a:endParaRPr sz="1600">
              <a:latin typeface="Arial"/>
              <a:cs typeface="Arial"/>
            </a:endParaRPr>
          </a:p>
        </p:txBody>
      </p:sp>
      <p:sp>
        <p:nvSpPr>
          <p:cNvPr id="9" name="object 9"/>
          <p:cNvSpPr/>
          <p:nvPr/>
        </p:nvSpPr>
        <p:spPr>
          <a:xfrm>
            <a:off x="5522976" y="2702051"/>
            <a:ext cx="2788285" cy="1419225"/>
          </a:xfrm>
          <a:custGeom>
            <a:avLst/>
            <a:gdLst/>
            <a:ahLst/>
            <a:cxnLst/>
            <a:rect l="l" t="t" r="r" b="b"/>
            <a:pathLst>
              <a:path w="2788284" h="1419225">
                <a:moveTo>
                  <a:pt x="2788157" y="922019"/>
                </a:moveTo>
                <a:lnTo>
                  <a:pt x="2788157" y="0"/>
                </a:lnTo>
                <a:lnTo>
                  <a:pt x="0" y="0"/>
                </a:lnTo>
                <a:lnTo>
                  <a:pt x="0" y="922019"/>
                </a:lnTo>
                <a:lnTo>
                  <a:pt x="1216913" y="922019"/>
                </a:lnTo>
                <a:lnTo>
                  <a:pt x="1216913" y="1241678"/>
                </a:lnTo>
                <a:lnTo>
                  <a:pt x="1394459" y="1418843"/>
                </a:lnTo>
                <a:lnTo>
                  <a:pt x="1571243" y="1242059"/>
                </a:lnTo>
                <a:lnTo>
                  <a:pt x="1571243" y="922019"/>
                </a:lnTo>
                <a:lnTo>
                  <a:pt x="2788157" y="922019"/>
                </a:lnTo>
                <a:close/>
              </a:path>
              <a:path w="2788284" h="1419225">
                <a:moveTo>
                  <a:pt x="1216913" y="1241678"/>
                </a:moveTo>
                <a:lnTo>
                  <a:pt x="1216913" y="1064513"/>
                </a:lnTo>
                <a:lnTo>
                  <a:pt x="1039367" y="1064513"/>
                </a:lnTo>
                <a:lnTo>
                  <a:pt x="1216913" y="1241678"/>
                </a:lnTo>
                <a:close/>
              </a:path>
              <a:path w="2788284" h="1419225">
                <a:moveTo>
                  <a:pt x="1748789" y="1064513"/>
                </a:moveTo>
                <a:lnTo>
                  <a:pt x="1571243" y="1064513"/>
                </a:lnTo>
                <a:lnTo>
                  <a:pt x="1571243" y="1242059"/>
                </a:lnTo>
                <a:lnTo>
                  <a:pt x="1748789" y="1064513"/>
                </a:lnTo>
                <a:close/>
              </a:path>
            </a:pathLst>
          </a:custGeom>
          <a:solidFill>
            <a:srgbClr val="002060"/>
          </a:solidFill>
        </p:spPr>
        <p:txBody>
          <a:bodyPr wrap="square" lIns="0" tIns="0" rIns="0" bIns="0" rtlCol="0"/>
          <a:lstStyle/>
          <a:p>
            <a:endParaRPr/>
          </a:p>
        </p:txBody>
      </p:sp>
      <p:sp>
        <p:nvSpPr>
          <p:cNvPr id="10" name="object 10"/>
          <p:cNvSpPr/>
          <p:nvPr/>
        </p:nvSpPr>
        <p:spPr>
          <a:xfrm>
            <a:off x="5510784" y="2689860"/>
            <a:ext cx="2813685" cy="1445895"/>
          </a:xfrm>
          <a:custGeom>
            <a:avLst/>
            <a:gdLst/>
            <a:ahLst/>
            <a:cxnLst/>
            <a:rect l="l" t="t" r="r" b="b"/>
            <a:pathLst>
              <a:path w="2813684" h="1445895">
                <a:moveTo>
                  <a:pt x="2813304" y="941070"/>
                </a:moveTo>
                <a:lnTo>
                  <a:pt x="2813304" y="5334"/>
                </a:lnTo>
                <a:lnTo>
                  <a:pt x="2807208" y="0"/>
                </a:lnTo>
                <a:lnTo>
                  <a:pt x="5333" y="0"/>
                </a:lnTo>
                <a:lnTo>
                  <a:pt x="0" y="5334"/>
                </a:lnTo>
                <a:lnTo>
                  <a:pt x="0" y="941070"/>
                </a:lnTo>
                <a:lnTo>
                  <a:pt x="5333" y="947166"/>
                </a:lnTo>
                <a:lnTo>
                  <a:pt x="12191" y="947166"/>
                </a:lnTo>
                <a:lnTo>
                  <a:pt x="12191" y="25146"/>
                </a:lnTo>
                <a:lnTo>
                  <a:pt x="25145" y="12192"/>
                </a:lnTo>
                <a:lnTo>
                  <a:pt x="25145" y="25146"/>
                </a:lnTo>
                <a:lnTo>
                  <a:pt x="2787395" y="25146"/>
                </a:lnTo>
                <a:lnTo>
                  <a:pt x="2787395" y="12192"/>
                </a:lnTo>
                <a:lnTo>
                  <a:pt x="2800349" y="25146"/>
                </a:lnTo>
                <a:lnTo>
                  <a:pt x="2800349" y="947166"/>
                </a:lnTo>
                <a:lnTo>
                  <a:pt x="2807208" y="947166"/>
                </a:lnTo>
                <a:lnTo>
                  <a:pt x="2813304" y="941070"/>
                </a:lnTo>
                <a:close/>
              </a:path>
              <a:path w="2813684" h="1445895">
                <a:moveTo>
                  <a:pt x="25145" y="25146"/>
                </a:moveTo>
                <a:lnTo>
                  <a:pt x="25145" y="12192"/>
                </a:lnTo>
                <a:lnTo>
                  <a:pt x="12191" y="25146"/>
                </a:lnTo>
                <a:lnTo>
                  <a:pt x="25145" y="25146"/>
                </a:lnTo>
                <a:close/>
              </a:path>
              <a:path w="2813684" h="1445895">
                <a:moveTo>
                  <a:pt x="25145" y="921258"/>
                </a:moveTo>
                <a:lnTo>
                  <a:pt x="25145" y="25146"/>
                </a:lnTo>
                <a:lnTo>
                  <a:pt x="12191" y="25146"/>
                </a:lnTo>
                <a:lnTo>
                  <a:pt x="12191" y="921258"/>
                </a:lnTo>
                <a:lnTo>
                  <a:pt x="25145" y="921258"/>
                </a:lnTo>
                <a:close/>
              </a:path>
              <a:path w="2813684" h="1445895">
                <a:moveTo>
                  <a:pt x="1242059" y="1083564"/>
                </a:moveTo>
                <a:lnTo>
                  <a:pt x="1242059" y="927354"/>
                </a:lnTo>
                <a:lnTo>
                  <a:pt x="1235963" y="921258"/>
                </a:lnTo>
                <a:lnTo>
                  <a:pt x="12191" y="921258"/>
                </a:lnTo>
                <a:lnTo>
                  <a:pt x="25145" y="934212"/>
                </a:lnTo>
                <a:lnTo>
                  <a:pt x="25145" y="947166"/>
                </a:lnTo>
                <a:lnTo>
                  <a:pt x="1216151" y="947166"/>
                </a:lnTo>
                <a:lnTo>
                  <a:pt x="1216151" y="934212"/>
                </a:lnTo>
                <a:lnTo>
                  <a:pt x="1229105" y="947166"/>
                </a:lnTo>
                <a:lnTo>
                  <a:pt x="1229105" y="1088898"/>
                </a:lnTo>
                <a:lnTo>
                  <a:pt x="1235963" y="1088898"/>
                </a:lnTo>
                <a:lnTo>
                  <a:pt x="1242059" y="1083564"/>
                </a:lnTo>
                <a:close/>
              </a:path>
              <a:path w="2813684" h="1445895">
                <a:moveTo>
                  <a:pt x="25145" y="947166"/>
                </a:moveTo>
                <a:lnTo>
                  <a:pt x="25145" y="934212"/>
                </a:lnTo>
                <a:lnTo>
                  <a:pt x="12191" y="921258"/>
                </a:lnTo>
                <a:lnTo>
                  <a:pt x="12191" y="947166"/>
                </a:lnTo>
                <a:lnTo>
                  <a:pt x="25145" y="947166"/>
                </a:lnTo>
                <a:close/>
              </a:path>
              <a:path w="2813684" h="1445895">
                <a:moveTo>
                  <a:pt x="1229105" y="1063752"/>
                </a:moveTo>
                <a:lnTo>
                  <a:pt x="1046987" y="1063752"/>
                </a:lnTo>
                <a:lnTo>
                  <a:pt x="1041653" y="1066800"/>
                </a:lnTo>
                <a:lnTo>
                  <a:pt x="1040129" y="1071372"/>
                </a:lnTo>
                <a:lnTo>
                  <a:pt x="1037843" y="1076706"/>
                </a:lnTo>
                <a:lnTo>
                  <a:pt x="1039367" y="1082040"/>
                </a:lnTo>
                <a:lnTo>
                  <a:pt x="1042415" y="1085850"/>
                </a:lnTo>
                <a:lnTo>
                  <a:pt x="1051559" y="1094974"/>
                </a:lnTo>
                <a:lnTo>
                  <a:pt x="1051559" y="1088898"/>
                </a:lnTo>
                <a:lnTo>
                  <a:pt x="1060703" y="1067562"/>
                </a:lnTo>
                <a:lnTo>
                  <a:pt x="1082085" y="1088898"/>
                </a:lnTo>
                <a:lnTo>
                  <a:pt x="1216151" y="1088898"/>
                </a:lnTo>
                <a:lnTo>
                  <a:pt x="1216151" y="1076706"/>
                </a:lnTo>
                <a:lnTo>
                  <a:pt x="1229105" y="1063752"/>
                </a:lnTo>
                <a:close/>
              </a:path>
              <a:path w="2813684" h="1445895">
                <a:moveTo>
                  <a:pt x="1082085" y="1088898"/>
                </a:moveTo>
                <a:lnTo>
                  <a:pt x="1060703" y="1067562"/>
                </a:lnTo>
                <a:lnTo>
                  <a:pt x="1051559" y="1088898"/>
                </a:lnTo>
                <a:lnTo>
                  <a:pt x="1082085" y="1088898"/>
                </a:lnTo>
                <a:close/>
              </a:path>
              <a:path w="2813684" h="1445895">
                <a:moveTo>
                  <a:pt x="1406642" y="1412757"/>
                </a:moveTo>
                <a:lnTo>
                  <a:pt x="1082085" y="1088898"/>
                </a:lnTo>
                <a:lnTo>
                  <a:pt x="1051559" y="1088898"/>
                </a:lnTo>
                <a:lnTo>
                  <a:pt x="1051559" y="1094974"/>
                </a:lnTo>
                <a:lnTo>
                  <a:pt x="1397507" y="1440180"/>
                </a:lnTo>
                <a:lnTo>
                  <a:pt x="1397507" y="1421892"/>
                </a:lnTo>
                <a:lnTo>
                  <a:pt x="1406642" y="1412757"/>
                </a:lnTo>
                <a:close/>
              </a:path>
              <a:path w="2813684" h="1445895">
                <a:moveTo>
                  <a:pt x="1229105" y="947166"/>
                </a:moveTo>
                <a:lnTo>
                  <a:pt x="1216151" y="934212"/>
                </a:lnTo>
                <a:lnTo>
                  <a:pt x="1216151" y="947166"/>
                </a:lnTo>
                <a:lnTo>
                  <a:pt x="1229105" y="947166"/>
                </a:lnTo>
                <a:close/>
              </a:path>
              <a:path w="2813684" h="1445895">
                <a:moveTo>
                  <a:pt x="1229105" y="1063752"/>
                </a:moveTo>
                <a:lnTo>
                  <a:pt x="1229105" y="947166"/>
                </a:lnTo>
                <a:lnTo>
                  <a:pt x="1216151" y="947166"/>
                </a:lnTo>
                <a:lnTo>
                  <a:pt x="1216151" y="1063752"/>
                </a:lnTo>
                <a:lnTo>
                  <a:pt x="1229105" y="1063752"/>
                </a:lnTo>
                <a:close/>
              </a:path>
              <a:path w="2813684" h="1445895">
                <a:moveTo>
                  <a:pt x="1229105" y="1088898"/>
                </a:moveTo>
                <a:lnTo>
                  <a:pt x="1229105" y="1063752"/>
                </a:lnTo>
                <a:lnTo>
                  <a:pt x="1216151" y="1076706"/>
                </a:lnTo>
                <a:lnTo>
                  <a:pt x="1216151" y="1088898"/>
                </a:lnTo>
                <a:lnTo>
                  <a:pt x="1229105" y="1088898"/>
                </a:lnTo>
                <a:close/>
              </a:path>
              <a:path w="2813684" h="1445895">
                <a:moveTo>
                  <a:pt x="1415795" y="1421892"/>
                </a:moveTo>
                <a:lnTo>
                  <a:pt x="1406642" y="1412757"/>
                </a:lnTo>
                <a:lnTo>
                  <a:pt x="1397507" y="1421892"/>
                </a:lnTo>
                <a:lnTo>
                  <a:pt x="1415795" y="1421892"/>
                </a:lnTo>
                <a:close/>
              </a:path>
              <a:path w="2813684" h="1445895">
                <a:moveTo>
                  <a:pt x="1415795" y="1440180"/>
                </a:moveTo>
                <a:lnTo>
                  <a:pt x="1415795" y="1421892"/>
                </a:lnTo>
                <a:lnTo>
                  <a:pt x="1397507" y="1421892"/>
                </a:lnTo>
                <a:lnTo>
                  <a:pt x="1397507" y="1440180"/>
                </a:lnTo>
                <a:lnTo>
                  <a:pt x="1402079" y="1445514"/>
                </a:lnTo>
                <a:lnTo>
                  <a:pt x="1410461" y="1445514"/>
                </a:lnTo>
                <a:lnTo>
                  <a:pt x="1415795" y="1440180"/>
                </a:lnTo>
                <a:close/>
              </a:path>
              <a:path w="2813684" h="1445895">
                <a:moveTo>
                  <a:pt x="1760981" y="1094994"/>
                </a:moveTo>
                <a:lnTo>
                  <a:pt x="1760981" y="1088898"/>
                </a:lnTo>
                <a:lnTo>
                  <a:pt x="1730502" y="1088898"/>
                </a:lnTo>
                <a:lnTo>
                  <a:pt x="1406642" y="1412757"/>
                </a:lnTo>
                <a:lnTo>
                  <a:pt x="1415795" y="1421892"/>
                </a:lnTo>
                <a:lnTo>
                  <a:pt x="1415795" y="1440180"/>
                </a:lnTo>
                <a:lnTo>
                  <a:pt x="1760981" y="1094994"/>
                </a:lnTo>
                <a:close/>
              </a:path>
              <a:path w="2813684" h="1445895">
                <a:moveTo>
                  <a:pt x="2800349" y="921258"/>
                </a:moveTo>
                <a:lnTo>
                  <a:pt x="1576577" y="921258"/>
                </a:lnTo>
                <a:lnTo>
                  <a:pt x="1571243" y="927354"/>
                </a:lnTo>
                <a:lnTo>
                  <a:pt x="1571243" y="1083564"/>
                </a:lnTo>
                <a:lnTo>
                  <a:pt x="1576577" y="1088898"/>
                </a:lnTo>
                <a:lnTo>
                  <a:pt x="1583435" y="1088898"/>
                </a:lnTo>
                <a:lnTo>
                  <a:pt x="1583435" y="947166"/>
                </a:lnTo>
                <a:lnTo>
                  <a:pt x="1596389" y="934212"/>
                </a:lnTo>
                <a:lnTo>
                  <a:pt x="1596389" y="947166"/>
                </a:lnTo>
                <a:lnTo>
                  <a:pt x="2787395" y="947166"/>
                </a:lnTo>
                <a:lnTo>
                  <a:pt x="2787395" y="934212"/>
                </a:lnTo>
                <a:lnTo>
                  <a:pt x="2800349" y="921258"/>
                </a:lnTo>
                <a:close/>
              </a:path>
              <a:path w="2813684" h="1445895">
                <a:moveTo>
                  <a:pt x="1596389" y="947166"/>
                </a:moveTo>
                <a:lnTo>
                  <a:pt x="1596389" y="934212"/>
                </a:lnTo>
                <a:lnTo>
                  <a:pt x="1583435" y="947166"/>
                </a:lnTo>
                <a:lnTo>
                  <a:pt x="1596389" y="947166"/>
                </a:lnTo>
                <a:close/>
              </a:path>
              <a:path w="2813684" h="1445895">
                <a:moveTo>
                  <a:pt x="1596389" y="1063752"/>
                </a:moveTo>
                <a:lnTo>
                  <a:pt x="1596389" y="947166"/>
                </a:lnTo>
                <a:lnTo>
                  <a:pt x="1583435" y="947166"/>
                </a:lnTo>
                <a:lnTo>
                  <a:pt x="1583435" y="1063752"/>
                </a:lnTo>
                <a:lnTo>
                  <a:pt x="1596389" y="1063752"/>
                </a:lnTo>
                <a:close/>
              </a:path>
              <a:path w="2813684" h="1445895">
                <a:moveTo>
                  <a:pt x="1774697" y="1076706"/>
                </a:moveTo>
                <a:lnTo>
                  <a:pt x="1773173" y="1071372"/>
                </a:lnTo>
                <a:lnTo>
                  <a:pt x="1770888" y="1066800"/>
                </a:lnTo>
                <a:lnTo>
                  <a:pt x="1766315" y="1063752"/>
                </a:lnTo>
                <a:lnTo>
                  <a:pt x="1583435" y="1063752"/>
                </a:lnTo>
                <a:lnTo>
                  <a:pt x="1596389" y="1076706"/>
                </a:lnTo>
                <a:lnTo>
                  <a:pt x="1596389" y="1088898"/>
                </a:lnTo>
                <a:lnTo>
                  <a:pt x="1730502" y="1088898"/>
                </a:lnTo>
                <a:lnTo>
                  <a:pt x="1751838" y="1067562"/>
                </a:lnTo>
                <a:lnTo>
                  <a:pt x="1760981" y="1088898"/>
                </a:lnTo>
                <a:lnTo>
                  <a:pt x="1760981" y="1094994"/>
                </a:lnTo>
                <a:lnTo>
                  <a:pt x="1773935" y="1082040"/>
                </a:lnTo>
                <a:lnTo>
                  <a:pt x="1774697" y="1076706"/>
                </a:lnTo>
                <a:close/>
              </a:path>
              <a:path w="2813684" h="1445895">
                <a:moveTo>
                  <a:pt x="1596389" y="1088898"/>
                </a:moveTo>
                <a:lnTo>
                  <a:pt x="1596389" y="1076706"/>
                </a:lnTo>
                <a:lnTo>
                  <a:pt x="1583435" y="1063752"/>
                </a:lnTo>
                <a:lnTo>
                  <a:pt x="1583435" y="1088898"/>
                </a:lnTo>
                <a:lnTo>
                  <a:pt x="1596389" y="1088898"/>
                </a:lnTo>
                <a:close/>
              </a:path>
              <a:path w="2813684" h="1445895">
                <a:moveTo>
                  <a:pt x="1760981" y="1088898"/>
                </a:moveTo>
                <a:lnTo>
                  <a:pt x="1751838" y="1067562"/>
                </a:lnTo>
                <a:lnTo>
                  <a:pt x="1730502" y="1088898"/>
                </a:lnTo>
                <a:lnTo>
                  <a:pt x="1760981" y="1088898"/>
                </a:lnTo>
                <a:close/>
              </a:path>
              <a:path w="2813684" h="1445895">
                <a:moveTo>
                  <a:pt x="2800349" y="25146"/>
                </a:moveTo>
                <a:lnTo>
                  <a:pt x="2787395" y="12192"/>
                </a:lnTo>
                <a:lnTo>
                  <a:pt x="2787395" y="25146"/>
                </a:lnTo>
                <a:lnTo>
                  <a:pt x="2800349" y="25146"/>
                </a:lnTo>
                <a:close/>
              </a:path>
              <a:path w="2813684" h="1445895">
                <a:moveTo>
                  <a:pt x="2800349" y="921258"/>
                </a:moveTo>
                <a:lnTo>
                  <a:pt x="2800349" y="25146"/>
                </a:lnTo>
                <a:lnTo>
                  <a:pt x="2787395" y="25146"/>
                </a:lnTo>
                <a:lnTo>
                  <a:pt x="2787395" y="921258"/>
                </a:lnTo>
                <a:lnTo>
                  <a:pt x="2800349" y="921258"/>
                </a:lnTo>
                <a:close/>
              </a:path>
              <a:path w="2813684" h="1445895">
                <a:moveTo>
                  <a:pt x="2800349" y="947166"/>
                </a:moveTo>
                <a:lnTo>
                  <a:pt x="2800349" y="921258"/>
                </a:lnTo>
                <a:lnTo>
                  <a:pt x="2787395" y="934212"/>
                </a:lnTo>
                <a:lnTo>
                  <a:pt x="2787395" y="947166"/>
                </a:lnTo>
                <a:lnTo>
                  <a:pt x="2800349" y="947166"/>
                </a:lnTo>
                <a:close/>
              </a:path>
            </a:pathLst>
          </a:custGeom>
          <a:solidFill>
            <a:srgbClr val="FFFFFF"/>
          </a:solidFill>
        </p:spPr>
        <p:txBody>
          <a:bodyPr wrap="square" lIns="0" tIns="0" rIns="0" bIns="0" rtlCol="0"/>
          <a:lstStyle/>
          <a:p>
            <a:endParaRPr/>
          </a:p>
        </p:txBody>
      </p:sp>
      <p:sp>
        <p:nvSpPr>
          <p:cNvPr id="11" name="object 11"/>
          <p:cNvSpPr txBox="1"/>
          <p:nvPr/>
        </p:nvSpPr>
        <p:spPr>
          <a:xfrm>
            <a:off x="6469634" y="3009392"/>
            <a:ext cx="895985" cy="269875"/>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FFFFFF"/>
                </a:solidFill>
                <a:latin typeface="Arial"/>
                <a:cs typeface="Arial"/>
              </a:rPr>
              <a:t>Physician</a:t>
            </a:r>
            <a:endParaRPr sz="1600">
              <a:latin typeface="Arial"/>
              <a:cs typeface="Arial"/>
            </a:endParaRPr>
          </a:p>
        </p:txBody>
      </p:sp>
      <p:sp>
        <p:nvSpPr>
          <p:cNvPr id="12" name="object 12"/>
          <p:cNvSpPr/>
          <p:nvPr/>
        </p:nvSpPr>
        <p:spPr>
          <a:xfrm>
            <a:off x="1401317" y="4069841"/>
            <a:ext cx="2680970" cy="883285"/>
          </a:xfrm>
          <a:custGeom>
            <a:avLst/>
            <a:gdLst/>
            <a:ahLst/>
            <a:cxnLst/>
            <a:rect l="l" t="t" r="r" b="b"/>
            <a:pathLst>
              <a:path w="2680970" h="883285">
                <a:moveTo>
                  <a:pt x="0" y="0"/>
                </a:moveTo>
                <a:lnTo>
                  <a:pt x="0" y="883158"/>
                </a:lnTo>
                <a:lnTo>
                  <a:pt x="2680716" y="883158"/>
                </a:lnTo>
                <a:lnTo>
                  <a:pt x="2680716" y="0"/>
                </a:lnTo>
                <a:lnTo>
                  <a:pt x="0" y="0"/>
                </a:lnTo>
                <a:close/>
              </a:path>
            </a:pathLst>
          </a:custGeom>
          <a:solidFill>
            <a:srgbClr val="9900FF"/>
          </a:solidFill>
        </p:spPr>
        <p:txBody>
          <a:bodyPr wrap="square" lIns="0" tIns="0" rIns="0" bIns="0" rtlCol="0"/>
          <a:lstStyle/>
          <a:p>
            <a:endParaRPr/>
          </a:p>
        </p:txBody>
      </p:sp>
      <p:sp>
        <p:nvSpPr>
          <p:cNvPr id="13" name="object 13"/>
          <p:cNvSpPr/>
          <p:nvPr/>
        </p:nvSpPr>
        <p:spPr>
          <a:xfrm>
            <a:off x="1389125" y="4056888"/>
            <a:ext cx="2706370" cy="909319"/>
          </a:xfrm>
          <a:custGeom>
            <a:avLst/>
            <a:gdLst/>
            <a:ahLst/>
            <a:cxnLst/>
            <a:rect l="l" t="t" r="r" b="b"/>
            <a:pathLst>
              <a:path w="2706370" h="909320">
                <a:moveTo>
                  <a:pt x="2705862" y="902970"/>
                </a:moveTo>
                <a:lnTo>
                  <a:pt x="2705862" y="6096"/>
                </a:lnTo>
                <a:lnTo>
                  <a:pt x="2700528" y="0"/>
                </a:lnTo>
                <a:lnTo>
                  <a:pt x="5333" y="0"/>
                </a:lnTo>
                <a:lnTo>
                  <a:pt x="0" y="6096"/>
                </a:lnTo>
                <a:lnTo>
                  <a:pt x="0" y="902970"/>
                </a:lnTo>
                <a:lnTo>
                  <a:pt x="5334" y="909066"/>
                </a:lnTo>
                <a:lnTo>
                  <a:pt x="12192" y="909066"/>
                </a:lnTo>
                <a:lnTo>
                  <a:pt x="12192" y="25908"/>
                </a:lnTo>
                <a:lnTo>
                  <a:pt x="25146" y="12954"/>
                </a:lnTo>
                <a:lnTo>
                  <a:pt x="25145" y="25908"/>
                </a:lnTo>
                <a:lnTo>
                  <a:pt x="2680716" y="25908"/>
                </a:lnTo>
                <a:lnTo>
                  <a:pt x="2680716" y="12954"/>
                </a:lnTo>
                <a:lnTo>
                  <a:pt x="2692908" y="25908"/>
                </a:lnTo>
                <a:lnTo>
                  <a:pt x="2692908" y="909066"/>
                </a:lnTo>
                <a:lnTo>
                  <a:pt x="2700528" y="909066"/>
                </a:lnTo>
                <a:lnTo>
                  <a:pt x="2705862" y="902970"/>
                </a:lnTo>
                <a:close/>
              </a:path>
              <a:path w="2706370" h="909320">
                <a:moveTo>
                  <a:pt x="25146" y="25908"/>
                </a:moveTo>
                <a:lnTo>
                  <a:pt x="25146" y="12954"/>
                </a:lnTo>
                <a:lnTo>
                  <a:pt x="12192" y="25908"/>
                </a:lnTo>
                <a:lnTo>
                  <a:pt x="25146" y="25908"/>
                </a:lnTo>
                <a:close/>
              </a:path>
              <a:path w="2706370" h="909320">
                <a:moveTo>
                  <a:pt x="25146" y="883920"/>
                </a:moveTo>
                <a:lnTo>
                  <a:pt x="25146" y="25908"/>
                </a:lnTo>
                <a:lnTo>
                  <a:pt x="12192" y="25908"/>
                </a:lnTo>
                <a:lnTo>
                  <a:pt x="12192" y="883920"/>
                </a:lnTo>
                <a:lnTo>
                  <a:pt x="25146" y="883920"/>
                </a:lnTo>
                <a:close/>
              </a:path>
              <a:path w="2706370" h="909320">
                <a:moveTo>
                  <a:pt x="2692908" y="883920"/>
                </a:moveTo>
                <a:lnTo>
                  <a:pt x="12192" y="883920"/>
                </a:lnTo>
                <a:lnTo>
                  <a:pt x="25146" y="896112"/>
                </a:lnTo>
                <a:lnTo>
                  <a:pt x="25145" y="909066"/>
                </a:lnTo>
                <a:lnTo>
                  <a:pt x="2680716" y="909066"/>
                </a:lnTo>
                <a:lnTo>
                  <a:pt x="2680716" y="896112"/>
                </a:lnTo>
                <a:lnTo>
                  <a:pt x="2692908" y="883920"/>
                </a:lnTo>
                <a:close/>
              </a:path>
              <a:path w="2706370" h="909320">
                <a:moveTo>
                  <a:pt x="25145" y="909066"/>
                </a:moveTo>
                <a:lnTo>
                  <a:pt x="25146" y="896112"/>
                </a:lnTo>
                <a:lnTo>
                  <a:pt x="12192" y="883920"/>
                </a:lnTo>
                <a:lnTo>
                  <a:pt x="12192" y="909066"/>
                </a:lnTo>
                <a:lnTo>
                  <a:pt x="25145" y="909066"/>
                </a:lnTo>
                <a:close/>
              </a:path>
              <a:path w="2706370" h="909320">
                <a:moveTo>
                  <a:pt x="2692908" y="25908"/>
                </a:moveTo>
                <a:lnTo>
                  <a:pt x="2680716" y="12954"/>
                </a:lnTo>
                <a:lnTo>
                  <a:pt x="2680716" y="25908"/>
                </a:lnTo>
                <a:lnTo>
                  <a:pt x="2692908" y="25908"/>
                </a:lnTo>
                <a:close/>
              </a:path>
              <a:path w="2706370" h="909320">
                <a:moveTo>
                  <a:pt x="2692908" y="883920"/>
                </a:moveTo>
                <a:lnTo>
                  <a:pt x="2692908" y="25908"/>
                </a:lnTo>
                <a:lnTo>
                  <a:pt x="2680716" y="25908"/>
                </a:lnTo>
                <a:lnTo>
                  <a:pt x="2680716" y="883920"/>
                </a:lnTo>
                <a:lnTo>
                  <a:pt x="2692908" y="883920"/>
                </a:lnTo>
                <a:close/>
              </a:path>
              <a:path w="2706370" h="909320">
                <a:moveTo>
                  <a:pt x="2692908" y="909066"/>
                </a:moveTo>
                <a:lnTo>
                  <a:pt x="2692908" y="883920"/>
                </a:lnTo>
                <a:lnTo>
                  <a:pt x="2680716" y="896112"/>
                </a:lnTo>
                <a:lnTo>
                  <a:pt x="2680716" y="909066"/>
                </a:lnTo>
                <a:lnTo>
                  <a:pt x="2692908" y="909066"/>
                </a:lnTo>
                <a:close/>
              </a:path>
            </a:pathLst>
          </a:custGeom>
          <a:solidFill>
            <a:srgbClr val="FFFFFF"/>
          </a:solidFill>
        </p:spPr>
        <p:txBody>
          <a:bodyPr wrap="square" lIns="0" tIns="0" rIns="0" bIns="0" rtlCol="0"/>
          <a:lstStyle/>
          <a:p>
            <a:endParaRPr/>
          </a:p>
        </p:txBody>
      </p:sp>
      <p:sp>
        <p:nvSpPr>
          <p:cNvPr id="14" name="object 14"/>
          <p:cNvSpPr txBox="1"/>
          <p:nvPr/>
        </p:nvSpPr>
        <p:spPr>
          <a:xfrm>
            <a:off x="1959353" y="4160011"/>
            <a:ext cx="1565275" cy="650240"/>
          </a:xfrm>
          <a:prstGeom prst="rect">
            <a:avLst/>
          </a:prstGeom>
        </p:spPr>
        <p:txBody>
          <a:bodyPr vert="horz" wrap="square" lIns="0" tIns="61594" rIns="0" bIns="0" rtlCol="0">
            <a:spAutoFit/>
          </a:bodyPr>
          <a:lstStyle/>
          <a:p>
            <a:pPr marL="12700" marR="5080" indent="318770">
              <a:lnSpc>
                <a:spcPts val="2270"/>
              </a:lnSpc>
              <a:spcBef>
                <a:spcPts val="484"/>
              </a:spcBef>
            </a:pPr>
            <a:r>
              <a:rPr sz="2200" dirty="0">
                <a:solidFill>
                  <a:srgbClr val="FFFFFF"/>
                </a:solidFill>
                <a:latin typeface="Arial"/>
                <a:cs typeface="Arial"/>
              </a:rPr>
              <a:t>Fitness  Professional</a:t>
            </a:r>
            <a:endParaRPr sz="2200">
              <a:latin typeface="Arial"/>
              <a:cs typeface="Arial"/>
            </a:endParaRPr>
          </a:p>
        </p:txBody>
      </p:sp>
      <p:sp>
        <p:nvSpPr>
          <p:cNvPr id="15" name="object 15"/>
          <p:cNvSpPr/>
          <p:nvPr/>
        </p:nvSpPr>
        <p:spPr>
          <a:xfrm>
            <a:off x="1401317" y="2702814"/>
            <a:ext cx="2680970" cy="1393825"/>
          </a:xfrm>
          <a:custGeom>
            <a:avLst/>
            <a:gdLst/>
            <a:ahLst/>
            <a:cxnLst/>
            <a:rect l="l" t="t" r="r" b="b"/>
            <a:pathLst>
              <a:path w="2680970" h="1393825">
                <a:moveTo>
                  <a:pt x="2680716" y="905255"/>
                </a:moveTo>
                <a:lnTo>
                  <a:pt x="2680716" y="0"/>
                </a:lnTo>
                <a:lnTo>
                  <a:pt x="0" y="0"/>
                </a:lnTo>
                <a:lnTo>
                  <a:pt x="0" y="905255"/>
                </a:lnTo>
                <a:lnTo>
                  <a:pt x="1166622" y="905255"/>
                </a:lnTo>
                <a:lnTo>
                  <a:pt x="1166622" y="1219581"/>
                </a:lnTo>
                <a:lnTo>
                  <a:pt x="1340358" y="1393697"/>
                </a:lnTo>
                <a:lnTo>
                  <a:pt x="1514856" y="1219199"/>
                </a:lnTo>
                <a:lnTo>
                  <a:pt x="1514856" y="905255"/>
                </a:lnTo>
                <a:lnTo>
                  <a:pt x="2680716" y="905255"/>
                </a:lnTo>
                <a:close/>
              </a:path>
              <a:path w="2680970" h="1393825">
                <a:moveTo>
                  <a:pt x="1166622" y="1219581"/>
                </a:moveTo>
                <a:lnTo>
                  <a:pt x="1166622" y="1044701"/>
                </a:lnTo>
                <a:lnTo>
                  <a:pt x="992124" y="1044701"/>
                </a:lnTo>
                <a:lnTo>
                  <a:pt x="1166622" y="1219581"/>
                </a:lnTo>
                <a:close/>
              </a:path>
              <a:path w="2680970" h="1393825">
                <a:moveTo>
                  <a:pt x="1689354" y="1044701"/>
                </a:moveTo>
                <a:lnTo>
                  <a:pt x="1514856" y="1044701"/>
                </a:lnTo>
                <a:lnTo>
                  <a:pt x="1514856" y="1219199"/>
                </a:lnTo>
                <a:lnTo>
                  <a:pt x="1689354" y="1044701"/>
                </a:lnTo>
                <a:close/>
              </a:path>
            </a:pathLst>
          </a:custGeom>
          <a:solidFill>
            <a:srgbClr val="002060"/>
          </a:solidFill>
        </p:spPr>
        <p:txBody>
          <a:bodyPr wrap="square" lIns="0" tIns="0" rIns="0" bIns="0" rtlCol="0"/>
          <a:lstStyle/>
          <a:p>
            <a:endParaRPr/>
          </a:p>
        </p:txBody>
      </p:sp>
      <p:sp>
        <p:nvSpPr>
          <p:cNvPr id="16" name="object 16"/>
          <p:cNvSpPr/>
          <p:nvPr/>
        </p:nvSpPr>
        <p:spPr>
          <a:xfrm>
            <a:off x="1389125" y="2689860"/>
            <a:ext cx="2706370" cy="1420495"/>
          </a:xfrm>
          <a:custGeom>
            <a:avLst/>
            <a:gdLst/>
            <a:ahLst/>
            <a:cxnLst/>
            <a:rect l="l" t="t" r="r" b="b"/>
            <a:pathLst>
              <a:path w="2706370" h="1420495">
                <a:moveTo>
                  <a:pt x="2705862" y="925068"/>
                </a:moveTo>
                <a:lnTo>
                  <a:pt x="2705862" y="5334"/>
                </a:lnTo>
                <a:lnTo>
                  <a:pt x="2700528" y="0"/>
                </a:lnTo>
                <a:lnTo>
                  <a:pt x="5334" y="0"/>
                </a:lnTo>
                <a:lnTo>
                  <a:pt x="0" y="5334"/>
                </a:lnTo>
                <a:lnTo>
                  <a:pt x="0" y="925068"/>
                </a:lnTo>
                <a:lnTo>
                  <a:pt x="5334" y="931164"/>
                </a:lnTo>
                <a:lnTo>
                  <a:pt x="12192" y="931164"/>
                </a:lnTo>
                <a:lnTo>
                  <a:pt x="12192" y="25146"/>
                </a:lnTo>
                <a:lnTo>
                  <a:pt x="25145" y="12954"/>
                </a:lnTo>
                <a:lnTo>
                  <a:pt x="25145" y="25146"/>
                </a:lnTo>
                <a:lnTo>
                  <a:pt x="2680716" y="25146"/>
                </a:lnTo>
                <a:lnTo>
                  <a:pt x="2680716" y="12954"/>
                </a:lnTo>
                <a:lnTo>
                  <a:pt x="2692908" y="25146"/>
                </a:lnTo>
                <a:lnTo>
                  <a:pt x="2692908" y="931164"/>
                </a:lnTo>
                <a:lnTo>
                  <a:pt x="2700528" y="931164"/>
                </a:lnTo>
                <a:lnTo>
                  <a:pt x="2705862" y="925068"/>
                </a:lnTo>
                <a:close/>
              </a:path>
              <a:path w="2706370" h="1420495">
                <a:moveTo>
                  <a:pt x="25145" y="25146"/>
                </a:moveTo>
                <a:lnTo>
                  <a:pt x="25145" y="12954"/>
                </a:lnTo>
                <a:lnTo>
                  <a:pt x="12192" y="25146"/>
                </a:lnTo>
                <a:lnTo>
                  <a:pt x="25145" y="25146"/>
                </a:lnTo>
                <a:close/>
              </a:path>
              <a:path w="2706370" h="1420495">
                <a:moveTo>
                  <a:pt x="25145" y="905256"/>
                </a:moveTo>
                <a:lnTo>
                  <a:pt x="25145" y="25146"/>
                </a:lnTo>
                <a:lnTo>
                  <a:pt x="12192" y="25146"/>
                </a:lnTo>
                <a:lnTo>
                  <a:pt x="12192" y="905256"/>
                </a:lnTo>
                <a:lnTo>
                  <a:pt x="25145" y="905256"/>
                </a:lnTo>
                <a:close/>
              </a:path>
              <a:path w="2706370" h="1420495">
                <a:moveTo>
                  <a:pt x="1191006" y="1065276"/>
                </a:moveTo>
                <a:lnTo>
                  <a:pt x="1191006" y="911352"/>
                </a:lnTo>
                <a:lnTo>
                  <a:pt x="1185672" y="905256"/>
                </a:lnTo>
                <a:lnTo>
                  <a:pt x="12192" y="905256"/>
                </a:lnTo>
                <a:lnTo>
                  <a:pt x="25145" y="918210"/>
                </a:lnTo>
                <a:lnTo>
                  <a:pt x="25145" y="931164"/>
                </a:lnTo>
                <a:lnTo>
                  <a:pt x="1165860" y="931164"/>
                </a:lnTo>
                <a:lnTo>
                  <a:pt x="1165860" y="918210"/>
                </a:lnTo>
                <a:lnTo>
                  <a:pt x="1178814" y="931164"/>
                </a:lnTo>
                <a:lnTo>
                  <a:pt x="1178814" y="1070610"/>
                </a:lnTo>
                <a:lnTo>
                  <a:pt x="1185672" y="1070610"/>
                </a:lnTo>
                <a:lnTo>
                  <a:pt x="1191006" y="1065276"/>
                </a:lnTo>
                <a:close/>
              </a:path>
              <a:path w="2706370" h="1420495">
                <a:moveTo>
                  <a:pt x="25145" y="931164"/>
                </a:moveTo>
                <a:lnTo>
                  <a:pt x="25145" y="918210"/>
                </a:lnTo>
                <a:lnTo>
                  <a:pt x="12192" y="905256"/>
                </a:lnTo>
                <a:lnTo>
                  <a:pt x="12192" y="931164"/>
                </a:lnTo>
                <a:lnTo>
                  <a:pt x="25145" y="931164"/>
                </a:lnTo>
                <a:close/>
              </a:path>
              <a:path w="2706370" h="1420495">
                <a:moveTo>
                  <a:pt x="1178814" y="1045464"/>
                </a:moveTo>
                <a:lnTo>
                  <a:pt x="998982" y="1045464"/>
                </a:lnTo>
                <a:lnTo>
                  <a:pt x="994410" y="1048512"/>
                </a:lnTo>
                <a:lnTo>
                  <a:pt x="992886" y="1053084"/>
                </a:lnTo>
                <a:lnTo>
                  <a:pt x="990600" y="1057656"/>
                </a:lnTo>
                <a:lnTo>
                  <a:pt x="992124" y="1062990"/>
                </a:lnTo>
                <a:lnTo>
                  <a:pt x="995172" y="1066800"/>
                </a:lnTo>
                <a:lnTo>
                  <a:pt x="1004316" y="1075924"/>
                </a:lnTo>
                <a:lnTo>
                  <a:pt x="1004316" y="1070610"/>
                </a:lnTo>
                <a:lnTo>
                  <a:pt x="1013460" y="1049274"/>
                </a:lnTo>
                <a:lnTo>
                  <a:pt x="1034796" y="1070610"/>
                </a:lnTo>
                <a:lnTo>
                  <a:pt x="1165860" y="1070610"/>
                </a:lnTo>
                <a:lnTo>
                  <a:pt x="1165860" y="1057656"/>
                </a:lnTo>
                <a:lnTo>
                  <a:pt x="1178814" y="1045464"/>
                </a:lnTo>
                <a:close/>
              </a:path>
              <a:path w="2706370" h="1420495">
                <a:moveTo>
                  <a:pt x="1034796" y="1070610"/>
                </a:moveTo>
                <a:lnTo>
                  <a:pt x="1013460" y="1049274"/>
                </a:lnTo>
                <a:lnTo>
                  <a:pt x="1004316" y="1070610"/>
                </a:lnTo>
                <a:lnTo>
                  <a:pt x="1034796" y="1070610"/>
                </a:lnTo>
                <a:close/>
              </a:path>
              <a:path w="2706370" h="1420495">
                <a:moveTo>
                  <a:pt x="1352931" y="1388745"/>
                </a:moveTo>
                <a:lnTo>
                  <a:pt x="1034796" y="1070610"/>
                </a:lnTo>
                <a:lnTo>
                  <a:pt x="1004316" y="1070610"/>
                </a:lnTo>
                <a:lnTo>
                  <a:pt x="1004316" y="1075924"/>
                </a:lnTo>
                <a:lnTo>
                  <a:pt x="1344168" y="1415034"/>
                </a:lnTo>
                <a:lnTo>
                  <a:pt x="1344168" y="1397508"/>
                </a:lnTo>
                <a:lnTo>
                  <a:pt x="1352931" y="1388745"/>
                </a:lnTo>
                <a:close/>
              </a:path>
              <a:path w="2706370" h="1420495">
                <a:moveTo>
                  <a:pt x="1178814" y="931164"/>
                </a:moveTo>
                <a:lnTo>
                  <a:pt x="1165860" y="918210"/>
                </a:lnTo>
                <a:lnTo>
                  <a:pt x="1165860" y="931164"/>
                </a:lnTo>
                <a:lnTo>
                  <a:pt x="1178814" y="931164"/>
                </a:lnTo>
                <a:close/>
              </a:path>
              <a:path w="2706370" h="1420495">
                <a:moveTo>
                  <a:pt x="1178814" y="1045464"/>
                </a:moveTo>
                <a:lnTo>
                  <a:pt x="1178814" y="931164"/>
                </a:lnTo>
                <a:lnTo>
                  <a:pt x="1165860" y="931164"/>
                </a:lnTo>
                <a:lnTo>
                  <a:pt x="1165860" y="1045464"/>
                </a:lnTo>
                <a:lnTo>
                  <a:pt x="1178814" y="1045464"/>
                </a:lnTo>
                <a:close/>
              </a:path>
              <a:path w="2706370" h="1420495">
                <a:moveTo>
                  <a:pt x="1178814" y="1070610"/>
                </a:moveTo>
                <a:lnTo>
                  <a:pt x="1178814" y="1045464"/>
                </a:lnTo>
                <a:lnTo>
                  <a:pt x="1165860" y="1057656"/>
                </a:lnTo>
                <a:lnTo>
                  <a:pt x="1165860" y="1070610"/>
                </a:lnTo>
                <a:lnTo>
                  <a:pt x="1178814" y="1070610"/>
                </a:lnTo>
                <a:close/>
              </a:path>
              <a:path w="2706370" h="1420495">
                <a:moveTo>
                  <a:pt x="1361694" y="1397508"/>
                </a:moveTo>
                <a:lnTo>
                  <a:pt x="1352931" y="1388745"/>
                </a:lnTo>
                <a:lnTo>
                  <a:pt x="1344168" y="1397508"/>
                </a:lnTo>
                <a:lnTo>
                  <a:pt x="1361694" y="1397508"/>
                </a:lnTo>
                <a:close/>
              </a:path>
              <a:path w="2706370" h="1420495">
                <a:moveTo>
                  <a:pt x="1361694" y="1415034"/>
                </a:moveTo>
                <a:lnTo>
                  <a:pt x="1361694" y="1397508"/>
                </a:lnTo>
                <a:lnTo>
                  <a:pt x="1344168" y="1397508"/>
                </a:lnTo>
                <a:lnTo>
                  <a:pt x="1344168" y="1415034"/>
                </a:lnTo>
                <a:lnTo>
                  <a:pt x="1348740" y="1420368"/>
                </a:lnTo>
                <a:lnTo>
                  <a:pt x="1357122" y="1420368"/>
                </a:lnTo>
                <a:lnTo>
                  <a:pt x="1361694" y="1415034"/>
                </a:lnTo>
                <a:close/>
              </a:path>
              <a:path w="2706370" h="1420495">
                <a:moveTo>
                  <a:pt x="1701546" y="1075182"/>
                </a:moveTo>
                <a:lnTo>
                  <a:pt x="1701546" y="1070610"/>
                </a:lnTo>
                <a:lnTo>
                  <a:pt x="1671065" y="1070610"/>
                </a:lnTo>
                <a:lnTo>
                  <a:pt x="1352931" y="1388745"/>
                </a:lnTo>
                <a:lnTo>
                  <a:pt x="1361694" y="1397508"/>
                </a:lnTo>
                <a:lnTo>
                  <a:pt x="1361694" y="1415034"/>
                </a:lnTo>
                <a:lnTo>
                  <a:pt x="1701546" y="1075182"/>
                </a:lnTo>
                <a:close/>
              </a:path>
              <a:path w="2706370" h="1420495">
                <a:moveTo>
                  <a:pt x="2692908" y="905256"/>
                </a:moveTo>
                <a:lnTo>
                  <a:pt x="1520190" y="905256"/>
                </a:lnTo>
                <a:lnTo>
                  <a:pt x="1514094" y="911352"/>
                </a:lnTo>
                <a:lnTo>
                  <a:pt x="1514094" y="1065276"/>
                </a:lnTo>
                <a:lnTo>
                  <a:pt x="1520190" y="1070610"/>
                </a:lnTo>
                <a:lnTo>
                  <a:pt x="1527048" y="1070610"/>
                </a:lnTo>
                <a:lnTo>
                  <a:pt x="1527048" y="931164"/>
                </a:lnTo>
                <a:lnTo>
                  <a:pt x="1540002" y="918210"/>
                </a:lnTo>
                <a:lnTo>
                  <a:pt x="1540002" y="931164"/>
                </a:lnTo>
                <a:lnTo>
                  <a:pt x="2680716" y="931164"/>
                </a:lnTo>
                <a:lnTo>
                  <a:pt x="2680716" y="918210"/>
                </a:lnTo>
                <a:lnTo>
                  <a:pt x="2692908" y="905256"/>
                </a:lnTo>
                <a:close/>
              </a:path>
              <a:path w="2706370" h="1420495">
                <a:moveTo>
                  <a:pt x="1540002" y="931164"/>
                </a:moveTo>
                <a:lnTo>
                  <a:pt x="1540002" y="918210"/>
                </a:lnTo>
                <a:lnTo>
                  <a:pt x="1527048" y="931164"/>
                </a:lnTo>
                <a:lnTo>
                  <a:pt x="1540002" y="931164"/>
                </a:lnTo>
                <a:close/>
              </a:path>
              <a:path w="2706370" h="1420495">
                <a:moveTo>
                  <a:pt x="1540002" y="1045464"/>
                </a:moveTo>
                <a:lnTo>
                  <a:pt x="1540002" y="931164"/>
                </a:lnTo>
                <a:lnTo>
                  <a:pt x="1527048" y="931164"/>
                </a:lnTo>
                <a:lnTo>
                  <a:pt x="1527048" y="1045464"/>
                </a:lnTo>
                <a:lnTo>
                  <a:pt x="1540002" y="1045464"/>
                </a:lnTo>
                <a:close/>
              </a:path>
              <a:path w="2706370" h="1420495">
                <a:moveTo>
                  <a:pt x="1715262" y="1057656"/>
                </a:moveTo>
                <a:lnTo>
                  <a:pt x="1710689" y="1048512"/>
                </a:lnTo>
                <a:lnTo>
                  <a:pt x="1706118" y="1045464"/>
                </a:lnTo>
                <a:lnTo>
                  <a:pt x="1527048" y="1045464"/>
                </a:lnTo>
                <a:lnTo>
                  <a:pt x="1540002" y="1057656"/>
                </a:lnTo>
                <a:lnTo>
                  <a:pt x="1540002" y="1070610"/>
                </a:lnTo>
                <a:lnTo>
                  <a:pt x="1671065" y="1070610"/>
                </a:lnTo>
                <a:lnTo>
                  <a:pt x="1692402" y="1049274"/>
                </a:lnTo>
                <a:lnTo>
                  <a:pt x="1701546" y="1070610"/>
                </a:lnTo>
                <a:lnTo>
                  <a:pt x="1701546" y="1075182"/>
                </a:lnTo>
                <a:lnTo>
                  <a:pt x="1713738" y="1062990"/>
                </a:lnTo>
                <a:lnTo>
                  <a:pt x="1715262" y="1057656"/>
                </a:lnTo>
                <a:close/>
              </a:path>
              <a:path w="2706370" h="1420495">
                <a:moveTo>
                  <a:pt x="1540002" y="1070610"/>
                </a:moveTo>
                <a:lnTo>
                  <a:pt x="1540002" y="1057656"/>
                </a:lnTo>
                <a:lnTo>
                  <a:pt x="1527048" y="1045464"/>
                </a:lnTo>
                <a:lnTo>
                  <a:pt x="1527048" y="1070610"/>
                </a:lnTo>
                <a:lnTo>
                  <a:pt x="1540002" y="1070610"/>
                </a:lnTo>
                <a:close/>
              </a:path>
              <a:path w="2706370" h="1420495">
                <a:moveTo>
                  <a:pt x="1701546" y="1070610"/>
                </a:moveTo>
                <a:lnTo>
                  <a:pt x="1692402" y="1049274"/>
                </a:lnTo>
                <a:lnTo>
                  <a:pt x="1671065" y="1070610"/>
                </a:lnTo>
                <a:lnTo>
                  <a:pt x="1701546" y="1070610"/>
                </a:lnTo>
                <a:close/>
              </a:path>
              <a:path w="2706370" h="1420495">
                <a:moveTo>
                  <a:pt x="2692908" y="25146"/>
                </a:moveTo>
                <a:lnTo>
                  <a:pt x="2680716" y="12954"/>
                </a:lnTo>
                <a:lnTo>
                  <a:pt x="2680716" y="25146"/>
                </a:lnTo>
                <a:lnTo>
                  <a:pt x="2692908" y="25146"/>
                </a:lnTo>
                <a:close/>
              </a:path>
              <a:path w="2706370" h="1420495">
                <a:moveTo>
                  <a:pt x="2692908" y="905256"/>
                </a:moveTo>
                <a:lnTo>
                  <a:pt x="2692908" y="25146"/>
                </a:lnTo>
                <a:lnTo>
                  <a:pt x="2680716" y="25146"/>
                </a:lnTo>
                <a:lnTo>
                  <a:pt x="2680716" y="905256"/>
                </a:lnTo>
                <a:lnTo>
                  <a:pt x="2692908" y="905256"/>
                </a:lnTo>
                <a:close/>
              </a:path>
              <a:path w="2706370" h="1420495">
                <a:moveTo>
                  <a:pt x="2692908" y="931164"/>
                </a:moveTo>
                <a:lnTo>
                  <a:pt x="2692908" y="905256"/>
                </a:lnTo>
                <a:lnTo>
                  <a:pt x="2680716" y="918210"/>
                </a:lnTo>
                <a:lnTo>
                  <a:pt x="2680716" y="931164"/>
                </a:lnTo>
                <a:lnTo>
                  <a:pt x="2692908" y="931164"/>
                </a:lnTo>
                <a:close/>
              </a:path>
            </a:pathLst>
          </a:custGeom>
          <a:solidFill>
            <a:srgbClr val="FFFFFF"/>
          </a:solidFill>
        </p:spPr>
        <p:txBody>
          <a:bodyPr wrap="square" lIns="0" tIns="0" rIns="0" bIns="0" rtlCol="0"/>
          <a:lstStyle/>
          <a:p>
            <a:endParaRPr/>
          </a:p>
        </p:txBody>
      </p:sp>
      <p:sp>
        <p:nvSpPr>
          <p:cNvPr id="17" name="object 17"/>
          <p:cNvSpPr txBox="1"/>
          <p:nvPr/>
        </p:nvSpPr>
        <p:spPr>
          <a:xfrm>
            <a:off x="1925827" y="2930144"/>
            <a:ext cx="163322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Arial"/>
                <a:cs typeface="Arial"/>
              </a:rPr>
              <a:t>Cardiologist</a:t>
            </a:r>
            <a:endParaRPr sz="2400">
              <a:latin typeface="Arial"/>
              <a:cs typeface="Arial"/>
            </a:endParaRPr>
          </a:p>
        </p:txBody>
      </p:sp>
      <p:sp>
        <p:nvSpPr>
          <p:cNvPr id="18" name="object 18"/>
          <p:cNvSpPr txBox="1"/>
          <p:nvPr/>
        </p:nvSpPr>
        <p:spPr>
          <a:xfrm>
            <a:off x="5262633" y="1624075"/>
            <a:ext cx="3756025" cy="817880"/>
          </a:xfrm>
          <a:prstGeom prst="rect">
            <a:avLst/>
          </a:prstGeom>
        </p:spPr>
        <p:txBody>
          <a:bodyPr vert="horz" wrap="square" lIns="0" tIns="12065" rIns="0" bIns="0" rtlCol="0">
            <a:spAutoFit/>
          </a:bodyPr>
          <a:lstStyle/>
          <a:p>
            <a:pPr algn="ctr">
              <a:lnSpc>
                <a:spcPct val="100000"/>
              </a:lnSpc>
              <a:spcBef>
                <a:spcPts val="95"/>
              </a:spcBef>
            </a:pPr>
            <a:r>
              <a:rPr sz="2600" spc="-5" dirty="0">
                <a:latin typeface="Arial"/>
                <a:cs typeface="Arial"/>
              </a:rPr>
              <a:t>Stroke</a:t>
            </a:r>
            <a:r>
              <a:rPr sz="2600" spc="0" dirty="0">
                <a:latin typeface="Arial"/>
                <a:cs typeface="Arial"/>
              </a:rPr>
              <a:t> </a:t>
            </a:r>
            <a:r>
              <a:rPr sz="2600" spc="-5" dirty="0">
                <a:latin typeface="Arial"/>
                <a:cs typeface="Arial"/>
              </a:rPr>
              <a:t>Rehab</a:t>
            </a:r>
            <a:endParaRPr sz="2600">
              <a:latin typeface="Arial"/>
              <a:cs typeface="Arial"/>
            </a:endParaRPr>
          </a:p>
          <a:p>
            <a:pPr algn="ctr">
              <a:lnSpc>
                <a:spcPct val="100000"/>
              </a:lnSpc>
            </a:pPr>
            <a:r>
              <a:rPr sz="2600" spc="-5" dirty="0">
                <a:latin typeface="Arial"/>
                <a:cs typeface="Arial"/>
              </a:rPr>
              <a:t>(and any other</a:t>
            </a:r>
            <a:r>
              <a:rPr sz="2600" spc="15" dirty="0">
                <a:latin typeface="Arial"/>
                <a:cs typeface="Arial"/>
              </a:rPr>
              <a:t> </a:t>
            </a:r>
            <a:r>
              <a:rPr sz="2600" spc="-5" dirty="0">
                <a:latin typeface="Arial"/>
                <a:cs typeface="Arial"/>
              </a:rPr>
              <a:t>diagnosis)</a:t>
            </a:r>
            <a:endParaRPr sz="2600">
              <a:latin typeface="Arial"/>
              <a:cs typeface="Arial"/>
            </a:endParaRPr>
          </a:p>
        </p:txBody>
      </p:sp>
      <p:sp>
        <p:nvSpPr>
          <p:cNvPr id="19" name="object 19"/>
          <p:cNvSpPr txBox="1"/>
          <p:nvPr/>
        </p:nvSpPr>
        <p:spPr>
          <a:xfrm>
            <a:off x="1665991" y="1963920"/>
            <a:ext cx="2228850" cy="421640"/>
          </a:xfrm>
          <a:prstGeom prst="rect">
            <a:avLst/>
          </a:prstGeom>
        </p:spPr>
        <p:txBody>
          <a:bodyPr vert="horz" wrap="square" lIns="0" tIns="12065" rIns="0" bIns="0" rtlCol="0">
            <a:spAutoFit/>
          </a:bodyPr>
          <a:lstStyle/>
          <a:p>
            <a:pPr marL="12700">
              <a:lnSpc>
                <a:spcPct val="100000"/>
              </a:lnSpc>
              <a:spcBef>
                <a:spcPts val="95"/>
              </a:spcBef>
            </a:pPr>
            <a:r>
              <a:rPr sz="2600" spc="-5" dirty="0">
                <a:latin typeface="Arial"/>
                <a:cs typeface="Arial"/>
              </a:rPr>
              <a:t>Cardiac</a:t>
            </a:r>
            <a:r>
              <a:rPr sz="2600" spc="-40" dirty="0">
                <a:latin typeface="Arial"/>
                <a:cs typeface="Arial"/>
              </a:rPr>
              <a:t> </a:t>
            </a:r>
            <a:r>
              <a:rPr sz="2600" spc="-5" dirty="0">
                <a:latin typeface="Arial"/>
                <a:cs typeface="Arial"/>
              </a:rPr>
              <a:t>Rehab</a:t>
            </a:r>
            <a:endParaRPr sz="2600">
              <a:latin typeface="Arial"/>
              <a:cs typeface="Arial"/>
            </a:endParaRPr>
          </a:p>
        </p:txBody>
      </p:sp>
      <p:sp>
        <p:nvSpPr>
          <p:cNvPr id="20" name="object 20"/>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21" name="object 21"/>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3491738" y="1032764"/>
            <a:ext cx="3075305" cy="574040"/>
          </a:xfrm>
          <a:prstGeom prst="rect">
            <a:avLst/>
          </a:prstGeom>
        </p:spPr>
        <p:txBody>
          <a:bodyPr vert="horz" wrap="square" lIns="0" tIns="12700" rIns="0" bIns="0" rtlCol="0">
            <a:spAutoFit/>
          </a:bodyPr>
          <a:lstStyle/>
          <a:p>
            <a:pPr marL="12700">
              <a:lnSpc>
                <a:spcPct val="100000"/>
              </a:lnSpc>
              <a:spcBef>
                <a:spcPts val="100"/>
              </a:spcBef>
            </a:pPr>
            <a:r>
              <a:rPr spc="-5" dirty="0"/>
              <a:t>Prehabilitation</a:t>
            </a:r>
          </a:p>
        </p:txBody>
      </p:sp>
      <p:sp>
        <p:nvSpPr>
          <p:cNvPr id="13" name="object 13"/>
          <p:cNvSpPr txBox="1">
            <a:spLocks noGrp="1"/>
          </p:cNvSpPr>
          <p:nvPr>
            <p:ph type="body" idx="1"/>
          </p:nvPr>
        </p:nvSpPr>
        <p:spPr>
          <a:prstGeom prst="rect">
            <a:avLst/>
          </a:prstGeom>
        </p:spPr>
        <p:txBody>
          <a:bodyPr vert="horz" wrap="square" lIns="0" tIns="280288" rIns="0" bIns="0" rtlCol="0">
            <a:spAutoFit/>
          </a:bodyPr>
          <a:lstStyle/>
          <a:p>
            <a:pPr marL="355600" marR="5080">
              <a:lnSpc>
                <a:spcPct val="100000"/>
              </a:lnSpc>
              <a:spcBef>
                <a:spcPts val="95"/>
              </a:spcBef>
            </a:pPr>
            <a:r>
              <a:rPr i="1" spc="-10" dirty="0">
                <a:latin typeface="Arial"/>
                <a:cs typeface="Arial"/>
              </a:rPr>
              <a:t>Prehabilitation </a:t>
            </a:r>
            <a:r>
              <a:rPr spc="-5" dirty="0"/>
              <a:t>is </a:t>
            </a:r>
            <a:r>
              <a:rPr spc="-10" dirty="0"/>
              <a:t>distinct </a:t>
            </a:r>
            <a:r>
              <a:rPr spc="-5" dirty="0"/>
              <a:t>from </a:t>
            </a:r>
            <a:r>
              <a:rPr spc="-10" dirty="0"/>
              <a:t>rehabilitation  </a:t>
            </a:r>
            <a:r>
              <a:rPr spc="-5" dirty="0"/>
              <a:t>in that it is </a:t>
            </a:r>
            <a:r>
              <a:rPr spc="-10" dirty="0"/>
              <a:t>designed </a:t>
            </a:r>
            <a:r>
              <a:rPr spc="-5" dirty="0"/>
              <a:t>to </a:t>
            </a:r>
            <a:r>
              <a:rPr spc="-10" dirty="0"/>
              <a:t>increase one’s  ability </a:t>
            </a:r>
            <a:r>
              <a:rPr spc="-5" dirty="0"/>
              <a:t>to </a:t>
            </a:r>
            <a:r>
              <a:rPr spc="-10" dirty="0"/>
              <a:t>function </a:t>
            </a:r>
            <a:r>
              <a:rPr spc="-5" dirty="0"/>
              <a:t>in </a:t>
            </a:r>
            <a:r>
              <a:rPr spc="-10" dirty="0"/>
              <a:t>“anticipation </a:t>
            </a:r>
            <a:r>
              <a:rPr spc="-5" dirty="0"/>
              <a:t>of </a:t>
            </a:r>
            <a:r>
              <a:rPr spc="-10" dirty="0"/>
              <a:t>an  upcoming</a:t>
            </a:r>
            <a:r>
              <a:rPr spc="-15" dirty="0"/>
              <a:t> </a:t>
            </a:r>
            <a:r>
              <a:rPr spc="-10" dirty="0"/>
              <a:t>stressor.”</a:t>
            </a:r>
          </a:p>
        </p:txBody>
      </p:sp>
      <p:sp>
        <p:nvSpPr>
          <p:cNvPr id="14" name="object 14"/>
          <p:cNvSpPr txBox="1"/>
          <p:nvPr/>
        </p:nvSpPr>
        <p:spPr>
          <a:xfrm>
            <a:off x="1336802" y="5510276"/>
            <a:ext cx="3556000" cy="269875"/>
          </a:xfrm>
          <a:prstGeom prst="rect">
            <a:avLst/>
          </a:prstGeom>
        </p:spPr>
        <p:txBody>
          <a:bodyPr vert="horz" wrap="square" lIns="0" tIns="12700" rIns="0" bIns="0" rtlCol="0">
            <a:spAutoFit/>
          </a:bodyPr>
          <a:lstStyle/>
          <a:p>
            <a:pPr marL="12700">
              <a:lnSpc>
                <a:spcPct val="100000"/>
              </a:lnSpc>
              <a:spcBef>
                <a:spcPts val="100"/>
              </a:spcBef>
            </a:pPr>
            <a:r>
              <a:rPr sz="1600" i="1" spc="-5" dirty="0">
                <a:latin typeface="Arial"/>
                <a:cs typeface="Arial"/>
              </a:rPr>
              <a:t>Source: Mayo NE, et al. Surgery.</a:t>
            </a:r>
            <a:r>
              <a:rPr sz="1600" i="1" spc="-55" dirty="0">
                <a:latin typeface="Arial"/>
                <a:cs typeface="Arial"/>
              </a:rPr>
              <a:t> </a:t>
            </a:r>
            <a:r>
              <a:rPr sz="1600" i="1" spc="-5" dirty="0">
                <a:latin typeface="Arial"/>
                <a:cs typeface="Arial"/>
              </a:rPr>
              <a:t>2011.</a:t>
            </a:r>
            <a:endParaRPr sz="1600">
              <a:latin typeface="Arial"/>
              <a:cs typeface="Arial"/>
            </a:endParaRPr>
          </a:p>
        </p:txBody>
      </p:sp>
      <p:sp>
        <p:nvSpPr>
          <p:cNvPr id="15" name="object 15"/>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2714498" y="1032764"/>
            <a:ext cx="4629150" cy="574040"/>
          </a:xfrm>
          <a:prstGeom prst="rect">
            <a:avLst/>
          </a:prstGeom>
        </p:spPr>
        <p:txBody>
          <a:bodyPr vert="horz" wrap="square" lIns="0" tIns="12700" rIns="0" bIns="0" rtlCol="0">
            <a:spAutoFit/>
          </a:bodyPr>
          <a:lstStyle/>
          <a:p>
            <a:pPr marL="12700">
              <a:lnSpc>
                <a:spcPct val="100000"/>
              </a:lnSpc>
              <a:spcBef>
                <a:spcPts val="100"/>
              </a:spcBef>
            </a:pPr>
            <a:r>
              <a:rPr spc="-10" dirty="0"/>
              <a:t>Cancer </a:t>
            </a:r>
            <a:r>
              <a:rPr spc="-5" dirty="0"/>
              <a:t>Prehabilitation</a:t>
            </a:r>
          </a:p>
        </p:txBody>
      </p:sp>
      <p:sp>
        <p:nvSpPr>
          <p:cNvPr id="13" name="object 13"/>
          <p:cNvSpPr txBox="1"/>
          <p:nvPr/>
        </p:nvSpPr>
        <p:spPr>
          <a:xfrm>
            <a:off x="993902" y="1805432"/>
            <a:ext cx="7970520" cy="3728720"/>
          </a:xfrm>
          <a:prstGeom prst="rect">
            <a:avLst/>
          </a:prstGeom>
        </p:spPr>
        <p:txBody>
          <a:bodyPr vert="horz" wrap="square" lIns="0" tIns="12700" rIns="0" bIns="0" rtlCol="0">
            <a:spAutoFit/>
          </a:bodyPr>
          <a:lstStyle/>
          <a:p>
            <a:pPr marL="12700">
              <a:lnSpc>
                <a:spcPct val="100000"/>
              </a:lnSpc>
              <a:spcBef>
                <a:spcPts val="100"/>
              </a:spcBef>
            </a:pPr>
            <a:r>
              <a:rPr sz="3000" spc="-5" dirty="0">
                <a:latin typeface="Arial"/>
                <a:cs typeface="Arial"/>
              </a:rPr>
              <a:t>New research is</a:t>
            </a:r>
            <a:r>
              <a:rPr sz="3000" spc="-25" dirty="0">
                <a:latin typeface="Arial"/>
                <a:cs typeface="Arial"/>
              </a:rPr>
              <a:t> </a:t>
            </a:r>
            <a:r>
              <a:rPr sz="3000" spc="-10" dirty="0">
                <a:latin typeface="Arial"/>
                <a:cs typeface="Arial"/>
              </a:rPr>
              <a:t>promising:</a:t>
            </a:r>
            <a:endParaRPr sz="3000">
              <a:latin typeface="Arial"/>
              <a:cs typeface="Arial"/>
            </a:endParaRPr>
          </a:p>
          <a:p>
            <a:pPr>
              <a:lnSpc>
                <a:spcPct val="100000"/>
              </a:lnSpc>
              <a:spcBef>
                <a:spcPts val="10"/>
              </a:spcBef>
            </a:pPr>
            <a:endParaRPr sz="4100">
              <a:latin typeface="Times New Roman"/>
              <a:cs typeface="Times New Roman"/>
            </a:endParaRPr>
          </a:p>
          <a:p>
            <a:pPr marL="12700" marR="5080">
              <a:lnSpc>
                <a:spcPts val="3240"/>
              </a:lnSpc>
            </a:pPr>
            <a:r>
              <a:rPr sz="3000" spc="-5" dirty="0">
                <a:solidFill>
                  <a:srgbClr val="C00000"/>
                </a:solidFill>
                <a:latin typeface="Arial"/>
                <a:cs typeface="Arial"/>
              </a:rPr>
              <a:t>“In this pilot study, a 1-month </a:t>
            </a:r>
            <a:r>
              <a:rPr sz="3000" spc="-10" dirty="0">
                <a:solidFill>
                  <a:srgbClr val="C00000"/>
                </a:solidFill>
                <a:latin typeface="Arial"/>
                <a:cs typeface="Arial"/>
              </a:rPr>
              <a:t>trimodal  </a:t>
            </a:r>
            <a:r>
              <a:rPr sz="3000" spc="-5" dirty="0">
                <a:solidFill>
                  <a:srgbClr val="C00000"/>
                </a:solidFill>
                <a:latin typeface="Arial"/>
                <a:cs typeface="Arial"/>
              </a:rPr>
              <a:t>prehabilitation program improved </a:t>
            </a:r>
            <a:r>
              <a:rPr sz="3000" spc="-10" dirty="0">
                <a:solidFill>
                  <a:srgbClr val="C00000"/>
                </a:solidFill>
                <a:latin typeface="Arial"/>
                <a:cs typeface="Arial"/>
              </a:rPr>
              <a:t>postoperative  </a:t>
            </a:r>
            <a:r>
              <a:rPr sz="3000" spc="-5" dirty="0">
                <a:solidFill>
                  <a:srgbClr val="C00000"/>
                </a:solidFill>
                <a:latin typeface="Arial"/>
                <a:cs typeface="Arial"/>
              </a:rPr>
              <a:t>functional</a:t>
            </a:r>
            <a:r>
              <a:rPr sz="3000" spc="-10" dirty="0">
                <a:solidFill>
                  <a:srgbClr val="C00000"/>
                </a:solidFill>
                <a:latin typeface="Arial"/>
                <a:cs typeface="Arial"/>
              </a:rPr>
              <a:t> </a:t>
            </a:r>
            <a:r>
              <a:rPr sz="3000" spc="-5" dirty="0">
                <a:solidFill>
                  <a:srgbClr val="C00000"/>
                </a:solidFill>
                <a:latin typeface="Arial"/>
                <a:cs typeface="Arial"/>
              </a:rPr>
              <a:t>recovery.”</a:t>
            </a:r>
            <a:endParaRPr sz="3000">
              <a:latin typeface="Arial"/>
              <a:cs typeface="Arial"/>
            </a:endParaRPr>
          </a:p>
          <a:p>
            <a:pPr>
              <a:lnSpc>
                <a:spcPct val="100000"/>
              </a:lnSpc>
              <a:spcBef>
                <a:spcPts val="25"/>
              </a:spcBef>
            </a:pPr>
            <a:endParaRPr sz="4050">
              <a:latin typeface="Times New Roman"/>
              <a:cs typeface="Times New Roman"/>
            </a:endParaRPr>
          </a:p>
          <a:p>
            <a:pPr marL="12700" marR="952500">
              <a:lnSpc>
                <a:spcPts val="3240"/>
              </a:lnSpc>
            </a:pPr>
            <a:r>
              <a:rPr sz="3000" spc="-5" dirty="0">
                <a:latin typeface="Arial"/>
                <a:cs typeface="Arial"/>
              </a:rPr>
              <a:t>Trimodal: exercise, nutritional </a:t>
            </a:r>
            <a:r>
              <a:rPr sz="3000" spc="-10" dirty="0">
                <a:latin typeface="Arial"/>
                <a:cs typeface="Arial"/>
              </a:rPr>
              <a:t>counseling,  </a:t>
            </a:r>
            <a:r>
              <a:rPr sz="3000" spc="-5" dirty="0">
                <a:latin typeface="Arial"/>
                <a:cs typeface="Arial"/>
              </a:rPr>
              <a:t>anxiety</a:t>
            </a:r>
            <a:r>
              <a:rPr sz="3000" spc="-20" dirty="0">
                <a:latin typeface="Arial"/>
                <a:cs typeface="Arial"/>
              </a:rPr>
              <a:t> </a:t>
            </a:r>
            <a:r>
              <a:rPr sz="3000" spc="-10" dirty="0">
                <a:latin typeface="Arial"/>
                <a:cs typeface="Arial"/>
              </a:rPr>
              <a:t>reduction</a:t>
            </a:r>
            <a:endParaRPr sz="3000">
              <a:latin typeface="Arial"/>
              <a:cs typeface="Arial"/>
            </a:endParaRPr>
          </a:p>
        </p:txBody>
      </p:sp>
      <p:sp>
        <p:nvSpPr>
          <p:cNvPr id="14" name="object 14"/>
          <p:cNvSpPr txBox="1"/>
          <p:nvPr/>
        </p:nvSpPr>
        <p:spPr>
          <a:xfrm>
            <a:off x="993902" y="6040626"/>
            <a:ext cx="3540760" cy="269875"/>
          </a:xfrm>
          <a:prstGeom prst="rect">
            <a:avLst/>
          </a:prstGeom>
        </p:spPr>
        <p:txBody>
          <a:bodyPr vert="horz" wrap="square" lIns="0" tIns="12700" rIns="0" bIns="0" rtlCol="0">
            <a:spAutoFit/>
          </a:bodyPr>
          <a:lstStyle/>
          <a:p>
            <a:pPr marL="12700">
              <a:lnSpc>
                <a:spcPct val="100000"/>
              </a:lnSpc>
              <a:spcBef>
                <a:spcPts val="100"/>
              </a:spcBef>
            </a:pPr>
            <a:r>
              <a:rPr sz="1600" i="1" spc="-5" dirty="0">
                <a:latin typeface="Arial"/>
                <a:cs typeface="Arial"/>
              </a:rPr>
              <a:t>Source: Li C, et al. Surg Endosc. 2012.</a:t>
            </a:r>
            <a:endParaRPr sz="1600">
              <a:latin typeface="Arial"/>
              <a:cs typeface="Arial"/>
            </a:endParaRPr>
          </a:p>
        </p:txBody>
      </p:sp>
      <p:sp>
        <p:nvSpPr>
          <p:cNvPr id="15" name="object 15"/>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105028" rIns="0" bIns="0" rtlCol="0">
            <a:spAutoFit/>
          </a:bodyPr>
          <a:lstStyle/>
          <a:p>
            <a:pPr marL="1905" algn="ctr">
              <a:lnSpc>
                <a:spcPct val="100000"/>
              </a:lnSpc>
              <a:spcBef>
                <a:spcPts val="95"/>
              </a:spcBef>
            </a:pPr>
            <a:r>
              <a:rPr sz="3200" spc="-5" dirty="0"/>
              <a:t>Esophagectomy:</a:t>
            </a:r>
            <a:endParaRPr sz="3200"/>
          </a:p>
          <a:p>
            <a:pPr marL="1905" algn="ctr">
              <a:lnSpc>
                <a:spcPct val="100000"/>
              </a:lnSpc>
            </a:pPr>
            <a:r>
              <a:rPr sz="3200" spc="-5" dirty="0"/>
              <a:t>Fast Track vs.</a:t>
            </a:r>
            <a:r>
              <a:rPr sz="3200" spc="15" dirty="0"/>
              <a:t> </a:t>
            </a:r>
            <a:r>
              <a:rPr sz="3200" spc="-5" dirty="0"/>
              <a:t>Conventional</a:t>
            </a:r>
            <a:endParaRPr sz="3200"/>
          </a:p>
        </p:txBody>
      </p:sp>
      <p:sp>
        <p:nvSpPr>
          <p:cNvPr id="13" name="object 13"/>
          <p:cNvSpPr txBox="1"/>
          <p:nvPr/>
        </p:nvSpPr>
        <p:spPr>
          <a:xfrm>
            <a:off x="993902" y="2008886"/>
            <a:ext cx="7399020" cy="3317240"/>
          </a:xfrm>
          <a:prstGeom prst="rect">
            <a:avLst/>
          </a:prstGeom>
        </p:spPr>
        <p:txBody>
          <a:bodyPr vert="horz" wrap="square" lIns="0" tIns="85725" rIns="0" bIns="0" rtlCol="0">
            <a:spAutoFit/>
          </a:bodyPr>
          <a:lstStyle/>
          <a:p>
            <a:pPr marL="354965" indent="-342265">
              <a:lnSpc>
                <a:spcPct val="100000"/>
              </a:lnSpc>
              <a:spcBef>
                <a:spcPts val="675"/>
              </a:spcBef>
              <a:buChar char="•"/>
              <a:tabLst>
                <a:tab pos="354965" algn="l"/>
                <a:tab pos="355600" algn="l"/>
              </a:tabLst>
            </a:pPr>
            <a:r>
              <a:rPr sz="2400" spc="-5" dirty="0">
                <a:latin typeface="Arial"/>
                <a:cs typeface="Arial"/>
              </a:rPr>
              <a:t>Hospital stay (7.7 vs 14.8</a:t>
            </a:r>
            <a:r>
              <a:rPr sz="2400" spc="25" dirty="0">
                <a:latin typeface="Arial"/>
                <a:cs typeface="Arial"/>
              </a:rPr>
              <a:t> </a:t>
            </a:r>
            <a:r>
              <a:rPr sz="2400" spc="-10" dirty="0">
                <a:latin typeface="Arial"/>
                <a:cs typeface="Arial"/>
              </a:rPr>
              <a:t>days)</a:t>
            </a:r>
            <a:endParaRPr sz="2400">
              <a:latin typeface="Arial"/>
              <a:cs typeface="Arial"/>
            </a:endParaRPr>
          </a:p>
          <a:p>
            <a:pPr marL="354965" indent="-342265">
              <a:lnSpc>
                <a:spcPct val="100000"/>
              </a:lnSpc>
              <a:spcBef>
                <a:spcPts val="575"/>
              </a:spcBef>
              <a:buChar char="•"/>
              <a:tabLst>
                <a:tab pos="354965" algn="l"/>
                <a:tab pos="355600" algn="l"/>
              </a:tabLst>
            </a:pPr>
            <a:r>
              <a:rPr sz="2400" spc="-5" dirty="0">
                <a:latin typeface="Arial"/>
                <a:cs typeface="Arial"/>
              </a:rPr>
              <a:t>Complications [30d] (29.1 vs</a:t>
            </a:r>
            <a:r>
              <a:rPr sz="2400" spc="25" dirty="0">
                <a:latin typeface="Arial"/>
                <a:cs typeface="Arial"/>
              </a:rPr>
              <a:t> </a:t>
            </a:r>
            <a:r>
              <a:rPr sz="2400" spc="-10" dirty="0">
                <a:latin typeface="Arial"/>
                <a:cs typeface="Arial"/>
              </a:rPr>
              <a:t>47.4%)</a:t>
            </a:r>
            <a:endParaRPr sz="2400">
              <a:latin typeface="Arial"/>
              <a:cs typeface="Arial"/>
            </a:endParaRPr>
          </a:p>
          <a:p>
            <a:pPr marL="354965" indent="-342265">
              <a:lnSpc>
                <a:spcPct val="100000"/>
              </a:lnSpc>
              <a:spcBef>
                <a:spcPts val="575"/>
              </a:spcBef>
              <a:buChar char="•"/>
              <a:tabLst>
                <a:tab pos="354965" algn="l"/>
                <a:tab pos="355600" algn="l"/>
              </a:tabLst>
            </a:pPr>
            <a:r>
              <a:rPr sz="2400" spc="-5" dirty="0">
                <a:latin typeface="Arial"/>
                <a:cs typeface="Arial"/>
              </a:rPr>
              <a:t>Patient satisfaction [very good/pain] (87.3 vs</a:t>
            </a:r>
            <a:r>
              <a:rPr sz="2400" spc="0" dirty="0">
                <a:latin typeface="Arial"/>
                <a:cs typeface="Arial"/>
              </a:rPr>
              <a:t> </a:t>
            </a:r>
            <a:r>
              <a:rPr sz="2400" spc="-10" dirty="0">
                <a:latin typeface="Arial"/>
                <a:cs typeface="Arial"/>
              </a:rPr>
              <a:t>57.4%)</a:t>
            </a:r>
            <a:endParaRPr sz="2400">
              <a:latin typeface="Arial"/>
              <a:cs typeface="Arial"/>
            </a:endParaRPr>
          </a:p>
          <a:p>
            <a:pPr>
              <a:lnSpc>
                <a:spcPct val="100000"/>
              </a:lnSpc>
              <a:spcBef>
                <a:spcPts val="10"/>
              </a:spcBef>
            </a:pPr>
            <a:endParaRPr sz="3500">
              <a:latin typeface="Times New Roman"/>
              <a:cs typeface="Times New Roman"/>
            </a:endParaRPr>
          </a:p>
          <a:p>
            <a:pPr marL="12700" marR="142240">
              <a:lnSpc>
                <a:spcPct val="100000"/>
              </a:lnSpc>
            </a:pPr>
            <a:r>
              <a:rPr sz="2400" spc="-5" dirty="0">
                <a:latin typeface="Arial"/>
                <a:cs typeface="Arial"/>
              </a:rPr>
              <a:t>“The fast-track rehabilitation program results in </a:t>
            </a:r>
            <a:r>
              <a:rPr sz="2400" spc="-10" dirty="0">
                <a:latin typeface="Arial"/>
                <a:cs typeface="Arial"/>
              </a:rPr>
              <a:t>fewer  </a:t>
            </a:r>
            <a:r>
              <a:rPr sz="2400" spc="-5" dirty="0">
                <a:latin typeface="Arial"/>
                <a:cs typeface="Arial"/>
              </a:rPr>
              <a:t>complications, less postoperative pain, a reduction </a:t>
            </a:r>
            <a:r>
              <a:rPr sz="2400" spc="-10" dirty="0">
                <a:latin typeface="Arial"/>
                <a:cs typeface="Arial"/>
              </a:rPr>
              <a:t>in  </a:t>
            </a:r>
            <a:r>
              <a:rPr sz="2400" spc="-5" dirty="0">
                <a:latin typeface="Arial"/>
                <a:cs typeface="Arial"/>
              </a:rPr>
              <a:t>hospital length of stay, and quicker return to work </a:t>
            </a:r>
            <a:r>
              <a:rPr sz="2400" spc="-10" dirty="0">
                <a:latin typeface="Arial"/>
                <a:cs typeface="Arial"/>
              </a:rPr>
              <a:t>and  </a:t>
            </a:r>
            <a:r>
              <a:rPr sz="2400" spc="-5" dirty="0">
                <a:latin typeface="Arial"/>
                <a:cs typeface="Arial"/>
              </a:rPr>
              <a:t>normal activities after</a:t>
            </a:r>
            <a:r>
              <a:rPr sz="2400" spc="30" dirty="0">
                <a:latin typeface="Arial"/>
                <a:cs typeface="Arial"/>
              </a:rPr>
              <a:t> </a:t>
            </a:r>
            <a:r>
              <a:rPr sz="2400" spc="-10" dirty="0">
                <a:latin typeface="Arial"/>
                <a:cs typeface="Arial"/>
              </a:rPr>
              <a:t>esophagectomy.”</a:t>
            </a:r>
            <a:endParaRPr sz="2400">
              <a:latin typeface="Arial"/>
              <a:cs typeface="Arial"/>
            </a:endParaRPr>
          </a:p>
        </p:txBody>
      </p:sp>
      <p:sp>
        <p:nvSpPr>
          <p:cNvPr id="14" name="object 14"/>
          <p:cNvSpPr txBox="1"/>
          <p:nvPr/>
        </p:nvSpPr>
        <p:spPr>
          <a:xfrm>
            <a:off x="993902" y="5790691"/>
            <a:ext cx="4499610" cy="269875"/>
          </a:xfrm>
          <a:prstGeom prst="rect">
            <a:avLst/>
          </a:prstGeom>
        </p:spPr>
        <p:txBody>
          <a:bodyPr vert="horz" wrap="square" lIns="0" tIns="12700" rIns="0" bIns="0" rtlCol="0">
            <a:spAutoFit/>
          </a:bodyPr>
          <a:lstStyle/>
          <a:p>
            <a:pPr marL="12700">
              <a:lnSpc>
                <a:spcPct val="100000"/>
              </a:lnSpc>
              <a:spcBef>
                <a:spcPts val="100"/>
              </a:spcBef>
            </a:pPr>
            <a:r>
              <a:rPr sz="1600" i="1" spc="-5" dirty="0">
                <a:latin typeface="Arial"/>
                <a:cs typeface="Arial"/>
              </a:rPr>
              <a:t>Source: Cao S, et al. Support Cancer Care.</a:t>
            </a:r>
            <a:r>
              <a:rPr sz="1600" i="1" spc="15" dirty="0">
                <a:latin typeface="Arial"/>
                <a:cs typeface="Arial"/>
              </a:rPr>
              <a:t> </a:t>
            </a:r>
            <a:r>
              <a:rPr sz="1600" i="1" spc="-5" dirty="0">
                <a:latin typeface="Arial"/>
                <a:cs typeface="Arial"/>
              </a:rPr>
              <a:t>2013.</a:t>
            </a:r>
            <a:endParaRPr sz="1600">
              <a:latin typeface="Arial"/>
              <a:cs typeface="Arial"/>
            </a:endParaRPr>
          </a:p>
        </p:txBody>
      </p:sp>
      <p:sp>
        <p:nvSpPr>
          <p:cNvPr id="15" name="object 15"/>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1428241" y="1065530"/>
            <a:ext cx="7200900" cy="513080"/>
          </a:xfrm>
          <a:prstGeom prst="rect">
            <a:avLst/>
          </a:prstGeom>
        </p:spPr>
        <p:txBody>
          <a:bodyPr vert="horz" wrap="square" lIns="0" tIns="12065" rIns="0" bIns="0" rtlCol="0">
            <a:spAutoFit/>
          </a:bodyPr>
          <a:lstStyle/>
          <a:p>
            <a:pPr marL="12700">
              <a:lnSpc>
                <a:spcPct val="100000"/>
              </a:lnSpc>
              <a:spcBef>
                <a:spcPts val="95"/>
              </a:spcBef>
            </a:pPr>
            <a:r>
              <a:rPr sz="3200" spc="-5" dirty="0"/>
              <a:t>Rehabilitation of Older Cancer</a:t>
            </a:r>
            <a:r>
              <a:rPr sz="3200" spc="100" dirty="0"/>
              <a:t> </a:t>
            </a:r>
            <a:r>
              <a:rPr sz="3200" spc="-5" dirty="0"/>
              <a:t>Patients</a:t>
            </a:r>
            <a:endParaRPr sz="3200"/>
          </a:p>
        </p:txBody>
      </p:sp>
      <p:sp>
        <p:nvSpPr>
          <p:cNvPr id="13" name="object 13"/>
          <p:cNvSpPr txBox="1"/>
          <p:nvPr/>
        </p:nvSpPr>
        <p:spPr>
          <a:xfrm>
            <a:off x="1336818" y="2079757"/>
            <a:ext cx="7441565" cy="2463800"/>
          </a:xfrm>
          <a:prstGeom prst="rect">
            <a:avLst/>
          </a:prstGeom>
        </p:spPr>
        <p:txBody>
          <a:bodyPr vert="horz" wrap="square" lIns="0" tIns="12065" rIns="0" bIns="0" rtlCol="0">
            <a:spAutoFit/>
          </a:bodyPr>
          <a:lstStyle/>
          <a:p>
            <a:pPr marL="12700" marR="5080">
              <a:lnSpc>
                <a:spcPct val="100000"/>
              </a:lnSpc>
              <a:spcBef>
                <a:spcPts val="95"/>
              </a:spcBef>
            </a:pPr>
            <a:r>
              <a:rPr sz="3200" spc="-10" dirty="0">
                <a:latin typeface="Arial"/>
                <a:cs typeface="Arial"/>
              </a:rPr>
              <a:t>“Prevention </a:t>
            </a:r>
            <a:r>
              <a:rPr sz="3200" spc="-5" dirty="0">
                <a:latin typeface="Arial"/>
                <a:cs typeface="Arial"/>
              </a:rPr>
              <a:t>and </a:t>
            </a:r>
            <a:r>
              <a:rPr sz="3200" spc="-10" dirty="0">
                <a:latin typeface="Arial"/>
                <a:cs typeface="Arial"/>
              </a:rPr>
              <a:t>management </a:t>
            </a:r>
            <a:r>
              <a:rPr sz="3200" spc="-5" dirty="0">
                <a:latin typeface="Arial"/>
                <a:cs typeface="Arial"/>
              </a:rPr>
              <a:t>of </a:t>
            </a:r>
            <a:r>
              <a:rPr sz="3200" spc="-10" dirty="0">
                <a:latin typeface="Arial"/>
                <a:cs typeface="Arial"/>
              </a:rPr>
              <a:t>fatigue,  cognitive decline </a:t>
            </a:r>
            <a:r>
              <a:rPr sz="3200" spc="-5" dirty="0">
                <a:latin typeface="Arial"/>
                <a:cs typeface="Arial"/>
              </a:rPr>
              <a:t>and </a:t>
            </a:r>
            <a:r>
              <a:rPr sz="3200" spc="-10" dirty="0">
                <a:latin typeface="Arial"/>
                <a:cs typeface="Arial"/>
              </a:rPr>
              <a:t>peripheral  neuropathy appear </a:t>
            </a:r>
            <a:r>
              <a:rPr sz="3200" spc="-5" dirty="0">
                <a:latin typeface="Arial"/>
                <a:cs typeface="Arial"/>
              </a:rPr>
              <a:t>as the most </a:t>
            </a:r>
            <a:r>
              <a:rPr sz="3200" spc="-10" dirty="0">
                <a:latin typeface="Arial"/>
                <a:cs typeface="Arial"/>
              </a:rPr>
              <a:t>important  issue[s] </a:t>
            </a:r>
            <a:r>
              <a:rPr sz="3200" spc="-5" dirty="0">
                <a:latin typeface="Arial"/>
                <a:cs typeface="Arial"/>
              </a:rPr>
              <a:t>to </a:t>
            </a:r>
            <a:r>
              <a:rPr sz="3200" spc="-10" dirty="0">
                <a:latin typeface="Arial"/>
                <a:cs typeface="Arial"/>
              </a:rPr>
              <a:t>prolong </a:t>
            </a:r>
            <a:r>
              <a:rPr sz="3200" spc="-5" dirty="0">
                <a:latin typeface="Arial"/>
                <a:cs typeface="Arial"/>
              </a:rPr>
              <a:t>the </a:t>
            </a:r>
            <a:r>
              <a:rPr sz="3200" spc="-10" dirty="0">
                <a:latin typeface="Arial"/>
                <a:cs typeface="Arial"/>
              </a:rPr>
              <a:t>active life  expectancies </a:t>
            </a:r>
            <a:r>
              <a:rPr sz="3200" spc="-5" dirty="0">
                <a:latin typeface="Arial"/>
                <a:cs typeface="Arial"/>
              </a:rPr>
              <a:t>of </a:t>
            </a:r>
            <a:r>
              <a:rPr sz="3200" spc="-10" dirty="0">
                <a:latin typeface="Arial"/>
                <a:cs typeface="Arial"/>
              </a:rPr>
              <a:t>these individuals.”</a:t>
            </a:r>
            <a:endParaRPr sz="3200">
              <a:latin typeface="Arial"/>
              <a:cs typeface="Arial"/>
            </a:endParaRPr>
          </a:p>
        </p:txBody>
      </p:sp>
      <p:sp>
        <p:nvSpPr>
          <p:cNvPr id="14" name="object 14"/>
          <p:cNvSpPr txBox="1"/>
          <p:nvPr/>
        </p:nvSpPr>
        <p:spPr>
          <a:xfrm>
            <a:off x="1336802" y="5160517"/>
            <a:ext cx="4199890" cy="284480"/>
          </a:xfrm>
          <a:prstGeom prst="rect">
            <a:avLst/>
          </a:prstGeom>
        </p:spPr>
        <p:txBody>
          <a:bodyPr vert="horz" wrap="square" lIns="0" tIns="12065" rIns="0" bIns="0" rtlCol="0">
            <a:spAutoFit/>
          </a:bodyPr>
          <a:lstStyle/>
          <a:p>
            <a:pPr marL="12700">
              <a:lnSpc>
                <a:spcPct val="100000"/>
              </a:lnSpc>
              <a:spcBef>
                <a:spcPts val="95"/>
              </a:spcBef>
            </a:pPr>
            <a:r>
              <a:rPr sz="1700" i="1" spc="-5" dirty="0">
                <a:latin typeface="Arial"/>
                <a:cs typeface="Arial"/>
              </a:rPr>
              <a:t>Source: Balducci L, et al. Acta Oncol.</a:t>
            </a:r>
            <a:r>
              <a:rPr sz="1700" i="1" spc="155" dirty="0">
                <a:latin typeface="Arial"/>
                <a:cs typeface="Arial"/>
              </a:rPr>
              <a:t> </a:t>
            </a:r>
            <a:r>
              <a:rPr sz="1700" i="1" spc="-5" dirty="0">
                <a:latin typeface="Arial"/>
                <a:cs typeface="Arial"/>
              </a:rPr>
              <a:t>2013.</a:t>
            </a:r>
            <a:endParaRPr sz="1700">
              <a:latin typeface="Arial"/>
              <a:cs typeface="Arial"/>
            </a:endParaRPr>
          </a:p>
        </p:txBody>
      </p:sp>
      <p:sp>
        <p:nvSpPr>
          <p:cNvPr id="15" name="object 15"/>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2927095" y="1065530"/>
            <a:ext cx="4206240" cy="513080"/>
          </a:xfrm>
          <a:prstGeom prst="rect">
            <a:avLst/>
          </a:prstGeom>
        </p:spPr>
        <p:txBody>
          <a:bodyPr vert="horz" wrap="square" lIns="0" tIns="12065" rIns="0" bIns="0" rtlCol="0">
            <a:spAutoFit/>
          </a:bodyPr>
          <a:lstStyle/>
          <a:p>
            <a:pPr marL="12700">
              <a:lnSpc>
                <a:spcPct val="100000"/>
              </a:lnSpc>
              <a:spcBef>
                <a:spcPts val="95"/>
              </a:spcBef>
            </a:pPr>
            <a:r>
              <a:rPr sz="3200" spc="-5" dirty="0"/>
              <a:t>PT in Advanced</a:t>
            </a:r>
            <a:r>
              <a:rPr sz="3200" dirty="0"/>
              <a:t> </a:t>
            </a:r>
            <a:r>
              <a:rPr sz="3200" spc="-5" dirty="0"/>
              <a:t>Cancer</a:t>
            </a:r>
            <a:endParaRPr sz="3200"/>
          </a:p>
        </p:txBody>
      </p:sp>
      <p:sp>
        <p:nvSpPr>
          <p:cNvPr id="13" name="object 13"/>
          <p:cNvSpPr txBox="1">
            <a:spLocks noGrp="1"/>
          </p:cNvSpPr>
          <p:nvPr>
            <p:ph type="body" idx="1"/>
          </p:nvPr>
        </p:nvSpPr>
        <p:spPr>
          <a:prstGeom prst="rect">
            <a:avLst/>
          </a:prstGeom>
        </p:spPr>
        <p:txBody>
          <a:bodyPr vert="horz" wrap="square" lIns="0" tIns="58419" rIns="0" bIns="0" rtlCol="0">
            <a:spAutoFit/>
          </a:bodyPr>
          <a:lstStyle/>
          <a:p>
            <a:pPr marL="355600" marR="81915" indent="-342900">
              <a:lnSpc>
                <a:spcPts val="2920"/>
              </a:lnSpc>
              <a:spcBef>
                <a:spcPts val="459"/>
              </a:spcBef>
              <a:buChar char="•"/>
              <a:tabLst>
                <a:tab pos="354965" algn="l"/>
                <a:tab pos="355600" algn="l"/>
              </a:tabLst>
            </a:pPr>
            <a:r>
              <a:rPr sz="2700" spc="-5" dirty="0"/>
              <a:t>103 adults undergoing radiation therapy for  advanced cancer with prognoses estimated in the  range of 6 months to 5</a:t>
            </a:r>
            <a:r>
              <a:rPr sz="2700" spc="-20" dirty="0"/>
              <a:t> </a:t>
            </a:r>
            <a:r>
              <a:rPr sz="2700" spc="-5" dirty="0"/>
              <a:t>years.</a:t>
            </a:r>
            <a:endParaRPr sz="2700"/>
          </a:p>
          <a:p>
            <a:pPr marL="355600" indent="-342900">
              <a:lnSpc>
                <a:spcPct val="100000"/>
              </a:lnSpc>
              <a:spcBef>
                <a:spcPts val="275"/>
              </a:spcBef>
              <a:buChar char="•"/>
              <a:tabLst>
                <a:tab pos="354965" algn="l"/>
                <a:tab pos="355600" algn="l"/>
              </a:tabLst>
            </a:pPr>
            <a:r>
              <a:rPr sz="2700" spc="-5" dirty="0"/>
              <a:t>Single blinded, randomized, controlled</a:t>
            </a:r>
            <a:r>
              <a:rPr sz="2700" spc="-30" dirty="0"/>
              <a:t> </a:t>
            </a:r>
            <a:r>
              <a:rPr sz="2700" spc="-5" dirty="0"/>
              <a:t>trial.</a:t>
            </a:r>
            <a:endParaRPr sz="2700"/>
          </a:p>
          <a:p>
            <a:pPr marL="355600" marR="62865" indent="-342900">
              <a:lnSpc>
                <a:spcPts val="2920"/>
              </a:lnSpc>
              <a:spcBef>
                <a:spcPts val="685"/>
              </a:spcBef>
              <a:buChar char="•"/>
              <a:tabLst>
                <a:tab pos="354965" algn="l"/>
                <a:tab pos="355600" algn="l"/>
              </a:tabLst>
            </a:pPr>
            <a:r>
              <a:rPr sz="2700" spc="-5" dirty="0"/>
              <a:t>8 multidisciplinary 90-minute interventions with </a:t>
            </a:r>
            <a:r>
              <a:rPr sz="2700" spc="-10" dirty="0"/>
              <a:t>30  </a:t>
            </a:r>
            <a:r>
              <a:rPr sz="2700" spc="-5" dirty="0"/>
              <a:t>minutes of each session devoted to</a:t>
            </a:r>
            <a:r>
              <a:rPr sz="2700" spc="-25" dirty="0"/>
              <a:t> </a:t>
            </a:r>
            <a:r>
              <a:rPr sz="2700" spc="-5" dirty="0"/>
              <a:t>PT.</a:t>
            </a:r>
            <a:endParaRPr sz="2700"/>
          </a:p>
          <a:p>
            <a:pPr>
              <a:lnSpc>
                <a:spcPct val="100000"/>
              </a:lnSpc>
              <a:spcBef>
                <a:spcPts val="10"/>
              </a:spcBef>
            </a:pPr>
            <a:endParaRPr sz="3650">
              <a:latin typeface="Times New Roman"/>
              <a:cs typeface="Times New Roman"/>
            </a:endParaRPr>
          </a:p>
          <a:p>
            <a:pPr marL="12700" marR="5080">
              <a:lnSpc>
                <a:spcPts val="2920"/>
              </a:lnSpc>
            </a:pPr>
            <a:r>
              <a:rPr sz="2700" b="1" spc="-5" dirty="0">
                <a:solidFill>
                  <a:srgbClr val="C00000"/>
                </a:solidFill>
                <a:latin typeface="Arial"/>
                <a:cs typeface="Arial"/>
              </a:rPr>
              <a:t>90% attendance rate</a:t>
            </a:r>
            <a:r>
              <a:rPr sz="2700" spc="-5" dirty="0"/>
              <a:t>—advanced cancer status </a:t>
            </a:r>
            <a:r>
              <a:rPr sz="2700" spc="-10" dirty="0"/>
              <a:t>and  </a:t>
            </a:r>
            <a:r>
              <a:rPr sz="2700" spc="-5" dirty="0"/>
              <a:t>daily radiation therapy didn’t restrict</a:t>
            </a:r>
            <a:r>
              <a:rPr sz="2700" spc="-15" dirty="0"/>
              <a:t> </a:t>
            </a:r>
            <a:r>
              <a:rPr sz="2700" spc="-10" dirty="0"/>
              <a:t>participation</a:t>
            </a:r>
            <a:endParaRPr sz="2700">
              <a:latin typeface="Arial"/>
              <a:cs typeface="Arial"/>
            </a:endParaRPr>
          </a:p>
        </p:txBody>
      </p:sp>
      <p:sp>
        <p:nvSpPr>
          <p:cNvPr id="14" name="object 14"/>
          <p:cNvSpPr txBox="1"/>
          <p:nvPr/>
        </p:nvSpPr>
        <p:spPr>
          <a:xfrm>
            <a:off x="993902" y="6011671"/>
            <a:ext cx="5208905" cy="269875"/>
          </a:xfrm>
          <a:prstGeom prst="rect">
            <a:avLst/>
          </a:prstGeom>
        </p:spPr>
        <p:txBody>
          <a:bodyPr vert="horz" wrap="square" lIns="0" tIns="12700" rIns="0" bIns="0" rtlCol="0">
            <a:spAutoFit/>
          </a:bodyPr>
          <a:lstStyle/>
          <a:p>
            <a:pPr marL="12700">
              <a:lnSpc>
                <a:spcPct val="100000"/>
              </a:lnSpc>
              <a:spcBef>
                <a:spcPts val="100"/>
              </a:spcBef>
            </a:pPr>
            <a:r>
              <a:rPr sz="1600" i="1" spc="-5" dirty="0">
                <a:latin typeface="Arial"/>
                <a:cs typeface="Arial"/>
              </a:rPr>
              <a:t>Source: Cheville AL, et al. Am </a:t>
            </a:r>
            <a:r>
              <a:rPr sz="1600" i="1" dirty="0">
                <a:latin typeface="Arial"/>
                <a:cs typeface="Arial"/>
              </a:rPr>
              <a:t>J </a:t>
            </a:r>
            <a:r>
              <a:rPr sz="1600" i="1" spc="-5" dirty="0">
                <a:latin typeface="Arial"/>
                <a:cs typeface="Arial"/>
              </a:rPr>
              <a:t>Phys Med Rehabil.</a:t>
            </a:r>
            <a:r>
              <a:rPr sz="1600" i="1" spc="-15" dirty="0">
                <a:latin typeface="Arial"/>
                <a:cs typeface="Arial"/>
              </a:rPr>
              <a:t> </a:t>
            </a:r>
            <a:r>
              <a:rPr sz="1600" i="1" spc="-5" dirty="0">
                <a:latin typeface="Arial"/>
                <a:cs typeface="Arial"/>
              </a:rPr>
              <a:t>2010.</a:t>
            </a:r>
            <a:endParaRPr sz="1600">
              <a:latin typeface="Arial"/>
              <a:cs typeface="Arial"/>
            </a:endParaRPr>
          </a:p>
        </p:txBody>
      </p:sp>
      <p:sp>
        <p:nvSpPr>
          <p:cNvPr id="15" name="object 15"/>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12700" rIns="0" bIns="0" rtlCol="0">
            <a:spAutoFit/>
          </a:bodyPr>
          <a:lstStyle/>
          <a:p>
            <a:pPr marL="1007744" marR="5080" indent="643255">
              <a:lnSpc>
                <a:spcPct val="100000"/>
              </a:lnSpc>
              <a:spcBef>
                <a:spcPts val="100"/>
              </a:spcBef>
            </a:pPr>
            <a:r>
              <a:rPr spc="-10" dirty="0"/>
              <a:t>Chemotherapy-Induced  </a:t>
            </a:r>
            <a:r>
              <a:rPr spc="-5" dirty="0"/>
              <a:t>Peripheral </a:t>
            </a:r>
            <a:r>
              <a:rPr spc="-10" dirty="0"/>
              <a:t>Neuropathy</a:t>
            </a:r>
            <a:r>
              <a:rPr dirty="0"/>
              <a:t> </a:t>
            </a:r>
            <a:r>
              <a:rPr spc="-10" dirty="0"/>
              <a:t>(CIPN)</a:t>
            </a:r>
          </a:p>
        </p:txBody>
      </p:sp>
      <p:sp>
        <p:nvSpPr>
          <p:cNvPr id="13" name="object 13"/>
          <p:cNvSpPr txBox="1">
            <a:spLocks noGrp="1"/>
          </p:cNvSpPr>
          <p:nvPr>
            <p:ph type="body" idx="1"/>
          </p:nvPr>
        </p:nvSpPr>
        <p:spPr>
          <a:prstGeom prst="rect">
            <a:avLst/>
          </a:prstGeom>
        </p:spPr>
        <p:txBody>
          <a:bodyPr vert="horz" wrap="square" lIns="0" tIns="200152" rIns="0" bIns="0" rtlCol="0">
            <a:spAutoFit/>
          </a:bodyPr>
          <a:lstStyle/>
          <a:p>
            <a:pPr marL="12700" marR="5080">
              <a:lnSpc>
                <a:spcPct val="110000"/>
              </a:lnSpc>
              <a:spcBef>
                <a:spcPts val="100"/>
              </a:spcBef>
            </a:pPr>
            <a:r>
              <a:rPr sz="2700" i="1" spc="-5" dirty="0">
                <a:latin typeface="Arial"/>
                <a:cs typeface="Arial"/>
              </a:rPr>
              <a:t>Chemotherapy induced peripheral </a:t>
            </a:r>
            <a:r>
              <a:rPr sz="2700" i="1" spc="-10" dirty="0">
                <a:latin typeface="Arial"/>
                <a:cs typeface="Arial"/>
              </a:rPr>
              <a:t>neuropathy  </a:t>
            </a:r>
            <a:r>
              <a:rPr sz="2700" spc="-5" dirty="0"/>
              <a:t>(CIPN), a possible side-effect of some </a:t>
            </a:r>
            <a:r>
              <a:rPr sz="2700" spc="-10" dirty="0"/>
              <a:t>chemotherapy  </a:t>
            </a:r>
            <a:r>
              <a:rPr sz="2700" spc="-5" dirty="0"/>
              <a:t>drugs that can injure nerves, is the most </a:t>
            </a:r>
            <a:r>
              <a:rPr sz="2700" spc="-10" dirty="0"/>
              <a:t>prevalent  </a:t>
            </a:r>
            <a:r>
              <a:rPr sz="2700" spc="-5" dirty="0"/>
              <a:t>neurologic complication of cancer</a:t>
            </a:r>
            <a:r>
              <a:rPr sz="2700" spc="-25" dirty="0"/>
              <a:t> </a:t>
            </a:r>
            <a:r>
              <a:rPr sz="2700" spc="-5" dirty="0"/>
              <a:t>treatment.</a:t>
            </a:r>
            <a:endParaRPr sz="2700">
              <a:latin typeface="Arial"/>
              <a:cs typeface="Arial"/>
            </a:endParaRPr>
          </a:p>
        </p:txBody>
      </p:sp>
      <p:sp>
        <p:nvSpPr>
          <p:cNvPr id="14" name="object 14"/>
          <p:cNvSpPr txBox="1"/>
          <p:nvPr/>
        </p:nvSpPr>
        <p:spPr>
          <a:xfrm>
            <a:off x="993902" y="6100064"/>
            <a:ext cx="4693920" cy="269875"/>
          </a:xfrm>
          <a:prstGeom prst="rect">
            <a:avLst/>
          </a:prstGeom>
        </p:spPr>
        <p:txBody>
          <a:bodyPr vert="horz" wrap="square" lIns="0" tIns="12700" rIns="0" bIns="0" rtlCol="0">
            <a:spAutoFit/>
          </a:bodyPr>
          <a:lstStyle/>
          <a:p>
            <a:pPr marL="12700">
              <a:lnSpc>
                <a:spcPct val="100000"/>
              </a:lnSpc>
              <a:spcBef>
                <a:spcPts val="100"/>
              </a:spcBef>
            </a:pPr>
            <a:r>
              <a:rPr sz="1600" i="1" spc="-5" dirty="0">
                <a:latin typeface="Arial"/>
                <a:cs typeface="Arial"/>
              </a:rPr>
              <a:t>Source: Kannarkat </a:t>
            </a:r>
            <a:r>
              <a:rPr sz="1600" i="1" dirty="0">
                <a:latin typeface="Arial"/>
                <a:cs typeface="Arial"/>
              </a:rPr>
              <a:t>G, </a:t>
            </a:r>
            <a:r>
              <a:rPr sz="1600" i="1" spc="-5" dirty="0">
                <a:latin typeface="Arial"/>
                <a:cs typeface="Arial"/>
              </a:rPr>
              <a:t>et al. Curr Opin Neurol.</a:t>
            </a:r>
            <a:r>
              <a:rPr sz="1600" i="1" spc="10" dirty="0">
                <a:latin typeface="Arial"/>
                <a:cs typeface="Arial"/>
              </a:rPr>
              <a:t> </a:t>
            </a:r>
            <a:r>
              <a:rPr sz="1600" i="1" spc="-5" dirty="0">
                <a:latin typeface="Arial"/>
                <a:cs typeface="Arial"/>
              </a:rPr>
              <a:t>2007.</a:t>
            </a:r>
            <a:endParaRPr sz="1600">
              <a:latin typeface="Arial"/>
              <a:cs typeface="Arial"/>
            </a:endParaRPr>
          </a:p>
        </p:txBody>
      </p:sp>
      <p:sp>
        <p:nvSpPr>
          <p:cNvPr id="15" name="object 15"/>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7415" y="821689"/>
            <a:ext cx="5403850" cy="1000760"/>
          </a:xfrm>
          <a:prstGeom prst="rect">
            <a:avLst/>
          </a:prstGeom>
        </p:spPr>
        <p:txBody>
          <a:bodyPr vert="horz" wrap="square" lIns="0" tIns="12065" rIns="0" bIns="0" rtlCol="0">
            <a:spAutoFit/>
          </a:bodyPr>
          <a:lstStyle/>
          <a:p>
            <a:pPr marL="12700" marR="5080" indent="574040">
              <a:lnSpc>
                <a:spcPct val="100000"/>
              </a:lnSpc>
              <a:spcBef>
                <a:spcPts val="95"/>
              </a:spcBef>
            </a:pPr>
            <a:r>
              <a:rPr sz="3200" spc="-5" dirty="0"/>
              <a:t>Chemotherapy-Induced  Peripheral Neuropathy</a:t>
            </a:r>
            <a:r>
              <a:rPr sz="3200" spc="40" dirty="0"/>
              <a:t> </a:t>
            </a:r>
            <a:r>
              <a:rPr sz="3200" spc="-5" dirty="0"/>
              <a:t>(CIPN)</a:t>
            </a:r>
            <a:endParaRPr sz="3200"/>
          </a:p>
        </p:txBody>
      </p:sp>
      <p:sp>
        <p:nvSpPr>
          <p:cNvPr id="3" name="object 3"/>
          <p:cNvSpPr txBox="1"/>
          <p:nvPr/>
        </p:nvSpPr>
        <p:spPr>
          <a:xfrm>
            <a:off x="5105400" y="1905000"/>
            <a:ext cx="4038600" cy="4526280"/>
          </a:xfrm>
          <a:prstGeom prst="rect">
            <a:avLst/>
          </a:prstGeom>
          <a:solidFill>
            <a:srgbClr val="FFEAD5"/>
          </a:solidFill>
        </p:spPr>
        <p:txBody>
          <a:bodyPr vert="horz" wrap="square" lIns="0" tIns="2540" rIns="0" bIns="0" rtlCol="0">
            <a:spAutoFit/>
          </a:bodyPr>
          <a:lstStyle/>
          <a:p>
            <a:pPr>
              <a:lnSpc>
                <a:spcPct val="100000"/>
              </a:lnSpc>
              <a:spcBef>
                <a:spcPts val="20"/>
              </a:spcBef>
            </a:pPr>
            <a:endParaRPr sz="1900">
              <a:latin typeface="Times New Roman"/>
              <a:cs typeface="Times New Roman"/>
            </a:endParaRPr>
          </a:p>
          <a:p>
            <a:pPr marL="434975" marR="198120">
              <a:lnSpc>
                <a:spcPts val="1920"/>
              </a:lnSpc>
            </a:pPr>
            <a:r>
              <a:rPr sz="2000" spc="-5" dirty="0">
                <a:latin typeface="Arial"/>
                <a:cs typeface="Arial"/>
              </a:rPr>
              <a:t>OT--“low-tech” interventions  such as a smart phone, voice  activated software, large  handled tools, stress mats,  </a:t>
            </a:r>
            <a:r>
              <a:rPr sz="2000" spc="-10" dirty="0">
                <a:latin typeface="Arial"/>
                <a:cs typeface="Arial"/>
              </a:rPr>
              <a:t>button hook </a:t>
            </a:r>
            <a:r>
              <a:rPr sz="2000" spc="-5" dirty="0">
                <a:latin typeface="Arial"/>
                <a:cs typeface="Arial"/>
              </a:rPr>
              <a:t>tool and </a:t>
            </a:r>
            <a:r>
              <a:rPr sz="2000" spc="-10" dirty="0">
                <a:latin typeface="Arial"/>
                <a:cs typeface="Arial"/>
              </a:rPr>
              <a:t>more--  </a:t>
            </a:r>
            <a:r>
              <a:rPr sz="2000" spc="-5" dirty="0">
                <a:latin typeface="Arial"/>
                <a:cs typeface="Arial"/>
              </a:rPr>
              <a:t>can </a:t>
            </a:r>
            <a:r>
              <a:rPr sz="2000" spc="-10" dirty="0">
                <a:latin typeface="Arial"/>
                <a:cs typeface="Arial"/>
              </a:rPr>
              <a:t>help </a:t>
            </a:r>
            <a:r>
              <a:rPr sz="2000" spc="-5" dirty="0">
                <a:latin typeface="Arial"/>
                <a:cs typeface="Arial"/>
              </a:rPr>
              <a:t>to </a:t>
            </a:r>
            <a:r>
              <a:rPr sz="2000" spc="-10" dirty="0">
                <a:latin typeface="Arial"/>
                <a:cs typeface="Arial"/>
              </a:rPr>
              <a:t>decrease disability  </a:t>
            </a:r>
            <a:r>
              <a:rPr sz="2000" spc="-5" dirty="0">
                <a:latin typeface="Arial"/>
                <a:cs typeface="Arial"/>
              </a:rPr>
              <a:t>in patients with</a:t>
            </a:r>
            <a:r>
              <a:rPr sz="2000" spc="0" dirty="0">
                <a:latin typeface="Arial"/>
                <a:cs typeface="Arial"/>
              </a:rPr>
              <a:t> </a:t>
            </a:r>
            <a:r>
              <a:rPr sz="2000" spc="-5" dirty="0">
                <a:latin typeface="Arial"/>
                <a:cs typeface="Arial"/>
              </a:rPr>
              <a:t>CIPN.</a:t>
            </a:r>
            <a:endParaRPr sz="2000">
              <a:latin typeface="Arial"/>
              <a:cs typeface="Arial"/>
            </a:endParaRPr>
          </a:p>
          <a:p>
            <a:pPr>
              <a:lnSpc>
                <a:spcPct val="100000"/>
              </a:lnSpc>
              <a:spcBef>
                <a:spcPts val="5"/>
              </a:spcBef>
            </a:pPr>
            <a:endParaRPr sz="2500">
              <a:latin typeface="Times New Roman"/>
              <a:cs typeface="Times New Roman"/>
            </a:endParaRPr>
          </a:p>
          <a:p>
            <a:pPr marL="434975" marR="410209">
              <a:lnSpc>
                <a:spcPts val="1920"/>
              </a:lnSpc>
            </a:pPr>
            <a:r>
              <a:rPr sz="2000" spc="-10" dirty="0">
                <a:latin typeface="Arial"/>
                <a:cs typeface="Arial"/>
              </a:rPr>
              <a:t>PT--can help decrease  </a:t>
            </a:r>
            <a:r>
              <a:rPr sz="2000" spc="-5" dirty="0">
                <a:latin typeface="Arial"/>
                <a:cs typeface="Arial"/>
              </a:rPr>
              <a:t>disability by focusing on  balance, gait and footwear  (e.g., extra </a:t>
            </a:r>
            <a:r>
              <a:rPr sz="2000" spc="-10" dirty="0">
                <a:latin typeface="Arial"/>
                <a:cs typeface="Arial"/>
              </a:rPr>
              <a:t>depth </a:t>
            </a:r>
            <a:r>
              <a:rPr sz="2000" spc="-5" dirty="0">
                <a:latin typeface="Arial"/>
                <a:cs typeface="Arial"/>
              </a:rPr>
              <a:t>or </a:t>
            </a:r>
            <a:r>
              <a:rPr sz="2000" spc="-10" dirty="0">
                <a:latin typeface="Arial"/>
                <a:cs typeface="Arial"/>
              </a:rPr>
              <a:t>width  </a:t>
            </a:r>
            <a:r>
              <a:rPr sz="2000" spc="-5" dirty="0">
                <a:latin typeface="Arial"/>
                <a:cs typeface="Arial"/>
              </a:rPr>
              <a:t>shoes, rocker bottom</a:t>
            </a:r>
            <a:r>
              <a:rPr sz="2000" spc="-40" dirty="0">
                <a:latin typeface="Arial"/>
                <a:cs typeface="Arial"/>
              </a:rPr>
              <a:t> </a:t>
            </a:r>
            <a:r>
              <a:rPr sz="2000" spc="-5" dirty="0">
                <a:latin typeface="Arial"/>
                <a:cs typeface="Arial"/>
              </a:rPr>
              <a:t>soles).</a:t>
            </a:r>
            <a:endParaRPr sz="2000">
              <a:latin typeface="Arial"/>
              <a:cs typeface="Arial"/>
            </a:endParaRPr>
          </a:p>
        </p:txBody>
      </p:sp>
      <p:sp>
        <p:nvSpPr>
          <p:cNvPr id="4" name="object 4"/>
          <p:cNvSpPr txBox="1"/>
          <p:nvPr/>
        </p:nvSpPr>
        <p:spPr>
          <a:xfrm>
            <a:off x="914400" y="1905000"/>
            <a:ext cx="4038600" cy="4526280"/>
          </a:xfrm>
          <a:prstGeom prst="rect">
            <a:avLst/>
          </a:prstGeom>
          <a:solidFill>
            <a:srgbClr val="365F91"/>
          </a:solidFill>
        </p:spPr>
        <p:txBody>
          <a:bodyPr vert="horz" wrap="square" lIns="0" tIns="635" rIns="0" bIns="0" rtlCol="0">
            <a:spAutoFit/>
          </a:bodyPr>
          <a:lstStyle/>
          <a:p>
            <a:pPr>
              <a:lnSpc>
                <a:spcPct val="100000"/>
              </a:lnSpc>
              <a:spcBef>
                <a:spcPts val="5"/>
              </a:spcBef>
            </a:pPr>
            <a:endParaRPr sz="2700">
              <a:latin typeface="Times New Roman"/>
              <a:cs typeface="Times New Roman"/>
            </a:endParaRPr>
          </a:p>
          <a:p>
            <a:pPr marL="524510">
              <a:lnSpc>
                <a:spcPct val="100000"/>
              </a:lnSpc>
            </a:pPr>
            <a:r>
              <a:rPr sz="2000" b="1" spc="-5" dirty="0">
                <a:solidFill>
                  <a:srgbClr val="EF792F"/>
                </a:solidFill>
                <a:latin typeface="Arial"/>
                <a:cs typeface="Arial"/>
              </a:rPr>
              <a:t>Impairment vs.</a:t>
            </a:r>
            <a:r>
              <a:rPr sz="2000" b="1" spc="-25" dirty="0">
                <a:solidFill>
                  <a:srgbClr val="EF792F"/>
                </a:solidFill>
                <a:latin typeface="Arial"/>
                <a:cs typeface="Arial"/>
              </a:rPr>
              <a:t> </a:t>
            </a:r>
            <a:r>
              <a:rPr sz="2000" b="1" spc="-5" dirty="0">
                <a:solidFill>
                  <a:srgbClr val="EF792F"/>
                </a:solidFill>
                <a:latin typeface="Arial"/>
                <a:cs typeface="Arial"/>
              </a:rPr>
              <a:t>Disability</a:t>
            </a:r>
            <a:endParaRPr sz="2000">
              <a:latin typeface="Arial"/>
              <a:cs typeface="Arial"/>
            </a:endParaRPr>
          </a:p>
        </p:txBody>
      </p:sp>
      <p:sp>
        <p:nvSpPr>
          <p:cNvPr id="5" name="object 5"/>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1982216" y="1032764"/>
            <a:ext cx="6092190" cy="574040"/>
          </a:xfrm>
          <a:prstGeom prst="rect">
            <a:avLst/>
          </a:prstGeom>
        </p:spPr>
        <p:txBody>
          <a:bodyPr vert="horz" wrap="square" lIns="0" tIns="12700" rIns="0" bIns="0" rtlCol="0">
            <a:spAutoFit/>
          </a:bodyPr>
          <a:lstStyle/>
          <a:p>
            <a:pPr marL="12700">
              <a:lnSpc>
                <a:spcPct val="100000"/>
              </a:lnSpc>
              <a:spcBef>
                <a:spcPts val="100"/>
              </a:spcBef>
            </a:pPr>
            <a:r>
              <a:rPr spc="-10" dirty="0"/>
              <a:t>Cancer-Related Fatigue</a:t>
            </a:r>
            <a:r>
              <a:rPr spc="10" dirty="0"/>
              <a:t> </a:t>
            </a:r>
            <a:r>
              <a:rPr spc="-10" dirty="0"/>
              <a:t>(CRF)</a:t>
            </a:r>
          </a:p>
        </p:txBody>
      </p:sp>
      <p:sp>
        <p:nvSpPr>
          <p:cNvPr id="13" name="object 13"/>
          <p:cNvSpPr txBox="1"/>
          <p:nvPr/>
        </p:nvSpPr>
        <p:spPr>
          <a:xfrm>
            <a:off x="993902" y="2079751"/>
            <a:ext cx="7877175" cy="3536950"/>
          </a:xfrm>
          <a:prstGeom prst="rect">
            <a:avLst/>
          </a:prstGeom>
        </p:spPr>
        <p:txBody>
          <a:bodyPr vert="horz" wrap="square" lIns="0" tIns="12065" rIns="0" bIns="0" rtlCol="0">
            <a:spAutoFit/>
          </a:bodyPr>
          <a:lstStyle/>
          <a:p>
            <a:pPr marL="355600" marR="253365" indent="-342900">
              <a:lnSpc>
                <a:spcPct val="100000"/>
              </a:lnSpc>
              <a:spcBef>
                <a:spcPts val="95"/>
              </a:spcBef>
              <a:buChar char="•"/>
              <a:tabLst>
                <a:tab pos="354965" algn="l"/>
                <a:tab pos="355600" algn="l"/>
              </a:tabLst>
            </a:pPr>
            <a:r>
              <a:rPr sz="3200" spc="-5" dirty="0">
                <a:latin typeface="Arial"/>
                <a:cs typeface="Arial"/>
              </a:rPr>
              <a:t>For </a:t>
            </a:r>
            <a:r>
              <a:rPr sz="3200" spc="-10" dirty="0">
                <a:latin typeface="Arial"/>
                <a:cs typeface="Arial"/>
              </a:rPr>
              <a:t>cancer survivors who have  impairments, </a:t>
            </a:r>
            <a:r>
              <a:rPr sz="3200" spc="-5" dirty="0">
                <a:latin typeface="Arial"/>
                <a:cs typeface="Arial"/>
              </a:rPr>
              <a:t>it is </a:t>
            </a:r>
            <a:r>
              <a:rPr sz="3200" spc="-10" dirty="0">
                <a:latin typeface="Arial"/>
                <a:cs typeface="Arial"/>
              </a:rPr>
              <a:t>important </a:t>
            </a:r>
            <a:r>
              <a:rPr sz="3200" spc="-5" dirty="0">
                <a:latin typeface="Arial"/>
                <a:cs typeface="Arial"/>
              </a:rPr>
              <a:t>to refer </a:t>
            </a:r>
            <a:r>
              <a:rPr sz="3200" spc="-10" dirty="0">
                <a:latin typeface="Arial"/>
                <a:cs typeface="Arial"/>
              </a:rPr>
              <a:t>them  </a:t>
            </a:r>
            <a:r>
              <a:rPr sz="3200" spc="-5" dirty="0">
                <a:latin typeface="Arial"/>
                <a:cs typeface="Arial"/>
              </a:rPr>
              <a:t>for </a:t>
            </a:r>
            <a:r>
              <a:rPr sz="3200" spc="-10" dirty="0">
                <a:latin typeface="Arial"/>
                <a:cs typeface="Arial"/>
              </a:rPr>
              <a:t>rehabilitation therapy consultations  rather </a:t>
            </a:r>
            <a:r>
              <a:rPr sz="3200" spc="-5" dirty="0">
                <a:latin typeface="Arial"/>
                <a:cs typeface="Arial"/>
              </a:rPr>
              <a:t>than </a:t>
            </a:r>
            <a:r>
              <a:rPr sz="3200" spc="-10" dirty="0">
                <a:latin typeface="Arial"/>
                <a:cs typeface="Arial"/>
              </a:rPr>
              <a:t>group exercise classes.</a:t>
            </a:r>
            <a:endParaRPr sz="3200">
              <a:latin typeface="Arial"/>
              <a:cs typeface="Arial"/>
            </a:endParaRPr>
          </a:p>
          <a:p>
            <a:pPr marL="355600" marR="5080" indent="-342900">
              <a:lnSpc>
                <a:spcPct val="100000"/>
              </a:lnSpc>
              <a:spcBef>
                <a:spcPts val="770"/>
              </a:spcBef>
              <a:buChar char="•"/>
              <a:tabLst>
                <a:tab pos="354965" algn="l"/>
                <a:tab pos="355600" algn="l"/>
              </a:tabLst>
            </a:pPr>
            <a:r>
              <a:rPr sz="3200" spc="-5" dirty="0">
                <a:latin typeface="Arial"/>
                <a:cs typeface="Arial"/>
              </a:rPr>
              <a:t>This is </a:t>
            </a:r>
            <a:r>
              <a:rPr sz="3200" spc="-10" dirty="0">
                <a:latin typeface="Arial"/>
                <a:cs typeface="Arial"/>
              </a:rPr>
              <a:t>similar </a:t>
            </a:r>
            <a:r>
              <a:rPr sz="3200" spc="-5" dirty="0">
                <a:latin typeface="Arial"/>
                <a:cs typeface="Arial"/>
              </a:rPr>
              <a:t>to </a:t>
            </a:r>
            <a:r>
              <a:rPr sz="3200" spc="-10" dirty="0">
                <a:latin typeface="Arial"/>
                <a:cs typeface="Arial"/>
              </a:rPr>
              <a:t>how stroke survivors and  other patients </a:t>
            </a:r>
            <a:r>
              <a:rPr sz="3200" spc="-5" dirty="0">
                <a:latin typeface="Arial"/>
                <a:cs typeface="Arial"/>
              </a:rPr>
              <a:t>with </a:t>
            </a:r>
            <a:r>
              <a:rPr sz="3200" spc="-10" dirty="0">
                <a:latin typeface="Arial"/>
                <a:cs typeface="Arial"/>
              </a:rPr>
              <a:t>impairments are  rehabilitated.</a:t>
            </a:r>
            <a:endParaRPr sz="3200">
              <a:latin typeface="Arial"/>
              <a:cs typeface="Arial"/>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3481070" y="1032764"/>
            <a:ext cx="3095625" cy="574040"/>
          </a:xfrm>
          <a:prstGeom prst="rect">
            <a:avLst/>
          </a:prstGeom>
        </p:spPr>
        <p:txBody>
          <a:bodyPr vert="horz" wrap="square" lIns="0" tIns="12700" rIns="0" bIns="0" rtlCol="0">
            <a:spAutoFit/>
          </a:bodyPr>
          <a:lstStyle/>
          <a:p>
            <a:pPr marL="12700">
              <a:lnSpc>
                <a:spcPct val="100000"/>
              </a:lnSpc>
              <a:spcBef>
                <a:spcPts val="100"/>
              </a:spcBef>
            </a:pPr>
            <a:r>
              <a:rPr spc="-5" dirty="0"/>
              <a:t>“Chemo</a:t>
            </a:r>
            <a:r>
              <a:rPr spc="-60" dirty="0"/>
              <a:t> </a:t>
            </a:r>
            <a:r>
              <a:rPr spc="-5" dirty="0"/>
              <a:t>Brain”</a:t>
            </a:r>
          </a:p>
        </p:txBody>
      </p:sp>
      <p:sp>
        <p:nvSpPr>
          <p:cNvPr id="13" name="object 13"/>
          <p:cNvSpPr txBox="1"/>
          <p:nvPr/>
        </p:nvSpPr>
        <p:spPr>
          <a:xfrm>
            <a:off x="993902" y="2081275"/>
            <a:ext cx="7976870" cy="4067175"/>
          </a:xfrm>
          <a:prstGeom prst="rect">
            <a:avLst/>
          </a:prstGeom>
        </p:spPr>
        <p:txBody>
          <a:bodyPr vert="horz" wrap="square" lIns="0" tIns="12065" rIns="0" bIns="0" rtlCol="0">
            <a:spAutoFit/>
          </a:bodyPr>
          <a:lstStyle/>
          <a:p>
            <a:pPr marL="355600" marR="163830" indent="-342900">
              <a:lnSpc>
                <a:spcPct val="100000"/>
              </a:lnSpc>
              <a:spcBef>
                <a:spcPts val="95"/>
              </a:spcBef>
              <a:buChar char="•"/>
              <a:tabLst>
                <a:tab pos="354965" algn="l"/>
                <a:tab pos="355600" algn="l"/>
              </a:tabLst>
            </a:pPr>
            <a:r>
              <a:rPr sz="2600" spc="-5" dirty="0">
                <a:latin typeface="Arial"/>
                <a:cs typeface="Arial"/>
              </a:rPr>
              <a:t>Mild cognitive impairment in cancer survivors has  often not been adequately addressed. However it’s  likely that the same types of strategies used for  other conditions would work well in this population,  too.</a:t>
            </a:r>
            <a:endParaRPr sz="2600">
              <a:latin typeface="Arial"/>
              <a:cs typeface="Arial"/>
            </a:endParaRPr>
          </a:p>
          <a:p>
            <a:pPr marL="355600" marR="5080" indent="-342900">
              <a:lnSpc>
                <a:spcPct val="100000"/>
              </a:lnSpc>
              <a:spcBef>
                <a:spcPts val="625"/>
              </a:spcBef>
              <a:buChar char="•"/>
              <a:tabLst>
                <a:tab pos="354965" algn="l"/>
                <a:tab pos="355600" algn="l"/>
              </a:tabLst>
            </a:pPr>
            <a:r>
              <a:rPr sz="2600" spc="-5" dirty="0">
                <a:latin typeface="Arial"/>
                <a:cs typeface="Arial"/>
              </a:rPr>
              <a:t>Neurocognitive rehabilitation interventions (e.g.,  post-concussive syndrome) have been well studied  and use strategies to assist with focus,  concentration, attention, memory and organizational  skills.</a:t>
            </a:r>
            <a:endParaRPr sz="2600">
              <a:latin typeface="Arial"/>
              <a:cs typeface="Arial"/>
            </a:endParaRPr>
          </a:p>
        </p:txBody>
      </p:sp>
      <p:sp>
        <p:nvSpPr>
          <p:cNvPr id="14" name="object 14"/>
          <p:cNvSpPr txBox="1"/>
          <p:nvPr/>
        </p:nvSpPr>
        <p:spPr>
          <a:xfrm>
            <a:off x="993902" y="6174740"/>
            <a:ext cx="5638800" cy="269875"/>
          </a:xfrm>
          <a:prstGeom prst="rect">
            <a:avLst/>
          </a:prstGeom>
        </p:spPr>
        <p:txBody>
          <a:bodyPr vert="horz" wrap="square" lIns="0" tIns="12700" rIns="0" bIns="0" rtlCol="0">
            <a:spAutoFit/>
          </a:bodyPr>
          <a:lstStyle/>
          <a:p>
            <a:pPr marL="12700">
              <a:lnSpc>
                <a:spcPct val="100000"/>
              </a:lnSpc>
              <a:spcBef>
                <a:spcPts val="100"/>
              </a:spcBef>
            </a:pPr>
            <a:r>
              <a:rPr sz="1600" i="1" spc="-5" dirty="0">
                <a:latin typeface="Arial"/>
                <a:cs typeface="Arial"/>
              </a:rPr>
              <a:t>Source: Langenbahn DM, et al. Arch Phys Med Rehabil.</a:t>
            </a:r>
            <a:r>
              <a:rPr sz="1600" i="1" spc="25" dirty="0">
                <a:latin typeface="Arial"/>
                <a:cs typeface="Arial"/>
              </a:rPr>
              <a:t> </a:t>
            </a:r>
            <a:r>
              <a:rPr sz="1600" i="1" spc="-5" dirty="0">
                <a:latin typeface="Arial"/>
                <a:cs typeface="Arial"/>
              </a:rPr>
              <a:t>2013.</a:t>
            </a:r>
            <a:endParaRPr sz="1600">
              <a:latin typeface="Arial"/>
              <a:cs typeface="Arial"/>
            </a:endParaRPr>
          </a:p>
        </p:txBody>
      </p:sp>
      <p:sp>
        <p:nvSpPr>
          <p:cNvPr id="15" name="object 15"/>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3892550" y="1032764"/>
            <a:ext cx="2274570" cy="574040"/>
          </a:xfrm>
          <a:prstGeom prst="rect">
            <a:avLst/>
          </a:prstGeom>
        </p:spPr>
        <p:txBody>
          <a:bodyPr vert="horz" wrap="square" lIns="0" tIns="12700" rIns="0" bIns="0" rtlCol="0">
            <a:spAutoFit/>
          </a:bodyPr>
          <a:lstStyle/>
          <a:p>
            <a:pPr marL="12700">
              <a:lnSpc>
                <a:spcPct val="100000"/>
              </a:lnSpc>
              <a:spcBef>
                <a:spcPts val="100"/>
              </a:spcBef>
            </a:pPr>
            <a:r>
              <a:rPr spc="-5" dirty="0"/>
              <a:t>Disclosures</a:t>
            </a:r>
          </a:p>
        </p:txBody>
      </p:sp>
      <p:sp>
        <p:nvSpPr>
          <p:cNvPr id="13" name="object 13"/>
          <p:cNvSpPr txBox="1"/>
          <p:nvPr/>
        </p:nvSpPr>
        <p:spPr>
          <a:xfrm>
            <a:off x="1336802" y="2080513"/>
            <a:ext cx="7392670" cy="4037329"/>
          </a:xfrm>
          <a:prstGeom prst="rect">
            <a:avLst/>
          </a:prstGeom>
        </p:spPr>
        <p:txBody>
          <a:bodyPr vert="horz" wrap="square" lIns="0" tIns="12700" rIns="0" bIns="0" rtlCol="0">
            <a:spAutoFit/>
          </a:bodyPr>
          <a:lstStyle/>
          <a:p>
            <a:pPr marL="12700" marR="5080">
              <a:lnSpc>
                <a:spcPct val="100000"/>
              </a:lnSpc>
              <a:spcBef>
                <a:spcPts val="100"/>
              </a:spcBef>
            </a:pPr>
            <a:r>
              <a:rPr sz="2800" dirty="0">
                <a:latin typeface="Arial"/>
                <a:cs typeface="Arial"/>
              </a:rPr>
              <a:t>Founder, Oncology Rehab Partners which has  developed the STAR Program® (Survivorship  Training and Rehabilitation) certifications for  hospitals and cancer centers in the United  States that provide a comprehensive model for  cancer prehabilitation and</a:t>
            </a:r>
            <a:r>
              <a:rPr sz="2800" spc="-5" dirty="0">
                <a:latin typeface="Arial"/>
                <a:cs typeface="Arial"/>
              </a:rPr>
              <a:t> </a:t>
            </a:r>
            <a:r>
              <a:rPr sz="2800" dirty="0">
                <a:latin typeface="Arial"/>
                <a:cs typeface="Arial"/>
              </a:rPr>
              <a:t>rehabilitation.</a:t>
            </a:r>
            <a:endParaRPr sz="2800">
              <a:latin typeface="Arial"/>
              <a:cs typeface="Arial"/>
            </a:endParaRPr>
          </a:p>
          <a:p>
            <a:pPr>
              <a:lnSpc>
                <a:spcPct val="100000"/>
              </a:lnSpc>
              <a:spcBef>
                <a:spcPts val="45"/>
              </a:spcBef>
            </a:pPr>
            <a:endParaRPr sz="4050">
              <a:latin typeface="Times New Roman"/>
              <a:cs typeface="Times New Roman"/>
            </a:endParaRPr>
          </a:p>
          <a:p>
            <a:pPr marL="12700" marR="975360">
              <a:lnSpc>
                <a:spcPct val="100000"/>
              </a:lnSpc>
            </a:pPr>
            <a:r>
              <a:rPr sz="2800" dirty="0">
                <a:latin typeface="Arial"/>
                <a:cs typeface="Arial"/>
              </a:rPr>
              <a:t>Author/editor of several books on</a:t>
            </a:r>
            <a:r>
              <a:rPr sz="2800" spc="-75" dirty="0">
                <a:latin typeface="Arial"/>
                <a:cs typeface="Arial"/>
              </a:rPr>
              <a:t> </a:t>
            </a:r>
            <a:r>
              <a:rPr sz="2800" dirty="0">
                <a:latin typeface="Arial"/>
                <a:cs typeface="Arial"/>
              </a:rPr>
              <a:t>cancer  rehabilitation &amp;</a:t>
            </a:r>
            <a:r>
              <a:rPr sz="2800" spc="-10" dirty="0">
                <a:latin typeface="Arial"/>
                <a:cs typeface="Arial"/>
              </a:rPr>
              <a:t> </a:t>
            </a:r>
            <a:r>
              <a:rPr sz="2800" dirty="0">
                <a:latin typeface="Arial"/>
                <a:cs typeface="Arial"/>
              </a:rPr>
              <a:t>recovery.</a:t>
            </a:r>
            <a:endParaRPr sz="2800">
              <a:latin typeface="Arial"/>
              <a:cs typeface="Arial"/>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1707895" y="1032764"/>
            <a:ext cx="6639559" cy="574040"/>
          </a:xfrm>
          <a:prstGeom prst="rect">
            <a:avLst/>
          </a:prstGeom>
        </p:spPr>
        <p:txBody>
          <a:bodyPr vert="horz" wrap="square" lIns="0" tIns="12700" rIns="0" bIns="0" rtlCol="0">
            <a:spAutoFit/>
          </a:bodyPr>
          <a:lstStyle/>
          <a:p>
            <a:pPr marL="12700">
              <a:lnSpc>
                <a:spcPct val="100000"/>
              </a:lnSpc>
              <a:spcBef>
                <a:spcPts val="100"/>
              </a:spcBef>
            </a:pPr>
            <a:r>
              <a:rPr spc="-5" dirty="0"/>
              <a:t>Solving the Gap in Care: Step</a:t>
            </a:r>
            <a:r>
              <a:rPr spc="-85" dirty="0"/>
              <a:t> </a:t>
            </a:r>
            <a:r>
              <a:rPr spc="-10" dirty="0"/>
              <a:t>#2</a:t>
            </a:r>
          </a:p>
        </p:txBody>
      </p:sp>
      <p:sp>
        <p:nvSpPr>
          <p:cNvPr id="13" name="object 13"/>
          <p:cNvSpPr txBox="1"/>
          <p:nvPr/>
        </p:nvSpPr>
        <p:spPr>
          <a:xfrm>
            <a:off x="993902" y="2664968"/>
            <a:ext cx="7511415" cy="1488440"/>
          </a:xfrm>
          <a:prstGeom prst="rect">
            <a:avLst/>
          </a:prstGeom>
        </p:spPr>
        <p:txBody>
          <a:bodyPr vert="horz" wrap="square" lIns="0" tIns="12065" rIns="0" bIns="0" rtlCol="0">
            <a:spAutoFit/>
          </a:bodyPr>
          <a:lstStyle/>
          <a:p>
            <a:pPr marL="12700" marR="5080">
              <a:lnSpc>
                <a:spcPct val="100000"/>
              </a:lnSpc>
              <a:spcBef>
                <a:spcPts val="95"/>
              </a:spcBef>
            </a:pPr>
            <a:r>
              <a:rPr sz="3200" spc="-5" dirty="0">
                <a:latin typeface="Arial"/>
                <a:cs typeface="Arial"/>
              </a:rPr>
              <a:t>The </a:t>
            </a:r>
            <a:r>
              <a:rPr sz="3200" spc="-10" dirty="0">
                <a:latin typeface="Arial"/>
                <a:cs typeface="Arial"/>
              </a:rPr>
              <a:t>solution </a:t>
            </a:r>
            <a:r>
              <a:rPr sz="3200" spc="-5" dirty="0">
                <a:latin typeface="Arial"/>
                <a:cs typeface="Arial"/>
              </a:rPr>
              <a:t>will </a:t>
            </a:r>
            <a:r>
              <a:rPr sz="3200" spc="-10" dirty="0">
                <a:latin typeface="Arial"/>
                <a:cs typeface="Arial"/>
              </a:rPr>
              <a:t>involve </a:t>
            </a:r>
            <a:r>
              <a:rPr sz="3200" spc="-5" dirty="0">
                <a:latin typeface="Arial"/>
                <a:cs typeface="Arial"/>
              </a:rPr>
              <a:t>a </a:t>
            </a:r>
            <a:r>
              <a:rPr sz="3200" spc="-10" dirty="0">
                <a:latin typeface="Arial"/>
                <a:cs typeface="Arial"/>
              </a:rPr>
              <a:t>shared care  model where primary </a:t>
            </a:r>
            <a:r>
              <a:rPr sz="3200" spc="-5" dirty="0">
                <a:latin typeface="Arial"/>
                <a:cs typeface="Arial"/>
              </a:rPr>
              <a:t>care </a:t>
            </a:r>
            <a:r>
              <a:rPr sz="3200" spc="-10" dirty="0">
                <a:latin typeface="Arial"/>
                <a:cs typeface="Arial"/>
              </a:rPr>
              <a:t>physicians and  other providers have </a:t>
            </a:r>
            <a:r>
              <a:rPr sz="3200" spc="-5" dirty="0">
                <a:latin typeface="Arial"/>
                <a:cs typeface="Arial"/>
              </a:rPr>
              <a:t>an </a:t>
            </a:r>
            <a:r>
              <a:rPr sz="3200" spc="-10" dirty="0">
                <a:latin typeface="Arial"/>
                <a:cs typeface="Arial"/>
              </a:rPr>
              <a:t>important</a:t>
            </a:r>
            <a:r>
              <a:rPr sz="3200" spc="0" dirty="0">
                <a:latin typeface="Arial"/>
                <a:cs typeface="Arial"/>
              </a:rPr>
              <a:t> </a:t>
            </a:r>
            <a:r>
              <a:rPr sz="3200" spc="-10" dirty="0">
                <a:latin typeface="Arial"/>
                <a:cs typeface="Arial"/>
              </a:rPr>
              <a:t>role.</a:t>
            </a:r>
            <a:endParaRPr sz="3200">
              <a:latin typeface="Arial"/>
              <a:cs typeface="Arial"/>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2735072" y="1223264"/>
            <a:ext cx="4587875" cy="574040"/>
          </a:xfrm>
          <a:prstGeom prst="rect">
            <a:avLst/>
          </a:prstGeom>
        </p:spPr>
        <p:txBody>
          <a:bodyPr vert="horz" wrap="square" lIns="0" tIns="12700" rIns="0" bIns="0" rtlCol="0">
            <a:spAutoFit/>
          </a:bodyPr>
          <a:lstStyle/>
          <a:p>
            <a:pPr marL="12700">
              <a:lnSpc>
                <a:spcPct val="100000"/>
              </a:lnSpc>
              <a:spcBef>
                <a:spcPts val="100"/>
              </a:spcBef>
            </a:pPr>
            <a:r>
              <a:rPr spc="-5" dirty="0"/>
              <a:t>Survivorship Care</a:t>
            </a:r>
            <a:r>
              <a:rPr spc="-80" dirty="0"/>
              <a:t> </a:t>
            </a:r>
            <a:r>
              <a:rPr spc="-5" dirty="0"/>
              <a:t>Plan</a:t>
            </a:r>
          </a:p>
        </p:txBody>
      </p:sp>
      <p:sp>
        <p:nvSpPr>
          <p:cNvPr id="13" name="object 13"/>
          <p:cNvSpPr txBox="1"/>
          <p:nvPr/>
        </p:nvSpPr>
        <p:spPr>
          <a:xfrm>
            <a:off x="1298702" y="2232913"/>
            <a:ext cx="7517130" cy="3268979"/>
          </a:xfrm>
          <a:prstGeom prst="rect">
            <a:avLst/>
          </a:prstGeom>
        </p:spPr>
        <p:txBody>
          <a:bodyPr vert="horz" wrap="square" lIns="0" tIns="12700" rIns="0" bIns="0" rtlCol="0">
            <a:spAutoFit/>
          </a:bodyPr>
          <a:lstStyle/>
          <a:p>
            <a:pPr marL="298450" marR="300990" indent="-285750">
              <a:lnSpc>
                <a:spcPct val="100000"/>
              </a:lnSpc>
              <a:spcBef>
                <a:spcPts val="100"/>
              </a:spcBef>
              <a:buChar char="•"/>
              <a:tabLst>
                <a:tab pos="297815" algn="l"/>
                <a:tab pos="298450" algn="l"/>
              </a:tabLst>
            </a:pPr>
            <a:r>
              <a:rPr sz="2800" spc="-5" dirty="0">
                <a:latin typeface="Arial"/>
                <a:cs typeface="Arial"/>
              </a:rPr>
              <a:t>Detailed </a:t>
            </a:r>
            <a:r>
              <a:rPr sz="2800" dirty="0">
                <a:latin typeface="Arial"/>
                <a:cs typeface="Arial"/>
              </a:rPr>
              <a:t>history of the cancer diagnosis and  treatment</a:t>
            </a:r>
            <a:endParaRPr sz="2800">
              <a:latin typeface="Arial"/>
              <a:cs typeface="Arial"/>
            </a:endParaRPr>
          </a:p>
          <a:p>
            <a:pPr marL="297815" indent="-285115">
              <a:lnSpc>
                <a:spcPct val="100000"/>
              </a:lnSpc>
              <a:spcBef>
                <a:spcPts val="670"/>
              </a:spcBef>
              <a:buChar char="•"/>
              <a:tabLst>
                <a:tab pos="297815" algn="l"/>
                <a:tab pos="298450" algn="l"/>
              </a:tabLst>
            </a:pPr>
            <a:r>
              <a:rPr sz="2800" dirty="0">
                <a:latin typeface="Arial"/>
                <a:cs typeface="Arial"/>
              </a:rPr>
              <a:t>Surveillance</a:t>
            </a:r>
            <a:r>
              <a:rPr sz="2800" spc="-5" dirty="0">
                <a:latin typeface="Arial"/>
                <a:cs typeface="Arial"/>
              </a:rPr>
              <a:t> </a:t>
            </a:r>
            <a:r>
              <a:rPr sz="2800" dirty="0">
                <a:latin typeface="Arial"/>
                <a:cs typeface="Arial"/>
              </a:rPr>
              <a:t>schedules</a:t>
            </a:r>
            <a:endParaRPr sz="2800">
              <a:latin typeface="Arial"/>
              <a:cs typeface="Arial"/>
            </a:endParaRPr>
          </a:p>
          <a:p>
            <a:pPr marL="298450" marR="5080" indent="-285750">
              <a:lnSpc>
                <a:spcPct val="100000"/>
              </a:lnSpc>
              <a:spcBef>
                <a:spcPts val="675"/>
              </a:spcBef>
              <a:buChar char="•"/>
              <a:tabLst>
                <a:tab pos="297815" algn="l"/>
                <a:tab pos="298450" algn="l"/>
              </a:tabLst>
            </a:pPr>
            <a:r>
              <a:rPr sz="2800" spc="-5" dirty="0">
                <a:latin typeface="Arial"/>
                <a:cs typeface="Arial"/>
              </a:rPr>
              <a:t>Health </a:t>
            </a:r>
            <a:r>
              <a:rPr sz="2800" dirty="0">
                <a:latin typeface="Arial"/>
                <a:cs typeface="Arial"/>
              </a:rPr>
              <a:t>priorities related to cancer therapy and  general</a:t>
            </a:r>
            <a:r>
              <a:rPr sz="2800" spc="5" dirty="0">
                <a:latin typeface="Arial"/>
                <a:cs typeface="Arial"/>
              </a:rPr>
              <a:t> </a:t>
            </a:r>
            <a:r>
              <a:rPr sz="2800" dirty="0">
                <a:latin typeface="Arial"/>
                <a:cs typeface="Arial"/>
              </a:rPr>
              <a:t>health</a:t>
            </a:r>
            <a:endParaRPr sz="2800">
              <a:latin typeface="Arial"/>
              <a:cs typeface="Arial"/>
            </a:endParaRPr>
          </a:p>
          <a:p>
            <a:pPr marL="298450" marR="1070610" indent="-285750">
              <a:lnSpc>
                <a:spcPct val="100000"/>
              </a:lnSpc>
              <a:spcBef>
                <a:spcPts val="670"/>
              </a:spcBef>
              <a:buChar char="•"/>
              <a:tabLst>
                <a:tab pos="297815" algn="l"/>
                <a:tab pos="298450" algn="l"/>
              </a:tabLst>
            </a:pPr>
            <a:r>
              <a:rPr sz="2800" spc="-5" dirty="0">
                <a:latin typeface="Arial"/>
                <a:cs typeface="Arial"/>
              </a:rPr>
              <a:t>How </a:t>
            </a:r>
            <a:r>
              <a:rPr sz="2800" dirty="0">
                <a:latin typeface="Arial"/>
                <a:cs typeface="Arial"/>
              </a:rPr>
              <a:t>follow-up care should be provided </a:t>
            </a:r>
            <a:r>
              <a:rPr sz="2800" dirty="0">
                <a:solidFill>
                  <a:srgbClr val="C00000"/>
                </a:solidFill>
                <a:latin typeface="Arial"/>
                <a:cs typeface="Arial"/>
              </a:rPr>
              <a:t> including cancer</a:t>
            </a:r>
            <a:r>
              <a:rPr sz="2800" spc="-10" dirty="0">
                <a:solidFill>
                  <a:srgbClr val="C00000"/>
                </a:solidFill>
                <a:latin typeface="Arial"/>
                <a:cs typeface="Arial"/>
              </a:rPr>
              <a:t> </a:t>
            </a:r>
            <a:r>
              <a:rPr sz="2800" dirty="0">
                <a:solidFill>
                  <a:srgbClr val="C00000"/>
                </a:solidFill>
                <a:latin typeface="Arial"/>
                <a:cs typeface="Arial"/>
              </a:rPr>
              <a:t>rehabilitation</a:t>
            </a:r>
            <a:endParaRPr sz="2800">
              <a:latin typeface="Arial"/>
              <a:cs typeface="Arial"/>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p:nvPr/>
        </p:nvSpPr>
        <p:spPr>
          <a:xfrm>
            <a:off x="1957154" y="1237892"/>
            <a:ext cx="6137430" cy="5527905"/>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5914897" y="3872738"/>
            <a:ext cx="1545590" cy="193040"/>
          </a:xfrm>
          <a:prstGeom prst="rect">
            <a:avLst/>
          </a:prstGeom>
        </p:spPr>
        <p:txBody>
          <a:bodyPr vert="horz" wrap="square" lIns="0" tIns="12065" rIns="0" bIns="0" rtlCol="0">
            <a:spAutoFit/>
          </a:bodyPr>
          <a:lstStyle/>
          <a:p>
            <a:pPr marL="12700">
              <a:lnSpc>
                <a:spcPct val="100000"/>
              </a:lnSpc>
              <a:spcBef>
                <a:spcPts val="95"/>
              </a:spcBef>
            </a:pPr>
            <a:r>
              <a:rPr sz="1100" b="1" spc="-5" dirty="0">
                <a:latin typeface="Arial"/>
                <a:cs typeface="Arial"/>
              </a:rPr>
              <a:t>Community</a:t>
            </a:r>
            <a:r>
              <a:rPr sz="1100" b="1" spc="-30" dirty="0">
                <a:latin typeface="Arial"/>
                <a:cs typeface="Arial"/>
              </a:rPr>
              <a:t> </a:t>
            </a:r>
            <a:r>
              <a:rPr sz="1100" b="1" spc="-5" dirty="0">
                <a:latin typeface="Arial"/>
                <a:cs typeface="Arial"/>
              </a:rPr>
              <a:t>Resources</a:t>
            </a:r>
            <a:endParaRPr sz="1100">
              <a:latin typeface="Arial"/>
              <a:cs typeface="Arial"/>
            </a:endParaRPr>
          </a:p>
        </p:txBody>
      </p:sp>
      <p:sp>
        <p:nvSpPr>
          <p:cNvPr id="14" name="object 14"/>
          <p:cNvSpPr txBox="1"/>
          <p:nvPr/>
        </p:nvSpPr>
        <p:spPr>
          <a:xfrm>
            <a:off x="6074155" y="2721356"/>
            <a:ext cx="1344930" cy="193040"/>
          </a:xfrm>
          <a:prstGeom prst="rect">
            <a:avLst/>
          </a:prstGeom>
        </p:spPr>
        <p:txBody>
          <a:bodyPr vert="horz" wrap="square" lIns="0" tIns="12065" rIns="0" bIns="0" rtlCol="0">
            <a:spAutoFit/>
          </a:bodyPr>
          <a:lstStyle/>
          <a:p>
            <a:pPr marL="12700">
              <a:lnSpc>
                <a:spcPct val="100000"/>
              </a:lnSpc>
              <a:spcBef>
                <a:spcPts val="95"/>
              </a:spcBef>
            </a:pPr>
            <a:r>
              <a:rPr sz="1100" b="1" spc="-5" dirty="0">
                <a:latin typeface="Arial"/>
                <a:cs typeface="Arial"/>
              </a:rPr>
              <a:t>Vocational</a:t>
            </a:r>
            <a:r>
              <a:rPr sz="1100" b="1" spc="-30" dirty="0">
                <a:latin typeface="Arial"/>
                <a:cs typeface="Arial"/>
              </a:rPr>
              <a:t> </a:t>
            </a:r>
            <a:r>
              <a:rPr sz="1100" b="1" spc="-5" dirty="0">
                <a:latin typeface="Arial"/>
                <a:cs typeface="Arial"/>
              </a:rPr>
              <a:t>Services</a:t>
            </a:r>
            <a:endParaRPr sz="1100">
              <a:latin typeface="Arial"/>
              <a:cs typeface="Arial"/>
            </a:endParaRPr>
          </a:p>
        </p:txBody>
      </p:sp>
      <p:sp>
        <p:nvSpPr>
          <p:cNvPr id="15" name="object 15"/>
          <p:cNvSpPr txBox="1"/>
          <p:nvPr/>
        </p:nvSpPr>
        <p:spPr>
          <a:xfrm>
            <a:off x="2588005" y="5855460"/>
            <a:ext cx="1532255" cy="193040"/>
          </a:xfrm>
          <a:prstGeom prst="rect">
            <a:avLst/>
          </a:prstGeom>
        </p:spPr>
        <p:txBody>
          <a:bodyPr vert="horz" wrap="square" lIns="0" tIns="12065" rIns="0" bIns="0" rtlCol="0">
            <a:spAutoFit/>
          </a:bodyPr>
          <a:lstStyle/>
          <a:p>
            <a:pPr marL="12700">
              <a:lnSpc>
                <a:spcPct val="100000"/>
              </a:lnSpc>
              <a:spcBef>
                <a:spcPts val="95"/>
              </a:spcBef>
            </a:pPr>
            <a:r>
              <a:rPr sz="1100" b="1" spc="-5" dirty="0">
                <a:latin typeface="Arial"/>
                <a:cs typeface="Arial"/>
              </a:rPr>
              <a:t>Psychosocial</a:t>
            </a:r>
            <a:r>
              <a:rPr sz="1100" b="1" spc="-20" dirty="0">
                <a:latin typeface="Arial"/>
                <a:cs typeface="Arial"/>
              </a:rPr>
              <a:t> </a:t>
            </a:r>
            <a:r>
              <a:rPr sz="1100" b="1" spc="-5" dirty="0">
                <a:latin typeface="Arial"/>
                <a:cs typeface="Arial"/>
              </a:rPr>
              <a:t>Services</a:t>
            </a:r>
            <a:endParaRPr sz="1100">
              <a:latin typeface="Arial"/>
              <a:cs typeface="Arial"/>
            </a:endParaRPr>
          </a:p>
        </p:txBody>
      </p:sp>
      <p:sp>
        <p:nvSpPr>
          <p:cNvPr id="16" name="object 16"/>
          <p:cNvSpPr txBox="1"/>
          <p:nvPr/>
        </p:nvSpPr>
        <p:spPr>
          <a:xfrm>
            <a:off x="4221727" y="5280915"/>
            <a:ext cx="1630045" cy="360680"/>
          </a:xfrm>
          <a:prstGeom prst="rect">
            <a:avLst/>
          </a:prstGeom>
        </p:spPr>
        <p:txBody>
          <a:bodyPr vert="horz" wrap="square" lIns="0" tIns="12065" rIns="0" bIns="0" rtlCol="0">
            <a:spAutoFit/>
          </a:bodyPr>
          <a:lstStyle/>
          <a:p>
            <a:pPr marL="104775" marR="5080" indent="-92710">
              <a:lnSpc>
                <a:spcPct val="100000"/>
              </a:lnSpc>
              <a:spcBef>
                <a:spcPts val="95"/>
              </a:spcBef>
            </a:pPr>
            <a:r>
              <a:rPr sz="1100" b="1" spc="-5" dirty="0">
                <a:latin typeface="Arial"/>
                <a:cs typeface="Arial"/>
              </a:rPr>
              <a:t>Assistance with Medical  Insurance &amp;</a:t>
            </a:r>
            <a:r>
              <a:rPr sz="1100" b="1" spc="-10" dirty="0">
                <a:latin typeface="Arial"/>
                <a:cs typeface="Arial"/>
              </a:rPr>
              <a:t> </a:t>
            </a:r>
            <a:r>
              <a:rPr sz="1100" b="1" spc="-5" dirty="0">
                <a:latin typeface="Arial"/>
                <a:cs typeface="Arial"/>
              </a:rPr>
              <a:t>Disability</a:t>
            </a:r>
            <a:endParaRPr sz="1100">
              <a:latin typeface="Arial"/>
              <a:cs typeface="Arial"/>
            </a:endParaRPr>
          </a:p>
        </p:txBody>
      </p:sp>
      <p:sp>
        <p:nvSpPr>
          <p:cNvPr id="17" name="object 17"/>
          <p:cNvSpPr txBox="1"/>
          <p:nvPr/>
        </p:nvSpPr>
        <p:spPr>
          <a:xfrm>
            <a:off x="6075676" y="5707633"/>
            <a:ext cx="1343025" cy="360680"/>
          </a:xfrm>
          <a:prstGeom prst="rect">
            <a:avLst/>
          </a:prstGeom>
        </p:spPr>
        <p:txBody>
          <a:bodyPr vert="horz" wrap="square" lIns="0" tIns="12065" rIns="0" bIns="0" rtlCol="0">
            <a:spAutoFit/>
          </a:bodyPr>
          <a:lstStyle/>
          <a:p>
            <a:pPr marL="12700" marR="5080" indent="61594">
              <a:lnSpc>
                <a:spcPct val="100000"/>
              </a:lnSpc>
              <a:spcBef>
                <a:spcPts val="95"/>
              </a:spcBef>
            </a:pPr>
            <a:r>
              <a:rPr sz="1100" b="1" spc="-5" dirty="0">
                <a:latin typeface="Arial"/>
                <a:cs typeface="Arial"/>
              </a:rPr>
              <a:t>Complementary &amp;  Integrative</a:t>
            </a:r>
            <a:r>
              <a:rPr sz="1100" b="1" spc="-45" dirty="0">
                <a:latin typeface="Arial"/>
                <a:cs typeface="Arial"/>
              </a:rPr>
              <a:t> </a:t>
            </a:r>
            <a:r>
              <a:rPr sz="1100" b="1" spc="-5" dirty="0">
                <a:latin typeface="Arial"/>
                <a:cs typeface="Arial"/>
              </a:rPr>
              <a:t>Services</a:t>
            </a:r>
            <a:endParaRPr sz="1100">
              <a:latin typeface="Arial"/>
              <a:cs typeface="Arial"/>
            </a:endParaRPr>
          </a:p>
        </p:txBody>
      </p:sp>
      <p:sp>
        <p:nvSpPr>
          <p:cNvPr id="18" name="object 18"/>
          <p:cNvSpPr txBox="1"/>
          <p:nvPr/>
        </p:nvSpPr>
        <p:spPr>
          <a:xfrm>
            <a:off x="4456422" y="3683000"/>
            <a:ext cx="1198880" cy="452120"/>
          </a:xfrm>
          <a:prstGeom prst="rect">
            <a:avLst/>
          </a:prstGeom>
        </p:spPr>
        <p:txBody>
          <a:bodyPr vert="horz" wrap="square" lIns="0" tIns="12065" rIns="0" bIns="0" rtlCol="0">
            <a:spAutoFit/>
          </a:bodyPr>
          <a:lstStyle/>
          <a:p>
            <a:pPr marL="12700" marR="5080" indent="283845">
              <a:lnSpc>
                <a:spcPct val="100000"/>
              </a:lnSpc>
              <a:spcBef>
                <a:spcPts val="95"/>
              </a:spcBef>
            </a:pPr>
            <a:r>
              <a:rPr sz="1400" b="1" spc="-5" dirty="0">
                <a:solidFill>
                  <a:srgbClr val="C00000"/>
                </a:solidFill>
                <a:latin typeface="Arial"/>
                <a:cs typeface="Arial"/>
              </a:rPr>
              <a:t>Cancer  </a:t>
            </a:r>
            <a:r>
              <a:rPr sz="1400" b="1" spc="-10" dirty="0">
                <a:solidFill>
                  <a:srgbClr val="C00000"/>
                </a:solidFill>
                <a:latin typeface="Arial"/>
                <a:cs typeface="Arial"/>
              </a:rPr>
              <a:t>Rehabilitation</a:t>
            </a:r>
            <a:endParaRPr sz="1400">
              <a:latin typeface="Arial"/>
              <a:cs typeface="Arial"/>
            </a:endParaRPr>
          </a:p>
        </p:txBody>
      </p:sp>
      <p:sp>
        <p:nvSpPr>
          <p:cNvPr id="19" name="object 19"/>
          <p:cNvSpPr txBox="1"/>
          <p:nvPr/>
        </p:nvSpPr>
        <p:spPr>
          <a:xfrm>
            <a:off x="2648966" y="3756913"/>
            <a:ext cx="1528445" cy="330200"/>
          </a:xfrm>
          <a:prstGeom prst="rect">
            <a:avLst/>
          </a:prstGeom>
        </p:spPr>
        <p:txBody>
          <a:bodyPr vert="horz" wrap="square" lIns="0" tIns="41910" rIns="0" bIns="0" rtlCol="0">
            <a:spAutoFit/>
          </a:bodyPr>
          <a:lstStyle/>
          <a:p>
            <a:pPr marL="17145" marR="5080" indent="-5080">
              <a:lnSpc>
                <a:spcPts val="1080"/>
              </a:lnSpc>
              <a:spcBef>
                <a:spcPts val="330"/>
              </a:spcBef>
            </a:pPr>
            <a:r>
              <a:rPr sz="1100" b="1" spc="-220" dirty="0">
                <a:latin typeface="Arial"/>
                <a:cs typeface="Arial"/>
              </a:rPr>
              <a:t>Su</a:t>
            </a:r>
            <a:r>
              <a:rPr sz="900" b="1" spc="-220" dirty="0">
                <a:latin typeface="Arial"/>
                <a:cs typeface="Arial"/>
              </a:rPr>
              <a:t>S</a:t>
            </a:r>
            <a:r>
              <a:rPr sz="1100" b="1" spc="-220" dirty="0">
                <a:latin typeface="Arial"/>
                <a:cs typeface="Arial"/>
              </a:rPr>
              <a:t>r</a:t>
            </a:r>
            <a:r>
              <a:rPr sz="900" b="1" spc="-220" dirty="0">
                <a:latin typeface="Arial"/>
                <a:cs typeface="Arial"/>
              </a:rPr>
              <a:t>u</a:t>
            </a:r>
            <a:r>
              <a:rPr sz="1100" b="1" spc="-220" dirty="0">
                <a:latin typeface="Arial"/>
                <a:cs typeface="Arial"/>
              </a:rPr>
              <a:t>v</a:t>
            </a:r>
            <a:r>
              <a:rPr sz="900" b="1" spc="-220" dirty="0">
                <a:latin typeface="Arial"/>
                <a:cs typeface="Arial"/>
              </a:rPr>
              <a:t>r</a:t>
            </a:r>
            <a:r>
              <a:rPr sz="1100" b="1" spc="-220" dirty="0">
                <a:latin typeface="Arial"/>
                <a:cs typeface="Arial"/>
              </a:rPr>
              <a:t>e</a:t>
            </a:r>
            <a:r>
              <a:rPr sz="900" b="1" spc="-220" dirty="0">
                <a:latin typeface="Arial"/>
                <a:cs typeface="Arial"/>
              </a:rPr>
              <a:t>ve</a:t>
            </a:r>
            <a:r>
              <a:rPr sz="1100" b="1" spc="-220" dirty="0">
                <a:latin typeface="Arial"/>
                <a:cs typeface="Arial"/>
              </a:rPr>
              <a:t>il</a:t>
            </a:r>
            <a:r>
              <a:rPr sz="900" b="1" spc="-220" dirty="0">
                <a:latin typeface="Arial"/>
                <a:cs typeface="Arial"/>
              </a:rPr>
              <a:t>i</a:t>
            </a:r>
            <a:r>
              <a:rPr sz="1100" b="1" spc="-220" dirty="0">
                <a:latin typeface="Arial"/>
                <a:cs typeface="Arial"/>
              </a:rPr>
              <a:t>l</a:t>
            </a:r>
            <a:r>
              <a:rPr sz="900" b="1" spc="-220" dirty="0">
                <a:latin typeface="Arial"/>
                <a:cs typeface="Arial"/>
              </a:rPr>
              <a:t>l</a:t>
            </a:r>
            <a:r>
              <a:rPr sz="1100" b="1" spc="-220" dirty="0">
                <a:latin typeface="Arial"/>
                <a:cs typeface="Arial"/>
              </a:rPr>
              <a:t>a</a:t>
            </a:r>
            <a:r>
              <a:rPr sz="900" b="1" spc="-220" dirty="0">
                <a:latin typeface="Arial"/>
                <a:cs typeface="Arial"/>
              </a:rPr>
              <a:t>la</a:t>
            </a:r>
            <a:r>
              <a:rPr sz="1100" b="1" spc="-220" dirty="0">
                <a:latin typeface="Arial"/>
                <a:cs typeface="Arial"/>
              </a:rPr>
              <a:t>n</a:t>
            </a:r>
            <a:r>
              <a:rPr sz="900" b="1" spc="-220" dirty="0">
                <a:latin typeface="Arial"/>
                <a:cs typeface="Arial"/>
              </a:rPr>
              <a:t>n</a:t>
            </a:r>
            <a:r>
              <a:rPr sz="1100" b="1" spc="-220" dirty="0">
                <a:latin typeface="Arial"/>
                <a:cs typeface="Arial"/>
              </a:rPr>
              <a:t>c</a:t>
            </a:r>
            <a:r>
              <a:rPr sz="900" b="1" spc="-220" dirty="0">
                <a:latin typeface="Arial"/>
                <a:cs typeface="Arial"/>
              </a:rPr>
              <a:t>ce</a:t>
            </a:r>
            <a:r>
              <a:rPr sz="1100" b="1" spc="-220" dirty="0">
                <a:latin typeface="Arial"/>
                <a:cs typeface="Arial"/>
              </a:rPr>
              <a:t>e</a:t>
            </a:r>
            <a:r>
              <a:rPr sz="900" b="1" spc="-220" dirty="0">
                <a:latin typeface="Arial"/>
                <a:cs typeface="Arial"/>
              </a:rPr>
              <a:t>o</a:t>
            </a:r>
            <a:r>
              <a:rPr sz="1100" b="1" spc="-220" dirty="0">
                <a:latin typeface="Arial"/>
                <a:cs typeface="Arial"/>
              </a:rPr>
              <a:t>o</a:t>
            </a:r>
            <a:r>
              <a:rPr sz="900" b="1" spc="-220" dirty="0">
                <a:latin typeface="Arial"/>
                <a:cs typeface="Arial"/>
              </a:rPr>
              <a:t>f</a:t>
            </a:r>
            <a:r>
              <a:rPr sz="1100" b="1" spc="-220" dirty="0">
                <a:latin typeface="Arial"/>
                <a:cs typeface="Arial"/>
              </a:rPr>
              <a:t>f</a:t>
            </a:r>
            <a:r>
              <a:rPr sz="900" b="1" spc="-220" dirty="0">
                <a:latin typeface="Arial"/>
                <a:cs typeface="Arial"/>
              </a:rPr>
              <a:t>C</a:t>
            </a:r>
            <a:r>
              <a:rPr sz="1100" b="1" spc="-220" dirty="0">
                <a:latin typeface="Arial"/>
                <a:cs typeface="Arial"/>
              </a:rPr>
              <a:t>C</a:t>
            </a:r>
            <a:r>
              <a:rPr sz="900" b="1" spc="-220" dirty="0">
                <a:latin typeface="Arial"/>
                <a:cs typeface="Arial"/>
              </a:rPr>
              <a:t>an</a:t>
            </a:r>
            <a:r>
              <a:rPr sz="1100" b="1" spc="-220" dirty="0">
                <a:latin typeface="Arial"/>
                <a:cs typeface="Arial"/>
              </a:rPr>
              <a:t>a</a:t>
            </a:r>
            <a:r>
              <a:rPr sz="900" b="1" spc="-220" dirty="0">
                <a:latin typeface="Arial"/>
                <a:cs typeface="Arial"/>
              </a:rPr>
              <a:t>c</a:t>
            </a:r>
            <a:r>
              <a:rPr sz="1100" b="1" spc="-220" dirty="0">
                <a:latin typeface="Arial"/>
                <a:cs typeface="Arial"/>
              </a:rPr>
              <a:t>n</a:t>
            </a:r>
            <a:r>
              <a:rPr sz="900" b="1" spc="-220" dirty="0">
                <a:latin typeface="Arial"/>
                <a:cs typeface="Arial"/>
              </a:rPr>
              <a:t>e</a:t>
            </a:r>
            <a:r>
              <a:rPr sz="1100" b="1" spc="-220" dirty="0">
                <a:latin typeface="Arial"/>
                <a:cs typeface="Arial"/>
              </a:rPr>
              <a:t>c</a:t>
            </a:r>
            <a:r>
              <a:rPr sz="900" b="1" spc="-220" dirty="0">
                <a:latin typeface="Arial"/>
                <a:cs typeface="Arial"/>
              </a:rPr>
              <a:t>r</a:t>
            </a:r>
            <a:r>
              <a:rPr sz="1100" b="1" spc="-220" dirty="0">
                <a:latin typeface="Arial"/>
                <a:cs typeface="Arial"/>
              </a:rPr>
              <a:t>er  </a:t>
            </a:r>
            <a:r>
              <a:rPr sz="1650" b="1" spc="-292" baseline="-12626" dirty="0">
                <a:latin typeface="Arial"/>
                <a:cs typeface="Arial"/>
              </a:rPr>
              <a:t>or</a:t>
            </a:r>
            <a:r>
              <a:rPr sz="900" b="1" spc="-195" dirty="0">
                <a:latin typeface="Arial"/>
                <a:cs typeface="Arial"/>
              </a:rPr>
              <a:t>O</a:t>
            </a:r>
            <a:r>
              <a:rPr sz="1650" b="1" spc="-292" baseline="-12626" dirty="0">
                <a:latin typeface="Arial"/>
                <a:cs typeface="Arial"/>
              </a:rPr>
              <a:t>C</a:t>
            </a:r>
            <a:r>
              <a:rPr sz="900" b="1" spc="-195" dirty="0">
                <a:latin typeface="Arial"/>
                <a:cs typeface="Arial"/>
              </a:rPr>
              <a:t>r</a:t>
            </a:r>
            <a:r>
              <a:rPr sz="900" b="1" spc="-190" dirty="0">
                <a:latin typeface="Arial"/>
                <a:cs typeface="Arial"/>
              </a:rPr>
              <a:t> </a:t>
            </a:r>
            <a:r>
              <a:rPr sz="1650" b="1" spc="-405" baseline="-12626" dirty="0">
                <a:latin typeface="Arial"/>
                <a:cs typeface="Arial"/>
              </a:rPr>
              <a:t>a</a:t>
            </a:r>
            <a:r>
              <a:rPr sz="900" b="1" spc="-270" dirty="0">
                <a:latin typeface="Arial"/>
                <a:cs typeface="Arial"/>
              </a:rPr>
              <a:t>C</a:t>
            </a:r>
            <a:r>
              <a:rPr sz="1650" b="1" spc="-405" baseline="-12626" dirty="0">
                <a:latin typeface="Arial"/>
                <a:cs typeface="Arial"/>
              </a:rPr>
              <a:t>n</a:t>
            </a:r>
            <a:r>
              <a:rPr sz="900" b="1" spc="-270" dirty="0">
                <a:latin typeface="Arial"/>
                <a:cs typeface="Arial"/>
              </a:rPr>
              <a:t>an</a:t>
            </a:r>
            <a:r>
              <a:rPr sz="1650" b="1" spc="-405" baseline="-12626" dirty="0">
                <a:latin typeface="Arial"/>
                <a:cs typeface="Arial"/>
              </a:rPr>
              <a:t>c</a:t>
            </a:r>
            <a:r>
              <a:rPr sz="900" b="1" spc="-270" dirty="0">
                <a:latin typeface="Arial"/>
                <a:cs typeface="Arial"/>
              </a:rPr>
              <a:t>c</a:t>
            </a:r>
            <a:r>
              <a:rPr sz="1650" b="1" spc="-405" baseline="-12626" dirty="0">
                <a:latin typeface="Arial"/>
                <a:cs typeface="Arial"/>
              </a:rPr>
              <a:t>e</a:t>
            </a:r>
            <a:r>
              <a:rPr sz="900" b="1" spc="-270" dirty="0">
                <a:latin typeface="Arial"/>
                <a:cs typeface="Arial"/>
              </a:rPr>
              <a:t>e</a:t>
            </a:r>
            <a:r>
              <a:rPr sz="1650" b="1" spc="-405" baseline="-12626" dirty="0">
                <a:latin typeface="Arial"/>
                <a:cs typeface="Arial"/>
              </a:rPr>
              <a:t>r</a:t>
            </a:r>
            <a:r>
              <a:rPr sz="900" b="1" spc="-270" dirty="0">
                <a:latin typeface="Arial"/>
                <a:cs typeface="Arial"/>
              </a:rPr>
              <a:t>r</a:t>
            </a:r>
            <a:r>
              <a:rPr sz="900" b="1" spc="-125" dirty="0">
                <a:latin typeface="Arial"/>
                <a:cs typeface="Arial"/>
              </a:rPr>
              <a:t> </a:t>
            </a:r>
            <a:r>
              <a:rPr sz="1650" b="1" spc="-382" baseline="-12626" dirty="0">
                <a:latin typeface="Arial"/>
                <a:cs typeface="Arial"/>
              </a:rPr>
              <a:t>R</a:t>
            </a:r>
            <a:r>
              <a:rPr sz="900" b="1" spc="-254" dirty="0">
                <a:latin typeface="Arial"/>
                <a:cs typeface="Arial"/>
              </a:rPr>
              <a:t>Re</a:t>
            </a:r>
            <a:r>
              <a:rPr sz="1650" b="1" spc="-382" baseline="-12626" dirty="0">
                <a:latin typeface="Arial"/>
                <a:cs typeface="Arial"/>
              </a:rPr>
              <a:t>e</a:t>
            </a:r>
            <a:r>
              <a:rPr sz="900" b="1" spc="-254" dirty="0">
                <a:latin typeface="Arial"/>
                <a:cs typeface="Arial"/>
              </a:rPr>
              <a:t>c</a:t>
            </a:r>
            <a:r>
              <a:rPr sz="1650" b="1" spc="-382" baseline="-12626" dirty="0">
                <a:latin typeface="Arial"/>
                <a:cs typeface="Arial"/>
              </a:rPr>
              <a:t>c</a:t>
            </a:r>
            <a:r>
              <a:rPr sz="900" b="1" spc="-254" dirty="0">
                <a:latin typeface="Arial"/>
                <a:cs typeface="Arial"/>
              </a:rPr>
              <a:t>u</a:t>
            </a:r>
            <a:r>
              <a:rPr sz="1650" b="1" spc="-382" baseline="-12626" dirty="0">
                <a:latin typeface="Arial"/>
                <a:cs typeface="Arial"/>
              </a:rPr>
              <a:t>u</a:t>
            </a:r>
            <a:r>
              <a:rPr sz="900" b="1" spc="-254" dirty="0">
                <a:latin typeface="Arial"/>
                <a:cs typeface="Arial"/>
              </a:rPr>
              <a:t>rr</a:t>
            </a:r>
            <a:r>
              <a:rPr sz="1650" b="1" spc="-382" baseline="-12626" dirty="0">
                <a:latin typeface="Arial"/>
                <a:cs typeface="Arial"/>
              </a:rPr>
              <a:t>r</a:t>
            </a:r>
            <a:r>
              <a:rPr sz="900" b="1" spc="-254" dirty="0">
                <a:latin typeface="Arial"/>
                <a:cs typeface="Arial"/>
              </a:rPr>
              <a:t>e</a:t>
            </a:r>
            <a:r>
              <a:rPr sz="1650" b="1" spc="-382" baseline="-12626" dirty="0">
                <a:latin typeface="Arial"/>
                <a:cs typeface="Arial"/>
              </a:rPr>
              <a:t>r</a:t>
            </a:r>
            <a:r>
              <a:rPr sz="900" b="1" spc="-254" dirty="0">
                <a:latin typeface="Arial"/>
                <a:cs typeface="Arial"/>
              </a:rPr>
              <a:t>n</a:t>
            </a:r>
            <a:r>
              <a:rPr sz="1650" b="1" spc="-382" baseline="-12626" dirty="0">
                <a:latin typeface="Arial"/>
                <a:cs typeface="Arial"/>
              </a:rPr>
              <a:t>e</a:t>
            </a:r>
            <a:r>
              <a:rPr sz="900" b="1" spc="-254" dirty="0">
                <a:latin typeface="Arial"/>
                <a:cs typeface="Arial"/>
              </a:rPr>
              <a:t>c</a:t>
            </a:r>
            <a:r>
              <a:rPr sz="1650" b="1" spc="-382" baseline="-12626" dirty="0">
                <a:latin typeface="Arial"/>
                <a:cs typeface="Arial"/>
              </a:rPr>
              <a:t>n</a:t>
            </a:r>
            <a:r>
              <a:rPr sz="900" b="1" spc="-254" dirty="0">
                <a:latin typeface="Arial"/>
                <a:cs typeface="Arial"/>
              </a:rPr>
              <a:t>e</a:t>
            </a:r>
            <a:r>
              <a:rPr sz="1650" b="1" spc="-382" baseline="-12626" dirty="0">
                <a:latin typeface="Arial"/>
                <a:cs typeface="Arial"/>
              </a:rPr>
              <a:t>ce</a:t>
            </a:r>
            <a:endParaRPr sz="1650" baseline="-12626">
              <a:latin typeface="Arial"/>
              <a:cs typeface="Arial"/>
            </a:endParaRPr>
          </a:p>
        </p:txBody>
      </p:sp>
      <p:sp>
        <p:nvSpPr>
          <p:cNvPr id="20" name="object 20"/>
          <p:cNvSpPr txBox="1"/>
          <p:nvPr/>
        </p:nvSpPr>
        <p:spPr>
          <a:xfrm>
            <a:off x="2261877" y="2132330"/>
            <a:ext cx="3296920" cy="842010"/>
          </a:xfrm>
          <a:prstGeom prst="rect">
            <a:avLst/>
          </a:prstGeom>
        </p:spPr>
        <p:txBody>
          <a:bodyPr vert="horz" wrap="square" lIns="0" tIns="12065" rIns="0" bIns="0" rtlCol="0">
            <a:spAutoFit/>
          </a:bodyPr>
          <a:lstStyle/>
          <a:p>
            <a:pPr marL="2261235" marR="5080" algn="ctr">
              <a:lnSpc>
                <a:spcPct val="100000"/>
              </a:lnSpc>
              <a:spcBef>
                <a:spcPts val="95"/>
              </a:spcBef>
            </a:pPr>
            <a:r>
              <a:rPr sz="1100" b="1" spc="-5" dirty="0">
                <a:latin typeface="Arial"/>
                <a:cs typeface="Arial"/>
              </a:rPr>
              <a:t>Intervention</a:t>
            </a:r>
            <a:r>
              <a:rPr sz="1100" b="1" spc="-55" dirty="0">
                <a:latin typeface="Arial"/>
                <a:cs typeface="Arial"/>
              </a:rPr>
              <a:t> </a:t>
            </a:r>
            <a:r>
              <a:rPr sz="1100" b="1" spc="-5" dirty="0">
                <a:latin typeface="Arial"/>
                <a:cs typeface="Arial"/>
              </a:rPr>
              <a:t>for  Long-Term  Effects</a:t>
            </a:r>
            <a:endParaRPr sz="1100">
              <a:latin typeface="Arial"/>
              <a:cs typeface="Arial"/>
            </a:endParaRPr>
          </a:p>
          <a:p>
            <a:pPr marL="751205" marR="998219" indent="-739140">
              <a:lnSpc>
                <a:spcPts val="1130"/>
              </a:lnSpc>
              <a:spcBef>
                <a:spcPts val="220"/>
              </a:spcBef>
            </a:pPr>
            <a:r>
              <a:rPr sz="1650" b="1" spc="-352" baseline="10101" dirty="0">
                <a:latin typeface="Arial"/>
                <a:cs typeface="Arial"/>
              </a:rPr>
              <a:t>In</a:t>
            </a:r>
            <a:r>
              <a:rPr sz="900" b="1" spc="-235" dirty="0">
                <a:latin typeface="Arial"/>
                <a:cs typeface="Arial"/>
              </a:rPr>
              <a:t>In</a:t>
            </a:r>
            <a:r>
              <a:rPr sz="1650" b="1" spc="-352" baseline="10101" dirty="0">
                <a:latin typeface="Arial"/>
                <a:cs typeface="Arial"/>
              </a:rPr>
              <a:t>t</a:t>
            </a:r>
            <a:r>
              <a:rPr sz="900" b="1" spc="-235" dirty="0">
                <a:latin typeface="Arial"/>
                <a:cs typeface="Arial"/>
              </a:rPr>
              <a:t>t</a:t>
            </a:r>
            <a:r>
              <a:rPr sz="1650" b="1" spc="-352" baseline="10101" dirty="0">
                <a:latin typeface="Arial"/>
                <a:cs typeface="Arial"/>
              </a:rPr>
              <a:t>e</a:t>
            </a:r>
            <a:r>
              <a:rPr sz="900" b="1" spc="-235" dirty="0">
                <a:latin typeface="Arial"/>
                <a:cs typeface="Arial"/>
              </a:rPr>
              <a:t>e</a:t>
            </a:r>
            <a:r>
              <a:rPr sz="1650" b="1" spc="-352" baseline="10101" dirty="0">
                <a:latin typeface="Arial"/>
                <a:cs typeface="Arial"/>
              </a:rPr>
              <a:t>r</a:t>
            </a:r>
            <a:r>
              <a:rPr sz="900" b="1" spc="-235" dirty="0">
                <a:latin typeface="Arial"/>
                <a:cs typeface="Arial"/>
              </a:rPr>
              <a:t>r</a:t>
            </a:r>
            <a:r>
              <a:rPr sz="1650" b="1" spc="-352" baseline="10101" dirty="0">
                <a:latin typeface="Arial"/>
                <a:cs typeface="Arial"/>
              </a:rPr>
              <a:t>v</a:t>
            </a:r>
            <a:r>
              <a:rPr sz="900" b="1" spc="-235" dirty="0">
                <a:latin typeface="Arial"/>
                <a:cs typeface="Arial"/>
              </a:rPr>
              <a:t>ve</a:t>
            </a:r>
            <a:r>
              <a:rPr sz="1650" b="1" spc="-352" baseline="10101" dirty="0">
                <a:latin typeface="Arial"/>
                <a:cs typeface="Arial"/>
              </a:rPr>
              <a:t>e</a:t>
            </a:r>
            <a:r>
              <a:rPr sz="900" b="1" spc="-235" dirty="0">
                <a:latin typeface="Arial"/>
                <a:cs typeface="Arial"/>
              </a:rPr>
              <a:t>n</a:t>
            </a:r>
            <a:r>
              <a:rPr sz="1650" b="1" spc="-352" baseline="10101" dirty="0">
                <a:latin typeface="Arial"/>
                <a:cs typeface="Arial"/>
              </a:rPr>
              <a:t>n</a:t>
            </a:r>
            <a:r>
              <a:rPr sz="900" b="1" spc="-235" dirty="0">
                <a:latin typeface="Arial"/>
                <a:cs typeface="Arial"/>
              </a:rPr>
              <a:t>ti</a:t>
            </a:r>
            <a:r>
              <a:rPr sz="1650" b="1" spc="-352" baseline="10101" dirty="0">
                <a:latin typeface="Arial"/>
                <a:cs typeface="Arial"/>
              </a:rPr>
              <a:t>t</a:t>
            </a:r>
            <a:r>
              <a:rPr sz="900" b="1" spc="-235" dirty="0">
                <a:latin typeface="Arial"/>
                <a:cs typeface="Arial"/>
              </a:rPr>
              <a:t>o</a:t>
            </a:r>
            <a:r>
              <a:rPr sz="1650" b="1" spc="-352" baseline="10101" dirty="0">
                <a:latin typeface="Arial"/>
                <a:cs typeface="Arial"/>
              </a:rPr>
              <a:t>io</a:t>
            </a:r>
            <a:r>
              <a:rPr sz="900" b="1" spc="-235" dirty="0">
                <a:latin typeface="Arial"/>
                <a:cs typeface="Arial"/>
              </a:rPr>
              <a:t>n</a:t>
            </a:r>
            <a:r>
              <a:rPr sz="1650" b="1" spc="-352" baseline="10101" dirty="0">
                <a:latin typeface="Arial"/>
                <a:cs typeface="Arial"/>
              </a:rPr>
              <a:t>n</a:t>
            </a:r>
            <a:r>
              <a:rPr sz="900" b="1" spc="-235" dirty="0">
                <a:latin typeface="Arial"/>
                <a:cs typeface="Arial"/>
              </a:rPr>
              <a:t>fo</a:t>
            </a:r>
            <a:r>
              <a:rPr sz="1650" b="1" spc="-352" baseline="10101" dirty="0">
                <a:latin typeface="Arial"/>
                <a:cs typeface="Arial"/>
              </a:rPr>
              <a:t>f</a:t>
            </a:r>
            <a:r>
              <a:rPr sz="900" b="1" spc="-235" dirty="0">
                <a:latin typeface="Arial"/>
                <a:cs typeface="Arial"/>
              </a:rPr>
              <a:t>r</a:t>
            </a:r>
            <a:r>
              <a:rPr sz="1650" b="1" spc="-352" baseline="10101" dirty="0">
                <a:latin typeface="Arial"/>
                <a:cs typeface="Arial"/>
              </a:rPr>
              <a:t>o</a:t>
            </a:r>
            <a:r>
              <a:rPr sz="900" b="1" spc="-235" dirty="0">
                <a:latin typeface="Arial"/>
                <a:cs typeface="Arial"/>
              </a:rPr>
              <a:t>T</a:t>
            </a:r>
            <a:r>
              <a:rPr sz="1650" b="1" spc="-352" baseline="10101" dirty="0">
                <a:latin typeface="Arial"/>
                <a:cs typeface="Arial"/>
              </a:rPr>
              <a:t>r</a:t>
            </a:r>
            <a:r>
              <a:rPr sz="900" b="1" spc="-235" dirty="0">
                <a:latin typeface="Arial"/>
                <a:cs typeface="Arial"/>
              </a:rPr>
              <a:t>re</a:t>
            </a:r>
            <a:r>
              <a:rPr sz="1650" b="1" spc="-352" baseline="10101" dirty="0">
                <a:latin typeface="Arial"/>
                <a:cs typeface="Arial"/>
              </a:rPr>
              <a:t>T</a:t>
            </a:r>
            <a:r>
              <a:rPr sz="900" b="1" spc="-235" dirty="0">
                <a:latin typeface="Arial"/>
                <a:cs typeface="Arial"/>
              </a:rPr>
              <a:t>a</a:t>
            </a:r>
            <a:r>
              <a:rPr sz="1650" b="1" spc="-352" baseline="10101" dirty="0">
                <a:latin typeface="Arial"/>
                <a:cs typeface="Arial"/>
              </a:rPr>
              <a:t>r</a:t>
            </a:r>
            <a:r>
              <a:rPr sz="900" b="1" spc="-235" dirty="0">
                <a:latin typeface="Arial"/>
                <a:cs typeface="Arial"/>
              </a:rPr>
              <a:t>t</a:t>
            </a:r>
            <a:r>
              <a:rPr sz="1650" b="1" spc="-352" baseline="10101" dirty="0">
                <a:latin typeface="Arial"/>
                <a:cs typeface="Arial"/>
              </a:rPr>
              <a:t>e</a:t>
            </a:r>
            <a:r>
              <a:rPr sz="900" b="1" spc="-235" dirty="0">
                <a:latin typeface="Arial"/>
                <a:cs typeface="Arial"/>
              </a:rPr>
              <a:t>m</a:t>
            </a:r>
            <a:r>
              <a:rPr sz="1650" b="1" spc="-352" baseline="10101" dirty="0">
                <a:latin typeface="Arial"/>
                <a:cs typeface="Arial"/>
              </a:rPr>
              <a:t>a</a:t>
            </a:r>
            <a:r>
              <a:rPr sz="900" b="1" spc="-235" dirty="0">
                <a:latin typeface="Arial"/>
                <a:cs typeface="Arial"/>
              </a:rPr>
              <a:t>e</a:t>
            </a:r>
            <a:r>
              <a:rPr sz="1650" b="1" spc="-352" baseline="10101" dirty="0">
                <a:latin typeface="Arial"/>
                <a:cs typeface="Arial"/>
              </a:rPr>
              <a:t>t</a:t>
            </a:r>
            <a:r>
              <a:rPr sz="900" b="1" spc="-235" dirty="0">
                <a:latin typeface="Arial"/>
                <a:cs typeface="Arial"/>
              </a:rPr>
              <a:t>n</a:t>
            </a:r>
            <a:r>
              <a:rPr sz="1650" b="1" spc="-352" baseline="10101" dirty="0">
                <a:latin typeface="Arial"/>
                <a:cs typeface="Arial"/>
              </a:rPr>
              <a:t>m</a:t>
            </a:r>
            <a:r>
              <a:rPr sz="900" b="1" spc="-235" dirty="0">
                <a:latin typeface="Arial"/>
                <a:cs typeface="Arial"/>
              </a:rPr>
              <a:t>t </a:t>
            </a:r>
            <a:r>
              <a:rPr sz="900" b="1" spc="-229" dirty="0">
                <a:latin typeface="Arial"/>
                <a:cs typeface="Arial"/>
              </a:rPr>
              <a:t>R</a:t>
            </a:r>
            <a:r>
              <a:rPr sz="1650" b="1" spc="-345" baseline="10101" dirty="0">
                <a:latin typeface="Arial"/>
                <a:cs typeface="Arial"/>
              </a:rPr>
              <a:t>e</a:t>
            </a:r>
            <a:r>
              <a:rPr sz="900" b="1" spc="-229" dirty="0">
                <a:latin typeface="Arial"/>
                <a:cs typeface="Arial"/>
              </a:rPr>
              <a:t>e</a:t>
            </a:r>
            <a:r>
              <a:rPr sz="1650" b="1" spc="-345" baseline="10101" dirty="0">
                <a:latin typeface="Arial"/>
                <a:cs typeface="Arial"/>
              </a:rPr>
              <a:t>n</a:t>
            </a:r>
            <a:r>
              <a:rPr sz="900" b="1" spc="-229" dirty="0">
                <a:latin typeface="Arial"/>
                <a:cs typeface="Arial"/>
              </a:rPr>
              <a:t>l</a:t>
            </a:r>
            <a:r>
              <a:rPr sz="1650" b="1" spc="-345" baseline="10101" dirty="0">
                <a:latin typeface="Arial"/>
                <a:cs typeface="Arial"/>
              </a:rPr>
              <a:t>t</a:t>
            </a:r>
            <a:r>
              <a:rPr sz="900" b="1" spc="-229" dirty="0">
                <a:latin typeface="Arial"/>
                <a:cs typeface="Arial"/>
              </a:rPr>
              <a:t>at</a:t>
            </a:r>
            <a:r>
              <a:rPr sz="1650" b="1" spc="-345" baseline="10101" dirty="0">
                <a:latin typeface="Arial"/>
                <a:cs typeface="Arial"/>
              </a:rPr>
              <a:t>R</a:t>
            </a:r>
            <a:r>
              <a:rPr sz="900" b="1" spc="-229" dirty="0">
                <a:latin typeface="Arial"/>
                <a:cs typeface="Arial"/>
              </a:rPr>
              <a:t>ed</a:t>
            </a:r>
            <a:r>
              <a:rPr sz="1650" b="1" spc="-345" baseline="10101" dirty="0">
                <a:latin typeface="Arial"/>
                <a:cs typeface="Arial"/>
              </a:rPr>
              <a:t>el</a:t>
            </a:r>
            <a:r>
              <a:rPr sz="900" b="1" spc="-229" dirty="0">
                <a:latin typeface="Arial"/>
                <a:cs typeface="Arial"/>
              </a:rPr>
              <a:t>S</a:t>
            </a:r>
            <a:r>
              <a:rPr sz="1650" b="1" spc="-345" baseline="10101" dirty="0">
                <a:latin typeface="Arial"/>
                <a:cs typeface="Arial"/>
              </a:rPr>
              <a:t>a</a:t>
            </a:r>
            <a:r>
              <a:rPr sz="900" b="1" spc="-229" dirty="0">
                <a:latin typeface="Arial"/>
                <a:cs typeface="Arial"/>
              </a:rPr>
              <a:t>id</a:t>
            </a:r>
            <a:r>
              <a:rPr sz="1650" b="1" spc="-345" baseline="10101" dirty="0">
                <a:latin typeface="Arial"/>
                <a:cs typeface="Arial"/>
              </a:rPr>
              <a:t>te</a:t>
            </a:r>
            <a:r>
              <a:rPr sz="900" b="1" spc="-229" dirty="0">
                <a:latin typeface="Arial"/>
                <a:cs typeface="Arial"/>
              </a:rPr>
              <a:t>e</a:t>
            </a:r>
            <a:r>
              <a:rPr sz="1650" b="1" spc="-345" baseline="10101" dirty="0">
                <a:latin typeface="Arial"/>
                <a:cs typeface="Arial"/>
              </a:rPr>
              <a:t>d  </a:t>
            </a:r>
            <a:r>
              <a:rPr sz="1100" b="1" spc="-155" dirty="0">
                <a:latin typeface="Arial"/>
                <a:cs typeface="Arial"/>
              </a:rPr>
              <a:t>Sid</a:t>
            </a:r>
            <a:r>
              <a:rPr sz="1350" b="1" spc="-232" baseline="3086" dirty="0">
                <a:latin typeface="Arial"/>
                <a:cs typeface="Arial"/>
              </a:rPr>
              <a:t>E</a:t>
            </a:r>
            <a:r>
              <a:rPr sz="1100" b="1" spc="-155" dirty="0">
                <a:latin typeface="Arial"/>
                <a:cs typeface="Arial"/>
              </a:rPr>
              <a:t>e</a:t>
            </a:r>
            <a:r>
              <a:rPr sz="1350" b="1" spc="-232" baseline="3086" dirty="0">
                <a:latin typeface="Arial"/>
                <a:cs typeface="Arial"/>
              </a:rPr>
              <a:t>ff</a:t>
            </a:r>
            <a:r>
              <a:rPr sz="1100" b="1" spc="-155" dirty="0">
                <a:latin typeface="Arial"/>
                <a:cs typeface="Arial"/>
              </a:rPr>
              <a:t>E</a:t>
            </a:r>
            <a:r>
              <a:rPr sz="1350" b="1" spc="-232" baseline="3086" dirty="0">
                <a:latin typeface="Arial"/>
                <a:cs typeface="Arial"/>
              </a:rPr>
              <a:t>ec</a:t>
            </a:r>
            <a:r>
              <a:rPr sz="1100" b="1" spc="-155" dirty="0">
                <a:latin typeface="Arial"/>
                <a:cs typeface="Arial"/>
              </a:rPr>
              <a:t>ff</a:t>
            </a:r>
            <a:r>
              <a:rPr sz="1350" b="1" spc="-232" baseline="3086" dirty="0">
                <a:latin typeface="Arial"/>
                <a:cs typeface="Arial"/>
              </a:rPr>
              <a:t>ts</a:t>
            </a:r>
            <a:r>
              <a:rPr sz="1100" b="1" spc="-155" dirty="0">
                <a:latin typeface="Arial"/>
                <a:cs typeface="Arial"/>
              </a:rPr>
              <a:t>ects</a:t>
            </a:r>
            <a:endParaRPr sz="1100">
              <a:latin typeface="Arial"/>
              <a:cs typeface="Arial"/>
            </a:endParaRPr>
          </a:p>
        </p:txBody>
      </p:sp>
      <p:sp>
        <p:nvSpPr>
          <p:cNvPr id="21" name="object 21"/>
          <p:cNvSpPr txBox="1">
            <a:spLocks noGrp="1"/>
          </p:cNvSpPr>
          <p:nvPr>
            <p:ph type="title"/>
          </p:nvPr>
        </p:nvSpPr>
        <p:spPr>
          <a:xfrm>
            <a:off x="3405632" y="759206"/>
            <a:ext cx="3250565" cy="513080"/>
          </a:xfrm>
          <a:prstGeom prst="rect">
            <a:avLst/>
          </a:prstGeom>
        </p:spPr>
        <p:txBody>
          <a:bodyPr vert="horz" wrap="square" lIns="0" tIns="12065" rIns="0" bIns="0" rtlCol="0">
            <a:spAutoFit/>
          </a:bodyPr>
          <a:lstStyle/>
          <a:p>
            <a:pPr marL="12700">
              <a:lnSpc>
                <a:spcPct val="100000"/>
              </a:lnSpc>
              <a:spcBef>
                <a:spcPts val="95"/>
              </a:spcBef>
            </a:pPr>
            <a:r>
              <a:rPr sz="3200" spc="-10" dirty="0">
                <a:latin typeface="Arial"/>
                <a:cs typeface="Arial"/>
              </a:rPr>
              <a:t>Survivorship</a:t>
            </a:r>
            <a:r>
              <a:rPr sz="3200" spc="-35" dirty="0">
                <a:latin typeface="Arial"/>
                <a:cs typeface="Arial"/>
              </a:rPr>
              <a:t> </a:t>
            </a:r>
            <a:r>
              <a:rPr sz="3200" spc="-10" dirty="0">
                <a:latin typeface="Arial"/>
                <a:cs typeface="Arial"/>
              </a:rPr>
              <a:t>Care</a:t>
            </a:r>
            <a:endParaRPr sz="3200">
              <a:latin typeface="Arial"/>
              <a:cs typeface="Arial"/>
            </a:endParaRPr>
          </a:p>
        </p:txBody>
      </p:sp>
      <p:sp>
        <p:nvSpPr>
          <p:cNvPr id="22" name="object 22"/>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23" name="object 23"/>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1707895" y="1032764"/>
            <a:ext cx="6639559" cy="574040"/>
          </a:xfrm>
          <a:prstGeom prst="rect">
            <a:avLst/>
          </a:prstGeom>
        </p:spPr>
        <p:txBody>
          <a:bodyPr vert="horz" wrap="square" lIns="0" tIns="12700" rIns="0" bIns="0" rtlCol="0">
            <a:spAutoFit/>
          </a:bodyPr>
          <a:lstStyle/>
          <a:p>
            <a:pPr marL="12700">
              <a:lnSpc>
                <a:spcPct val="100000"/>
              </a:lnSpc>
              <a:spcBef>
                <a:spcPts val="100"/>
              </a:spcBef>
            </a:pPr>
            <a:r>
              <a:rPr spc="-5" dirty="0"/>
              <a:t>Solving the Gap in Care: Step</a:t>
            </a:r>
            <a:r>
              <a:rPr spc="-85" dirty="0"/>
              <a:t> </a:t>
            </a:r>
            <a:r>
              <a:rPr spc="-10" dirty="0"/>
              <a:t>#3</a:t>
            </a:r>
          </a:p>
        </p:txBody>
      </p:sp>
      <p:sp>
        <p:nvSpPr>
          <p:cNvPr id="13" name="object 13"/>
          <p:cNvSpPr txBox="1"/>
          <p:nvPr/>
        </p:nvSpPr>
        <p:spPr>
          <a:xfrm>
            <a:off x="993902" y="2664968"/>
            <a:ext cx="7941309" cy="1488440"/>
          </a:xfrm>
          <a:prstGeom prst="rect">
            <a:avLst/>
          </a:prstGeom>
        </p:spPr>
        <p:txBody>
          <a:bodyPr vert="horz" wrap="square" lIns="0" tIns="12065" rIns="0" bIns="0" rtlCol="0">
            <a:spAutoFit/>
          </a:bodyPr>
          <a:lstStyle/>
          <a:p>
            <a:pPr marL="12700" marR="5080">
              <a:lnSpc>
                <a:spcPct val="100000"/>
              </a:lnSpc>
              <a:spcBef>
                <a:spcPts val="95"/>
              </a:spcBef>
            </a:pPr>
            <a:r>
              <a:rPr sz="3200" spc="-5" dirty="0">
                <a:latin typeface="Arial"/>
                <a:cs typeface="Arial"/>
              </a:rPr>
              <a:t>The </a:t>
            </a:r>
            <a:r>
              <a:rPr sz="3200" spc="-10" dirty="0">
                <a:latin typeface="Arial"/>
                <a:cs typeface="Arial"/>
              </a:rPr>
              <a:t>solution </a:t>
            </a:r>
            <a:r>
              <a:rPr sz="3200" spc="-5" dirty="0">
                <a:latin typeface="Arial"/>
                <a:cs typeface="Arial"/>
              </a:rPr>
              <a:t>will </a:t>
            </a:r>
            <a:r>
              <a:rPr sz="3200" spc="-10" dirty="0">
                <a:latin typeface="Arial"/>
                <a:cs typeface="Arial"/>
              </a:rPr>
              <a:t>involve financial support for  these services (third </a:t>
            </a:r>
            <a:r>
              <a:rPr sz="3200" spc="-5" dirty="0">
                <a:latin typeface="Arial"/>
                <a:cs typeface="Arial"/>
              </a:rPr>
              <a:t>party </a:t>
            </a:r>
            <a:r>
              <a:rPr sz="3200" spc="-10" dirty="0">
                <a:latin typeface="Arial"/>
                <a:cs typeface="Arial"/>
              </a:rPr>
              <a:t>payor  reimbursement).</a:t>
            </a:r>
            <a:endParaRPr sz="3200">
              <a:latin typeface="Arial"/>
              <a:cs typeface="Arial"/>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2017267" y="1032764"/>
            <a:ext cx="6023610" cy="574040"/>
          </a:xfrm>
          <a:prstGeom prst="rect">
            <a:avLst/>
          </a:prstGeom>
        </p:spPr>
        <p:txBody>
          <a:bodyPr vert="horz" wrap="square" lIns="0" tIns="12700" rIns="0" bIns="0" rtlCol="0">
            <a:spAutoFit/>
          </a:bodyPr>
          <a:lstStyle/>
          <a:p>
            <a:pPr marL="12700">
              <a:lnSpc>
                <a:spcPct val="100000"/>
              </a:lnSpc>
              <a:spcBef>
                <a:spcPts val="100"/>
              </a:spcBef>
            </a:pPr>
            <a:r>
              <a:rPr spc="-5" dirty="0"/>
              <a:t>Payment and</a:t>
            </a:r>
            <a:r>
              <a:rPr spc="-30" dirty="0"/>
              <a:t> </a:t>
            </a:r>
            <a:r>
              <a:rPr spc="-10" dirty="0"/>
              <a:t>Reimbursement</a:t>
            </a:r>
          </a:p>
        </p:txBody>
      </p:sp>
      <p:sp>
        <p:nvSpPr>
          <p:cNvPr id="13" name="object 13"/>
          <p:cNvSpPr txBox="1"/>
          <p:nvPr/>
        </p:nvSpPr>
        <p:spPr>
          <a:xfrm>
            <a:off x="1336802" y="2079751"/>
            <a:ext cx="7512050" cy="3439160"/>
          </a:xfrm>
          <a:prstGeom prst="rect">
            <a:avLst/>
          </a:prstGeom>
        </p:spPr>
        <p:txBody>
          <a:bodyPr vert="horz" wrap="square" lIns="0" tIns="12065" rIns="0" bIns="0" rtlCol="0">
            <a:spAutoFit/>
          </a:bodyPr>
          <a:lstStyle/>
          <a:p>
            <a:pPr marL="12700" marR="5080">
              <a:lnSpc>
                <a:spcPct val="100000"/>
              </a:lnSpc>
              <a:spcBef>
                <a:spcPts val="95"/>
              </a:spcBef>
            </a:pPr>
            <a:r>
              <a:rPr sz="3200" spc="-5" dirty="0">
                <a:latin typeface="Arial"/>
                <a:cs typeface="Arial"/>
              </a:rPr>
              <a:t>In the U.S., </a:t>
            </a:r>
            <a:r>
              <a:rPr sz="3200" spc="-10" dirty="0">
                <a:latin typeface="Arial"/>
                <a:cs typeface="Arial"/>
              </a:rPr>
              <a:t>cancer rehabilitation </a:t>
            </a:r>
            <a:r>
              <a:rPr sz="3200" spc="-5" dirty="0">
                <a:latin typeface="Arial"/>
                <a:cs typeface="Arial"/>
              </a:rPr>
              <a:t>is </a:t>
            </a:r>
            <a:r>
              <a:rPr sz="3200" spc="-10" dirty="0">
                <a:latin typeface="Arial"/>
                <a:cs typeface="Arial"/>
              </a:rPr>
              <a:t>readily  covered </a:t>
            </a:r>
            <a:r>
              <a:rPr sz="3200" spc="-5" dirty="0">
                <a:latin typeface="Arial"/>
                <a:cs typeface="Arial"/>
              </a:rPr>
              <a:t>by </a:t>
            </a:r>
            <a:r>
              <a:rPr sz="3200" spc="-10" dirty="0">
                <a:latin typeface="Arial"/>
                <a:cs typeface="Arial"/>
              </a:rPr>
              <a:t>health insurers--including  Medicare--when patients have  documented impairments </a:t>
            </a:r>
            <a:r>
              <a:rPr sz="3200" spc="-5" dirty="0">
                <a:latin typeface="Arial"/>
                <a:cs typeface="Arial"/>
              </a:rPr>
              <a:t>and </a:t>
            </a:r>
            <a:r>
              <a:rPr sz="3200" spc="-10" dirty="0">
                <a:latin typeface="Arial"/>
                <a:cs typeface="Arial"/>
              </a:rPr>
              <a:t>the  treatment </a:t>
            </a:r>
            <a:r>
              <a:rPr sz="3200" spc="-5" dirty="0">
                <a:latin typeface="Arial"/>
                <a:cs typeface="Arial"/>
              </a:rPr>
              <a:t>is </a:t>
            </a:r>
            <a:r>
              <a:rPr sz="3200" spc="-10" dirty="0">
                <a:latin typeface="Arial"/>
                <a:cs typeface="Arial"/>
              </a:rPr>
              <a:t>delivered </a:t>
            </a:r>
            <a:r>
              <a:rPr sz="3200" spc="-5" dirty="0">
                <a:latin typeface="Arial"/>
                <a:cs typeface="Arial"/>
              </a:rPr>
              <a:t>by </a:t>
            </a:r>
            <a:r>
              <a:rPr sz="3200" spc="-10" dirty="0">
                <a:latin typeface="Arial"/>
                <a:cs typeface="Arial"/>
              </a:rPr>
              <a:t>healthcare  professionals who </a:t>
            </a:r>
            <a:r>
              <a:rPr sz="3200" spc="-5" dirty="0">
                <a:latin typeface="Arial"/>
                <a:cs typeface="Arial"/>
              </a:rPr>
              <a:t>are </a:t>
            </a:r>
            <a:r>
              <a:rPr sz="3200" spc="-10" dirty="0">
                <a:latin typeface="Arial"/>
                <a:cs typeface="Arial"/>
              </a:rPr>
              <a:t>licensed/board  certified </a:t>
            </a:r>
            <a:r>
              <a:rPr sz="3200" spc="-5" dirty="0">
                <a:latin typeface="Arial"/>
                <a:cs typeface="Arial"/>
              </a:rPr>
              <a:t>in </a:t>
            </a:r>
            <a:r>
              <a:rPr sz="3200" spc="-10" dirty="0">
                <a:latin typeface="Arial"/>
                <a:cs typeface="Arial"/>
              </a:rPr>
              <a:t>rehabilitation</a:t>
            </a:r>
            <a:r>
              <a:rPr sz="3200" spc="15" dirty="0">
                <a:latin typeface="Arial"/>
                <a:cs typeface="Arial"/>
              </a:rPr>
              <a:t> </a:t>
            </a:r>
            <a:r>
              <a:rPr sz="3200" spc="-10" dirty="0">
                <a:latin typeface="Arial"/>
                <a:cs typeface="Arial"/>
              </a:rPr>
              <a:t>medicine.</a:t>
            </a:r>
            <a:endParaRPr sz="3200">
              <a:latin typeface="Arial"/>
              <a:cs typeface="Arial"/>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1347469" y="1032764"/>
            <a:ext cx="7362825" cy="574040"/>
          </a:xfrm>
          <a:prstGeom prst="rect">
            <a:avLst/>
          </a:prstGeom>
        </p:spPr>
        <p:txBody>
          <a:bodyPr vert="horz" wrap="square" lIns="0" tIns="12700" rIns="0" bIns="0" rtlCol="0">
            <a:spAutoFit/>
          </a:bodyPr>
          <a:lstStyle/>
          <a:p>
            <a:pPr marL="12700">
              <a:lnSpc>
                <a:spcPct val="100000"/>
              </a:lnSpc>
              <a:spcBef>
                <a:spcPts val="100"/>
              </a:spcBef>
            </a:pPr>
            <a:r>
              <a:rPr spc="-5" dirty="0"/>
              <a:t>Cost-Effectiveness </a:t>
            </a:r>
            <a:r>
              <a:rPr dirty="0"/>
              <a:t>of</a:t>
            </a:r>
            <a:r>
              <a:rPr spc="30" dirty="0"/>
              <a:t> </a:t>
            </a:r>
            <a:r>
              <a:rPr spc="-5" dirty="0"/>
              <a:t>Rehabilitation</a:t>
            </a:r>
          </a:p>
        </p:txBody>
      </p:sp>
      <p:sp>
        <p:nvSpPr>
          <p:cNvPr id="13" name="object 13"/>
          <p:cNvSpPr txBox="1">
            <a:spLocks noGrp="1"/>
          </p:cNvSpPr>
          <p:nvPr>
            <p:ph type="body" idx="1"/>
          </p:nvPr>
        </p:nvSpPr>
        <p:spPr>
          <a:prstGeom prst="rect">
            <a:avLst/>
          </a:prstGeom>
        </p:spPr>
        <p:txBody>
          <a:bodyPr vert="horz" wrap="square" lIns="0" tIns="280288" rIns="0" bIns="0" rtlCol="0">
            <a:spAutoFit/>
          </a:bodyPr>
          <a:lstStyle/>
          <a:p>
            <a:pPr marL="12700" marR="5080">
              <a:lnSpc>
                <a:spcPct val="100000"/>
              </a:lnSpc>
              <a:spcBef>
                <a:spcPts val="95"/>
              </a:spcBef>
            </a:pPr>
            <a:r>
              <a:rPr spc="-10" dirty="0"/>
              <a:t>“Studies published </a:t>
            </a:r>
            <a:r>
              <a:rPr spc="-5" dirty="0"/>
              <a:t>so far </a:t>
            </a:r>
            <a:r>
              <a:rPr spc="-10" dirty="0"/>
              <a:t>report statistically  significant benefits </a:t>
            </a:r>
            <a:r>
              <a:rPr spc="-5" dirty="0"/>
              <a:t>for </a:t>
            </a:r>
            <a:r>
              <a:rPr spc="-10" dirty="0"/>
              <a:t>multidimensional  interventions </a:t>
            </a:r>
            <a:r>
              <a:rPr spc="-5" dirty="0"/>
              <a:t>over </a:t>
            </a:r>
            <a:r>
              <a:rPr spc="-10" dirty="0"/>
              <a:t>usual </a:t>
            </a:r>
            <a:r>
              <a:rPr spc="-5" dirty="0"/>
              <a:t>care, most </a:t>
            </a:r>
            <a:r>
              <a:rPr spc="-10" dirty="0"/>
              <a:t>notably  </a:t>
            </a:r>
            <a:r>
              <a:rPr spc="-5" dirty="0"/>
              <a:t>for the </a:t>
            </a:r>
            <a:r>
              <a:rPr spc="-10" dirty="0"/>
              <a:t>outcomes fatigue </a:t>
            </a:r>
            <a:r>
              <a:rPr spc="-5" dirty="0"/>
              <a:t>and </a:t>
            </a:r>
            <a:r>
              <a:rPr spc="-10" dirty="0"/>
              <a:t>physical  functioning….all [available economic  evaluations] showed favorable cost-  effectiveness</a:t>
            </a:r>
            <a:r>
              <a:rPr spc="-20" dirty="0"/>
              <a:t> </a:t>
            </a:r>
            <a:r>
              <a:rPr spc="-10" dirty="0"/>
              <a:t>ratios.”</a:t>
            </a:r>
          </a:p>
        </p:txBody>
      </p:sp>
      <p:sp>
        <p:nvSpPr>
          <p:cNvPr id="14" name="object 14"/>
          <p:cNvSpPr txBox="1"/>
          <p:nvPr/>
        </p:nvSpPr>
        <p:spPr>
          <a:xfrm>
            <a:off x="993902" y="6135876"/>
            <a:ext cx="4173854" cy="284480"/>
          </a:xfrm>
          <a:prstGeom prst="rect">
            <a:avLst/>
          </a:prstGeom>
        </p:spPr>
        <p:txBody>
          <a:bodyPr vert="horz" wrap="square" lIns="0" tIns="12065" rIns="0" bIns="0" rtlCol="0">
            <a:spAutoFit/>
          </a:bodyPr>
          <a:lstStyle/>
          <a:p>
            <a:pPr marL="12700">
              <a:lnSpc>
                <a:spcPct val="100000"/>
              </a:lnSpc>
              <a:spcBef>
                <a:spcPts val="95"/>
              </a:spcBef>
            </a:pPr>
            <a:r>
              <a:rPr sz="1700" i="1" spc="-5" dirty="0">
                <a:latin typeface="Arial"/>
                <a:cs typeface="Arial"/>
              </a:rPr>
              <a:t>Source: Mewes JC, et al. Oncologist.</a:t>
            </a:r>
            <a:r>
              <a:rPr sz="1700" i="1" spc="125" dirty="0">
                <a:latin typeface="Arial"/>
                <a:cs typeface="Arial"/>
              </a:rPr>
              <a:t> </a:t>
            </a:r>
            <a:r>
              <a:rPr sz="1700" i="1" spc="-5" dirty="0">
                <a:latin typeface="Arial"/>
                <a:cs typeface="Arial"/>
              </a:rPr>
              <a:t>2012.</a:t>
            </a:r>
            <a:endParaRPr sz="1700">
              <a:latin typeface="Arial"/>
              <a:cs typeface="Arial"/>
            </a:endParaRPr>
          </a:p>
        </p:txBody>
      </p:sp>
      <p:sp>
        <p:nvSpPr>
          <p:cNvPr id="15" name="object 15"/>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7186" y="6858381"/>
            <a:ext cx="1252855" cy="237490"/>
          </a:xfrm>
          <a:prstGeom prst="rect">
            <a:avLst/>
          </a:prstGeom>
        </p:spPr>
        <p:txBody>
          <a:bodyPr vert="horz" wrap="square" lIns="0" tIns="17145" rIns="0" bIns="0" rtlCol="0">
            <a:spAutoFit/>
          </a:bodyPr>
          <a:lstStyle/>
          <a:p>
            <a:pPr marL="12700">
              <a:lnSpc>
                <a:spcPct val="100000"/>
              </a:lnSpc>
              <a:spcBef>
                <a:spcPts val="135"/>
              </a:spcBef>
            </a:pPr>
            <a:r>
              <a:rPr sz="1350" dirty="0">
                <a:solidFill>
                  <a:srgbClr val="005480"/>
                </a:solidFill>
                <a:latin typeface="Palatino Linotype"/>
                <a:cs typeface="Palatino Linotype"/>
              </a:rPr>
              <a:t>Cancer</a:t>
            </a:r>
            <a:r>
              <a:rPr sz="1350" spc="-125" dirty="0">
                <a:solidFill>
                  <a:srgbClr val="005480"/>
                </a:solidFill>
                <a:latin typeface="Palatino Linotype"/>
                <a:cs typeface="Palatino Linotype"/>
              </a:rPr>
              <a:t> </a:t>
            </a:r>
            <a:r>
              <a:rPr sz="1350" spc="15" dirty="0">
                <a:solidFill>
                  <a:srgbClr val="005480"/>
                </a:solidFill>
                <a:latin typeface="Palatino Linotype"/>
                <a:cs typeface="Palatino Linotype"/>
              </a:rPr>
              <a:t>Institute</a:t>
            </a:r>
            <a:endParaRPr sz="1350">
              <a:latin typeface="Palatino Linotype"/>
              <a:cs typeface="Palatino Linotype"/>
            </a:endParaRPr>
          </a:p>
        </p:txBody>
      </p:sp>
      <p:sp>
        <p:nvSpPr>
          <p:cNvPr id="3" name="object 3"/>
          <p:cNvSpPr/>
          <p:nvPr/>
        </p:nvSpPr>
        <p:spPr>
          <a:xfrm>
            <a:off x="7767828" y="6624828"/>
            <a:ext cx="1002791" cy="59893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5" name="object 5"/>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6" name="object 6"/>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7" name="object 7"/>
          <p:cNvSpPr txBox="1"/>
          <p:nvPr/>
        </p:nvSpPr>
        <p:spPr>
          <a:xfrm>
            <a:off x="765301" y="2405125"/>
            <a:ext cx="1537970" cy="26987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365F91"/>
                </a:solidFill>
                <a:latin typeface="Arial"/>
                <a:cs typeface="Arial"/>
              </a:rPr>
              <a:t>Pre-Cancer</a:t>
            </a:r>
            <a:r>
              <a:rPr sz="1600" b="1" spc="-75" dirty="0">
                <a:solidFill>
                  <a:srgbClr val="365F91"/>
                </a:solidFill>
                <a:latin typeface="Arial"/>
                <a:cs typeface="Arial"/>
              </a:rPr>
              <a:t> </a:t>
            </a:r>
            <a:r>
              <a:rPr sz="1600" b="1" spc="-5" dirty="0">
                <a:solidFill>
                  <a:srgbClr val="365F91"/>
                </a:solidFill>
                <a:latin typeface="Arial"/>
                <a:cs typeface="Arial"/>
              </a:rPr>
              <a:t>Hea</a:t>
            </a:r>
            <a:endParaRPr sz="1600">
              <a:latin typeface="Arial"/>
              <a:cs typeface="Arial"/>
            </a:endParaRPr>
          </a:p>
        </p:txBody>
      </p:sp>
      <p:sp>
        <p:nvSpPr>
          <p:cNvPr id="8" name="object 8"/>
          <p:cNvSpPr txBox="1"/>
          <p:nvPr/>
        </p:nvSpPr>
        <p:spPr>
          <a:xfrm>
            <a:off x="2290112" y="1037454"/>
            <a:ext cx="5955030" cy="1627505"/>
          </a:xfrm>
          <a:prstGeom prst="rect">
            <a:avLst/>
          </a:prstGeom>
        </p:spPr>
        <p:txBody>
          <a:bodyPr vert="horz" wrap="square" lIns="0" tIns="0" rIns="0" bIns="0" rtlCol="0">
            <a:spAutoFit/>
          </a:bodyPr>
          <a:lstStyle/>
          <a:p>
            <a:pPr marL="429895">
              <a:lnSpc>
                <a:spcPts val="3535"/>
              </a:lnSpc>
            </a:pPr>
            <a:r>
              <a:rPr sz="3200" spc="-10" dirty="0">
                <a:solidFill>
                  <a:srgbClr val="365F91"/>
                </a:solidFill>
                <a:latin typeface="Arial"/>
                <a:cs typeface="Arial"/>
              </a:rPr>
              <a:t>Post-Treatment ‘New</a:t>
            </a:r>
            <a:r>
              <a:rPr sz="3200" dirty="0">
                <a:solidFill>
                  <a:srgbClr val="365F91"/>
                </a:solidFill>
                <a:latin typeface="Arial"/>
                <a:cs typeface="Arial"/>
              </a:rPr>
              <a:t> </a:t>
            </a:r>
            <a:r>
              <a:rPr sz="3200" spc="-10" dirty="0">
                <a:solidFill>
                  <a:srgbClr val="365F91"/>
                </a:solidFill>
                <a:latin typeface="Arial"/>
                <a:cs typeface="Arial"/>
              </a:rPr>
              <a:t>Normals’</a:t>
            </a:r>
            <a:endParaRPr sz="3200">
              <a:latin typeface="Arial"/>
              <a:cs typeface="Arial"/>
            </a:endParaRPr>
          </a:p>
          <a:p>
            <a:pPr>
              <a:lnSpc>
                <a:spcPct val="100000"/>
              </a:lnSpc>
            </a:pPr>
            <a:endParaRPr sz="3500">
              <a:latin typeface="Times New Roman"/>
              <a:cs typeface="Times New Roman"/>
            </a:endParaRPr>
          </a:p>
          <a:p>
            <a:pPr>
              <a:lnSpc>
                <a:spcPct val="100000"/>
              </a:lnSpc>
              <a:spcBef>
                <a:spcPts val="30"/>
              </a:spcBef>
            </a:pPr>
            <a:endParaRPr sz="2850">
              <a:latin typeface="Times New Roman"/>
              <a:cs typeface="Times New Roman"/>
            </a:endParaRPr>
          </a:p>
          <a:p>
            <a:pPr>
              <a:lnSpc>
                <a:spcPct val="100000"/>
              </a:lnSpc>
              <a:spcBef>
                <a:spcPts val="5"/>
              </a:spcBef>
            </a:pPr>
            <a:r>
              <a:rPr sz="1600" b="1" spc="-5" dirty="0">
                <a:solidFill>
                  <a:srgbClr val="365F91"/>
                </a:solidFill>
                <a:latin typeface="Arial"/>
                <a:cs typeface="Arial"/>
              </a:rPr>
              <a:t>lth</a:t>
            </a:r>
            <a:endParaRPr sz="1600">
              <a:latin typeface="Arial"/>
              <a:cs typeface="Arial"/>
            </a:endParaRPr>
          </a:p>
        </p:txBody>
      </p:sp>
      <p:sp>
        <p:nvSpPr>
          <p:cNvPr id="9" name="object 9"/>
          <p:cNvSpPr txBox="1"/>
          <p:nvPr/>
        </p:nvSpPr>
        <p:spPr>
          <a:xfrm>
            <a:off x="765301" y="4697523"/>
            <a:ext cx="1651000" cy="610870"/>
          </a:xfrm>
          <a:prstGeom prst="rect">
            <a:avLst/>
          </a:prstGeom>
        </p:spPr>
        <p:txBody>
          <a:bodyPr vert="horz" wrap="square" lIns="0" tIns="12700" rIns="0" bIns="0" rtlCol="0">
            <a:spAutoFit/>
          </a:bodyPr>
          <a:lstStyle/>
          <a:p>
            <a:pPr marL="12700" marR="5080">
              <a:lnSpc>
                <a:spcPct val="120000"/>
              </a:lnSpc>
              <a:spcBef>
                <a:spcPts val="100"/>
              </a:spcBef>
            </a:pPr>
            <a:r>
              <a:rPr sz="1600" b="1" spc="-5" dirty="0">
                <a:solidFill>
                  <a:srgbClr val="365F91"/>
                </a:solidFill>
                <a:latin typeface="Arial"/>
                <a:cs typeface="Arial"/>
              </a:rPr>
              <a:t>Post-Treatment/  Severe</a:t>
            </a:r>
            <a:r>
              <a:rPr sz="1600" b="1" spc="-75" dirty="0">
                <a:solidFill>
                  <a:srgbClr val="365F91"/>
                </a:solidFill>
                <a:latin typeface="Arial"/>
                <a:cs typeface="Arial"/>
              </a:rPr>
              <a:t> </a:t>
            </a:r>
            <a:r>
              <a:rPr sz="1600" b="1" spc="-5" dirty="0">
                <a:solidFill>
                  <a:srgbClr val="365F91"/>
                </a:solidFill>
                <a:latin typeface="Arial"/>
                <a:cs typeface="Arial"/>
              </a:rPr>
              <a:t>Disability</a:t>
            </a:r>
            <a:endParaRPr sz="1600">
              <a:latin typeface="Arial"/>
              <a:cs typeface="Arial"/>
            </a:endParaRPr>
          </a:p>
        </p:txBody>
      </p:sp>
      <p:sp>
        <p:nvSpPr>
          <p:cNvPr id="10" name="object 10"/>
          <p:cNvSpPr txBox="1"/>
          <p:nvPr/>
        </p:nvSpPr>
        <p:spPr>
          <a:xfrm>
            <a:off x="7976107" y="6840726"/>
            <a:ext cx="203835" cy="238760"/>
          </a:xfrm>
          <a:prstGeom prst="rect">
            <a:avLst/>
          </a:prstGeom>
        </p:spPr>
        <p:txBody>
          <a:bodyPr vert="horz" wrap="square" lIns="0" tIns="12065" rIns="0" bIns="0" rtlCol="0">
            <a:spAutoFit/>
          </a:bodyPr>
          <a:lstStyle/>
          <a:p>
            <a:pPr marL="12700">
              <a:lnSpc>
                <a:spcPct val="100000"/>
              </a:lnSpc>
              <a:spcBef>
                <a:spcPts val="95"/>
              </a:spcBef>
            </a:pPr>
            <a:r>
              <a:rPr sz="1400" b="1" spc="-5" dirty="0">
                <a:latin typeface="Times New Roman"/>
                <a:cs typeface="Times New Roman"/>
              </a:rPr>
              <a:t>36</a:t>
            </a:r>
            <a:endParaRPr sz="1400">
              <a:latin typeface="Times New Roman"/>
              <a:cs typeface="Times New Roman"/>
            </a:endParaRPr>
          </a:p>
        </p:txBody>
      </p:sp>
      <p:sp>
        <p:nvSpPr>
          <p:cNvPr id="11" name="object 11"/>
          <p:cNvSpPr/>
          <p:nvPr/>
        </p:nvSpPr>
        <p:spPr>
          <a:xfrm>
            <a:off x="2381250" y="1163573"/>
            <a:ext cx="6742176" cy="4938522"/>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667000" y="2591180"/>
            <a:ext cx="6248400" cy="0"/>
          </a:xfrm>
          <a:custGeom>
            <a:avLst/>
            <a:gdLst/>
            <a:ahLst/>
            <a:cxnLst/>
            <a:rect l="l" t="t" r="r" b="b"/>
            <a:pathLst>
              <a:path w="6248400">
                <a:moveTo>
                  <a:pt x="0" y="0"/>
                </a:moveTo>
                <a:lnTo>
                  <a:pt x="6248400" y="0"/>
                </a:lnTo>
              </a:path>
            </a:pathLst>
          </a:custGeom>
          <a:ln w="9906">
            <a:solidFill>
              <a:srgbClr val="000000"/>
            </a:solidFill>
          </a:ln>
        </p:spPr>
        <p:txBody>
          <a:bodyPr wrap="square" lIns="0" tIns="0" rIns="0" bIns="0" rtlCol="0"/>
          <a:lstStyle/>
          <a:p>
            <a:endParaRPr/>
          </a:p>
        </p:txBody>
      </p:sp>
      <p:sp>
        <p:nvSpPr>
          <p:cNvPr id="13" name="object 13"/>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2482850" y="976375"/>
            <a:ext cx="4634230" cy="513080"/>
          </a:xfrm>
          <a:prstGeom prst="rect">
            <a:avLst/>
          </a:prstGeom>
        </p:spPr>
        <p:txBody>
          <a:bodyPr vert="horz" wrap="square" lIns="0" tIns="12065" rIns="0" bIns="0" rtlCol="0">
            <a:spAutoFit/>
          </a:bodyPr>
          <a:lstStyle/>
          <a:p>
            <a:pPr marL="12700">
              <a:lnSpc>
                <a:spcPct val="100000"/>
              </a:lnSpc>
              <a:spcBef>
                <a:spcPts val="95"/>
              </a:spcBef>
            </a:pPr>
            <a:r>
              <a:rPr sz="3200" spc="-5" dirty="0"/>
              <a:t>High-Quality Cancer</a:t>
            </a:r>
            <a:r>
              <a:rPr sz="3200" spc="10" dirty="0"/>
              <a:t> </a:t>
            </a:r>
            <a:r>
              <a:rPr sz="3200" spc="-5" dirty="0"/>
              <a:t>Care</a:t>
            </a:r>
            <a:endParaRPr sz="3200"/>
          </a:p>
        </p:txBody>
      </p:sp>
      <p:sp>
        <p:nvSpPr>
          <p:cNvPr id="13" name="object 13"/>
          <p:cNvSpPr/>
          <p:nvPr/>
        </p:nvSpPr>
        <p:spPr>
          <a:xfrm>
            <a:off x="3133344" y="1812035"/>
            <a:ext cx="3704082" cy="4988052"/>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2909570" y="1032764"/>
            <a:ext cx="4239260" cy="574040"/>
          </a:xfrm>
          <a:prstGeom prst="rect">
            <a:avLst/>
          </a:prstGeom>
        </p:spPr>
        <p:txBody>
          <a:bodyPr vert="horz" wrap="square" lIns="0" tIns="12700" rIns="0" bIns="0" rtlCol="0">
            <a:spAutoFit/>
          </a:bodyPr>
          <a:lstStyle/>
          <a:p>
            <a:pPr marL="12700">
              <a:lnSpc>
                <a:spcPct val="100000"/>
              </a:lnSpc>
              <a:spcBef>
                <a:spcPts val="100"/>
              </a:spcBef>
            </a:pPr>
            <a:r>
              <a:rPr spc="-5" dirty="0"/>
              <a:t>Strategies that</a:t>
            </a:r>
            <a:r>
              <a:rPr spc="-30" dirty="0"/>
              <a:t> </a:t>
            </a:r>
            <a:r>
              <a:rPr spc="-5" dirty="0"/>
              <a:t>Work</a:t>
            </a:r>
          </a:p>
        </p:txBody>
      </p:sp>
      <p:sp>
        <p:nvSpPr>
          <p:cNvPr id="13" name="object 13"/>
          <p:cNvSpPr txBox="1"/>
          <p:nvPr/>
        </p:nvSpPr>
        <p:spPr>
          <a:xfrm>
            <a:off x="993902" y="1849173"/>
            <a:ext cx="7490459" cy="3939540"/>
          </a:xfrm>
          <a:prstGeom prst="rect">
            <a:avLst/>
          </a:prstGeom>
        </p:spPr>
        <p:txBody>
          <a:bodyPr vert="horz" wrap="square" lIns="0" tIns="243840" rIns="0" bIns="0" rtlCol="0">
            <a:spAutoFit/>
          </a:bodyPr>
          <a:lstStyle/>
          <a:p>
            <a:pPr marL="527050" indent="-514350">
              <a:lnSpc>
                <a:spcPct val="100000"/>
              </a:lnSpc>
              <a:spcBef>
                <a:spcPts val="1920"/>
              </a:spcBef>
              <a:buAutoNum type="arabicPeriod"/>
              <a:tabLst>
                <a:tab pos="526415" algn="l"/>
                <a:tab pos="527050" algn="l"/>
              </a:tabLst>
            </a:pPr>
            <a:r>
              <a:rPr sz="2800" dirty="0">
                <a:latin typeface="Arial"/>
                <a:cs typeface="Arial"/>
              </a:rPr>
              <a:t>Start at diagnosis:</a:t>
            </a:r>
            <a:r>
              <a:rPr sz="2800" spc="-30" dirty="0">
                <a:latin typeface="Arial"/>
                <a:cs typeface="Arial"/>
              </a:rPr>
              <a:t> </a:t>
            </a:r>
            <a:r>
              <a:rPr sz="2800" dirty="0">
                <a:latin typeface="Arial"/>
                <a:cs typeface="Arial"/>
              </a:rPr>
              <a:t>prehabilitation</a:t>
            </a:r>
            <a:endParaRPr sz="2800">
              <a:latin typeface="Arial"/>
              <a:cs typeface="Arial"/>
            </a:endParaRPr>
          </a:p>
          <a:p>
            <a:pPr marL="527050" marR="178435" indent="-514350">
              <a:lnSpc>
                <a:spcPct val="100000"/>
              </a:lnSpc>
              <a:spcBef>
                <a:spcPts val="1825"/>
              </a:spcBef>
              <a:buAutoNum type="arabicPeriod"/>
              <a:tabLst>
                <a:tab pos="526415" algn="l"/>
                <a:tab pos="527685" algn="l"/>
              </a:tabLst>
            </a:pPr>
            <a:r>
              <a:rPr sz="2800" dirty="0">
                <a:latin typeface="Arial"/>
                <a:cs typeface="Arial"/>
              </a:rPr>
              <a:t>Implement evidence-based multimodal fast  track rehabilitation</a:t>
            </a:r>
            <a:r>
              <a:rPr sz="2800" spc="-10" dirty="0">
                <a:latin typeface="Arial"/>
                <a:cs typeface="Arial"/>
              </a:rPr>
              <a:t> </a:t>
            </a:r>
            <a:r>
              <a:rPr sz="2800" dirty="0">
                <a:latin typeface="Arial"/>
                <a:cs typeface="Arial"/>
              </a:rPr>
              <a:t>care</a:t>
            </a:r>
            <a:endParaRPr sz="2800">
              <a:latin typeface="Arial"/>
              <a:cs typeface="Arial"/>
            </a:endParaRPr>
          </a:p>
          <a:p>
            <a:pPr marL="527050" indent="-514350">
              <a:lnSpc>
                <a:spcPct val="100000"/>
              </a:lnSpc>
              <a:spcBef>
                <a:spcPts val="1825"/>
              </a:spcBef>
              <a:buAutoNum type="arabicPeriod"/>
              <a:tabLst>
                <a:tab pos="527050" algn="l"/>
                <a:tab pos="527685" algn="l"/>
              </a:tabLst>
            </a:pPr>
            <a:r>
              <a:rPr sz="2800" dirty="0">
                <a:latin typeface="Arial"/>
                <a:cs typeface="Arial"/>
              </a:rPr>
              <a:t>Identify </a:t>
            </a:r>
            <a:r>
              <a:rPr sz="2800" dirty="0">
                <a:solidFill>
                  <a:srgbClr val="C00000"/>
                </a:solidFill>
                <a:latin typeface="Arial"/>
                <a:cs typeface="Arial"/>
              </a:rPr>
              <a:t>impairments </a:t>
            </a:r>
            <a:r>
              <a:rPr sz="2800" dirty="0">
                <a:latin typeface="Arial"/>
                <a:cs typeface="Arial"/>
              </a:rPr>
              <a:t>all along the</a:t>
            </a:r>
            <a:r>
              <a:rPr sz="2800" spc="-75" dirty="0">
                <a:latin typeface="Arial"/>
                <a:cs typeface="Arial"/>
              </a:rPr>
              <a:t> </a:t>
            </a:r>
            <a:r>
              <a:rPr sz="2800" dirty="0">
                <a:latin typeface="Arial"/>
                <a:cs typeface="Arial"/>
              </a:rPr>
              <a:t>continuum</a:t>
            </a:r>
            <a:endParaRPr sz="2800">
              <a:latin typeface="Arial"/>
              <a:cs typeface="Arial"/>
            </a:endParaRPr>
          </a:p>
          <a:p>
            <a:pPr marL="527050" marR="1172845" indent="-514350">
              <a:lnSpc>
                <a:spcPct val="100000"/>
              </a:lnSpc>
              <a:spcBef>
                <a:spcPts val="1825"/>
              </a:spcBef>
              <a:buAutoNum type="arabicPeriod"/>
              <a:tabLst>
                <a:tab pos="526415" algn="l"/>
                <a:tab pos="527685" algn="l"/>
              </a:tabLst>
            </a:pPr>
            <a:r>
              <a:rPr sz="2800" dirty="0">
                <a:latin typeface="Arial"/>
                <a:cs typeface="Arial"/>
              </a:rPr>
              <a:t>Refer patients with impairments to  licensed/board certified</a:t>
            </a:r>
            <a:r>
              <a:rPr sz="2800" spc="-75" dirty="0">
                <a:latin typeface="Arial"/>
                <a:cs typeface="Arial"/>
              </a:rPr>
              <a:t> </a:t>
            </a:r>
            <a:r>
              <a:rPr sz="2800" dirty="0">
                <a:latin typeface="Arial"/>
                <a:cs typeface="Arial"/>
              </a:rPr>
              <a:t>rehabilitation  healthcare</a:t>
            </a:r>
            <a:r>
              <a:rPr sz="2800" spc="0" dirty="0">
                <a:latin typeface="Arial"/>
                <a:cs typeface="Arial"/>
              </a:rPr>
              <a:t> </a:t>
            </a:r>
            <a:r>
              <a:rPr sz="2800" dirty="0">
                <a:latin typeface="Arial"/>
                <a:cs typeface="Arial"/>
              </a:rPr>
              <a:t>professionals</a:t>
            </a:r>
            <a:endParaRPr sz="2800">
              <a:latin typeface="Arial"/>
              <a:cs typeface="Arial"/>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2964433" y="1032764"/>
            <a:ext cx="4128135" cy="574040"/>
          </a:xfrm>
          <a:prstGeom prst="rect">
            <a:avLst/>
          </a:prstGeom>
        </p:spPr>
        <p:txBody>
          <a:bodyPr vert="horz" wrap="square" lIns="0" tIns="12700" rIns="0" bIns="0" rtlCol="0">
            <a:spAutoFit/>
          </a:bodyPr>
          <a:lstStyle/>
          <a:p>
            <a:pPr marL="12700">
              <a:lnSpc>
                <a:spcPct val="100000"/>
              </a:lnSpc>
              <a:spcBef>
                <a:spcPts val="100"/>
              </a:spcBef>
            </a:pPr>
            <a:r>
              <a:rPr spc="-5" dirty="0"/>
              <a:t>Next on the</a:t>
            </a:r>
            <a:r>
              <a:rPr spc="-40" dirty="0"/>
              <a:t> </a:t>
            </a:r>
            <a:r>
              <a:rPr spc="-5" dirty="0"/>
              <a:t>Horizon</a:t>
            </a:r>
          </a:p>
        </p:txBody>
      </p:sp>
      <p:sp>
        <p:nvSpPr>
          <p:cNvPr id="13" name="object 13"/>
          <p:cNvSpPr txBox="1"/>
          <p:nvPr/>
        </p:nvSpPr>
        <p:spPr>
          <a:xfrm>
            <a:off x="993902" y="1766865"/>
            <a:ext cx="7910830" cy="4207510"/>
          </a:xfrm>
          <a:prstGeom prst="rect">
            <a:avLst/>
          </a:prstGeom>
        </p:spPr>
        <p:txBody>
          <a:bodyPr vert="horz" wrap="square" lIns="0" tIns="97790" rIns="0" bIns="0" rtlCol="0">
            <a:spAutoFit/>
          </a:bodyPr>
          <a:lstStyle/>
          <a:p>
            <a:pPr marL="527050" indent="-514350">
              <a:lnSpc>
                <a:spcPct val="100000"/>
              </a:lnSpc>
              <a:spcBef>
                <a:spcPts val="770"/>
              </a:spcBef>
              <a:buAutoNum type="arabicPeriod"/>
              <a:tabLst>
                <a:tab pos="526415" algn="l"/>
                <a:tab pos="527685" algn="l"/>
              </a:tabLst>
            </a:pPr>
            <a:r>
              <a:rPr sz="2800" dirty="0">
                <a:latin typeface="Arial"/>
                <a:cs typeface="Arial"/>
              </a:rPr>
              <a:t>More and better studies on cancer</a:t>
            </a:r>
            <a:r>
              <a:rPr sz="2800" spc="-30" dirty="0">
                <a:latin typeface="Arial"/>
                <a:cs typeface="Arial"/>
              </a:rPr>
              <a:t> </a:t>
            </a:r>
            <a:r>
              <a:rPr sz="2800" dirty="0">
                <a:latin typeface="Arial"/>
                <a:cs typeface="Arial"/>
              </a:rPr>
              <a:t>rehab</a:t>
            </a:r>
            <a:endParaRPr sz="2800">
              <a:latin typeface="Arial"/>
              <a:cs typeface="Arial"/>
            </a:endParaRPr>
          </a:p>
          <a:p>
            <a:pPr marL="527050" marR="860425" indent="-514350">
              <a:lnSpc>
                <a:spcPct val="100000"/>
              </a:lnSpc>
              <a:spcBef>
                <a:spcPts val="670"/>
              </a:spcBef>
              <a:buAutoNum type="arabicPeriod"/>
              <a:tabLst>
                <a:tab pos="526415" algn="l"/>
                <a:tab pos="527050" algn="l"/>
              </a:tabLst>
            </a:pPr>
            <a:r>
              <a:rPr sz="2800" dirty="0">
                <a:latin typeface="Arial"/>
                <a:cs typeface="Arial"/>
              </a:rPr>
              <a:t>More sophisticated understanding by  healthcare professionals of the</a:t>
            </a:r>
            <a:r>
              <a:rPr sz="2800" spc="-75" dirty="0">
                <a:latin typeface="Arial"/>
                <a:cs typeface="Arial"/>
              </a:rPr>
              <a:t> </a:t>
            </a:r>
            <a:r>
              <a:rPr sz="2800" dirty="0">
                <a:latin typeface="Arial"/>
                <a:cs typeface="Arial"/>
              </a:rPr>
              <a:t>difference  between general exercise vs therapeutic  exercise to treat</a:t>
            </a:r>
            <a:r>
              <a:rPr sz="2800" spc="-30" dirty="0">
                <a:latin typeface="Arial"/>
                <a:cs typeface="Arial"/>
              </a:rPr>
              <a:t> </a:t>
            </a:r>
            <a:r>
              <a:rPr sz="2800" dirty="0">
                <a:latin typeface="Arial"/>
                <a:cs typeface="Arial"/>
              </a:rPr>
              <a:t>impairments</a:t>
            </a:r>
            <a:endParaRPr sz="2800">
              <a:latin typeface="Arial"/>
              <a:cs typeface="Arial"/>
            </a:endParaRPr>
          </a:p>
          <a:p>
            <a:pPr marL="527050" marR="145415" indent="-514350">
              <a:lnSpc>
                <a:spcPct val="100000"/>
              </a:lnSpc>
              <a:spcBef>
                <a:spcPts val="675"/>
              </a:spcBef>
              <a:buAutoNum type="arabicPeriod"/>
              <a:tabLst>
                <a:tab pos="526415" algn="l"/>
                <a:tab pos="527685" algn="l"/>
              </a:tabLst>
            </a:pPr>
            <a:r>
              <a:rPr sz="2800" dirty="0">
                <a:latin typeface="Arial"/>
                <a:cs typeface="Arial"/>
              </a:rPr>
              <a:t>Huge increase in survivors demanding cancer  rehab</a:t>
            </a:r>
            <a:endParaRPr sz="2800">
              <a:latin typeface="Arial"/>
              <a:cs typeface="Arial"/>
            </a:endParaRPr>
          </a:p>
          <a:p>
            <a:pPr marL="527050" marR="5080" indent="-514350">
              <a:lnSpc>
                <a:spcPct val="100000"/>
              </a:lnSpc>
              <a:spcBef>
                <a:spcPts val="670"/>
              </a:spcBef>
              <a:buAutoNum type="arabicPeriod"/>
              <a:tabLst>
                <a:tab pos="527050" algn="l"/>
                <a:tab pos="527685" algn="l"/>
              </a:tabLst>
            </a:pPr>
            <a:r>
              <a:rPr sz="2800" dirty="0">
                <a:latin typeface="Arial"/>
                <a:cs typeface="Arial"/>
              </a:rPr>
              <a:t>Huge increase in providers wanting rehab care  of their patients (high-quality cancer</a:t>
            </a:r>
            <a:r>
              <a:rPr sz="2800" spc="-30" dirty="0">
                <a:latin typeface="Arial"/>
                <a:cs typeface="Arial"/>
              </a:rPr>
              <a:t> </a:t>
            </a:r>
            <a:r>
              <a:rPr sz="2800" dirty="0">
                <a:latin typeface="Arial"/>
                <a:cs typeface="Arial"/>
              </a:rPr>
              <a:t>care)</a:t>
            </a:r>
            <a:endParaRPr sz="2800">
              <a:latin typeface="Arial"/>
              <a:cs typeface="Arial"/>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2981198" y="1032764"/>
            <a:ext cx="4095750" cy="574040"/>
          </a:xfrm>
          <a:prstGeom prst="rect">
            <a:avLst/>
          </a:prstGeom>
        </p:spPr>
        <p:txBody>
          <a:bodyPr vert="horz" wrap="square" lIns="0" tIns="12700" rIns="0" bIns="0" rtlCol="0">
            <a:spAutoFit/>
          </a:bodyPr>
          <a:lstStyle/>
          <a:p>
            <a:pPr marL="12700">
              <a:lnSpc>
                <a:spcPct val="100000"/>
              </a:lnSpc>
              <a:spcBef>
                <a:spcPts val="100"/>
              </a:spcBef>
            </a:pPr>
            <a:r>
              <a:rPr spc="-10" dirty="0"/>
              <a:t>Learning</a:t>
            </a:r>
            <a:r>
              <a:rPr spc="-20" dirty="0"/>
              <a:t> </a:t>
            </a:r>
            <a:r>
              <a:rPr spc="-10" dirty="0"/>
              <a:t>Objectives</a:t>
            </a:r>
          </a:p>
        </p:txBody>
      </p:sp>
      <p:sp>
        <p:nvSpPr>
          <p:cNvPr id="13" name="object 13"/>
          <p:cNvSpPr txBox="1"/>
          <p:nvPr/>
        </p:nvSpPr>
        <p:spPr>
          <a:xfrm>
            <a:off x="993902" y="1995990"/>
            <a:ext cx="7880984" cy="3169285"/>
          </a:xfrm>
          <a:prstGeom prst="rect">
            <a:avLst/>
          </a:prstGeom>
        </p:spPr>
        <p:txBody>
          <a:bodyPr vert="horz" wrap="square" lIns="0" tIns="97155" rIns="0" bIns="0" rtlCol="0">
            <a:spAutoFit/>
          </a:bodyPr>
          <a:lstStyle/>
          <a:p>
            <a:pPr marL="12700">
              <a:lnSpc>
                <a:spcPct val="100000"/>
              </a:lnSpc>
              <a:spcBef>
                <a:spcPts val="765"/>
              </a:spcBef>
            </a:pPr>
            <a:r>
              <a:rPr sz="2800" i="1" dirty="0">
                <a:latin typeface="Arial"/>
                <a:cs typeface="Arial"/>
              </a:rPr>
              <a:t>At the end of this presentation, you will be able</a:t>
            </a:r>
            <a:r>
              <a:rPr sz="2800" i="1" spc="-120" dirty="0">
                <a:latin typeface="Arial"/>
                <a:cs typeface="Arial"/>
              </a:rPr>
              <a:t> </a:t>
            </a:r>
            <a:r>
              <a:rPr sz="2800" i="1" dirty="0">
                <a:latin typeface="Arial"/>
                <a:cs typeface="Arial"/>
              </a:rPr>
              <a:t>to:</a:t>
            </a:r>
            <a:endParaRPr sz="2800">
              <a:latin typeface="Arial"/>
              <a:cs typeface="Arial"/>
            </a:endParaRPr>
          </a:p>
          <a:p>
            <a:pPr marL="355600" marR="1091565" indent="-342900">
              <a:lnSpc>
                <a:spcPct val="100000"/>
              </a:lnSpc>
              <a:spcBef>
                <a:spcPts val="760"/>
              </a:spcBef>
              <a:buChar char="•"/>
              <a:tabLst>
                <a:tab pos="354965" algn="l"/>
                <a:tab pos="355600" algn="l"/>
              </a:tabLst>
            </a:pPr>
            <a:r>
              <a:rPr sz="3200" spc="-10" dirty="0">
                <a:latin typeface="Arial"/>
                <a:cs typeface="Arial"/>
              </a:rPr>
              <a:t>Describe </a:t>
            </a:r>
            <a:r>
              <a:rPr sz="3200" spc="-5" dirty="0">
                <a:latin typeface="Arial"/>
                <a:cs typeface="Arial"/>
              </a:rPr>
              <a:t>the role and </a:t>
            </a:r>
            <a:r>
              <a:rPr sz="3200" spc="-10" dirty="0">
                <a:latin typeface="Arial"/>
                <a:cs typeface="Arial"/>
              </a:rPr>
              <a:t>importance of  rehabilitation</a:t>
            </a:r>
            <a:r>
              <a:rPr sz="3200" spc="0" dirty="0">
                <a:latin typeface="Arial"/>
                <a:cs typeface="Arial"/>
              </a:rPr>
              <a:t> </a:t>
            </a:r>
            <a:r>
              <a:rPr sz="3200" spc="-10" dirty="0">
                <a:latin typeface="Arial"/>
                <a:cs typeface="Arial"/>
              </a:rPr>
              <a:t>post-treatment</a:t>
            </a:r>
            <a:endParaRPr sz="3200">
              <a:latin typeface="Arial"/>
              <a:cs typeface="Arial"/>
            </a:endParaRPr>
          </a:p>
          <a:p>
            <a:pPr marL="355600" marR="594360" indent="-342900">
              <a:lnSpc>
                <a:spcPct val="100000"/>
              </a:lnSpc>
              <a:spcBef>
                <a:spcPts val="765"/>
              </a:spcBef>
              <a:buChar char="•"/>
              <a:tabLst>
                <a:tab pos="354965" algn="l"/>
                <a:tab pos="355600" algn="l"/>
              </a:tabLst>
            </a:pPr>
            <a:r>
              <a:rPr sz="3200" spc="-10" dirty="0">
                <a:latin typeface="Arial"/>
                <a:cs typeface="Arial"/>
              </a:rPr>
              <a:t>Identify interventions </a:t>
            </a:r>
            <a:r>
              <a:rPr sz="3200" spc="-5" dirty="0">
                <a:latin typeface="Arial"/>
                <a:cs typeface="Arial"/>
              </a:rPr>
              <a:t>to </a:t>
            </a:r>
            <a:r>
              <a:rPr sz="3200" spc="-10" dirty="0">
                <a:latin typeface="Arial"/>
                <a:cs typeface="Arial"/>
              </a:rPr>
              <a:t>assist </a:t>
            </a:r>
            <a:r>
              <a:rPr sz="3200" spc="-5" dirty="0">
                <a:latin typeface="Arial"/>
                <a:cs typeface="Arial"/>
              </a:rPr>
              <a:t>in </a:t>
            </a:r>
            <a:r>
              <a:rPr sz="3200" spc="-10" dirty="0">
                <a:latin typeface="Arial"/>
                <a:cs typeface="Arial"/>
              </a:rPr>
              <a:t>the  physical </a:t>
            </a:r>
            <a:r>
              <a:rPr sz="3200" spc="-5" dirty="0">
                <a:latin typeface="Arial"/>
                <a:cs typeface="Arial"/>
              </a:rPr>
              <a:t>and </a:t>
            </a:r>
            <a:r>
              <a:rPr sz="3200" spc="-10" dirty="0">
                <a:latin typeface="Arial"/>
                <a:cs typeface="Arial"/>
              </a:rPr>
              <a:t>psychological recovery of  cancer</a:t>
            </a:r>
            <a:r>
              <a:rPr sz="3200" spc="-15" dirty="0">
                <a:latin typeface="Arial"/>
                <a:cs typeface="Arial"/>
              </a:rPr>
              <a:t> </a:t>
            </a:r>
            <a:r>
              <a:rPr sz="3200" spc="-10" dirty="0">
                <a:latin typeface="Arial"/>
                <a:cs typeface="Arial"/>
              </a:rPr>
              <a:t>survivors</a:t>
            </a:r>
            <a:endParaRPr sz="3200">
              <a:latin typeface="Arial"/>
              <a:cs typeface="Arial"/>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9394B-65B7-4C27-AA9C-5FD95118A147}"/>
              </a:ext>
            </a:extLst>
          </p:cNvPr>
          <p:cNvSpPr>
            <a:spLocks noGrp="1"/>
          </p:cNvSpPr>
          <p:nvPr>
            <p:ph type="ctrTitle"/>
          </p:nvPr>
        </p:nvSpPr>
        <p:spPr>
          <a:xfrm>
            <a:off x="754380" y="2414482"/>
            <a:ext cx="8549640" cy="1354217"/>
          </a:xfrm>
        </p:spPr>
        <p:txBody>
          <a:bodyPr/>
          <a:lstStyle/>
          <a:p>
            <a:pPr>
              <a:defRPr/>
            </a:pPr>
            <a:r>
              <a:rPr lang="en-US" dirty="0"/>
              <a:t>The Role of Spirituality in </a:t>
            </a:r>
            <a:br>
              <a:rPr lang="en-US" dirty="0"/>
            </a:br>
            <a:r>
              <a:rPr lang="en-US" dirty="0"/>
              <a:t>Cancer Care</a:t>
            </a:r>
          </a:p>
        </p:txBody>
      </p:sp>
      <p:sp>
        <p:nvSpPr>
          <p:cNvPr id="5" name="Subtitle 4">
            <a:extLst>
              <a:ext uri="{FF2B5EF4-FFF2-40B4-BE49-F238E27FC236}">
                <a16:creationId xmlns:a16="http://schemas.microsoft.com/office/drawing/2014/main" id="{F3A4F21D-EA04-4404-91A8-95DB928034E4}"/>
              </a:ext>
            </a:extLst>
          </p:cNvPr>
          <p:cNvSpPr>
            <a:spLocks noGrp="1"/>
          </p:cNvSpPr>
          <p:nvPr>
            <p:ph type="subTitle" idx="1"/>
          </p:nvPr>
        </p:nvSpPr>
        <p:spPr>
          <a:xfrm>
            <a:off x="1508760" y="4404360"/>
            <a:ext cx="7040880" cy="2437590"/>
          </a:xfrm>
        </p:spPr>
        <p:txBody>
          <a:bodyPr/>
          <a:lstStyle/>
          <a:p>
            <a:pPr>
              <a:defRPr/>
            </a:pPr>
            <a:r>
              <a:rPr lang="en-US" dirty="0">
                <a:latin typeface="+mj-lt"/>
              </a:rPr>
              <a:t>Christina </a:t>
            </a:r>
            <a:r>
              <a:rPr lang="en-US" dirty="0" err="1">
                <a:latin typeface="+mj-lt"/>
              </a:rPr>
              <a:t>Puchalski</a:t>
            </a:r>
            <a:r>
              <a:rPr lang="en-US" dirty="0">
                <a:latin typeface="+mj-lt"/>
              </a:rPr>
              <a:t>, MD, MS          </a:t>
            </a:r>
          </a:p>
          <a:p>
            <a:pPr>
              <a:defRPr/>
            </a:pPr>
            <a:r>
              <a:rPr lang="en-US" dirty="0">
                <a:latin typeface="+mj-lt"/>
              </a:rPr>
              <a:t>Executive Director, The George Washington Institute for Spirituality and Health </a:t>
            </a:r>
          </a:p>
          <a:p>
            <a:pPr>
              <a:defRPr/>
            </a:pPr>
            <a:r>
              <a:rPr lang="en-US" dirty="0">
                <a:latin typeface="+mj-lt"/>
              </a:rPr>
              <a:t>Professor of Medicine &amp; Health Science</a:t>
            </a:r>
          </a:p>
          <a:p>
            <a:pPr>
              <a:defRPr/>
            </a:pPr>
            <a:r>
              <a:rPr lang="en-US" dirty="0">
                <a:latin typeface="+mj-lt"/>
              </a:rPr>
              <a:t>The George Washington University School of Medicine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C933-2F6F-4CF6-8D31-73D5EFCF2E40}"/>
              </a:ext>
            </a:extLst>
          </p:cNvPr>
          <p:cNvSpPr>
            <a:spLocks noGrp="1"/>
          </p:cNvSpPr>
          <p:nvPr>
            <p:ph type="title"/>
          </p:nvPr>
        </p:nvSpPr>
        <p:spPr>
          <a:xfrm>
            <a:off x="1001522" y="728726"/>
            <a:ext cx="8055355" cy="553998"/>
          </a:xfrm>
        </p:spPr>
        <p:txBody>
          <a:bodyPr/>
          <a:lstStyle/>
          <a:p>
            <a:pPr>
              <a:defRPr/>
            </a:pPr>
            <a:r>
              <a:rPr lang="en-US" dirty="0"/>
              <a:t>Disclosures</a:t>
            </a:r>
          </a:p>
        </p:txBody>
      </p:sp>
      <p:sp>
        <p:nvSpPr>
          <p:cNvPr id="3" name="Content Placeholder 2">
            <a:extLst>
              <a:ext uri="{FF2B5EF4-FFF2-40B4-BE49-F238E27FC236}">
                <a16:creationId xmlns:a16="http://schemas.microsoft.com/office/drawing/2014/main" id="{3FA59DD8-613C-4FB4-866C-0C348C1B9440}"/>
              </a:ext>
            </a:extLst>
          </p:cNvPr>
          <p:cNvSpPr>
            <a:spLocks noGrp="1"/>
          </p:cNvSpPr>
          <p:nvPr>
            <p:ph idx="1"/>
          </p:nvPr>
        </p:nvSpPr>
        <p:spPr>
          <a:xfrm>
            <a:off x="1093293" y="2106981"/>
            <a:ext cx="8877655" cy="4265783"/>
          </a:xfrm>
        </p:spPr>
        <p:txBody>
          <a:bodyPr/>
          <a:lstStyle/>
          <a:p>
            <a:pPr>
              <a:defRPr/>
            </a:pPr>
            <a:r>
              <a:rPr lang="en-US" sz="3080" dirty="0"/>
              <a:t>Christina Puchalski, MD, MS, is the exec director of the George Washington University Institute for Spirituality and Health (GWISH) and an editor of the Oxford Textbook of Spirituality in Health Care.</a:t>
            </a:r>
          </a:p>
          <a:p>
            <a:pPr>
              <a:defRPr/>
            </a:pPr>
            <a:r>
              <a:rPr lang="en-US" sz="3080" dirty="0"/>
              <a:t>The </a:t>
            </a:r>
            <a:r>
              <a:rPr lang="en-US" sz="3080" dirty="0" err="1"/>
              <a:t>Archstone</a:t>
            </a:r>
            <a:r>
              <a:rPr lang="en-US" sz="3080" dirty="0"/>
              <a:t> Foundation sponsored the 2009 “Improving the Quality of Spiritual Care: A Consensus Conference" referenced in this presentation. The meeting was co-led by GWISH and City of Hope.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92232B2-B46B-4D77-B989-14C1CA5D25C6}"/>
              </a:ext>
            </a:extLst>
          </p:cNvPr>
          <p:cNvSpPr>
            <a:spLocks noGrp="1"/>
          </p:cNvSpPr>
          <p:nvPr>
            <p:ph type="title"/>
          </p:nvPr>
        </p:nvSpPr>
        <p:spPr>
          <a:xfrm>
            <a:off x="1001522" y="728726"/>
            <a:ext cx="8055355" cy="553998"/>
          </a:xfrm>
        </p:spPr>
        <p:txBody>
          <a:bodyPr/>
          <a:lstStyle/>
          <a:p>
            <a:pPr>
              <a:defRPr/>
            </a:pPr>
            <a:r>
              <a:rPr lang="en-US" altLang="en-US"/>
              <a:t>Learning Objectives</a:t>
            </a:r>
          </a:p>
        </p:txBody>
      </p:sp>
      <p:sp>
        <p:nvSpPr>
          <p:cNvPr id="3" name="Content Placeholder 2">
            <a:extLst>
              <a:ext uri="{FF2B5EF4-FFF2-40B4-BE49-F238E27FC236}">
                <a16:creationId xmlns:a16="http://schemas.microsoft.com/office/drawing/2014/main" id="{B5C790AE-DCB7-4F91-A393-E632EA71A176}"/>
              </a:ext>
            </a:extLst>
          </p:cNvPr>
          <p:cNvSpPr>
            <a:spLocks noGrp="1"/>
          </p:cNvSpPr>
          <p:nvPr>
            <p:ph idx="1"/>
          </p:nvPr>
        </p:nvSpPr>
        <p:spPr>
          <a:xfrm>
            <a:off x="1093293" y="2106981"/>
            <a:ext cx="8877655" cy="2443746"/>
          </a:xfrm>
        </p:spPr>
        <p:txBody>
          <a:bodyPr/>
          <a:lstStyle/>
          <a:p>
            <a:pPr>
              <a:defRPr/>
            </a:pPr>
            <a:r>
              <a:rPr lang="en-US" sz="3080" i="1" dirty="0"/>
              <a:t>At the end of this presentation, you will be able to:</a:t>
            </a:r>
          </a:p>
          <a:p>
            <a:pPr>
              <a:defRPr/>
            </a:pPr>
            <a:r>
              <a:rPr lang="en-US" dirty="0"/>
              <a:t>Describe the role and importance of spirituality during recovery post-treatment</a:t>
            </a:r>
          </a:p>
          <a:p>
            <a:pPr>
              <a:defRPr/>
            </a:pPr>
            <a:r>
              <a:rPr lang="en-US" dirty="0"/>
              <a:t>Identify interventions to assist in the physical and psychological recovery of cancer survivors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5">
            <a:extLst>
              <a:ext uri="{FF2B5EF4-FFF2-40B4-BE49-F238E27FC236}">
                <a16:creationId xmlns:a16="http://schemas.microsoft.com/office/drawing/2014/main" id="{5BE272E3-C9C8-4A7C-AB56-2DBAE05AD0E0}"/>
              </a:ext>
            </a:extLst>
          </p:cNvPr>
          <p:cNvSpPr>
            <a:spLocks noGrp="1"/>
          </p:cNvSpPr>
          <p:nvPr>
            <p:ph type="title"/>
          </p:nvPr>
        </p:nvSpPr>
        <p:spPr>
          <a:xfrm>
            <a:off x="864395" y="1120140"/>
            <a:ext cx="8327866" cy="3385542"/>
          </a:xfrm>
        </p:spPr>
        <p:txBody>
          <a:bodyPr/>
          <a:lstStyle/>
          <a:p>
            <a:pPr>
              <a:defRPr/>
            </a:pPr>
            <a:r>
              <a:rPr lang="en-US" altLang="en-US" sz="4400" b="1" dirty="0">
                <a:ea typeface="ＭＳ Ｐゴシック" pitchFamily="34" charset="-128"/>
                <a:cs typeface="Times New Roman" pitchFamily="18" charset="0"/>
              </a:rPr>
              <a:t>Spirituality: </a:t>
            </a:r>
            <a:br>
              <a:rPr lang="en-US" altLang="en-US" sz="4400" b="1" dirty="0">
                <a:ea typeface="ＭＳ Ｐゴシック" pitchFamily="34" charset="-128"/>
                <a:cs typeface="Times New Roman" pitchFamily="18" charset="0"/>
              </a:rPr>
            </a:br>
            <a:r>
              <a:rPr lang="en-US" altLang="en-US" sz="4400" b="1" dirty="0">
                <a:ea typeface="ＭＳ Ｐゴシック" pitchFamily="34" charset="-128"/>
                <a:cs typeface="Times New Roman" pitchFamily="18" charset="0"/>
              </a:rPr>
              <a:t>An Essential Part of A Person’s Humanity and a Critical Factor in Health and Well-Being of Patients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7C32FD82-4C1B-4554-AE88-BFF0E576477E}"/>
              </a:ext>
            </a:extLst>
          </p:cNvPr>
          <p:cNvSpPr>
            <a:spLocks noGrp="1"/>
          </p:cNvSpPr>
          <p:nvPr>
            <p:ph type="title"/>
          </p:nvPr>
        </p:nvSpPr>
        <p:spPr>
          <a:xfrm>
            <a:off x="419100" y="617220"/>
            <a:ext cx="9471660" cy="1107996"/>
          </a:xfrm>
        </p:spPr>
        <p:txBody>
          <a:bodyPr/>
          <a:lstStyle/>
          <a:p>
            <a:pPr>
              <a:defRPr/>
            </a:pPr>
            <a:r>
              <a:rPr lang="en-US" b="1" dirty="0">
                <a:cs typeface="Times New Roman" charset="0"/>
              </a:rPr>
              <a:t>World Health Organization (WHO): </a:t>
            </a:r>
            <a:br>
              <a:rPr lang="en-US" b="1" dirty="0">
                <a:cs typeface="Times New Roman" charset="0"/>
              </a:rPr>
            </a:br>
            <a:r>
              <a:rPr lang="en-US" b="1" dirty="0">
                <a:cs typeface="Times New Roman" charset="0"/>
              </a:rPr>
              <a:t>Definition of Health</a:t>
            </a:r>
          </a:p>
        </p:txBody>
      </p:sp>
      <p:sp>
        <p:nvSpPr>
          <p:cNvPr id="56322" name="Content Placeholder 2">
            <a:extLst>
              <a:ext uri="{FF2B5EF4-FFF2-40B4-BE49-F238E27FC236}">
                <a16:creationId xmlns:a16="http://schemas.microsoft.com/office/drawing/2014/main" id="{548DDF0D-416C-4B97-BEB0-122749615B02}"/>
              </a:ext>
            </a:extLst>
          </p:cNvPr>
          <p:cNvSpPr>
            <a:spLocks noGrp="1"/>
          </p:cNvSpPr>
          <p:nvPr>
            <p:ph idx="1"/>
          </p:nvPr>
        </p:nvSpPr>
        <p:spPr>
          <a:xfrm>
            <a:off x="502920" y="2209800"/>
            <a:ext cx="9052560" cy="2831544"/>
          </a:xfrm>
        </p:spPr>
        <p:txBody>
          <a:bodyPr/>
          <a:lstStyle/>
          <a:p>
            <a:pPr algn="ctr">
              <a:defRPr/>
            </a:pPr>
            <a:r>
              <a:rPr lang="en-US" altLang="en-US" dirty="0">
                <a:ea typeface="ＭＳ Ｐゴシック" pitchFamily="34" charset="-128"/>
                <a:cs typeface="Arial" pitchFamily="34" charset="0"/>
              </a:rPr>
              <a:t>“Dynamic state of complete physical,     mental, spiritual and social well-being and not merely the absence of disease or infirmity”</a:t>
            </a:r>
          </a:p>
          <a:p>
            <a:pPr>
              <a:defRPr/>
            </a:pPr>
            <a:endParaRPr lang="en-US" altLang="en-US" sz="1760" dirty="0">
              <a:ea typeface="ＭＳ Ｐゴシック" pitchFamily="34" charset="-128"/>
              <a:cs typeface="Arial" pitchFamily="34" charset="0"/>
            </a:endParaRPr>
          </a:p>
          <a:p>
            <a:pPr>
              <a:defRPr/>
            </a:pPr>
            <a:endParaRPr lang="en-US" altLang="en-US" sz="1760" dirty="0">
              <a:ea typeface="ＭＳ Ｐゴシック" pitchFamily="34" charset="-128"/>
              <a:cs typeface="Arial" pitchFamily="34" charset="0"/>
            </a:endParaRPr>
          </a:p>
          <a:p>
            <a:pPr>
              <a:defRPr/>
            </a:pPr>
            <a:endParaRPr lang="en-US" altLang="en-US" sz="1760" dirty="0">
              <a:ea typeface="ＭＳ Ｐゴシック" pitchFamily="34" charset="-128"/>
              <a:cs typeface="Arial" pitchFamily="34" charset="0"/>
            </a:endParaRPr>
          </a:p>
          <a:p>
            <a:pPr>
              <a:defRPr/>
            </a:pPr>
            <a:r>
              <a:rPr lang="en-US" altLang="en-US" sz="1760" i="1" dirty="0">
                <a:ea typeface="ＭＳ Ｐゴシック" pitchFamily="34" charset="-128"/>
                <a:cs typeface="Arial" pitchFamily="34" charset="0"/>
              </a:rPr>
              <a:t>Source: </a:t>
            </a:r>
            <a:r>
              <a:rPr lang="en-US" sz="1760" dirty="0"/>
              <a:t>101st Session of the WHO Executive Board, Geneva, January 1998, Resolution EB101.R2</a:t>
            </a:r>
            <a:r>
              <a:rPr lang="en-US" altLang="en-US" sz="1760" i="1" dirty="0">
                <a:ea typeface="ＭＳ Ｐゴシック" pitchFamily="34" charset="-128"/>
                <a:cs typeface="Arial" pitchFamily="34" charset="0"/>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6206682D-F3D8-47C1-B596-02A48EED6DDF}"/>
              </a:ext>
            </a:extLst>
          </p:cNvPr>
          <p:cNvSpPr>
            <a:spLocks noGrp="1"/>
          </p:cNvSpPr>
          <p:nvPr>
            <p:ph type="title"/>
          </p:nvPr>
        </p:nvSpPr>
        <p:spPr>
          <a:xfrm>
            <a:off x="2472690" y="449581"/>
            <a:ext cx="5113020" cy="55399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defRPr/>
            </a:pPr>
            <a:r>
              <a:rPr lang="en-US" b="1" dirty="0">
                <a:cs typeface="Times New Roman" charset="0"/>
              </a:rPr>
              <a:t>Spiritual Distress</a:t>
            </a:r>
          </a:p>
        </p:txBody>
      </p:sp>
      <p:sp>
        <p:nvSpPr>
          <p:cNvPr id="12290" name="Content Placeholder 2">
            <a:extLst>
              <a:ext uri="{FF2B5EF4-FFF2-40B4-BE49-F238E27FC236}">
                <a16:creationId xmlns:a16="http://schemas.microsoft.com/office/drawing/2014/main" id="{A3FCBFE5-CBD3-4F7E-AFAD-83F330F7CED4}"/>
              </a:ext>
            </a:extLst>
          </p:cNvPr>
          <p:cNvSpPr>
            <a:spLocks noGrp="1"/>
          </p:cNvSpPr>
          <p:nvPr>
            <p:ph idx="1"/>
          </p:nvPr>
        </p:nvSpPr>
        <p:spPr>
          <a:xfrm>
            <a:off x="494190" y="1429227"/>
            <a:ext cx="8327866" cy="4744561"/>
          </a:xfrm>
        </p:spPr>
        <p:txBody>
          <a:bodyPr>
            <a:normAutofit/>
          </a:bodyPr>
          <a:lstStyle/>
          <a:p>
            <a:pPr>
              <a:defRPr/>
            </a:pPr>
            <a:r>
              <a:rPr lang="en-US" sz="2640" dirty="0">
                <a:cs typeface="Arial" charset="0"/>
              </a:rPr>
              <a:t>73% of cancer patients expressed at least one spiritual need</a:t>
            </a:r>
          </a:p>
          <a:p>
            <a:pPr>
              <a:defRPr/>
            </a:pPr>
            <a:r>
              <a:rPr lang="en-US" sz="2640" dirty="0">
                <a:cs typeface="Arial" charset="0"/>
              </a:rPr>
              <a:t>40% of newly diagnosed cancer patients have significant levels of spiritual distress</a:t>
            </a:r>
          </a:p>
          <a:p>
            <a:pPr>
              <a:defRPr/>
            </a:pPr>
            <a:r>
              <a:rPr lang="en-US" sz="2640" dirty="0">
                <a:cs typeface="Arial" charset="0"/>
              </a:rPr>
              <a:t>Cancer patients with low level of spiritual well-being more likely to show significant levels of spiritual distress, including hopelessness and a desire for hastened death</a:t>
            </a:r>
          </a:p>
          <a:p>
            <a:pPr>
              <a:defRPr/>
            </a:pPr>
            <a:endParaRPr lang="en-US" sz="2640" dirty="0">
              <a:cs typeface="Arial" charset="0"/>
            </a:endParaRPr>
          </a:p>
          <a:p>
            <a:pPr>
              <a:defRPr/>
            </a:pPr>
            <a:r>
              <a:rPr lang="en-US" sz="1760" i="1" dirty="0">
                <a:cs typeface="Arial" charset="0"/>
              </a:rPr>
              <a:t>Sources: </a:t>
            </a:r>
            <a:r>
              <a:rPr lang="en-US" sz="1760" i="1" dirty="0" err="1">
                <a:cs typeface="Arial" charset="0"/>
              </a:rPr>
              <a:t>Astrow</a:t>
            </a:r>
            <a:r>
              <a:rPr lang="en-US" sz="1760" i="1" dirty="0">
                <a:cs typeface="Arial" charset="0"/>
              </a:rPr>
              <a:t> AB, et al. J </a:t>
            </a:r>
            <a:r>
              <a:rPr lang="en-US" sz="1760" i="1" dirty="0" err="1">
                <a:cs typeface="Arial" charset="0"/>
              </a:rPr>
              <a:t>Clin</a:t>
            </a:r>
            <a:r>
              <a:rPr lang="en-US" sz="1760" i="1" dirty="0">
                <a:cs typeface="Arial" charset="0"/>
              </a:rPr>
              <a:t> </a:t>
            </a:r>
            <a:r>
              <a:rPr lang="en-US" sz="1760" i="1" dirty="0" err="1">
                <a:cs typeface="Arial" charset="0"/>
              </a:rPr>
              <a:t>Onc</a:t>
            </a:r>
            <a:r>
              <a:rPr lang="en-US" sz="1760" i="1" dirty="0">
                <a:cs typeface="Arial" charset="0"/>
              </a:rPr>
              <a:t>. 2007; Holland JC, et al. J NCCN. 2010; </a:t>
            </a:r>
            <a:r>
              <a:rPr lang="en-US" sz="1760" i="1" dirty="0" err="1">
                <a:cs typeface="Arial" charset="0"/>
              </a:rPr>
              <a:t>Chochinov</a:t>
            </a:r>
            <a:r>
              <a:rPr lang="en-US" sz="1760" i="1" dirty="0">
                <a:cs typeface="Arial" charset="0"/>
              </a:rPr>
              <a:t> WB and </a:t>
            </a:r>
            <a:r>
              <a:rPr lang="en-US" sz="1760" i="1" dirty="0" err="1">
                <a:cs typeface="Arial" charset="0"/>
              </a:rPr>
              <a:t>Breitbart</a:t>
            </a:r>
            <a:r>
              <a:rPr lang="en-US" sz="1760" i="1" dirty="0">
                <a:cs typeface="Arial" charset="0"/>
              </a:rPr>
              <a:t> HM. Handbook of Psychiatry in Pall Med. 2009.</a:t>
            </a:r>
          </a:p>
          <a:p>
            <a:pPr>
              <a:defRPr/>
            </a:pPr>
            <a:endParaRPr lang="en-US" sz="2640" dirty="0">
              <a:solidFill>
                <a:srgbClr val="365F91"/>
              </a:solidFill>
              <a:cs typeface="Arial" charset="0"/>
            </a:endParaRPr>
          </a:p>
          <a:p>
            <a:pPr>
              <a:defRPr/>
            </a:pPr>
            <a:endParaRPr lang="en-US" sz="2640" dirty="0">
              <a:cs typeface="Arial" charset="0"/>
            </a:endParaRPr>
          </a:p>
        </p:txBody>
      </p:sp>
      <p:sp>
        <p:nvSpPr>
          <p:cNvPr id="14340" name="TextBox 1"/>
          <p:cNvSpPr txBox="1">
            <a:spLocks noChangeArrowheads="1"/>
          </p:cNvSpPr>
          <p:nvPr/>
        </p:nvSpPr>
        <p:spPr bwMode="auto">
          <a:xfrm>
            <a:off x="-230505" y="828517"/>
            <a:ext cx="184731"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endParaRPr lang="en-US" altLang="en-US" sz="198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28CA041-B6B0-4D08-A73A-504958A03F9F}"/>
              </a:ext>
            </a:extLst>
          </p:cNvPr>
          <p:cNvSpPr>
            <a:spLocks noGrp="1" noChangeArrowheads="1"/>
          </p:cNvSpPr>
          <p:nvPr>
            <p:ph type="title" idx="4294967295"/>
          </p:nvPr>
        </p:nvSpPr>
        <p:spPr>
          <a:xfrm>
            <a:off x="209550" y="784860"/>
            <a:ext cx="9639301" cy="12573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tlCol="0">
            <a:normAutofit fontScale="90000"/>
            <a:scene3d>
              <a:camera prst="orthographicFront"/>
              <a:lightRig rig="threePt" dir="tl">
                <a:rot lat="0" lon="0" rev="7200000"/>
              </a:lightRig>
            </a:scene3d>
            <a:sp3d contourW="6350">
              <a:contourClr>
                <a:schemeClr val="accent1"/>
              </a:contourClr>
            </a:sp3d>
          </a:bodyPr>
          <a:lstStyle/>
          <a:p>
            <a:pPr>
              <a:defRPr/>
            </a:pPr>
            <a:r>
              <a:rPr lang="en-US" sz="4400" b="1" dirty="0">
                <a:cs typeface="Times New Roman" panose="02020603050405020304" pitchFamily="18" charset="0"/>
              </a:rPr>
              <a:t>Secondary Spiritual Distress Diagnoses </a:t>
            </a:r>
            <a:br>
              <a:rPr lang="en-US" sz="4400" b="1" dirty="0">
                <a:cs typeface="Times New Roman" panose="02020603050405020304" pitchFamily="18" charset="0"/>
              </a:rPr>
            </a:br>
            <a:r>
              <a:rPr lang="en-US" sz="2200" b="1" dirty="0">
                <a:cs typeface="Times New Roman" panose="02020603050405020304" pitchFamily="18" charset="0"/>
              </a:rPr>
              <a:t>(a primary must be present to be considered spiritual)</a:t>
            </a:r>
            <a:endParaRPr lang="en-US" sz="4400" b="1" dirty="0">
              <a:cs typeface="Times New Roman" panose="02020603050405020304" pitchFamily="18" charset="0"/>
            </a:endParaRPr>
          </a:p>
        </p:txBody>
      </p:sp>
      <p:sp>
        <p:nvSpPr>
          <p:cNvPr id="57347" name="Rectangle 3">
            <a:extLst>
              <a:ext uri="{FF2B5EF4-FFF2-40B4-BE49-F238E27FC236}">
                <a16:creationId xmlns:a16="http://schemas.microsoft.com/office/drawing/2014/main" id="{0E071C16-0360-4115-B80E-31D79DF33A92}"/>
              </a:ext>
            </a:extLst>
          </p:cNvPr>
          <p:cNvSpPr>
            <a:spLocks noGrp="1" noChangeArrowheads="1"/>
          </p:cNvSpPr>
          <p:nvPr>
            <p:ph type="body" idx="4294967295"/>
          </p:nvPr>
        </p:nvSpPr>
        <p:spPr>
          <a:xfrm>
            <a:off x="754380" y="2293620"/>
            <a:ext cx="8382000" cy="3412857"/>
          </a:xfrm>
        </p:spPr>
        <p:txBody>
          <a:bodyPr/>
          <a:lstStyle/>
          <a:p>
            <a:pPr eaLnBrk="1" hangingPunct="1">
              <a:lnSpc>
                <a:spcPct val="80000"/>
              </a:lnSpc>
              <a:defRPr/>
            </a:pPr>
            <a:r>
              <a:rPr lang="en-US" sz="3080" dirty="0">
                <a:cs typeface="Arial" panose="020B0604020202020204" pitchFamily="34" charset="0"/>
              </a:rPr>
              <a:t>Behavior/mood alterations as evidenced by anger, crying, withdrawal, etc.</a:t>
            </a:r>
          </a:p>
          <a:p>
            <a:pPr eaLnBrk="1" hangingPunct="1">
              <a:lnSpc>
                <a:spcPct val="80000"/>
              </a:lnSpc>
              <a:defRPr/>
            </a:pPr>
            <a:r>
              <a:rPr lang="en-US" sz="3080" dirty="0">
                <a:cs typeface="Arial" panose="020B0604020202020204" pitchFamily="34" charset="0"/>
              </a:rPr>
              <a:t>Pain </a:t>
            </a:r>
          </a:p>
          <a:p>
            <a:pPr eaLnBrk="1" hangingPunct="1">
              <a:lnSpc>
                <a:spcPct val="80000"/>
              </a:lnSpc>
              <a:defRPr/>
            </a:pPr>
            <a:r>
              <a:rPr lang="en-US" sz="3080" dirty="0">
                <a:cs typeface="Arial" panose="020B0604020202020204" pitchFamily="34" charset="0"/>
              </a:rPr>
              <a:t>Feeling out of control </a:t>
            </a:r>
          </a:p>
          <a:p>
            <a:pPr eaLnBrk="1" hangingPunct="1">
              <a:lnSpc>
                <a:spcPct val="80000"/>
              </a:lnSpc>
              <a:defRPr/>
            </a:pPr>
            <a:r>
              <a:rPr lang="en-US" sz="3080" dirty="0">
                <a:cs typeface="Arial" panose="020B0604020202020204" pitchFamily="34" charset="0"/>
              </a:rPr>
              <a:t>Gallows humor </a:t>
            </a:r>
          </a:p>
          <a:p>
            <a:pPr eaLnBrk="1" hangingPunct="1">
              <a:lnSpc>
                <a:spcPct val="80000"/>
              </a:lnSpc>
              <a:defRPr/>
            </a:pPr>
            <a:r>
              <a:rPr lang="en-US" sz="3080" dirty="0">
                <a:cs typeface="Arial" panose="020B0604020202020204" pitchFamily="34" charset="0"/>
              </a:rPr>
              <a:t>Anger </a:t>
            </a:r>
          </a:p>
          <a:p>
            <a:pPr eaLnBrk="1" hangingPunct="1">
              <a:lnSpc>
                <a:spcPct val="80000"/>
              </a:lnSpc>
              <a:defRPr/>
            </a:pPr>
            <a:r>
              <a:rPr lang="en-US" sz="3080" dirty="0">
                <a:cs typeface="Arial" panose="020B0604020202020204" pitchFamily="34" charset="0"/>
              </a:rPr>
              <a:t>Nightmares/sleep disturbances </a:t>
            </a:r>
          </a:p>
          <a:p>
            <a:pPr eaLnBrk="1" hangingPunct="1">
              <a:lnSpc>
                <a:spcPct val="80000"/>
              </a:lnSpc>
              <a:defRPr/>
            </a:pPr>
            <a:r>
              <a:rPr lang="en-US" sz="3080" dirty="0">
                <a:cs typeface="Arial" panose="020B0604020202020204" pitchFamily="34" charset="0"/>
              </a:rPr>
              <a:t>Abandonment</a:t>
            </a:r>
          </a:p>
          <a:p>
            <a:pPr eaLnBrk="1" hangingPunct="1">
              <a:lnSpc>
                <a:spcPct val="80000"/>
              </a:lnSpc>
              <a:defRPr/>
            </a:pPr>
            <a:r>
              <a:rPr lang="en-US" sz="3080" dirty="0">
                <a:cs typeface="Arial" panose="020B0604020202020204" pitchFamily="34" charset="0"/>
              </a:rPr>
              <a:t>Trust </a:t>
            </a:r>
            <a:r>
              <a:rPr lang="en-US" sz="1760" dirty="0">
                <a:latin typeface="Cambria" charset="0"/>
                <a:cs typeface="+mn-cs"/>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99F36B6-17EC-476B-9765-9543365ABD49}"/>
              </a:ext>
            </a:extLst>
          </p:cNvPr>
          <p:cNvSpPr>
            <a:spLocks noGrp="1" noChangeArrowheads="1"/>
          </p:cNvSpPr>
          <p:nvPr>
            <p:ph type="title"/>
          </p:nvPr>
        </p:nvSpPr>
        <p:spPr>
          <a:xfrm>
            <a:off x="993617" y="533400"/>
            <a:ext cx="7615396" cy="553998"/>
          </a:xfrm>
          <a:extLst>
            <a:ext uri="{909E8E84-426E-40dd-AFC4-6F175D3DCCD1}"/>
            <a:ext uri="{91240B29-F687-4f45-9708-019B960494DF}"/>
          </a:extLst>
        </p:spPr>
        <p:txBody>
          <a:bodyPr anchor="t"/>
          <a:lstStyle/>
          <a:p>
            <a:pPr>
              <a:defRPr/>
            </a:pPr>
            <a:r>
              <a:rPr lang="en-US" altLang="en-US" b="1">
                <a:solidFill>
                  <a:srgbClr val="401B5B"/>
                </a:solidFill>
              </a:rPr>
              <a:t>Definition of Spirituality</a:t>
            </a:r>
          </a:p>
        </p:txBody>
      </p:sp>
      <p:sp>
        <p:nvSpPr>
          <p:cNvPr id="17411" name="Content Placeholder 3">
            <a:extLst>
              <a:ext uri="{FF2B5EF4-FFF2-40B4-BE49-F238E27FC236}">
                <a16:creationId xmlns:a16="http://schemas.microsoft.com/office/drawing/2014/main" id="{9C560892-61BD-457D-B146-427D1C961D70}"/>
              </a:ext>
            </a:extLst>
          </p:cNvPr>
          <p:cNvSpPr>
            <a:spLocks noGrp="1"/>
          </p:cNvSpPr>
          <p:nvPr>
            <p:ph idx="1"/>
          </p:nvPr>
        </p:nvSpPr>
        <p:spPr>
          <a:xfrm>
            <a:off x="342265" y="1488600"/>
            <a:ext cx="9213215" cy="5112169"/>
          </a:xfrm>
        </p:spPr>
        <p:txBody>
          <a:bodyPr/>
          <a:lstStyle/>
          <a:p>
            <a:pPr>
              <a:defRPr/>
            </a:pPr>
            <a:r>
              <a:rPr lang="en-US" sz="2200" dirty="0">
                <a:solidFill>
                  <a:srgbClr val="401B5B"/>
                </a:solidFill>
                <a:latin typeface="Georgia" panose="02040502050405020303" pitchFamily="18" charset="0"/>
              </a:rPr>
              <a:t>This definition is based on two conferences….building on two major consensus conferences. People were able to achieve consensus on a broad definition of spirituality.</a:t>
            </a:r>
          </a:p>
          <a:p>
            <a:pPr>
              <a:defRPr/>
            </a:pPr>
            <a:endParaRPr lang="en-US" sz="2200" dirty="0">
              <a:solidFill>
                <a:srgbClr val="401B5B"/>
              </a:solidFill>
              <a:latin typeface="Georgia" panose="02040502050405020303" pitchFamily="18" charset="0"/>
            </a:endParaRPr>
          </a:p>
          <a:p>
            <a:pPr>
              <a:defRPr/>
            </a:pPr>
            <a:r>
              <a:rPr lang="en-US" sz="2200" dirty="0">
                <a:solidFill>
                  <a:srgbClr val="401B5B"/>
                </a:solidFill>
                <a:latin typeface="Georgia" panose="02040502050405020303" pitchFamily="18" charset="0"/>
              </a:rPr>
              <a:t>A global consensus derived definition of spirituality is: </a:t>
            </a:r>
          </a:p>
          <a:p>
            <a:pPr>
              <a:defRPr/>
            </a:pPr>
            <a:endParaRPr lang="en-US" sz="1540" dirty="0">
              <a:solidFill>
                <a:srgbClr val="401B5B"/>
              </a:solidFill>
              <a:latin typeface="Georgia" panose="02040502050405020303" pitchFamily="18" charset="0"/>
            </a:endParaRPr>
          </a:p>
          <a:p>
            <a:pPr algn="ctr">
              <a:defRPr/>
            </a:pPr>
            <a:r>
              <a:rPr lang="en-US" sz="2640" dirty="0">
                <a:solidFill>
                  <a:srgbClr val="401B5B"/>
                </a:solidFill>
                <a:latin typeface="Georgia" panose="02040502050405020303" pitchFamily="18" charset="0"/>
              </a:rPr>
              <a:t>“Spirituality is a dynamic and intrinsic aspect of humanity through which persons seek ultimate meaning, purpose, and transcendence, and experience relationship to self, family, others, community, society, nature, and the significant or sacred. Spirituality is expressed through beliefs, values, traditions, and practices.”</a:t>
            </a:r>
          </a:p>
          <a:p>
            <a:pPr>
              <a:defRPr/>
            </a:pPr>
            <a:endParaRPr lang="en-US" sz="1760" i="1" dirty="0">
              <a:solidFill>
                <a:srgbClr val="401B5B"/>
              </a:solidFill>
              <a:latin typeface="Georgia" panose="02040502050405020303" pitchFamily="18" charset="0"/>
            </a:endParaRPr>
          </a:p>
          <a:p>
            <a:pPr>
              <a:defRPr/>
            </a:pPr>
            <a:endParaRPr lang="it-IT" sz="1540" dirty="0">
              <a:solidFill>
                <a:srgbClr val="401B5B"/>
              </a:solidFill>
              <a:latin typeface="Georgia" panose="02040502050405020303" pitchFamily="18" charset="0"/>
            </a:endParaRPr>
          </a:p>
          <a:p>
            <a:pPr algn="r">
              <a:defRPr/>
            </a:pPr>
            <a:r>
              <a:rPr lang="it-IT" sz="1540" dirty="0">
                <a:solidFill>
                  <a:srgbClr val="401B5B"/>
                </a:solidFill>
                <a:latin typeface="Georgia" panose="02040502050405020303" pitchFamily="18" charset="0"/>
              </a:rPr>
              <a:t>(Puchalski, et.al., 2014)</a:t>
            </a:r>
            <a:endParaRPr lang="en-US" sz="1540" dirty="0">
              <a:solidFill>
                <a:srgbClr val="401B5B"/>
              </a:solidFill>
              <a:latin typeface="Georgia" panose="02040502050405020303"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DD397B3A-0951-4B03-BF28-E7051F462E4F}"/>
              </a:ext>
            </a:extLst>
          </p:cNvPr>
          <p:cNvSpPr>
            <a:spLocks noGrp="1"/>
          </p:cNvSpPr>
          <p:nvPr>
            <p:ph type="title"/>
          </p:nvPr>
        </p:nvSpPr>
        <p:spPr>
          <a:xfrm>
            <a:off x="1526222" y="217329"/>
            <a:ext cx="7615397" cy="553998"/>
          </a:xfrm>
          <a:extLst>
            <a:ext uri="{909E8E84-426E-40dd-AFC4-6F175D3DCCD1}"/>
            <a:ext uri="{91240B29-F687-4f45-9708-019B960494DF}"/>
          </a:extLst>
        </p:spPr>
        <p:txBody>
          <a:bodyPr anchor="t"/>
          <a:lstStyle/>
          <a:p>
            <a:pPr>
              <a:defRPr/>
            </a:pPr>
            <a:r>
              <a:rPr lang="en-US" altLang="en-US" b="1">
                <a:solidFill>
                  <a:srgbClr val="401B5B"/>
                </a:solidFill>
              </a:rPr>
              <a:t>Healthcare Outcomes</a:t>
            </a:r>
          </a:p>
        </p:txBody>
      </p:sp>
      <p:sp>
        <p:nvSpPr>
          <p:cNvPr id="27651" name="Content Placeholder 2">
            <a:extLst>
              <a:ext uri="{FF2B5EF4-FFF2-40B4-BE49-F238E27FC236}">
                <a16:creationId xmlns:a16="http://schemas.microsoft.com/office/drawing/2014/main" id="{9D479309-A59A-45E1-88C6-F6F088A3B4F8}"/>
              </a:ext>
            </a:extLst>
          </p:cNvPr>
          <p:cNvSpPr>
            <a:spLocks noGrp="1"/>
          </p:cNvSpPr>
          <p:nvPr>
            <p:ph idx="1"/>
          </p:nvPr>
        </p:nvSpPr>
        <p:spPr>
          <a:xfrm>
            <a:off x="148432" y="1474630"/>
            <a:ext cx="5764371" cy="5451429"/>
          </a:xfrm>
        </p:spPr>
        <p:txBody>
          <a:bodyPr/>
          <a:lstStyle/>
          <a:p>
            <a:pPr>
              <a:lnSpc>
                <a:spcPct val="80000"/>
              </a:lnSpc>
              <a:defRPr/>
            </a:pPr>
            <a:r>
              <a:rPr lang="en-US" altLang="en-US" sz="2200" dirty="0">
                <a:latin typeface="Georgia" panose="02040502050405020303" pitchFamily="18" charset="0"/>
              </a:rPr>
              <a:t>Research shows the spirituality and/or religion results in:</a:t>
            </a:r>
          </a:p>
          <a:p>
            <a:pPr>
              <a:lnSpc>
                <a:spcPct val="80000"/>
              </a:lnSpc>
              <a:defRPr/>
            </a:pPr>
            <a:endParaRPr lang="en-US" altLang="en-US" sz="2200" dirty="0">
              <a:latin typeface="Georgia" panose="02040502050405020303" pitchFamily="18" charset="0"/>
            </a:endParaRPr>
          </a:p>
          <a:p>
            <a:pPr lvl="1">
              <a:lnSpc>
                <a:spcPct val="80000"/>
              </a:lnSpc>
              <a:buFont typeface="Wingdings" panose="05000000000000000000" pitchFamily="2" charset="2"/>
              <a:buChar char="Ø"/>
              <a:defRPr/>
            </a:pPr>
            <a:r>
              <a:rPr lang="en-US" altLang="en-US" sz="2200" dirty="0">
                <a:latin typeface="Georgia" panose="02040502050405020303" pitchFamily="18" charset="0"/>
              </a:rPr>
              <a:t>Improved quality of life, </a:t>
            </a:r>
          </a:p>
          <a:p>
            <a:pPr lvl="1">
              <a:lnSpc>
                <a:spcPct val="80000"/>
              </a:lnSpc>
              <a:buFont typeface="Wingdings" panose="05000000000000000000" pitchFamily="2" charset="2"/>
              <a:buChar char="Ø"/>
              <a:defRPr/>
            </a:pPr>
            <a:r>
              <a:rPr lang="en-US" altLang="en-US" sz="2200" dirty="0">
                <a:latin typeface="Georgia" panose="02040502050405020303" pitchFamily="18" charset="0"/>
              </a:rPr>
              <a:t>Decreased depression/anxiety</a:t>
            </a:r>
          </a:p>
          <a:p>
            <a:pPr lvl="1">
              <a:lnSpc>
                <a:spcPct val="80000"/>
              </a:lnSpc>
              <a:buFont typeface="Wingdings" panose="05000000000000000000" pitchFamily="2" charset="2"/>
              <a:buChar char="Ø"/>
              <a:defRPr/>
            </a:pPr>
            <a:r>
              <a:rPr lang="en-US" altLang="en-US" sz="2200" dirty="0">
                <a:latin typeface="Georgia" panose="02040502050405020303" pitchFamily="18" charset="0"/>
              </a:rPr>
              <a:t>Increased will to live</a:t>
            </a:r>
          </a:p>
          <a:p>
            <a:pPr lvl="1">
              <a:lnSpc>
                <a:spcPct val="80000"/>
              </a:lnSpc>
              <a:buFont typeface="Wingdings" panose="05000000000000000000" pitchFamily="2" charset="2"/>
              <a:buChar char="Ø"/>
              <a:defRPr/>
            </a:pPr>
            <a:r>
              <a:rPr lang="en-US" altLang="en-US" sz="2200" dirty="0">
                <a:latin typeface="Georgia" panose="02040502050405020303" pitchFamily="18" charset="0"/>
              </a:rPr>
              <a:t>Better physical Well-being,</a:t>
            </a:r>
          </a:p>
          <a:p>
            <a:pPr lvl="1">
              <a:lnSpc>
                <a:spcPct val="80000"/>
              </a:lnSpc>
              <a:buFont typeface="Wingdings" panose="05000000000000000000" pitchFamily="2" charset="2"/>
              <a:buChar char="Ø"/>
              <a:defRPr/>
            </a:pPr>
            <a:r>
              <a:rPr lang="en-US" altLang="en-US" sz="2200" dirty="0">
                <a:latin typeface="Georgia" panose="02040502050405020303" pitchFamily="18" charset="0"/>
              </a:rPr>
              <a:t>Improved coping, </a:t>
            </a:r>
          </a:p>
          <a:p>
            <a:pPr lvl="1">
              <a:lnSpc>
                <a:spcPct val="80000"/>
              </a:lnSpc>
              <a:buFont typeface="Wingdings" panose="05000000000000000000" pitchFamily="2" charset="2"/>
              <a:buChar char="Ø"/>
              <a:defRPr/>
            </a:pPr>
            <a:r>
              <a:rPr lang="en-US" altLang="en-US" sz="2200" dirty="0">
                <a:latin typeface="Georgia" panose="02040502050405020303" pitchFamily="18" charset="0"/>
              </a:rPr>
              <a:t>Increased adherence to treatment,</a:t>
            </a:r>
          </a:p>
          <a:p>
            <a:pPr lvl="1">
              <a:lnSpc>
                <a:spcPct val="80000"/>
              </a:lnSpc>
              <a:buFont typeface="Wingdings" panose="05000000000000000000" pitchFamily="2" charset="2"/>
              <a:buChar char="Ø"/>
              <a:defRPr/>
            </a:pPr>
            <a:r>
              <a:rPr lang="en-US" altLang="en-US" sz="2200" dirty="0">
                <a:latin typeface="Georgia" panose="02040502050405020303" pitchFamily="18" charset="0"/>
              </a:rPr>
              <a:t>Improved social functioning and maintaining social relationships</a:t>
            </a:r>
          </a:p>
          <a:p>
            <a:pPr marL="502920" lvl="1">
              <a:lnSpc>
                <a:spcPct val="80000"/>
              </a:lnSpc>
              <a:defRPr/>
            </a:pPr>
            <a:endParaRPr lang="en-US" altLang="en-US" sz="2200" dirty="0">
              <a:latin typeface="Georgia" panose="02040502050405020303" pitchFamily="18" charset="0"/>
            </a:endParaRPr>
          </a:p>
          <a:p>
            <a:pPr marL="502920" lvl="1">
              <a:lnSpc>
                <a:spcPct val="80000"/>
              </a:lnSpc>
              <a:defRPr/>
            </a:pPr>
            <a:endParaRPr lang="en-US" altLang="en-US" sz="2200" dirty="0">
              <a:latin typeface="Georgia" panose="02040502050405020303" pitchFamily="18" charset="0"/>
            </a:endParaRPr>
          </a:p>
          <a:p>
            <a:pPr marL="502920" lvl="1">
              <a:lnSpc>
                <a:spcPct val="80000"/>
              </a:lnSpc>
              <a:defRPr/>
            </a:pPr>
            <a:endParaRPr lang="en-US" altLang="en-US" sz="2200" dirty="0">
              <a:latin typeface="Georgia" panose="02040502050405020303" pitchFamily="18" charset="0"/>
            </a:endParaRPr>
          </a:p>
          <a:p>
            <a:pPr marL="502920" lvl="1">
              <a:lnSpc>
                <a:spcPct val="80000"/>
              </a:lnSpc>
              <a:defRPr/>
            </a:pPr>
            <a:endParaRPr lang="en-US" altLang="en-US" sz="2200" dirty="0">
              <a:latin typeface="Georgia" panose="02040502050405020303" pitchFamily="18" charset="0"/>
            </a:endParaRPr>
          </a:p>
          <a:p>
            <a:pPr marL="502920" lvl="1">
              <a:lnSpc>
                <a:spcPct val="80000"/>
              </a:lnSpc>
              <a:defRPr/>
            </a:pPr>
            <a:endParaRPr lang="en-US" altLang="en-US" sz="2200" dirty="0">
              <a:latin typeface="Georgia" panose="02040502050405020303" pitchFamily="18" charset="0"/>
            </a:endParaRPr>
          </a:p>
          <a:p>
            <a:pPr marL="502920" lvl="1">
              <a:lnSpc>
                <a:spcPct val="80000"/>
              </a:lnSpc>
              <a:defRPr/>
            </a:pPr>
            <a:endParaRPr lang="en-US" altLang="en-US" sz="2200" dirty="0">
              <a:latin typeface="Georgia" panose="02040502050405020303" pitchFamily="18" charset="0"/>
            </a:endParaRPr>
          </a:p>
          <a:p>
            <a:pPr marL="502920" lvl="1">
              <a:lnSpc>
                <a:spcPct val="80000"/>
              </a:lnSpc>
              <a:defRPr/>
            </a:pPr>
            <a:endParaRPr lang="en-US" altLang="en-US" sz="2200" dirty="0">
              <a:latin typeface="Georgia" panose="02040502050405020303" pitchFamily="18" charset="0"/>
            </a:endParaRPr>
          </a:p>
          <a:p>
            <a:pPr marL="502920" lvl="1">
              <a:lnSpc>
                <a:spcPct val="80000"/>
              </a:lnSpc>
              <a:defRPr/>
            </a:pPr>
            <a:endParaRPr lang="en-US" altLang="en-US" sz="2200" dirty="0">
              <a:latin typeface="Georgia" panose="02040502050405020303" pitchFamily="18" charset="0"/>
            </a:endParaRPr>
          </a:p>
          <a:p>
            <a:pPr lvl="1">
              <a:lnSpc>
                <a:spcPct val="80000"/>
              </a:lnSpc>
              <a:defRPr/>
            </a:pPr>
            <a:endParaRPr lang="en-US" altLang="en-US" sz="2420" dirty="0"/>
          </a:p>
        </p:txBody>
      </p:sp>
      <p:sp>
        <p:nvSpPr>
          <p:cNvPr id="20484" name="Content Placeholder 2"/>
          <p:cNvSpPr txBox="1">
            <a:spLocks noChangeArrowheads="1"/>
          </p:cNvSpPr>
          <p:nvPr/>
        </p:nvSpPr>
        <p:spPr bwMode="auto">
          <a:xfrm>
            <a:off x="1454627" y="5105083"/>
            <a:ext cx="8280718" cy="49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charset="-128"/>
              </a:defRPr>
            </a:lvl1pPr>
            <a:lvl2pPr>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lvl="1" algn="r">
              <a:lnSpc>
                <a:spcPct val="80000"/>
              </a:lnSpc>
              <a:buClr>
                <a:schemeClr val="tx1"/>
              </a:buClr>
              <a:buFontTx/>
              <a:buNone/>
            </a:pPr>
            <a:r>
              <a:rPr lang="en-US" altLang="en-US" sz="1320">
                <a:latin typeface="Georgia" charset="0"/>
              </a:rPr>
              <a:t>(Balboni, et.al. 2017; Barlow, et.al., 2013; Holt, et.al., 2009; Jafari, et.al., 2013; Salsman, et.al., 2015)</a:t>
            </a:r>
          </a:p>
          <a:p>
            <a:pPr lvl="1">
              <a:lnSpc>
                <a:spcPct val="80000"/>
              </a:lnSpc>
              <a:buClr>
                <a:schemeClr val="tx1"/>
              </a:buClr>
              <a:buFontTx/>
              <a:buChar char="•"/>
            </a:pPr>
            <a:endParaRPr lang="en-US" altLang="en-US" sz="1320">
              <a:latin typeface="Georgia"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6">
            <a:extLst>
              <a:ext uri="{FF2B5EF4-FFF2-40B4-BE49-F238E27FC236}">
                <a16:creationId xmlns:a16="http://schemas.microsoft.com/office/drawing/2014/main" id="{20E36460-A035-412F-8C86-119585F63857}"/>
              </a:ext>
            </a:extLst>
          </p:cNvPr>
          <p:cNvSpPr>
            <a:spLocks noGrp="1"/>
          </p:cNvSpPr>
          <p:nvPr>
            <p:ph type="title"/>
          </p:nvPr>
        </p:nvSpPr>
        <p:spPr>
          <a:xfrm>
            <a:off x="502920" y="617220"/>
            <a:ext cx="9052560" cy="553998"/>
          </a:xfrm>
        </p:spPr>
        <p:txBody>
          <a:bodyPr/>
          <a:lstStyle/>
          <a:p>
            <a:pPr>
              <a:defRPr/>
            </a:pPr>
            <a:r>
              <a:rPr lang="en-US" b="1" dirty="0">
                <a:cs typeface="Times New Roman" charset="0"/>
              </a:rPr>
              <a:t>Spirituality helps patients:</a:t>
            </a:r>
          </a:p>
        </p:txBody>
      </p:sp>
      <p:sp>
        <p:nvSpPr>
          <p:cNvPr id="57346" name="Content Placeholder 7">
            <a:extLst>
              <a:ext uri="{FF2B5EF4-FFF2-40B4-BE49-F238E27FC236}">
                <a16:creationId xmlns:a16="http://schemas.microsoft.com/office/drawing/2014/main" id="{113312EE-CF3F-4A21-A0F4-0AEF858E667C}"/>
              </a:ext>
            </a:extLst>
          </p:cNvPr>
          <p:cNvSpPr>
            <a:spLocks noGrp="1"/>
          </p:cNvSpPr>
          <p:nvPr>
            <p:ph idx="1"/>
          </p:nvPr>
        </p:nvSpPr>
        <p:spPr>
          <a:xfrm>
            <a:off x="586740" y="1874520"/>
            <a:ext cx="9052560" cy="2733056"/>
          </a:xfrm>
        </p:spPr>
        <p:txBody>
          <a:bodyPr/>
          <a:lstStyle/>
          <a:p>
            <a:pPr>
              <a:defRPr/>
            </a:pPr>
            <a:r>
              <a:rPr lang="en-US" dirty="0">
                <a:cs typeface="Arial" charset="0"/>
              </a:rPr>
              <a:t>Adjust to and cope with the cancer experience</a:t>
            </a:r>
          </a:p>
          <a:p>
            <a:pPr>
              <a:defRPr/>
            </a:pPr>
            <a:r>
              <a:rPr lang="en-US" dirty="0">
                <a:cs typeface="Arial" charset="0"/>
              </a:rPr>
              <a:t>Find meaning and purpose</a:t>
            </a:r>
          </a:p>
          <a:p>
            <a:pPr>
              <a:defRPr/>
            </a:pPr>
            <a:r>
              <a:rPr lang="en-US" dirty="0">
                <a:cs typeface="Arial" charset="0"/>
              </a:rPr>
              <a:t>Find a sense of health in the midst of disease</a:t>
            </a:r>
          </a:p>
          <a:p>
            <a:pPr>
              <a:defRPr/>
            </a:pPr>
            <a:endParaRPr lang="en-US" dirty="0">
              <a:cs typeface="Arial" charset="0"/>
            </a:endParaRPr>
          </a:p>
          <a:p>
            <a:pPr>
              <a:defRPr/>
            </a:pPr>
            <a:r>
              <a:rPr lang="en-US" sz="1760" i="1" dirty="0">
                <a:cs typeface="Arial" charset="0"/>
              </a:rPr>
              <a:t>Source: McClain CS, et al. Lancet. 2003.</a:t>
            </a:r>
          </a:p>
          <a:p>
            <a:pPr>
              <a:defRPr/>
            </a:pPr>
            <a:endParaRPr lang="en-US" dirty="0">
              <a:solidFill>
                <a:srgbClr val="365F91"/>
              </a:solidFill>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3817111" y="1032764"/>
            <a:ext cx="2424430" cy="574040"/>
          </a:xfrm>
          <a:prstGeom prst="rect">
            <a:avLst/>
          </a:prstGeom>
        </p:spPr>
        <p:txBody>
          <a:bodyPr vert="horz" wrap="square" lIns="0" tIns="12700" rIns="0" bIns="0" rtlCol="0">
            <a:spAutoFit/>
          </a:bodyPr>
          <a:lstStyle/>
          <a:p>
            <a:pPr marL="12700">
              <a:lnSpc>
                <a:spcPct val="100000"/>
              </a:lnSpc>
              <a:spcBef>
                <a:spcPts val="100"/>
              </a:spcBef>
            </a:pPr>
            <a:r>
              <a:rPr spc="-5" dirty="0"/>
              <a:t>Gap in</a:t>
            </a:r>
            <a:r>
              <a:rPr spc="-80" dirty="0"/>
              <a:t> </a:t>
            </a:r>
            <a:r>
              <a:rPr spc="-10" dirty="0"/>
              <a:t>Care</a:t>
            </a:r>
          </a:p>
        </p:txBody>
      </p:sp>
      <p:sp>
        <p:nvSpPr>
          <p:cNvPr id="13" name="object 13"/>
          <p:cNvSpPr txBox="1"/>
          <p:nvPr/>
        </p:nvSpPr>
        <p:spPr>
          <a:xfrm>
            <a:off x="993902" y="2592577"/>
            <a:ext cx="7931150" cy="1306195"/>
          </a:xfrm>
          <a:prstGeom prst="rect">
            <a:avLst/>
          </a:prstGeom>
        </p:spPr>
        <p:txBody>
          <a:bodyPr vert="horz" wrap="square" lIns="0" tIns="12700" rIns="0" bIns="0" rtlCol="0">
            <a:spAutoFit/>
          </a:bodyPr>
          <a:lstStyle/>
          <a:p>
            <a:pPr marL="12700" marR="5080">
              <a:lnSpc>
                <a:spcPct val="100000"/>
              </a:lnSpc>
              <a:spcBef>
                <a:spcPts val="100"/>
              </a:spcBef>
            </a:pPr>
            <a:r>
              <a:rPr sz="2800" dirty="0">
                <a:latin typeface="Arial"/>
                <a:cs typeface="Arial"/>
              </a:rPr>
              <a:t>There is a significant gap in care between the  evidence-based need for cancer rehabilitation and  the delivery of these</a:t>
            </a:r>
            <a:r>
              <a:rPr sz="2800" spc="-10" dirty="0">
                <a:latin typeface="Arial"/>
                <a:cs typeface="Arial"/>
              </a:rPr>
              <a:t> </a:t>
            </a:r>
            <a:r>
              <a:rPr sz="2800" dirty="0">
                <a:latin typeface="Arial"/>
                <a:cs typeface="Arial"/>
              </a:rPr>
              <a:t>services.</a:t>
            </a:r>
            <a:endParaRPr sz="2800">
              <a:latin typeface="Arial"/>
              <a:cs typeface="Arial"/>
            </a:endParaRPr>
          </a:p>
        </p:txBody>
      </p:sp>
      <p:sp>
        <p:nvSpPr>
          <p:cNvPr id="14" name="object 14"/>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82AD4AAB-7FD2-48FA-8BBD-FD2EAB131375}"/>
              </a:ext>
            </a:extLst>
          </p:cNvPr>
          <p:cNvSpPr>
            <a:spLocks noGrp="1"/>
          </p:cNvSpPr>
          <p:nvPr>
            <p:ph type="title"/>
          </p:nvPr>
        </p:nvSpPr>
        <p:spPr>
          <a:xfrm>
            <a:off x="502920" y="449580"/>
            <a:ext cx="9052560" cy="553998"/>
          </a:xfrm>
        </p:spPr>
        <p:txBody>
          <a:bodyPr/>
          <a:lstStyle/>
          <a:p>
            <a:pPr>
              <a:defRPr/>
            </a:pPr>
            <a:r>
              <a:rPr lang="en-US" b="1" dirty="0">
                <a:cs typeface="Times New Roman" charset="0"/>
              </a:rPr>
              <a:t>Spiritual well-being in cancer patients:</a:t>
            </a:r>
          </a:p>
        </p:txBody>
      </p:sp>
      <p:sp>
        <p:nvSpPr>
          <p:cNvPr id="58370" name="Content Placeholder 2">
            <a:extLst>
              <a:ext uri="{FF2B5EF4-FFF2-40B4-BE49-F238E27FC236}">
                <a16:creationId xmlns:a16="http://schemas.microsoft.com/office/drawing/2014/main" id="{6CEB1571-FCDD-46BA-93A2-C945F81B94CF}"/>
              </a:ext>
            </a:extLst>
          </p:cNvPr>
          <p:cNvSpPr>
            <a:spLocks noGrp="1"/>
          </p:cNvSpPr>
          <p:nvPr>
            <p:ph idx="1"/>
          </p:nvPr>
        </p:nvSpPr>
        <p:spPr>
          <a:xfrm>
            <a:off x="864395" y="1874520"/>
            <a:ext cx="8329613" cy="4207306"/>
          </a:xfrm>
        </p:spPr>
        <p:txBody>
          <a:bodyPr/>
          <a:lstStyle/>
          <a:p>
            <a:pPr>
              <a:defRPr/>
            </a:pPr>
            <a:r>
              <a:rPr lang="en-US" dirty="0">
                <a:cs typeface="Arial" charset="0"/>
              </a:rPr>
              <a:t>Lower levels of depression </a:t>
            </a:r>
          </a:p>
          <a:p>
            <a:pPr>
              <a:defRPr/>
            </a:pPr>
            <a:r>
              <a:rPr lang="en-US" dirty="0">
                <a:cs typeface="Arial" charset="0"/>
              </a:rPr>
              <a:t>Decreased despair near end of life</a:t>
            </a:r>
          </a:p>
          <a:p>
            <a:pPr>
              <a:defRPr/>
            </a:pPr>
            <a:r>
              <a:rPr lang="en-US" dirty="0">
                <a:cs typeface="Arial" charset="0"/>
              </a:rPr>
              <a:t>Decreased desire for a hastened death</a:t>
            </a:r>
          </a:p>
          <a:p>
            <a:pPr>
              <a:defRPr/>
            </a:pPr>
            <a:r>
              <a:rPr lang="en-US" dirty="0">
                <a:cs typeface="Arial" charset="0"/>
              </a:rPr>
              <a:t>Lower levels of distress and greater quality of life across life expectancy prognosis </a:t>
            </a:r>
          </a:p>
          <a:p>
            <a:pPr>
              <a:defRPr/>
            </a:pPr>
            <a:endParaRPr lang="en-US" sz="1100" dirty="0">
              <a:cs typeface="Arial" charset="0"/>
            </a:endParaRPr>
          </a:p>
          <a:p>
            <a:pPr>
              <a:defRPr/>
            </a:pPr>
            <a:endParaRPr lang="en-US" sz="1760" i="1" dirty="0">
              <a:cs typeface="Arial" charset="0"/>
            </a:endParaRPr>
          </a:p>
          <a:p>
            <a:pPr>
              <a:defRPr/>
            </a:pPr>
            <a:r>
              <a:rPr lang="en-US" sz="1760" i="1" dirty="0">
                <a:cs typeface="Arial" charset="0"/>
              </a:rPr>
              <a:t>Sources: </a:t>
            </a:r>
            <a:r>
              <a:rPr lang="en-US" sz="1760" i="1" dirty="0" err="1">
                <a:cs typeface="Arial" charset="0"/>
              </a:rPr>
              <a:t>Breitbart</a:t>
            </a:r>
            <a:r>
              <a:rPr lang="en-US" sz="1760" i="1" dirty="0">
                <a:cs typeface="Arial" charset="0"/>
              </a:rPr>
              <a:t> W. Support Care Cancer. 2002; Greenstein M and </a:t>
            </a:r>
            <a:r>
              <a:rPr lang="en-US" sz="1760" i="1" dirty="0" err="1">
                <a:cs typeface="Arial" charset="0"/>
              </a:rPr>
              <a:t>Breitbart</a:t>
            </a:r>
            <a:r>
              <a:rPr lang="en-US" sz="1760" i="1" dirty="0">
                <a:cs typeface="Arial" charset="0"/>
              </a:rPr>
              <a:t> W. AM J </a:t>
            </a:r>
            <a:r>
              <a:rPr lang="en-US" sz="1760" i="1" dirty="0" err="1">
                <a:cs typeface="Arial" charset="0"/>
              </a:rPr>
              <a:t>Psychother</a:t>
            </a:r>
            <a:r>
              <a:rPr lang="en-US" sz="1760" i="1" dirty="0">
                <a:cs typeface="Arial" charset="0"/>
              </a:rPr>
              <a:t>. 2000; </a:t>
            </a:r>
            <a:r>
              <a:rPr lang="en-US" sz="1760" i="1" dirty="0" err="1">
                <a:cs typeface="Arial" charset="0"/>
              </a:rPr>
              <a:t>Laubmeier</a:t>
            </a:r>
            <a:r>
              <a:rPr lang="en-US" sz="1760" i="1" dirty="0">
                <a:cs typeface="Arial" charset="0"/>
              </a:rPr>
              <a:t> KK, et al. International Journal of Behavioral Medicine. 2004.</a:t>
            </a:r>
          </a:p>
          <a:p>
            <a:pPr>
              <a:defRPr/>
            </a:pPr>
            <a:endParaRPr lang="en-US" dirty="0">
              <a:cs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F5686930-A851-4EF2-8520-854FF7949063}"/>
              </a:ext>
            </a:extLst>
          </p:cNvPr>
          <p:cNvSpPr>
            <a:spLocks noGrp="1"/>
          </p:cNvSpPr>
          <p:nvPr>
            <p:ph type="title"/>
          </p:nvPr>
        </p:nvSpPr>
        <p:spPr>
          <a:xfrm>
            <a:off x="1001522" y="728726"/>
            <a:ext cx="8055355" cy="553998"/>
          </a:xfrm>
        </p:spPr>
        <p:txBody>
          <a:bodyPr/>
          <a:lstStyle/>
          <a:p>
            <a:pPr>
              <a:defRPr/>
            </a:pPr>
            <a:r>
              <a:rPr lang="en-US" b="1" dirty="0">
                <a:cs typeface="Times New Roman" charset="0"/>
              </a:rPr>
              <a:t>Cancer Diagnosis: Why Me?</a:t>
            </a:r>
          </a:p>
        </p:txBody>
      </p:sp>
      <p:sp>
        <p:nvSpPr>
          <p:cNvPr id="59394" name="Content Placeholder 2">
            <a:extLst>
              <a:ext uri="{FF2B5EF4-FFF2-40B4-BE49-F238E27FC236}">
                <a16:creationId xmlns:a16="http://schemas.microsoft.com/office/drawing/2014/main" id="{3BC06C8D-F249-4847-B8C4-2782837F60A4}"/>
              </a:ext>
            </a:extLst>
          </p:cNvPr>
          <p:cNvSpPr>
            <a:spLocks noGrp="1"/>
          </p:cNvSpPr>
          <p:nvPr>
            <p:ph idx="1"/>
          </p:nvPr>
        </p:nvSpPr>
        <p:spPr>
          <a:xfrm>
            <a:off x="754380" y="1790701"/>
            <a:ext cx="8327867" cy="3656386"/>
          </a:xfrm>
        </p:spPr>
        <p:txBody>
          <a:bodyPr/>
          <a:lstStyle/>
          <a:p>
            <a:pPr>
              <a:defRPr/>
            </a:pPr>
            <a:r>
              <a:rPr lang="en-US" sz="2640" dirty="0">
                <a:cs typeface="Arial" charset="0"/>
              </a:rPr>
              <a:t>Spirituality may help people find answers, find hope, meaning</a:t>
            </a:r>
          </a:p>
          <a:p>
            <a:pPr lvl="1">
              <a:defRPr/>
            </a:pPr>
            <a:r>
              <a:rPr lang="en-US" sz="2640" dirty="0">
                <a:cs typeface="Arial" charset="0"/>
              </a:rPr>
              <a:t>Cancer patients report their spirituality helped them find hope, gratitude and positivity in their cancer experience </a:t>
            </a:r>
          </a:p>
          <a:p>
            <a:pPr>
              <a:defRPr/>
            </a:pPr>
            <a:r>
              <a:rPr lang="en-US" sz="2640" dirty="0">
                <a:cs typeface="Arial" charset="0"/>
              </a:rPr>
              <a:t>Spirituality can help with reframing</a:t>
            </a:r>
          </a:p>
          <a:p>
            <a:pPr lvl="1">
              <a:defRPr/>
            </a:pPr>
            <a:r>
              <a:rPr lang="en-US" sz="2640" dirty="0">
                <a:cs typeface="Arial" charset="0"/>
              </a:rPr>
              <a:t>My illness is a blessing</a:t>
            </a:r>
          </a:p>
          <a:p>
            <a:pPr lvl="1">
              <a:defRPr/>
            </a:pPr>
            <a:r>
              <a:rPr lang="en-US" sz="2640" dirty="0">
                <a:cs typeface="Arial" charset="0"/>
              </a:rPr>
              <a:t>What an opportunity to see life in a different way</a:t>
            </a:r>
          </a:p>
          <a:p>
            <a:pPr marL="502920" lvl="1">
              <a:defRPr/>
            </a:pPr>
            <a:endParaRPr lang="en-US" sz="1760" dirty="0">
              <a:cs typeface="Arial" charset="0"/>
            </a:endParaRPr>
          </a:p>
          <a:p>
            <a:pPr marL="502920" lvl="1">
              <a:defRPr/>
            </a:pPr>
            <a:r>
              <a:rPr lang="en-US" sz="1760" i="1" dirty="0">
                <a:cs typeface="Arial" charset="0"/>
              </a:rPr>
              <a:t>Sources: Taylor E. Cancer Nursing. 2003; Gail TL and </a:t>
            </a:r>
            <a:r>
              <a:rPr lang="en-US" sz="1760" i="1" dirty="0" err="1">
                <a:cs typeface="Arial" charset="0"/>
              </a:rPr>
              <a:t>Cornblat</a:t>
            </a:r>
            <a:r>
              <a:rPr lang="en-US" sz="1760" i="1" dirty="0">
                <a:cs typeface="Arial" charset="0"/>
              </a:rPr>
              <a:t> BA. Psycho-</a:t>
            </a:r>
            <a:r>
              <a:rPr lang="en-US" sz="1760" i="1" dirty="0" err="1">
                <a:cs typeface="Arial" charset="0"/>
              </a:rPr>
              <a:t>Onc</a:t>
            </a:r>
            <a:r>
              <a:rPr lang="en-US" sz="1760" i="1" dirty="0">
                <a:cs typeface="Arial" charset="0"/>
              </a:rPr>
              <a:t>. 2002; Ferrell B, et al. </a:t>
            </a:r>
            <a:r>
              <a:rPr lang="en-US" sz="1760" i="1" dirty="0" err="1">
                <a:cs typeface="Arial" charset="0"/>
              </a:rPr>
              <a:t>Onc</a:t>
            </a:r>
            <a:r>
              <a:rPr lang="en-US" sz="1760" i="1" dirty="0">
                <a:cs typeface="Arial" charset="0"/>
              </a:rPr>
              <a:t> Nursing Forum. 1998.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570ED927-3941-45B9-8C20-FACC8C8C1C44}"/>
              </a:ext>
            </a:extLst>
          </p:cNvPr>
          <p:cNvSpPr>
            <a:spLocks noGrp="1"/>
          </p:cNvSpPr>
          <p:nvPr>
            <p:ph type="title"/>
          </p:nvPr>
        </p:nvSpPr>
        <p:spPr>
          <a:xfrm>
            <a:off x="36672" y="449580"/>
            <a:ext cx="10058400" cy="998735"/>
          </a:xfrm>
          <a:extLst>
            <a:ext uri="{909E8E84-426E-40dd-AFC4-6F175D3DCCD1}"/>
            <a:ext uri="{91240B29-F687-4f45-9708-019B960494DF}"/>
          </a:extLst>
        </p:spPr>
        <p:txBody>
          <a:bodyPr anchor="t"/>
          <a:lstStyle/>
          <a:p>
            <a:pPr>
              <a:defRPr/>
            </a:pPr>
            <a:r>
              <a:rPr lang="en-US" altLang="en-US" sz="2640" b="1" dirty="0"/>
              <a:t>Spiritual Care Interventions:</a:t>
            </a:r>
            <a:br>
              <a:rPr lang="en-US" altLang="en-US" sz="2640" b="1" dirty="0"/>
            </a:br>
            <a:r>
              <a:rPr lang="en-US" altLang="en-US" sz="2200" dirty="0">
                <a:latin typeface="Georgia" panose="02040502050405020303" pitchFamily="18" charset="0"/>
              </a:rPr>
              <a:t>Interdisciplinary Palliative Care Intervention for Patients</a:t>
            </a:r>
            <a:br>
              <a:rPr lang="en-US" altLang="en-US" sz="1650" dirty="0"/>
            </a:br>
            <a:endParaRPr lang="en-US" altLang="en-US" sz="1650" dirty="0"/>
          </a:p>
        </p:txBody>
      </p:sp>
      <p:sp>
        <p:nvSpPr>
          <p:cNvPr id="79875" name="Content Placeholder 2">
            <a:extLst>
              <a:ext uri="{FF2B5EF4-FFF2-40B4-BE49-F238E27FC236}">
                <a16:creationId xmlns:a16="http://schemas.microsoft.com/office/drawing/2014/main" id="{9ADE598F-2473-46E3-B74E-D4478A70AD2E}"/>
              </a:ext>
            </a:extLst>
          </p:cNvPr>
          <p:cNvSpPr>
            <a:spLocks noGrp="1" noChangeArrowheads="1"/>
          </p:cNvSpPr>
          <p:nvPr>
            <p:ph idx="1"/>
          </p:nvPr>
        </p:nvSpPr>
        <p:spPr>
          <a:xfrm>
            <a:off x="291625" y="1436212"/>
            <a:ext cx="9550241" cy="4604337"/>
          </a:xfrm>
        </p:spPr>
        <p:txBody>
          <a:bodyPr/>
          <a:lstStyle/>
          <a:p>
            <a:pPr>
              <a:defRPr/>
            </a:pPr>
            <a:r>
              <a:rPr lang="en-US" altLang="en-US" sz="1760" dirty="0">
                <a:latin typeface="Georgia" panose="02040502050405020303" pitchFamily="18" charset="0"/>
                <a:cs typeface="MS PGothic" panose="020B0600070205080204" pitchFamily="34" charset="-128"/>
              </a:rPr>
              <a:t>In a study of </a:t>
            </a:r>
            <a:r>
              <a:rPr lang="en-US" altLang="en-US" sz="1760" u="sng" dirty="0">
                <a:latin typeface="Georgia" panose="02040502050405020303" pitchFamily="18" charset="0"/>
                <a:cs typeface="MS PGothic" panose="020B0600070205080204" pitchFamily="34" charset="-128"/>
              </a:rPr>
              <a:t>491 patients </a:t>
            </a:r>
            <a:r>
              <a:rPr lang="en-US" altLang="en-US" sz="1760" dirty="0">
                <a:latin typeface="Georgia" panose="02040502050405020303" pitchFamily="18" charset="0"/>
                <a:cs typeface="MS PGothic" panose="020B0600070205080204" pitchFamily="34" charset="-128"/>
              </a:rPr>
              <a:t>with lung cancer, investigators assessed the effectiveness of an Interdisciplinary Palliative Care Intervention. The intervention consisted of three main components. </a:t>
            </a:r>
          </a:p>
          <a:p>
            <a:pPr>
              <a:defRPr/>
            </a:pPr>
            <a:r>
              <a:rPr lang="en-US" altLang="en-US" sz="1760" dirty="0">
                <a:latin typeface="Georgia" panose="02040502050405020303" pitchFamily="18" charset="0"/>
                <a:cs typeface="MS PGothic" panose="020B0600070205080204" pitchFamily="34" charset="-128"/>
              </a:rPr>
              <a:t>First, a nurse completed a comprehensive baseline assessment, including Quality of Life (QOL), symptoms, and psychological distress.</a:t>
            </a:r>
          </a:p>
          <a:p>
            <a:pPr>
              <a:defRPr/>
            </a:pPr>
            <a:r>
              <a:rPr lang="en-US" altLang="en-US" sz="1760" dirty="0">
                <a:latin typeface="Georgia" panose="02040502050405020303" pitchFamily="18" charset="0"/>
                <a:cs typeface="MS PGothic" panose="020B0600070205080204" pitchFamily="34" charset="-128"/>
              </a:rPr>
              <a:t>Second, patients participated at weekly Interdisciplinary team (IDT) meetings, and case presentations with nurses, palliative medicine physicians, thoracic surgeons, medical oncologists, geriatric oncologist, pulmonologist, social worker, dietitian, physical therapist, and chaplain. </a:t>
            </a:r>
          </a:p>
          <a:p>
            <a:pPr>
              <a:defRPr/>
            </a:pPr>
            <a:r>
              <a:rPr lang="en-US" altLang="en-US" sz="1760" dirty="0">
                <a:latin typeface="Georgia" panose="02040502050405020303" pitchFamily="18" charset="0"/>
                <a:cs typeface="MS PGothic" panose="020B0600070205080204" pitchFamily="34" charset="-128"/>
              </a:rPr>
              <a:t>Third, patients receive four educational sessions, led by nurses, where content was organized around the physical, psychological, social, and spiritual domains of quality of life. </a:t>
            </a:r>
          </a:p>
          <a:p>
            <a:pPr>
              <a:defRPr/>
            </a:pPr>
            <a:r>
              <a:rPr lang="en-US" altLang="en-US" sz="1760" dirty="0">
                <a:latin typeface="Georgia" panose="02040502050405020303" pitchFamily="18" charset="0"/>
                <a:cs typeface="MS PGothic" panose="020B0600070205080204" pitchFamily="34" charset="-128"/>
              </a:rPr>
              <a:t>Patients Outcomes of the Group which Received the Spiritual Education Session:</a:t>
            </a:r>
          </a:p>
          <a:p>
            <a:pPr lvl="1">
              <a:defRPr/>
            </a:pPr>
            <a:r>
              <a:rPr lang="en-US" altLang="en-US" sz="1760" dirty="0">
                <a:latin typeface="Georgia" panose="02040502050405020303" pitchFamily="18" charset="0"/>
              </a:rPr>
              <a:t>Less depression and less anxiety outcomes of an Interdisciplinary Palliative Care Intervention</a:t>
            </a:r>
          </a:p>
          <a:p>
            <a:pPr lvl="1">
              <a:defRPr/>
            </a:pPr>
            <a:r>
              <a:rPr lang="en-US" altLang="en-US" sz="1760" dirty="0">
                <a:latin typeface="Georgia" panose="02040502050405020303" pitchFamily="18" charset="0"/>
              </a:rPr>
              <a:t>Improved spiritual wellbeing</a:t>
            </a:r>
          </a:p>
          <a:p>
            <a:pPr lvl="1">
              <a:defRPr/>
            </a:pPr>
            <a:r>
              <a:rPr lang="en-US" altLang="en-US" sz="1760" dirty="0">
                <a:latin typeface="Georgia" panose="02040502050405020303" pitchFamily="18" charset="0"/>
              </a:rPr>
              <a:t>Improved patient experience</a:t>
            </a:r>
          </a:p>
          <a:p>
            <a:pPr lvl="1" algn="r">
              <a:buFontTx/>
              <a:buNone/>
              <a:defRPr/>
            </a:pPr>
            <a:r>
              <a:rPr lang="en-US" altLang="en-US" sz="1760" dirty="0">
                <a:latin typeface="Georgia" panose="02040502050405020303" pitchFamily="18" charset="0"/>
              </a:rPr>
              <a:t>(Ferrell, et.al., 2015)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CE117B0-EDF1-4ADE-B2FF-81076CA8B788}"/>
              </a:ext>
            </a:extLst>
          </p:cNvPr>
          <p:cNvSpPr>
            <a:spLocks noGrp="1" noChangeArrowheads="1"/>
          </p:cNvSpPr>
          <p:nvPr>
            <p:ph type="title" idx="4294967295"/>
          </p:nvPr>
        </p:nvSpPr>
        <p:spPr>
          <a:xfrm>
            <a:off x="83820" y="617221"/>
            <a:ext cx="9974580" cy="166199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spcBef>
                <a:spcPts val="550"/>
              </a:spcBef>
              <a:defRPr/>
            </a:pPr>
            <a:r>
              <a:rPr lang="en-US" b="1" dirty="0">
                <a:cs typeface="Times New Roman" panose="02020603050405020304" pitchFamily="18" charset="0"/>
              </a:rPr>
              <a:t>Improving the Quality of Spiritual Care as a Dimension of Palliative Care: </a:t>
            </a:r>
            <a:br>
              <a:rPr lang="en-US" b="1" dirty="0">
                <a:cs typeface="Times New Roman" panose="02020603050405020304" pitchFamily="18" charset="0"/>
              </a:rPr>
            </a:br>
            <a:r>
              <a:rPr lang="en-US" b="1" dirty="0">
                <a:cs typeface="Times New Roman" panose="02020603050405020304" pitchFamily="18" charset="0"/>
              </a:rPr>
              <a:t>A Consensus Conference</a:t>
            </a:r>
          </a:p>
        </p:txBody>
      </p:sp>
      <p:sp>
        <p:nvSpPr>
          <p:cNvPr id="15364" name="Text Box 5">
            <a:extLst>
              <a:ext uri="{FF2B5EF4-FFF2-40B4-BE49-F238E27FC236}">
                <a16:creationId xmlns:a16="http://schemas.microsoft.com/office/drawing/2014/main" id="{317BBA65-F1B8-48CE-9BF9-C73D91EB1BA2}"/>
              </a:ext>
            </a:extLst>
          </p:cNvPr>
          <p:cNvSpPr txBox="1">
            <a:spLocks noChangeArrowheads="1"/>
          </p:cNvSpPr>
          <p:nvPr/>
        </p:nvSpPr>
        <p:spPr bwMode="auto">
          <a:xfrm>
            <a:off x="1760220" y="3970021"/>
            <a:ext cx="6695123" cy="147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buFontTx/>
              <a:buNone/>
              <a:defRPr/>
            </a:pPr>
            <a:r>
              <a:rPr lang="en-US" altLang="en-US" sz="2640" dirty="0">
                <a:solidFill>
                  <a:srgbClr val="898989"/>
                </a:solidFill>
                <a:latin typeface="+mj-lt"/>
                <a:ea typeface="ＭＳ Ｐゴシック" charset="0"/>
                <a:cs typeface="Times New Roman" pitchFamily="18" charset="0"/>
              </a:rPr>
              <a:t>Convened February 2009 </a:t>
            </a:r>
          </a:p>
          <a:p>
            <a:pPr algn="ctr">
              <a:buFontTx/>
              <a:buNone/>
              <a:defRPr/>
            </a:pPr>
            <a:r>
              <a:rPr lang="en-US" altLang="en-US" sz="2640" dirty="0">
                <a:solidFill>
                  <a:srgbClr val="898989"/>
                </a:solidFill>
                <a:latin typeface="+mj-lt"/>
                <a:ea typeface="ＭＳ Ｐゴシック" charset="0"/>
                <a:cs typeface="Times New Roman" pitchFamily="18" charset="0"/>
              </a:rPr>
              <a:t>Betty Ferrell, PhD, MA, FAAN, FPCN, RN</a:t>
            </a:r>
          </a:p>
          <a:p>
            <a:pPr algn="ctr">
              <a:buFontTx/>
              <a:buNone/>
              <a:defRPr/>
            </a:pPr>
            <a:r>
              <a:rPr lang="en-US" altLang="en-US" sz="2640" dirty="0">
                <a:solidFill>
                  <a:srgbClr val="898989"/>
                </a:solidFill>
                <a:latin typeface="+mj-lt"/>
                <a:ea typeface="ＭＳ Ｐゴシック" charset="0"/>
                <a:cs typeface="Times New Roman" pitchFamily="18" charset="0"/>
              </a:rPr>
              <a:t>Christina </a:t>
            </a:r>
            <a:r>
              <a:rPr lang="en-US" altLang="en-US" sz="2640" dirty="0" err="1">
                <a:solidFill>
                  <a:srgbClr val="898989"/>
                </a:solidFill>
                <a:latin typeface="+mj-lt"/>
                <a:ea typeface="ＭＳ Ｐゴシック" charset="0"/>
                <a:cs typeface="Times New Roman" pitchFamily="18" charset="0"/>
              </a:rPr>
              <a:t>Puchalski</a:t>
            </a:r>
            <a:r>
              <a:rPr lang="en-US" altLang="en-US" sz="2640" dirty="0">
                <a:solidFill>
                  <a:srgbClr val="898989"/>
                </a:solidFill>
                <a:latin typeface="+mj-lt"/>
                <a:ea typeface="ＭＳ Ｐゴシック" charset="0"/>
                <a:cs typeface="Times New Roman" pitchFamily="18" charset="0"/>
              </a:rPr>
              <a:t>, MD, MS, FACP </a:t>
            </a:r>
          </a:p>
        </p:txBody>
      </p:sp>
      <p:sp>
        <p:nvSpPr>
          <p:cNvPr id="28676" name="Text Box 6"/>
          <p:cNvSpPr txBox="1">
            <a:spLocks noChangeArrowheads="1"/>
          </p:cNvSpPr>
          <p:nvPr/>
        </p:nvSpPr>
        <p:spPr bwMode="auto">
          <a:xfrm>
            <a:off x="309087" y="6196489"/>
            <a:ext cx="9220200"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en-US" sz="1320" b="1"/>
              <a:t>Supported by the Archstone Foundation, Long Beach, CA, as a part of their End-of-Life Initiative</a:t>
            </a:r>
            <a:r>
              <a:rPr lang="en-US" altLang="en-US" sz="1320">
                <a:solidFill>
                  <a:srgbClr val="365F91"/>
                </a:solidFill>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2820">
            <a:off x="7667784" y="3133567"/>
            <a:ext cx="1683385" cy="2327751"/>
          </a:xfrm>
          <a:prstGeom prst="rect">
            <a:avLst/>
          </a:prstGeom>
          <a:noFill/>
          <a:ln w="222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1746" name="Rectangle 3">
            <a:extLst>
              <a:ext uri="{FF2B5EF4-FFF2-40B4-BE49-F238E27FC236}">
                <a16:creationId xmlns:a16="http://schemas.microsoft.com/office/drawing/2014/main" id="{7F98B01B-C5BA-4A3E-853C-115A71130EEC}"/>
              </a:ext>
            </a:extLst>
          </p:cNvPr>
          <p:cNvSpPr>
            <a:spLocks noGrp="1" noChangeArrowheads="1"/>
          </p:cNvSpPr>
          <p:nvPr>
            <p:ph type="body" idx="4294967295"/>
          </p:nvPr>
        </p:nvSpPr>
        <p:spPr>
          <a:xfrm>
            <a:off x="392907" y="1623060"/>
            <a:ext cx="8076406" cy="4708918"/>
          </a:xfrm>
        </p:spPr>
        <p:txBody>
          <a:bodyPr/>
          <a:lstStyle/>
          <a:p>
            <a:pPr>
              <a:lnSpc>
                <a:spcPct val="130000"/>
              </a:lnSpc>
              <a:spcBef>
                <a:spcPts val="550"/>
              </a:spcBef>
              <a:defRPr/>
            </a:pPr>
            <a:r>
              <a:rPr lang="en-US" sz="2640" dirty="0">
                <a:cs typeface="Arial" charset="0"/>
              </a:rPr>
              <a:t>Structure and processes </a:t>
            </a:r>
          </a:p>
          <a:p>
            <a:pPr>
              <a:lnSpc>
                <a:spcPct val="130000"/>
              </a:lnSpc>
              <a:spcBef>
                <a:spcPts val="550"/>
              </a:spcBef>
              <a:defRPr/>
            </a:pPr>
            <a:r>
              <a:rPr lang="en-US" sz="2640" dirty="0">
                <a:cs typeface="Arial" charset="0"/>
              </a:rPr>
              <a:t>Physical aspects</a:t>
            </a:r>
          </a:p>
          <a:p>
            <a:pPr>
              <a:lnSpc>
                <a:spcPct val="130000"/>
              </a:lnSpc>
              <a:spcBef>
                <a:spcPts val="550"/>
              </a:spcBef>
              <a:defRPr/>
            </a:pPr>
            <a:r>
              <a:rPr lang="en-US" sz="2640" dirty="0">
                <a:cs typeface="Arial" charset="0"/>
              </a:rPr>
              <a:t>Psychological and psychiatric aspects</a:t>
            </a:r>
          </a:p>
          <a:p>
            <a:pPr>
              <a:lnSpc>
                <a:spcPct val="130000"/>
              </a:lnSpc>
              <a:spcBef>
                <a:spcPts val="550"/>
              </a:spcBef>
              <a:defRPr/>
            </a:pPr>
            <a:r>
              <a:rPr lang="en-US" sz="2640" dirty="0">
                <a:cs typeface="Arial" charset="0"/>
              </a:rPr>
              <a:t>Social aspects</a:t>
            </a:r>
          </a:p>
          <a:p>
            <a:pPr>
              <a:lnSpc>
                <a:spcPct val="130000"/>
              </a:lnSpc>
              <a:spcBef>
                <a:spcPts val="550"/>
              </a:spcBef>
              <a:defRPr/>
            </a:pPr>
            <a:r>
              <a:rPr lang="en-US" sz="2640" i="1" dirty="0">
                <a:cs typeface="Arial" charset="0"/>
              </a:rPr>
              <a:t>Spiritual, religious, and existential aspects</a:t>
            </a:r>
          </a:p>
          <a:p>
            <a:pPr>
              <a:lnSpc>
                <a:spcPct val="130000"/>
              </a:lnSpc>
              <a:spcBef>
                <a:spcPts val="550"/>
              </a:spcBef>
              <a:defRPr/>
            </a:pPr>
            <a:r>
              <a:rPr lang="en-US" sz="2640" dirty="0">
                <a:cs typeface="Arial" charset="0"/>
              </a:rPr>
              <a:t>Cultural aspects</a:t>
            </a:r>
          </a:p>
          <a:p>
            <a:pPr>
              <a:lnSpc>
                <a:spcPct val="130000"/>
              </a:lnSpc>
              <a:spcBef>
                <a:spcPts val="550"/>
              </a:spcBef>
              <a:defRPr/>
            </a:pPr>
            <a:r>
              <a:rPr lang="en-US" sz="2640" dirty="0">
                <a:cs typeface="Arial" charset="0"/>
              </a:rPr>
              <a:t>Imminent death</a:t>
            </a:r>
          </a:p>
          <a:p>
            <a:pPr>
              <a:lnSpc>
                <a:spcPct val="130000"/>
              </a:lnSpc>
              <a:spcBef>
                <a:spcPts val="550"/>
              </a:spcBef>
              <a:defRPr/>
            </a:pPr>
            <a:r>
              <a:rPr lang="en-US" sz="2640" dirty="0">
                <a:cs typeface="Arial" charset="0"/>
              </a:rPr>
              <a:t>Ethical and legal aspects</a:t>
            </a:r>
          </a:p>
        </p:txBody>
      </p:sp>
      <p:sp>
        <p:nvSpPr>
          <p:cNvPr id="28675" name="Rectangle 2"/>
          <p:cNvSpPr>
            <a:spLocks noChangeArrowheads="1"/>
          </p:cNvSpPr>
          <p:nvPr/>
        </p:nvSpPr>
        <p:spPr bwMode="auto">
          <a:xfrm>
            <a:off x="335280" y="704533"/>
            <a:ext cx="9387840"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eaLnBrk="1" hangingPunct="1">
              <a:defRPr/>
            </a:pPr>
            <a:r>
              <a:rPr lang="en-US" sz="3740" b="1" dirty="0">
                <a:solidFill>
                  <a:srgbClr val="365F91"/>
                </a:solidFill>
                <a:latin typeface="Trebuchet MS" panose="020B0603020202020204" pitchFamily="34" charset="0"/>
                <a:ea typeface="ＭＳ Ｐゴシック" charset="0"/>
              </a:rPr>
              <a:t>National Consensus Practice Guidelines Address 8 Domains of Care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light%20hands%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837" y="2789555"/>
            <a:ext cx="4103688" cy="2933700"/>
          </a:xfrm>
          <a:prstGeom prst="rect">
            <a:avLst/>
          </a:prstGeom>
          <a:noFill/>
          <a:ln w="222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32771" name="Rectangle 2"/>
          <p:cNvSpPr>
            <a:spLocks noChangeArrowheads="1"/>
          </p:cNvSpPr>
          <p:nvPr/>
        </p:nvSpPr>
        <p:spPr bwMode="auto">
          <a:xfrm>
            <a:off x="0" y="617220"/>
            <a:ext cx="997458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550"/>
              </a:spcBef>
              <a:buNone/>
            </a:pPr>
            <a:r>
              <a:rPr lang="en-US" altLang="en-US" sz="3960" b="1">
                <a:solidFill>
                  <a:srgbClr val="365F91"/>
                </a:solidFill>
                <a:latin typeface="Trebuchet MS" charset="0"/>
              </a:rPr>
              <a:t>Consensus Conference Recommendations</a:t>
            </a:r>
          </a:p>
        </p:txBody>
      </p:sp>
      <p:sp>
        <p:nvSpPr>
          <p:cNvPr id="36870" name="Text Box 6"/>
          <p:cNvSpPr txBox="1">
            <a:spLocks noChangeArrowheads="1"/>
          </p:cNvSpPr>
          <p:nvPr/>
        </p:nvSpPr>
        <p:spPr bwMode="auto">
          <a:xfrm>
            <a:off x="167640" y="1504316"/>
            <a:ext cx="9468168" cy="742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lnSpc>
                <a:spcPct val="80000"/>
              </a:lnSpc>
              <a:spcBef>
                <a:spcPct val="20000"/>
              </a:spcBef>
              <a:buClr>
                <a:schemeClr val="tx1"/>
              </a:buClr>
              <a:defRPr/>
            </a:pPr>
            <a:r>
              <a:rPr lang="en-US" sz="2640" dirty="0">
                <a:latin typeface="Arial" charset="0"/>
                <a:cs typeface="Times New Roman" charset="0"/>
              </a:rPr>
              <a:t>Recommendations for improving spiritual care are divided into seven keys areas:</a:t>
            </a:r>
          </a:p>
        </p:txBody>
      </p:sp>
      <p:sp>
        <p:nvSpPr>
          <p:cNvPr id="32773" name="TextBox 1"/>
          <p:cNvSpPr txBox="1">
            <a:spLocks noChangeArrowheads="1"/>
          </p:cNvSpPr>
          <p:nvPr/>
        </p:nvSpPr>
        <p:spPr bwMode="auto">
          <a:xfrm>
            <a:off x="408623" y="2580006"/>
            <a:ext cx="4606608"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AutoNum type="romanUcPeriod"/>
            </a:pPr>
            <a:r>
              <a:rPr lang="en-US" altLang="en-US" sz="2640"/>
              <a:t>Spiritual Care Models</a:t>
            </a:r>
          </a:p>
          <a:p>
            <a:pPr eaLnBrk="1" hangingPunct="1">
              <a:spcBef>
                <a:spcPct val="0"/>
              </a:spcBef>
              <a:buFontTx/>
              <a:buAutoNum type="romanUcPeriod"/>
            </a:pPr>
            <a:r>
              <a:rPr lang="en-US" altLang="en-US" sz="2640"/>
              <a:t>Spiritual Assessment</a:t>
            </a:r>
          </a:p>
          <a:p>
            <a:pPr eaLnBrk="1" hangingPunct="1">
              <a:spcBef>
                <a:spcPct val="0"/>
              </a:spcBef>
              <a:buFontTx/>
              <a:buAutoNum type="romanUcPeriod"/>
            </a:pPr>
            <a:r>
              <a:rPr lang="en-US" altLang="en-US" sz="2640"/>
              <a:t>Spiritual Treatment/Care Plans</a:t>
            </a:r>
          </a:p>
          <a:p>
            <a:pPr eaLnBrk="1" hangingPunct="1">
              <a:spcBef>
                <a:spcPct val="0"/>
              </a:spcBef>
              <a:buFontTx/>
              <a:buAutoNum type="romanUcPeriod"/>
            </a:pPr>
            <a:r>
              <a:rPr lang="en-US" altLang="en-US" sz="2640"/>
              <a:t>Interprofessional Team</a:t>
            </a:r>
          </a:p>
          <a:p>
            <a:pPr eaLnBrk="1" hangingPunct="1">
              <a:spcBef>
                <a:spcPct val="0"/>
              </a:spcBef>
              <a:buFontTx/>
              <a:buAutoNum type="romanUcPeriod"/>
            </a:pPr>
            <a:r>
              <a:rPr lang="en-US" altLang="en-US" sz="2640"/>
              <a:t>Personal and Professional Development</a:t>
            </a:r>
          </a:p>
          <a:p>
            <a:pPr eaLnBrk="1" hangingPunct="1">
              <a:spcBef>
                <a:spcPct val="0"/>
              </a:spcBef>
              <a:buFontTx/>
              <a:buAutoNum type="romanUcPeriod"/>
            </a:pPr>
            <a:r>
              <a:rPr lang="en-US" altLang="en-US" sz="2640"/>
              <a:t>Quality improvement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F886A4D5-E352-42A1-B9AB-D1BDD58FEE1D}"/>
              </a:ext>
            </a:extLst>
          </p:cNvPr>
          <p:cNvSpPr>
            <a:spLocks noChangeArrowheads="1"/>
          </p:cNvSpPr>
          <p:nvPr/>
        </p:nvSpPr>
        <p:spPr bwMode="auto">
          <a:xfrm>
            <a:off x="887095" y="2377440"/>
            <a:ext cx="8298180" cy="544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10000"/>
              </a:lnSpc>
              <a:spcBef>
                <a:spcPct val="30000"/>
              </a:spcBef>
              <a:defRPr/>
            </a:pPr>
            <a:r>
              <a:rPr lang="en-US" altLang="en-US" sz="2200" dirty="0">
                <a:cs typeface="Arial" pitchFamily="34" charset="0"/>
              </a:rPr>
              <a:t>Integral to any patient-centered healthcare system</a:t>
            </a:r>
          </a:p>
          <a:p>
            <a:pPr eaLnBrk="1" hangingPunct="1">
              <a:lnSpc>
                <a:spcPct val="110000"/>
              </a:lnSpc>
              <a:spcBef>
                <a:spcPct val="30000"/>
              </a:spcBef>
              <a:defRPr/>
            </a:pPr>
            <a:r>
              <a:rPr lang="en-US" altLang="en-US" sz="2200" dirty="0">
                <a:cs typeface="Arial" pitchFamily="34" charset="0"/>
              </a:rPr>
              <a:t>Based on honoring dignity, attending to suffering</a:t>
            </a:r>
          </a:p>
          <a:p>
            <a:pPr eaLnBrk="1" hangingPunct="1">
              <a:lnSpc>
                <a:spcPct val="110000"/>
              </a:lnSpc>
              <a:spcBef>
                <a:spcPct val="30000"/>
              </a:spcBef>
              <a:defRPr/>
            </a:pPr>
            <a:r>
              <a:rPr lang="en-US" altLang="en-US" sz="2200" dirty="0">
                <a:cs typeface="Arial" pitchFamily="34" charset="0"/>
              </a:rPr>
              <a:t>Spiritual distress treated the same as any other medical problem</a:t>
            </a:r>
          </a:p>
          <a:p>
            <a:pPr eaLnBrk="1" hangingPunct="1">
              <a:lnSpc>
                <a:spcPct val="110000"/>
              </a:lnSpc>
              <a:spcBef>
                <a:spcPct val="30000"/>
              </a:spcBef>
              <a:defRPr/>
            </a:pPr>
            <a:r>
              <a:rPr lang="en-US" altLang="en-US" sz="2200" dirty="0">
                <a:cs typeface="Arial" pitchFamily="34" charset="0"/>
              </a:rPr>
              <a:t>Spirituality should be considered a </a:t>
            </a:r>
            <a:r>
              <a:rPr lang="ja-JP" altLang="en-US" sz="2200" dirty="0">
                <a:cs typeface="Arial" pitchFamily="34" charset="0"/>
              </a:rPr>
              <a:t>“</a:t>
            </a:r>
            <a:r>
              <a:rPr lang="en-US" altLang="ja-JP" sz="2200" dirty="0">
                <a:cs typeface="Arial" pitchFamily="34" charset="0"/>
              </a:rPr>
              <a:t>vital sign</a:t>
            </a:r>
            <a:r>
              <a:rPr lang="ja-JP" altLang="en-US" sz="2200" dirty="0">
                <a:cs typeface="Arial" pitchFamily="34" charset="0"/>
              </a:rPr>
              <a:t>”</a:t>
            </a:r>
            <a:endParaRPr lang="en-US" altLang="ja-JP" sz="2200" dirty="0">
              <a:cs typeface="Arial" pitchFamily="34" charset="0"/>
            </a:endParaRPr>
          </a:p>
          <a:p>
            <a:pPr eaLnBrk="1" hangingPunct="1">
              <a:lnSpc>
                <a:spcPct val="110000"/>
              </a:lnSpc>
              <a:spcBef>
                <a:spcPct val="30000"/>
              </a:spcBef>
              <a:defRPr/>
            </a:pPr>
            <a:r>
              <a:rPr lang="en-US" altLang="en-US" sz="2200" dirty="0">
                <a:cs typeface="Arial" pitchFamily="34" charset="0"/>
              </a:rPr>
              <a:t>Generalist-specialist model of care (Board certified chaplains are the experts in spiritual care; clinicians are the generalist spiritual care providers). All patients get a spiritual history or screening</a:t>
            </a:r>
          </a:p>
          <a:p>
            <a:pPr eaLnBrk="1" hangingPunct="1">
              <a:lnSpc>
                <a:spcPct val="110000"/>
              </a:lnSpc>
              <a:spcBef>
                <a:spcPct val="30000"/>
              </a:spcBef>
              <a:defRPr/>
            </a:pPr>
            <a:r>
              <a:rPr lang="en-US" altLang="en-US" sz="2200" dirty="0">
                <a:cs typeface="Arial" pitchFamily="34" charset="0"/>
              </a:rPr>
              <a:t>Integrated into a whole person treatment plan</a:t>
            </a:r>
          </a:p>
          <a:p>
            <a:pPr marL="0" indent="0" eaLnBrk="1" hangingPunct="1">
              <a:lnSpc>
                <a:spcPct val="110000"/>
              </a:lnSpc>
              <a:spcBef>
                <a:spcPct val="30000"/>
              </a:spcBef>
              <a:buNone/>
              <a:defRPr/>
            </a:pPr>
            <a:endParaRPr lang="en-US" altLang="en-US" sz="1980" dirty="0">
              <a:cs typeface="Arial" pitchFamily="34" charset="0"/>
            </a:endParaRPr>
          </a:p>
          <a:p>
            <a:pPr marL="0" indent="0" eaLnBrk="1" hangingPunct="1">
              <a:lnSpc>
                <a:spcPct val="110000"/>
              </a:lnSpc>
              <a:spcBef>
                <a:spcPct val="30000"/>
              </a:spcBef>
              <a:buNone/>
              <a:defRPr/>
            </a:pPr>
            <a:r>
              <a:rPr lang="en-US" altLang="en-US" sz="1760" i="1" dirty="0">
                <a:cs typeface="Arial" pitchFamily="34" charset="0"/>
              </a:rPr>
              <a:t>Source: </a:t>
            </a:r>
            <a:r>
              <a:rPr lang="en-US" altLang="en-US" sz="1760" i="1" dirty="0" err="1">
                <a:cs typeface="Arial" pitchFamily="34" charset="0"/>
              </a:rPr>
              <a:t>Puchalski</a:t>
            </a:r>
            <a:r>
              <a:rPr lang="en-US" altLang="en-US" sz="1760" i="1" dirty="0">
                <a:cs typeface="Arial" pitchFamily="34" charset="0"/>
              </a:rPr>
              <a:t> CM, et.al. </a:t>
            </a:r>
            <a:r>
              <a:rPr lang="en-US" altLang="ja-JP" sz="1760" i="1" dirty="0"/>
              <a:t>J </a:t>
            </a:r>
            <a:r>
              <a:rPr lang="en-US" altLang="ja-JP" sz="1760" i="1" dirty="0" err="1"/>
              <a:t>Palliat</a:t>
            </a:r>
            <a:r>
              <a:rPr lang="en-US" altLang="ja-JP" sz="1760" i="1" dirty="0"/>
              <a:t> Med</a:t>
            </a:r>
            <a:r>
              <a:rPr lang="en-US" altLang="en-US" sz="1760" i="1" dirty="0">
                <a:cs typeface="Arial" pitchFamily="34" charset="0"/>
              </a:rPr>
              <a:t>. 2009.</a:t>
            </a:r>
          </a:p>
          <a:p>
            <a:pPr eaLnBrk="1" hangingPunct="1">
              <a:lnSpc>
                <a:spcPct val="110000"/>
              </a:lnSpc>
              <a:spcBef>
                <a:spcPct val="30000"/>
              </a:spcBef>
              <a:defRPr/>
            </a:pPr>
            <a:endParaRPr lang="en-US" altLang="en-US" sz="1540" b="1" i="1" dirty="0">
              <a:cs typeface="Arial" pitchFamily="34" charset="0"/>
            </a:endParaRPr>
          </a:p>
        </p:txBody>
      </p:sp>
      <p:sp>
        <p:nvSpPr>
          <p:cNvPr id="34819" name="Rectangle 2"/>
          <p:cNvSpPr>
            <a:spLocks noChangeArrowheads="1"/>
          </p:cNvSpPr>
          <p:nvPr/>
        </p:nvSpPr>
        <p:spPr bwMode="auto">
          <a:xfrm>
            <a:off x="167640" y="680085"/>
            <a:ext cx="973709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en-US" sz="3960" b="1">
                <a:solidFill>
                  <a:srgbClr val="365F91"/>
                </a:solidFill>
                <a:latin typeface="Trebuchet MS" charset="0"/>
              </a:rPr>
              <a:t>Interprofessional Spiritual Care: </a:t>
            </a:r>
          </a:p>
          <a:p>
            <a:pPr algn="ctr" eaLnBrk="1" hangingPunct="1">
              <a:spcBef>
                <a:spcPct val="0"/>
              </a:spcBef>
              <a:buFontTx/>
              <a:buNone/>
            </a:pPr>
            <a:r>
              <a:rPr lang="en-US" altLang="en-US" sz="3960" b="1">
                <a:solidFill>
                  <a:srgbClr val="365F91"/>
                </a:solidFill>
                <a:latin typeface="Trebuchet MS" charset="0"/>
              </a:rPr>
              <a:t>An Integrated Model</a:t>
            </a:r>
          </a:p>
        </p:txBody>
      </p:sp>
      <p:sp>
        <p:nvSpPr>
          <p:cNvPr id="38919" name="Text Box 7"/>
          <p:cNvSpPr txBox="1">
            <a:spLocks noChangeArrowheads="1"/>
          </p:cNvSpPr>
          <p:nvPr/>
        </p:nvSpPr>
        <p:spPr bwMode="auto">
          <a:xfrm>
            <a:off x="330042" y="1678940"/>
            <a:ext cx="4370863" cy="498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30000"/>
              </a:spcBef>
              <a:defRPr/>
            </a:pPr>
            <a:r>
              <a:rPr lang="en-US" sz="2640" dirty="0">
                <a:latin typeface="Arial" charset="0"/>
                <a:cs typeface="Times New Roman" charset="0"/>
              </a:rPr>
              <a:t>Recommendations:</a:t>
            </a:r>
          </a:p>
        </p:txBody>
      </p:sp>
      <p:sp>
        <p:nvSpPr>
          <p:cNvPr id="18437" name="Slide Number Placeholder 1"/>
          <p:cNvSpPr>
            <a:spLocks noGrp="1"/>
          </p:cNvSpPr>
          <p:nvPr>
            <p:ph type="sldNum" sz="quarter" idx="11"/>
          </p:nvPr>
        </p:nvSpPr>
        <p:spPr bwMode="auto">
          <a:xfrm>
            <a:off x="8458200" y="6381750"/>
            <a:ext cx="685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spcBef>
                <a:spcPct val="0"/>
              </a:spcBef>
              <a:buFontTx/>
              <a:buNone/>
              <a:defRPr/>
            </a:pPr>
            <a:fld id="{55C0807B-5EC7-714A-8B91-6338883D004F}" type="slidenum">
              <a:rPr lang="en-US" altLang="en-US" smtClean="0"/>
              <a:pPr>
                <a:spcBef>
                  <a:spcPct val="0"/>
                </a:spcBef>
                <a:buFontTx/>
                <a:buNone/>
                <a:defRPr/>
              </a:pPr>
              <a:t>56</a:t>
            </a:fld>
            <a:endParaRPr lang="en-US" altLang="en-US" sz="990">
              <a:solidFill>
                <a:srgbClr val="414636"/>
              </a:solidFill>
              <a:latin typeface="Calibri"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7718-18C0-4D4D-BEE9-BFCEDC3C97DF}"/>
              </a:ext>
            </a:extLst>
          </p:cNvPr>
          <p:cNvSpPr>
            <a:spLocks noGrp="1"/>
          </p:cNvSpPr>
          <p:nvPr>
            <p:ph type="title"/>
          </p:nvPr>
        </p:nvSpPr>
        <p:spPr>
          <a:xfrm>
            <a:off x="1001522" y="728726"/>
            <a:ext cx="8055355" cy="553998"/>
          </a:xfrm>
        </p:spPr>
        <p:txBody>
          <a:bodyPr/>
          <a:lstStyle/>
          <a:p>
            <a:pPr>
              <a:defRPr/>
            </a:pPr>
            <a:r>
              <a:rPr lang="en-US" dirty="0" err="1"/>
              <a:t>Interprofessional</a:t>
            </a:r>
            <a:r>
              <a:rPr lang="en-US" dirty="0"/>
              <a:t> Spiritual Care</a:t>
            </a:r>
          </a:p>
        </p:txBody>
      </p:sp>
      <p:sp>
        <p:nvSpPr>
          <p:cNvPr id="3" name="Content Placeholder 2">
            <a:extLst>
              <a:ext uri="{FF2B5EF4-FFF2-40B4-BE49-F238E27FC236}">
                <a16:creationId xmlns:a16="http://schemas.microsoft.com/office/drawing/2014/main" id="{77BAD520-C908-4D34-B203-9DB18CBA3786}"/>
              </a:ext>
            </a:extLst>
          </p:cNvPr>
          <p:cNvSpPr>
            <a:spLocks noGrp="1"/>
          </p:cNvSpPr>
          <p:nvPr>
            <p:ph idx="1"/>
          </p:nvPr>
        </p:nvSpPr>
        <p:spPr>
          <a:xfrm>
            <a:off x="1093293" y="2106981"/>
            <a:ext cx="8877655" cy="4185761"/>
          </a:xfrm>
        </p:spPr>
        <p:txBody>
          <a:bodyPr/>
          <a:lstStyle/>
          <a:p>
            <a:pPr>
              <a:lnSpc>
                <a:spcPct val="150000"/>
              </a:lnSpc>
              <a:defRPr/>
            </a:pPr>
            <a:r>
              <a:rPr lang="en-US" altLang="en-US" dirty="0">
                <a:ea typeface="ＭＳ Ｐゴシック" pitchFamily="34" charset="-128"/>
                <a:cs typeface="Arial" pitchFamily="34" charset="0"/>
              </a:rPr>
              <a:t>It is the responsibility of everyone on the team and in the community to:</a:t>
            </a:r>
          </a:p>
          <a:p>
            <a:pPr>
              <a:lnSpc>
                <a:spcPct val="150000"/>
              </a:lnSpc>
              <a:defRPr/>
            </a:pPr>
            <a:r>
              <a:rPr lang="en-US" altLang="en-US" dirty="0">
                <a:ea typeface="ＭＳ Ｐゴシック" pitchFamily="34" charset="-128"/>
                <a:cs typeface="Arial" pitchFamily="34" charset="0"/>
              </a:rPr>
              <a:t>Listen to patient’s spiritual issues</a:t>
            </a:r>
          </a:p>
          <a:p>
            <a:pPr>
              <a:lnSpc>
                <a:spcPct val="150000"/>
              </a:lnSpc>
              <a:defRPr/>
            </a:pPr>
            <a:r>
              <a:rPr lang="en-US" altLang="en-US" dirty="0">
                <a:ea typeface="ＭＳ Ｐゴシック" pitchFamily="34" charset="-128"/>
                <a:cs typeface="Arial" pitchFamily="34" charset="0"/>
              </a:rPr>
              <a:t>Identify spiritual distress</a:t>
            </a:r>
          </a:p>
          <a:p>
            <a:pPr>
              <a:lnSpc>
                <a:spcPct val="150000"/>
              </a:lnSpc>
              <a:defRPr/>
            </a:pPr>
            <a:r>
              <a:rPr lang="en-US" altLang="en-US" dirty="0">
                <a:ea typeface="ＭＳ Ｐゴシック" pitchFamily="34" charset="-128"/>
                <a:cs typeface="Arial" pitchFamily="34" charset="0"/>
              </a:rPr>
              <a:t>Support spiritual resources of strength</a:t>
            </a:r>
          </a:p>
          <a:p>
            <a:pPr>
              <a:defRPr/>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1" name="Picture 4" descr="horizontal inpatient (2)">
            <a:extLst>
              <a:ext uri="{FF2B5EF4-FFF2-40B4-BE49-F238E27FC236}">
                <a16:creationId xmlns:a16="http://schemas.microsoft.com/office/drawing/2014/main" id="{C9EEB01C-A2A5-475A-9026-6E119EBA58AA}"/>
              </a:ext>
            </a:extLst>
          </p:cNvPr>
          <p:cNvPicPr>
            <a:picLocks noGrp="1" noChangeAspect="1" noChangeArrowheads="1"/>
          </p:cNvPicPr>
          <p:nvPr>
            <p:ph type="body" idx="4294967295"/>
          </p:nvPr>
        </p:nvPicPr>
        <p:blipFill>
          <a:blip r:embed="rId3"/>
          <a:srcRect t="3334" r="8333" b="8888"/>
          <a:stretch>
            <a:fillRect/>
          </a:stretch>
        </p:blipFill>
        <p:spPr>
          <a:xfrm>
            <a:off x="502920" y="1261587"/>
            <a:ext cx="8914607" cy="5558313"/>
          </a:xfrm>
          <a:ln>
            <a:solidFill>
              <a:schemeClr val="tx1"/>
            </a:solidFill>
            <a:miter lim="800000"/>
            <a:headEnd/>
            <a:tailEnd/>
          </a:ln>
        </p:spPr>
      </p:pic>
      <p:sp>
        <p:nvSpPr>
          <p:cNvPr id="40962" name="Rectangle 2"/>
          <p:cNvSpPr>
            <a:spLocks noChangeArrowheads="1"/>
          </p:cNvSpPr>
          <p:nvPr/>
        </p:nvSpPr>
        <p:spPr bwMode="auto">
          <a:xfrm>
            <a:off x="-83820" y="449580"/>
            <a:ext cx="10309860" cy="1033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eaLnBrk="1" hangingPunct="1">
              <a:defRPr/>
            </a:pPr>
            <a:r>
              <a:rPr lang="en-US" sz="3740" b="1" dirty="0">
                <a:solidFill>
                  <a:srgbClr val="365F91"/>
                </a:solidFill>
                <a:latin typeface="Trebuchet MS" panose="020B0603020202020204" pitchFamily="34" charset="0"/>
                <a:ea typeface="ＭＳ Ｐゴシック" charset="0"/>
                <a:cs typeface="Times New Roman" charset="0"/>
              </a:rPr>
              <a:t>Consensus Conference: Spiritual Care Models</a:t>
            </a:r>
          </a:p>
        </p:txBody>
      </p:sp>
      <p:sp>
        <p:nvSpPr>
          <p:cNvPr id="38916" name="TextBox 1"/>
          <p:cNvSpPr txBox="1">
            <a:spLocks noChangeArrowheads="1"/>
          </p:cNvSpPr>
          <p:nvPr/>
        </p:nvSpPr>
        <p:spPr bwMode="auto">
          <a:xfrm>
            <a:off x="2346960" y="6720364"/>
            <a:ext cx="7040880" cy="36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lnSpc>
                <a:spcPct val="110000"/>
              </a:lnSpc>
              <a:spcBef>
                <a:spcPct val="30000"/>
              </a:spcBef>
              <a:buFontTx/>
              <a:buNone/>
            </a:pPr>
            <a:r>
              <a:rPr lang="en-US" altLang="en-US" sz="1760" i="1"/>
              <a:t>Source: Puchalski CM, et.al. </a:t>
            </a:r>
            <a:r>
              <a:rPr lang="en-US" altLang="ja-JP" sz="1760" i="1"/>
              <a:t>J Palliat Med</a:t>
            </a:r>
            <a:r>
              <a:rPr lang="en-US" altLang="en-US" sz="1760" i="1"/>
              <a:t>. 2009.</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a:extLst>
              <a:ext uri="{FF2B5EF4-FFF2-40B4-BE49-F238E27FC236}">
                <a16:creationId xmlns:a16="http://schemas.microsoft.com/office/drawing/2014/main" id="{8FEC9CBE-CFC9-4F8E-BA29-7D5E3AB2033E}"/>
              </a:ext>
            </a:extLst>
          </p:cNvPr>
          <p:cNvSpPr>
            <a:spLocks noGrp="1" noChangeArrowheads="1"/>
          </p:cNvSpPr>
          <p:nvPr>
            <p:ph idx="1"/>
          </p:nvPr>
        </p:nvSpPr>
        <p:spPr>
          <a:xfrm>
            <a:off x="335280" y="1790701"/>
            <a:ext cx="9136380" cy="3993978"/>
          </a:xfrm>
        </p:spPr>
        <p:txBody>
          <a:bodyPr/>
          <a:lstStyle/>
          <a:p>
            <a:pPr algn="ctr" eaLnBrk="1" hangingPunct="1">
              <a:lnSpc>
                <a:spcPct val="80000"/>
              </a:lnSpc>
              <a:defRPr/>
            </a:pPr>
            <a:endParaRPr lang="en-US" b="1" dirty="0">
              <a:latin typeface="Cambria" charset="0"/>
              <a:cs typeface="Arial" charset="0"/>
            </a:endParaRPr>
          </a:p>
          <a:p>
            <a:pPr>
              <a:spcBef>
                <a:spcPts val="550"/>
              </a:spcBef>
              <a:defRPr/>
            </a:pPr>
            <a:r>
              <a:rPr lang="en-US" sz="3300" dirty="0">
                <a:cs typeface="Arial" charset="0"/>
              </a:rPr>
              <a:t>	Impaired ability to experience and integrate meaning and purpose in life through connectedness with self, others, art, music, literature, nature, and/or a power greater than oneself.</a:t>
            </a:r>
            <a:r>
              <a:rPr lang="en-US" sz="1540" dirty="0">
                <a:cs typeface="Arial" charset="0"/>
              </a:rPr>
              <a:t>	</a:t>
            </a:r>
          </a:p>
          <a:p>
            <a:pPr>
              <a:spcBef>
                <a:spcPts val="550"/>
              </a:spcBef>
              <a:defRPr/>
            </a:pPr>
            <a:endParaRPr lang="en-US" sz="1540" dirty="0">
              <a:cs typeface="Arial" charset="0"/>
            </a:endParaRPr>
          </a:p>
          <a:p>
            <a:pPr>
              <a:spcBef>
                <a:spcPts val="550"/>
              </a:spcBef>
              <a:defRPr/>
            </a:pPr>
            <a:endParaRPr lang="en-US" sz="1540" dirty="0">
              <a:cs typeface="Arial" charset="0"/>
            </a:endParaRPr>
          </a:p>
          <a:p>
            <a:pPr>
              <a:lnSpc>
                <a:spcPct val="110000"/>
              </a:lnSpc>
              <a:spcBef>
                <a:spcPct val="30000"/>
              </a:spcBef>
              <a:defRPr/>
            </a:pPr>
            <a:r>
              <a:rPr lang="en-US" sz="1760" i="1" kern="1200" dirty="0">
                <a:ea typeface="ＭＳ Ｐゴシック" pitchFamily="34" charset="-128"/>
                <a:cs typeface="Arial" pitchFamily="34" charset="0"/>
              </a:rPr>
              <a:t>Source: North American Nursing Diagnosis Association International, 2005.</a:t>
            </a:r>
          </a:p>
        </p:txBody>
      </p:sp>
      <p:sp>
        <p:nvSpPr>
          <p:cNvPr id="28677" name="Rectangle 5"/>
          <p:cNvSpPr>
            <a:spLocks noChangeArrowheads="1"/>
          </p:cNvSpPr>
          <p:nvPr/>
        </p:nvSpPr>
        <p:spPr bwMode="auto">
          <a:xfrm>
            <a:off x="1173480" y="756921"/>
            <a:ext cx="7208520"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eaLnBrk="1" hangingPunct="1">
              <a:defRPr/>
            </a:pPr>
            <a:r>
              <a:rPr lang="en-US" sz="3960" b="1" dirty="0">
                <a:solidFill>
                  <a:srgbClr val="365F91"/>
                </a:solidFill>
                <a:latin typeface="Trebuchet MS" panose="020B0603020202020204" pitchFamily="34" charset="0"/>
                <a:ea typeface="ＭＳ Ｐゴシック" charset="0"/>
                <a:cs typeface="Times New Roman" charset="0"/>
              </a:rPr>
              <a:t>Terms: Spiritual Distress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3" name="object 3"/>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4" name="object 4"/>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6" name="object 6"/>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7" name="object 7"/>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9" name="object 9"/>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0" name="object 10"/>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1" name="object 11"/>
          <p:cNvSpPr txBox="1">
            <a:spLocks noGrp="1"/>
          </p:cNvSpPr>
          <p:nvPr>
            <p:ph type="title"/>
          </p:nvPr>
        </p:nvSpPr>
        <p:spPr>
          <a:xfrm>
            <a:off x="3817111" y="1032764"/>
            <a:ext cx="2424430" cy="574040"/>
          </a:xfrm>
          <a:prstGeom prst="rect">
            <a:avLst/>
          </a:prstGeom>
        </p:spPr>
        <p:txBody>
          <a:bodyPr vert="horz" wrap="square" lIns="0" tIns="12700" rIns="0" bIns="0" rtlCol="0">
            <a:spAutoFit/>
          </a:bodyPr>
          <a:lstStyle/>
          <a:p>
            <a:pPr marL="12700">
              <a:lnSpc>
                <a:spcPct val="100000"/>
              </a:lnSpc>
              <a:spcBef>
                <a:spcPts val="100"/>
              </a:spcBef>
            </a:pPr>
            <a:r>
              <a:rPr spc="-5" dirty="0"/>
              <a:t>Gap in</a:t>
            </a:r>
            <a:r>
              <a:rPr spc="-80" dirty="0"/>
              <a:t> </a:t>
            </a:r>
            <a:r>
              <a:rPr spc="-10" dirty="0"/>
              <a:t>Care</a:t>
            </a:r>
          </a:p>
        </p:txBody>
      </p:sp>
      <p:sp>
        <p:nvSpPr>
          <p:cNvPr id="12" name="object 12"/>
          <p:cNvSpPr txBox="1"/>
          <p:nvPr/>
        </p:nvSpPr>
        <p:spPr>
          <a:xfrm>
            <a:off x="993902" y="1724659"/>
            <a:ext cx="8001000" cy="4896485"/>
          </a:xfrm>
          <a:prstGeom prst="rect">
            <a:avLst/>
          </a:prstGeom>
        </p:spPr>
        <p:txBody>
          <a:bodyPr vert="horz" wrap="square" lIns="0" tIns="67310" rIns="0" bIns="0" rtlCol="0">
            <a:spAutoFit/>
          </a:bodyPr>
          <a:lstStyle/>
          <a:p>
            <a:pPr marL="355600" indent="-342900">
              <a:lnSpc>
                <a:spcPct val="100000"/>
              </a:lnSpc>
              <a:spcBef>
                <a:spcPts val="530"/>
              </a:spcBef>
              <a:buChar char="•"/>
              <a:tabLst>
                <a:tab pos="354965" algn="l"/>
                <a:tab pos="355600" algn="l"/>
              </a:tabLst>
            </a:pPr>
            <a:r>
              <a:rPr sz="1800" spc="-5" dirty="0">
                <a:latin typeface="Arial"/>
                <a:cs typeface="Arial"/>
              </a:rPr>
              <a:t>163 </a:t>
            </a:r>
            <a:r>
              <a:rPr sz="1800" dirty="0">
                <a:latin typeface="Arial"/>
                <a:cs typeface="Arial"/>
              </a:rPr>
              <a:t>community </a:t>
            </a:r>
            <a:r>
              <a:rPr sz="1800" spc="-5" dirty="0">
                <a:latin typeface="Arial"/>
                <a:cs typeface="Arial"/>
              </a:rPr>
              <a:t>dwelling patients with </a:t>
            </a:r>
            <a:r>
              <a:rPr sz="1800" dirty="0">
                <a:latin typeface="Arial"/>
                <a:cs typeface="Arial"/>
              </a:rPr>
              <a:t>metastatic </a:t>
            </a:r>
            <a:r>
              <a:rPr sz="1800" spc="-5" dirty="0">
                <a:latin typeface="Arial"/>
                <a:cs typeface="Arial"/>
              </a:rPr>
              <a:t>breast</a:t>
            </a:r>
            <a:r>
              <a:rPr sz="1800" spc="-15" dirty="0">
                <a:latin typeface="Arial"/>
                <a:cs typeface="Arial"/>
              </a:rPr>
              <a:t> </a:t>
            </a:r>
            <a:r>
              <a:rPr sz="1800" spc="-5" dirty="0">
                <a:latin typeface="Arial"/>
                <a:cs typeface="Arial"/>
              </a:rPr>
              <a:t>cancer</a:t>
            </a:r>
            <a:endParaRPr sz="1800">
              <a:latin typeface="Arial"/>
              <a:cs typeface="Arial"/>
            </a:endParaRPr>
          </a:p>
          <a:p>
            <a:pPr marL="355600" indent="-342900">
              <a:lnSpc>
                <a:spcPct val="100000"/>
              </a:lnSpc>
              <a:spcBef>
                <a:spcPts val="434"/>
              </a:spcBef>
              <a:buChar char="•"/>
              <a:tabLst>
                <a:tab pos="354965" algn="l"/>
                <a:tab pos="355600" algn="l"/>
              </a:tabLst>
            </a:pPr>
            <a:r>
              <a:rPr sz="1800" spc="-5" dirty="0">
                <a:latin typeface="Arial"/>
                <a:cs typeface="Arial"/>
              </a:rPr>
              <a:t>92% had </a:t>
            </a:r>
            <a:r>
              <a:rPr sz="1800" dirty="0">
                <a:latin typeface="Arial"/>
                <a:cs typeface="Arial"/>
              </a:rPr>
              <a:t>at </a:t>
            </a:r>
            <a:r>
              <a:rPr sz="1800" spc="-5" dirty="0">
                <a:latin typeface="Arial"/>
                <a:cs typeface="Arial"/>
              </a:rPr>
              <a:t>least one </a:t>
            </a:r>
            <a:r>
              <a:rPr sz="1800" b="1" spc="-5" dirty="0">
                <a:solidFill>
                  <a:srgbClr val="C00000"/>
                </a:solidFill>
                <a:latin typeface="Arial"/>
                <a:cs typeface="Arial"/>
              </a:rPr>
              <a:t>physical</a:t>
            </a:r>
            <a:r>
              <a:rPr sz="1800" b="1" spc="-10" dirty="0">
                <a:solidFill>
                  <a:srgbClr val="C00000"/>
                </a:solidFill>
                <a:latin typeface="Arial"/>
                <a:cs typeface="Arial"/>
              </a:rPr>
              <a:t> </a:t>
            </a:r>
            <a:r>
              <a:rPr sz="1800" b="1" spc="-5" dirty="0">
                <a:solidFill>
                  <a:srgbClr val="C00000"/>
                </a:solidFill>
                <a:latin typeface="Arial"/>
                <a:cs typeface="Arial"/>
              </a:rPr>
              <a:t>impairment</a:t>
            </a:r>
            <a:endParaRPr sz="1800">
              <a:latin typeface="Arial"/>
              <a:cs typeface="Arial"/>
            </a:endParaRPr>
          </a:p>
          <a:p>
            <a:pPr marL="355600" indent="-342900">
              <a:lnSpc>
                <a:spcPct val="100000"/>
              </a:lnSpc>
              <a:spcBef>
                <a:spcPts val="430"/>
              </a:spcBef>
              <a:buChar char="•"/>
              <a:tabLst>
                <a:tab pos="354965" algn="l"/>
                <a:tab pos="355600" algn="l"/>
              </a:tabLst>
            </a:pPr>
            <a:r>
              <a:rPr sz="1800" spc="-5" dirty="0">
                <a:latin typeface="Arial"/>
                <a:cs typeface="Arial"/>
              </a:rPr>
              <a:t>530 impairments</a:t>
            </a:r>
            <a:r>
              <a:rPr sz="1800" spc="-15" dirty="0">
                <a:latin typeface="Arial"/>
                <a:cs typeface="Arial"/>
              </a:rPr>
              <a:t> </a:t>
            </a:r>
            <a:r>
              <a:rPr sz="1800" spc="-5" dirty="0">
                <a:latin typeface="Arial"/>
                <a:cs typeface="Arial"/>
              </a:rPr>
              <a:t>identified</a:t>
            </a:r>
            <a:endParaRPr sz="1800">
              <a:latin typeface="Arial"/>
              <a:cs typeface="Arial"/>
            </a:endParaRPr>
          </a:p>
          <a:p>
            <a:pPr marL="355600" indent="-342900">
              <a:lnSpc>
                <a:spcPct val="100000"/>
              </a:lnSpc>
              <a:spcBef>
                <a:spcPts val="430"/>
              </a:spcBef>
              <a:buChar char="•"/>
              <a:tabLst>
                <a:tab pos="354965" algn="l"/>
                <a:tab pos="355600" algn="l"/>
              </a:tabLst>
            </a:pPr>
            <a:r>
              <a:rPr sz="1800" spc="-5" dirty="0">
                <a:latin typeface="Arial"/>
                <a:cs typeface="Arial"/>
              </a:rPr>
              <a:t>92% </a:t>
            </a:r>
            <a:r>
              <a:rPr sz="1800" dirty="0">
                <a:latin typeface="Arial"/>
                <a:cs typeface="Arial"/>
              </a:rPr>
              <a:t>of the </a:t>
            </a:r>
            <a:r>
              <a:rPr sz="1800" spc="-5" dirty="0">
                <a:latin typeface="Arial"/>
                <a:cs typeface="Arial"/>
              </a:rPr>
              <a:t>impairments required physiatry </a:t>
            </a:r>
            <a:r>
              <a:rPr sz="1800" dirty="0">
                <a:latin typeface="Arial"/>
                <a:cs typeface="Arial"/>
              </a:rPr>
              <a:t>but </a:t>
            </a:r>
            <a:r>
              <a:rPr sz="1800" spc="-5" dirty="0">
                <a:latin typeface="Arial"/>
                <a:cs typeface="Arial"/>
              </a:rPr>
              <a:t>only 30% received </a:t>
            </a:r>
            <a:r>
              <a:rPr sz="1800" dirty="0">
                <a:latin typeface="Arial"/>
                <a:cs typeface="Arial"/>
              </a:rPr>
              <a:t>this</a:t>
            </a:r>
            <a:r>
              <a:rPr sz="1800" spc="50" dirty="0">
                <a:latin typeface="Arial"/>
                <a:cs typeface="Arial"/>
              </a:rPr>
              <a:t> </a:t>
            </a:r>
            <a:r>
              <a:rPr sz="1800" spc="-5" dirty="0">
                <a:latin typeface="Arial"/>
                <a:cs typeface="Arial"/>
              </a:rPr>
              <a:t>care</a:t>
            </a:r>
            <a:endParaRPr sz="1800">
              <a:latin typeface="Arial"/>
              <a:cs typeface="Arial"/>
            </a:endParaRPr>
          </a:p>
          <a:p>
            <a:pPr marL="355600" marR="197485" indent="-342900">
              <a:lnSpc>
                <a:spcPct val="100000"/>
              </a:lnSpc>
              <a:spcBef>
                <a:spcPts val="434"/>
              </a:spcBef>
              <a:buChar char="•"/>
              <a:tabLst>
                <a:tab pos="354965" algn="l"/>
                <a:tab pos="355600" algn="l"/>
              </a:tabLst>
            </a:pPr>
            <a:r>
              <a:rPr sz="1800" spc="-5" dirty="0">
                <a:latin typeface="Arial"/>
                <a:cs typeface="Arial"/>
              </a:rPr>
              <a:t>88% required physical therapy </a:t>
            </a:r>
            <a:r>
              <a:rPr sz="1800" dirty="0">
                <a:latin typeface="Arial"/>
                <a:cs typeface="Arial"/>
              </a:rPr>
              <a:t>(PT) </a:t>
            </a:r>
            <a:r>
              <a:rPr sz="1800" spc="-5" dirty="0">
                <a:latin typeface="Arial"/>
                <a:cs typeface="Arial"/>
              </a:rPr>
              <a:t>and/or occupational therapy </a:t>
            </a:r>
            <a:r>
              <a:rPr sz="1800" dirty="0">
                <a:latin typeface="Arial"/>
                <a:cs typeface="Arial"/>
              </a:rPr>
              <a:t>(OT), but  </a:t>
            </a:r>
            <a:r>
              <a:rPr sz="1800" spc="-5" dirty="0">
                <a:latin typeface="Arial"/>
                <a:cs typeface="Arial"/>
              </a:rPr>
              <a:t>only 21% received </a:t>
            </a:r>
            <a:r>
              <a:rPr sz="1800" dirty="0">
                <a:latin typeface="Arial"/>
                <a:cs typeface="Arial"/>
              </a:rPr>
              <a:t>this</a:t>
            </a:r>
            <a:r>
              <a:rPr sz="1800" spc="-20" dirty="0">
                <a:latin typeface="Arial"/>
                <a:cs typeface="Arial"/>
              </a:rPr>
              <a:t> </a:t>
            </a:r>
            <a:r>
              <a:rPr sz="1800" spc="-5" dirty="0">
                <a:latin typeface="Arial"/>
                <a:cs typeface="Arial"/>
              </a:rPr>
              <a:t>care</a:t>
            </a:r>
            <a:endParaRPr sz="1800">
              <a:latin typeface="Arial"/>
              <a:cs typeface="Arial"/>
            </a:endParaRPr>
          </a:p>
          <a:p>
            <a:pPr>
              <a:lnSpc>
                <a:spcPct val="100000"/>
              </a:lnSpc>
              <a:spcBef>
                <a:spcPts val="30"/>
              </a:spcBef>
            </a:pPr>
            <a:endParaRPr sz="2600">
              <a:latin typeface="Times New Roman"/>
              <a:cs typeface="Times New Roman"/>
            </a:endParaRPr>
          </a:p>
          <a:p>
            <a:pPr marL="355600" marR="5080" indent="-343535">
              <a:lnSpc>
                <a:spcPct val="100000"/>
              </a:lnSpc>
              <a:spcBef>
                <a:spcPts val="5"/>
              </a:spcBef>
            </a:pPr>
            <a:r>
              <a:rPr sz="1800" spc="-5" dirty="0">
                <a:latin typeface="Arial"/>
                <a:cs typeface="Arial"/>
              </a:rPr>
              <a:t>Conclusion: </a:t>
            </a:r>
            <a:r>
              <a:rPr sz="1800" b="1" spc="-5" dirty="0">
                <a:latin typeface="Arial"/>
                <a:cs typeface="Arial"/>
              </a:rPr>
              <a:t>More than </a:t>
            </a:r>
            <a:r>
              <a:rPr sz="1800" b="1" spc="-5" dirty="0">
                <a:solidFill>
                  <a:srgbClr val="C00000"/>
                </a:solidFill>
                <a:latin typeface="Arial"/>
                <a:cs typeface="Arial"/>
              </a:rPr>
              <a:t>90% </a:t>
            </a:r>
            <a:r>
              <a:rPr sz="1800" b="1" spc="-5" dirty="0">
                <a:latin typeface="Arial"/>
                <a:cs typeface="Arial"/>
              </a:rPr>
              <a:t>of patients needed cancer rehab but </a:t>
            </a:r>
            <a:r>
              <a:rPr sz="1800" b="1" spc="-10" dirty="0">
                <a:latin typeface="Arial"/>
                <a:cs typeface="Arial"/>
              </a:rPr>
              <a:t>fewer  </a:t>
            </a:r>
            <a:r>
              <a:rPr sz="1800" b="1" dirty="0">
                <a:latin typeface="Arial"/>
                <a:cs typeface="Arial"/>
              </a:rPr>
              <a:t>than </a:t>
            </a:r>
            <a:r>
              <a:rPr sz="1800" b="1" spc="-5" dirty="0">
                <a:latin typeface="Arial"/>
                <a:cs typeface="Arial"/>
              </a:rPr>
              <a:t>30% received </a:t>
            </a:r>
            <a:r>
              <a:rPr sz="1800" b="1" dirty="0">
                <a:latin typeface="Arial"/>
                <a:cs typeface="Arial"/>
              </a:rPr>
              <a:t>this </a:t>
            </a:r>
            <a:r>
              <a:rPr sz="1800" b="1" spc="-5" dirty="0">
                <a:latin typeface="Arial"/>
                <a:cs typeface="Arial"/>
              </a:rPr>
              <a:t>care. </a:t>
            </a:r>
            <a:r>
              <a:rPr sz="1800" b="1" dirty="0">
                <a:latin typeface="Arial"/>
                <a:cs typeface="Arial"/>
              </a:rPr>
              <a:t>In the ambulatory setting, </a:t>
            </a:r>
            <a:r>
              <a:rPr sz="1800" b="1" spc="-5" dirty="0">
                <a:latin typeface="Arial"/>
                <a:cs typeface="Arial"/>
              </a:rPr>
              <a:t>less </a:t>
            </a:r>
            <a:r>
              <a:rPr sz="1800" b="1" dirty="0">
                <a:latin typeface="Arial"/>
                <a:cs typeface="Arial"/>
              </a:rPr>
              <a:t>than </a:t>
            </a:r>
            <a:r>
              <a:rPr sz="1800" b="1" spc="-5" dirty="0">
                <a:solidFill>
                  <a:srgbClr val="C00000"/>
                </a:solidFill>
                <a:latin typeface="Arial"/>
                <a:cs typeface="Arial"/>
              </a:rPr>
              <a:t>2% </a:t>
            </a:r>
            <a:r>
              <a:rPr sz="1800" b="1" spc="-5" dirty="0">
                <a:latin typeface="Arial"/>
                <a:cs typeface="Arial"/>
              </a:rPr>
              <a:t>of  patients received</a:t>
            </a:r>
            <a:r>
              <a:rPr sz="1800" b="1" spc="-10" dirty="0">
                <a:latin typeface="Arial"/>
                <a:cs typeface="Arial"/>
              </a:rPr>
              <a:t> care.</a:t>
            </a:r>
            <a:endParaRPr sz="1800">
              <a:latin typeface="Arial"/>
              <a:cs typeface="Arial"/>
            </a:endParaRPr>
          </a:p>
          <a:p>
            <a:pPr>
              <a:lnSpc>
                <a:spcPct val="100000"/>
              </a:lnSpc>
              <a:spcBef>
                <a:spcPts val="30"/>
              </a:spcBef>
            </a:pPr>
            <a:endParaRPr sz="2600">
              <a:latin typeface="Times New Roman"/>
              <a:cs typeface="Times New Roman"/>
            </a:endParaRPr>
          </a:p>
          <a:p>
            <a:pPr marL="355600" marR="31115" indent="-342900">
              <a:lnSpc>
                <a:spcPct val="100000"/>
              </a:lnSpc>
            </a:pPr>
            <a:r>
              <a:rPr sz="1800" spc="-5" dirty="0">
                <a:latin typeface="Arial"/>
                <a:cs typeface="Arial"/>
              </a:rPr>
              <a:t>Authors’ comments: </a:t>
            </a:r>
            <a:r>
              <a:rPr sz="1800" i="1" dirty="0">
                <a:solidFill>
                  <a:srgbClr val="C00000"/>
                </a:solidFill>
                <a:latin typeface="Arial"/>
                <a:cs typeface="Arial"/>
              </a:rPr>
              <a:t>“This </a:t>
            </a:r>
            <a:r>
              <a:rPr sz="1800" i="1" spc="-5" dirty="0">
                <a:solidFill>
                  <a:srgbClr val="C00000"/>
                </a:solidFill>
                <a:latin typeface="Arial"/>
                <a:cs typeface="Arial"/>
              </a:rPr>
              <a:t>seems particularly unfortunate in view </a:t>
            </a:r>
            <a:r>
              <a:rPr sz="1800" i="1" dirty="0">
                <a:solidFill>
                  <a:srgbClr val="C00000"/>
                </a:solidFill>
                <a:latin typeface="Arial"/>
                <a:cs typeface="Arial"/>
              </a:rPr>
              <a:t>of the efficacy  of </a:t>
            </a:r>
            <a:r>
              <a:rPr sz="1800" i="1" spc="-5" dirty="0">
                <a:solidFill>
                  <a:srgbClr val="C00000"/>
                </a:solidFill>
                <a:latin typeface="Arial"/>
                <a:cs typeface="Arial"/>
              </a:rPr>
              <a:t>standard rehabilitation interventions in treating many </a:t>
            </a:r>
            <a:r>
              <a:rPr sz="1800" i="1" dirty="0">
                <a:solidFill>
                  <a:srgbClr val="C00000"/>
                </a:solidFill>
                <a:latin typeface="Arial"/>
                <a:cs typeface="Arial"/>
              </a:rPr>
              <a:t>of </a:t>
            </a:r>
            <a:r>
              <a:rPr sz="1800" i="1" spc="-5" dirty="0">
                <a:solidFill>
                  <a:srgbClr val="C00000"/>
                </a:solidFill>
                <a:latin typeface="Arial"/>
                <a:cs typeface="Arial"/>
              </a:rPr>
              <a:t>these  impairments in patients with</a:t>
            </a:r>
            <a:r>
              <a:rPr sz="1800" i="1" spc="-25" dirty="0">
                <a:solidFill>
                  <a:srgbClr val="C00000"/>
                </a:solidFill>
                <a:latin typeface="Arial"/>
                <a:cs typeface="Arial"/>
              </a:rPr>
              <a:t> </a:t>
            </a:r>
            <a:r>
              <a:rPr sz="1800" i="1" spc="-5" dirty="0">
                <a:solidFill>
                  <a:srgbClr val="C00000"/>
                </a:solidFill>
                <a:latin typeface="Arial"/>
                <a:cs typeface="Arial"/>
              </a:rPr>
              <a:t>cancer…”</a:t>
            </a:r>
            <a:endParaRPr sz="1800">
              <a:latin typeface="Arial"/>
              <a:cs typeface="Arial"/>
            </a:endParaRPr>
          </a:p>
          <a:p>
            <a:pPr>
              <a:lnSpc>
                <a:spcPct val="100000"/>
              </a:lnSpc>
              <a:spcBef>
                <a:spcPts val="5"/>
              </a:spcBef>
            </a:pPr>
            <a:endParaRPr sz="2000">
              <a:latin typeface="Times New Roman"/>
              <a:cs typeface="Times New Roman"/>
            </a:endParaRPr>
          </a:p>
          <a:p>
            <a:pPr marL="148590">
              <a:lnSpc>
                <a:spcPct val="100000"/>
              </a:lnSpc>
              <a:spcBef>
                <a:spcPts val="5"/>
              </a:spcBef>
              <a:tabLst>
                <a:tab pos="354965" algn="l"/>
              </a:tabLst>
            </a:pPr>
            <a:r>
              <a:rPr sz="1600" i="1" u="heavy" dirty="0">
                <a:uFill>
                  <a:solidFill>
                    <a:srgbClr val="C7B18B"/>
                  </a:solidFill>
                </a:uFill>
                <a:latin typeface="Arial"/>
                <a:cs typeface="Arial"/>
              </a:rPr>
              <a:t> 	</a:t>
            </a:r>
            <a:r>
              <a:rPr sz="1600" i="1" u="heavy" spc="-5" dirty="0">
                <a:uFill>
                  <a:solidFill>
                    <a:srgbClr val="C7B18B"/>
                  </a:solidFill>
                </a:uFill>
                <a:latin typeface="Arial"/>
                <a:cs typeface="Arial"/>
              </a:rPr>
              <a:t>Source</a:t>
            </a:r>
            <a:r>
              <a:rPr sz="1600" i="1" spc="-5" dirty="0">
                <a:latin typeface="Arial"/>
                <a:cs typeface="Arial"/>
              </a:rPr>
              <a:t>: Cheville AL, et al. </a:t>
            </a:r>
            <a:r>
              <a:rPr sz="1600" i="1" dirty="0">
                <a:latin typeface="Arial"/>
                <a:cs typeface="Arial"/>
              </a:rPr>
              <a:t>J </a:t>
            </a:r>
            <a:r>
              <a:rPr sz="1600" i="1" spc="-5" dirty="0">
                <a:latin typeface="Arial"/>
                <a:cs typeface="Arial"/>
              </a:rPr>
              <a:t>Clin Onc.</a:t>
            </a:r>
            <a:r>
              <a:rPr sz="1600" i="1" spc="25" dirty="0">
                <a:latin typeface="Arial"/>
                <a:cs typeface="Arial"/>
              </a:rPr>
              <a:t> </a:t>
            </a:r>
            <a:r>
              <a:rPr sz="1600" i="1" spc="-5" dirty="0">
                <a:latin typeface="Arial"/>
                <a:cs typeface="Arial"/>
              </a:rPr>
              <a:t>2008.</a:t>
            </a:r>
            <a:endParaRPr sz="1600">
              <a:latin typeface="Arial"/>
              <a:cs typeface="Arial"/>
            </a:endParaRPr>
          </a:p>
        </p:txBody>
      </p:sp>
      <p:sp>
        <p:nvSpPr>
          <p:cNvPr id="13" name="object 13"/>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4" name="object 14"/>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5D01ED01-2683-4222-AA95-1D7A2E5310F7}"/>
              </a:ext>
            </a:extLst>
          </p:cNvPr>
          <p:cNvSpPr>
            <a:spLocks noGrp="1"/>
          </p:cNvSpPr>
          <p:nvPr>
            <p:ph type="title" idx="4294967295"/>
          </p:nvPr>
        </p:nvSpPr>
        <p:spPr>
          <a:xfrm>
            <a:off x="1592580" y="617221"/>
            <a:ext cx="6454140" cy="55399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a:cs typeface="+mj-cs"/>
              </a:rPr>
              <a:t>Spiritual Diagnosis</a:t>
            </a:r>
          </a:p>
        </p:txBody>
      </p:sp>
      <p:graphicFrame>
        <p:nvGraphicFramePr>
          <p:cNvPr id="37922" name="Group 34"/>
          <p:cNvGraphicFramePr>
            <a:graphicFrameLocks noGrp="1"/>
          </p:cNvGraphicFramePr>
          <p:nvPr>
            <p:ph idx="4294967295"/>
          </p:nvPr>
        </p:nvGraphicFramePr>
        <p:xfrm>
          <a:off x="520383" y="1436212"/>
          <a:ext cx="9134635" cy="5371466"/>
        </p:xfrm>
        <a:graphic>
          <a:graphicData uri="http://schemas.openxmlformats.org/drawingml/2006/table">
            <a:tbl>
              <a:tblPr/>
              <a:tblGrid>
                <a:gridCol w="2338229">
                  <a:extLst>
                    <a:ext uri="{9D8B030D-6E8A-4147-A177-3AD203B41FA5}">
                      <a16:colId xmlns:a16="http://schemas.microsoft.com/office/drawing/2014/main" val="20000"/>
                    </a:ext>
                  </a:extLst>
                </a:gridCol>
                <a:gridCol w="3419158">
                  <a:extLst>
                    <a:ext uri="{9D8B030D-6E8A-4147-A177-3AD203B41FA5}">
                      <a16:colId xmlns:a16="http://schemas.microsoft.com/office/drawing/2014/main" val="20001"/>
                    </a:ext>
                  </a:extLst>
                </a:gridCol>
                <a:gridCol w="3377248">
                  <a:extLst>
                    <a:ext uri="{9D8B030D-6E8A-4147-A177-3AD203B41FA5}">
                      <a16:colId xmlns:a16="http://schemas.microsoft.com/office/drawing/2014/main" val="20002"/>
                    </a:ext>
                  </a:extLst>
                </a:gridCol>
              </a:tblGrid>
              <a:tr h="591979">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1" u="none" strike="noStrike" cap="none" normalizeH="0" baseline="0">
                          <a:ln>
                            <a:noFill/>
                          </a:ln>
                          <a:solidFill>
                            <a:schemeClr val="tx1"/>
                          </a:solidFill>
                          <a:effectLst/>
                          <a:latin typeface="Arial" charset="0"/>
                          <a:ea typeface="ＭＳ Ｐゴシック" charset="-128"/>
                        </a:rPr>
                        <a:t>Diagnoses (Primary)</a:t>
                      </a:r>
                    </a:p>
                  </a:txBody>
                  <a:tcPr marL="100584" marR="100584"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1" u="none" strike="noStrike" cap="none" normalizeH="0" baseline="0">
                          <a:ln>
                            <a:noFill/>
                          </a:ln>
                          <a:solidFill>
                            <a:schemeClr val="tx1"/>
                          </a:solidFill>
                          <a:effectLst/>
                          <a:latin typeface="Arial" charset="0"/>
                          <a:ea typeface="ＭＳ Ｐゴシック" charset="-128"/>
                        </a:rPr>
                        <a:t>Key feature from history</a:t>
                      </a:r>
                    </a:p>
                  </a:txBody>
                  <a:tcPr marL="100584" marR="100584"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1" u="none" strike="noStrike" cap="none" normalizeH="0" baseline="0">
                          <a:ln>
                            <a:noFill/>
                          </a:ln>
                          <a:solidFill>
                            <a:schemeClr val="tx1"/>
                          </a:solidFill>
                          <a:effectLst/>
                          <a:latin typeface="Arial" charset="0"/>
                          <a:ea typeface="ＭＳ Ｐゴシック" charset="-128"/>
                        </a:rPr>
                        <a:t>Example Statements</a:t>
                      </a:r>
                    </a:p>
                  </a:txBody>
                  <a:tcPr marL="100584" marR="100584"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9169">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ea typeface="ＭＳ Ｐゴシック" charset="-128"/>
                        </a:rPr>
                        <a:t>Existential</a:t>
                      </a:r>
                    </a:p>
                  </a:txBody>
                  <a:tcPr marL="100584" marR="100584"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charset="0"/>
                          <a:ea typeface="ＭＳ Ｐゴシック" charset="-128"/>
                        </a:rPr>
                        <a:t>Lack of meaning / questions meaning about one</a:t>
                      </a:r>
                      <a:r>
                        <a:rPr kumimoji="0" lang="ja-JP" altLang="en-US" sz="1300" b="0" i="0" u="none" strike="noStrike" cap="none" normalizeH="0" baseline="0">
                          <a:ln>
                            <a:noFill/>
                          </a:ln>
                          <a:solidFill>
                            <a:schemeClr val="tx1"/>
                          </a:solidFill>
                          <a:effectLst/>
                          <a:latin typeface="Arial" charset="0"/>
                          <a:ea typeface="ＭＳ Ｐゴシック" charset="-128"/>
                        </a:rPr>
                        <a:t>’</a:t>
                      </a:r>
                      <a:r>
                        <a:rPr kumimoji="0" lang="en-US" altLang="ja-JP" sz="1300" b="0" i="0" u="none" strike="noStrike" cap="none" normalizeH="0" baseline="0">
                          <a:ln>
                            <a:noFill/>
                          </a:ln>
                          <a:solidFill>
                            <a:schemeClr val="tx1"/>
                          </a:solidFill>
                          <a:effectLst/>
                          <a:latin typeface="Arial" charset="0"/>
                          <a:ea typeface="ＭＳ Ｐゴシック" charset="-128"/>
                        </a:rPr>
                        <a:t>s own existence / Concern about afterlife / Questions the meaning of suffering / Seeks spiritual assistance </a:t>
                      </a:r>
                      <a:endParaRPr kumimoji="0" lang="en-US" altLang="en-US" sz="1300" b="0" i="0" u="none" strike="noStrike" cap="none" normalizeH="0" baseline="0">
                        <a:ln>
                          <a:noFill/>
                        </a:ln>
                        <a:solidFill>
                          <a:schemeClr val="tx1"/>
                        </a:solidFill>
                        <a:effectLst/>
                        <a:latin typeface="Arial" charset="0"/>
                        <a:ea typeface="ＭＳ Ｐゴシック" charset="-128"/>
                      </a:endParaRPr>
                    </a:p>
                  </a:txBody>
                  <a:tcPr marL="50292" marR="50292"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tabLst>
                          <a:tab pos="522288" algn="l"/>
                          <a:tab pos="1162050" algn="ctr"/>
                        </a:tabLst>
                        <a:defRPr sz="2800">
                          <a:solidFill>
                            <a:schemeClr val="tx1"/>
                          </a:solidFill>
                          <a:latin typeface="Arial" charset="0"/>
                          <a:ea typeface="ＭＳ Ｐゴシック" charset="-128"/>
                        </a:defRPr>
                      </a:lvl1pPr>
                      <a:lvl2pPr marL="742950" indent="-285750">
                        <a:spcBef>
                          <a:spcPct val="20000"/>
                        </a:spcBef>
                        <a:tabLst>
                          <a:tab pos="522288" algn="l"/>
                          <a:tab pos="1162050" algn="ctr"/>
                        </a:tabLst>
                        <a:defRPr sz="2400">
                          <a:solidFill>
                            <a:schemeClr val="tx1"/>
                          </a:solidFill>
                          <a:latin typeface="Arial" charset="0"/>
                          <a:ea typeface="ＭＳ Ｐゴシック" charset="-128"/>
                        </a:defRPr>
                      </a:lvl2pPr>
                      <a:lvl3pPr marL="1143000" indent="-228600">
                        <a:spcBef>
                          <a:spcPct val="20000"/>
                        </a:spcBef>
                        <a:tabLst>
                          <a:tab pos="522288" algn="l"/>
                          <a:tab pos="1162050" algn="ctr"/>
                        </a:tabLst>
                        <a:defRPr sz="2000">
                          <a:solidFill>
                            <a:schemeClr val="tx1"/>
                          </a:solidFill>
                          <a:latin typeface="Arial" charset="0"/>
                          <a:ea typeface="ＭＳ Ｐゴシック" charset="-128"/>
                        </a:defRPr>
                      </a:lvl3pPr>
                      <a:lvl4pPr marL="1600200" indent="-228600">
                        <a:spcBef>
                          <a:spcPct val="20000"/>
                        </a:spcBef>
                        <a:tabLst>
                          <a:tab pos="522288" algn="l"/>
                          <a:tab pos="1162050" algn="ctr"/>
                        </a:tabLst>
                        <a:defRPr>
                          <a:solidFill>
                            <a:schemeClr val="tx1"/>
                          </a:solidFill>
                          <a:latin typeface="Arial" charset="0"/>
                          <a:ea typeface="ＭＳ Ｐゴシック" charset="-128"/>
                        </a:defRPr>
                      </a:lvl4pPr>
                      <a:lvl5pPr marL="2057400" indent="-228600">
                        <a:spcBef>
                          <a:spcPct val="20000"/>
                        </a:spcBef>
                        <a:tabLst>
                          <a:tab pos="522288" algn="l"/>
                          <a:tab pos="1162050" algn="ctr"/>
                        </a:tabLst>
                        <a:defRPr>
                          <a:solidFill>
                            <a:schemeClr val="tx1"/>
                          </a:solidFill>
                          <a:latin typeface="Arial" charset="0"/>
                          <a:ea typeface="ＭＳ Ｐゴシック" charset="-128"/>
                        </a:defRPr>
                      </a:lvl5pPr>
                      <a:lvl6pPr marL="2514600" indent="-228600" eaLnBrk="0" fontAlgn="base" hangingPunct="0">
                        <a:spcBef>
                          <a:spcPct val="20000"/>
                        </a:spcBef>
                        <a:spcAft>
                          <a:spcPct val="0"/>
                        </a:spcAft>
                        <a:tabLst>
                          <a:tab pos="522288" algn="l"/>
                          <a:tab pos="1162050" algn="ctr"/>
                        </a:tabLst>
                        <a:defRPr>
                          <a:solidFill>
                            <a:schemeClr val="tx1"/>
                          </a:solidFill>
                          <a:latin typeface="Arial" charset="0"/>
                          <a:ea typeface="ＭＳ Ｐゴシック" charset="-128"/>
                        </a:defRPr>
                      </a:lvl6pPr>
                      <a:lvl7pPr marL="2971800" indent="-228600" eaLnBrk="0" fontAlgn="base" hangingPunct="0">
                        <a:spcBef>
                          <a:spcPct val="20000"/>
                        </a:spcBef>
                        <a:spcAft>
                          <a:spcPct val="0"/>
                        </a:spcAft>
                        <a:tabLst>
                          <a:tab pos="522288" algn="l"/>
                          <a:tab pos="1162050" algn="ctr"/>
                        </a:tabLst>
                        <a:defRPr>
                          <a:solidFill>
                            <a:schemeClr val="tx1"/>
                          </a:solidFill>
                          <a:latin typeface="Arial" charset="0"/>
                          <a:ea typeface="ＭＳ Ｐゴシック" charset="-128"/>
                        </a:defRPr>
                      </a:lvl7pPr>
                      <a:lvl8pPr marL="3429000" indent="-228600" eaLnBrk="0" fontAlgn="base" hangingPunct="0">
                        <a:spcBef>
                          <a:spcPct val="20000"/>
                        </a:spcBef>
                        <a:spcAft>
                          <a:spcPct val="0"/>
                        </a:spcAft>
                        <a:tabLst>
                          <a:tab pos="522288" algn="l"/>
                          <a:tab pos="1162050" algn="ctr"/>
                        </a:tabLst>
                        <a:defRPr>
                          <a:solidFill>
                            <a:schemeClr val="tx1"/>
                          </a:solidFill>
                          <a:latin typeface="Arial" charset="0"/>
                          <a:ea typeface="ＭＳ Ｐゴシック" charset="-128"/>
                        </a:defRPr>
                      </a:lvl8pPr>
                      <a:lvl9pPr marL="3886200" indent="-228600" eaLnBrk="0" fontAlgn="base" hangingPunct="0">
                        <a:spcBef>
                          <a:spcPct val="20000"/>
                        </a:spcBef>
                        <a:spcAft>
                          <a:spcPct val="0"/>
                        </a:spcAft>
                        <a:tabLst>
                          <a:tab pos="522288" algn="l"/>
                          <a:tab pos="1162050" algn="ctr"/>
                        </a:tabLs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522288" algn="l"/>
                          <a:tab pos="1162050" algn="ctr"/>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My life is meaningless</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ja-JP" sz="1700" b="1" i="0" u="none" strike="noStrike" cap="none" normalizeH="0" baseline="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tab pos="522288" algn="l"/>
                          <a:tab pos="1162050" algn="ctr"/>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I feel useless</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en-US" sz="1700" b="1" i="0" u="none" strike="noStrike" cap="none" normalizeH="0" baseline="0">
                        <a:ln>
                          <a:noFill/>
                        </a:ln>
                        <a:solidFill>
                          <a:schemeClr val="tx1"/>
                        </a:solidFill>
                        <a:effectLst/>
                        <a:latin typeface="Arial" charset="0"/>
                        <a:ea typeface="ＭＳ Ｐゴシック" charset="-128"/>
                      </a:endParaRPr>
                    </a:p>
                  </a:txBody>
                  <a:tcPr marL="100584" marR="100584"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98500">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ea typeface="ＭＳ Ｐゴシック" charset="-128"/>
                        </a:rPr>
                        <a:t>Abandonment  of God or others</a:t>
                      </a:r>
                    </a:p>
                  </a:txBody>
                  <a:tcPr marL="100584" marR="100584"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charset="0"/>
                          <a:ea typeface="ＭＳ Ｐゴシック" charset="-128"/>
                        </a:rPr>
                        <a:t>Lack of love, loneliness  / Not being remembered  / No Sense of Relatedness  </a:t>
                      </a:r>
                    </a:p>
                  </a:txBody>
                  <a:tcPr marL="50292" marR="50292"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God has abandoned me</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ja-JP" sz="1700" b="1" i="0" u="none" strike="noStrike" cap="none" normalizeH="0" baseline="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No one comes by anymore</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en-US" sz="1700" b="1" i="0" u="none" strike="noStrike" cap="none" normalizeH="0" baseline="0">
                        <a:ln>
                          <a:noFill/>
                        </a:ln>
                        <a:solidFill>
                          <a:schemeClr val="tx1"/>
                        </a:solidFill>
                        <a:effectLst/>
                        <a:latin typeface="Arial" charset="0"/>
                        <a:ea typeface="ＭＳ Ｐゴシック" charset="-128"/>
                      </a:endParaRPr>
                    </a:p>
                  </a:txBody>
                  <a:tcPr marL="100584" marR="100584"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96754">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ea typeface="ＭＳ Ｐゴシック" charset="-128"/>
                        </a:rPr>
                        <a:t>Anger at God or others</a:t>
                      </a:r>
                    </a:p>
                  </a:txBody>
                  <a:tcPr marL="100584" marR="100584"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charset="0"/>
                          <a:ea typeface="ＭＳ Ｐゴシック" charset="-128"/>
                        </a:rPr>
                        <a:t>Displaces anger toward religious representatives / Inability to forgive </a:t>
                      </a:r>
                    </a:p>
                  </a:txBody>
                  <a:tcPr marL="50292" marR="50292"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Why would God take my child… its not fair</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en-US" sz="1700" b="1" i="0" u="none" strike="noStrike" cap="none" normalizeH="0" baseline="0">
                        <a:ln>
                          <a:noFill/>
                        </a:ln>
                        <a:solidFill>
                          <a:schemeClr val="tx1"/>
                        </a:solidFill>
                        <a:effectLst/>
                        <a:latin typeface="Arial" charset="0"/>
                        <a:ea typeface="ＭＳ Ｐゴシック" charset="-128"/>
                      </a:endParaRPr>
                    </a:p>
                  </a:txBody>
                  <a:tcPr marL="100584" marR="100584"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48214">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ea typeface="ＭＳ Ｐゴシック" charset="-128"/>
                        </a:rPr>
                        <a:t>Concerns about relationship with deity </a:t>
                      </a:r>
                    </a:p>
                  </a:txBody>
                  <a:tcPr marL="100584" marR="100584"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charset="0"/>
                          <a:ea typeface="ＭＳ Ｐゴシック" charset="-128"/>
                        </a:rPr>
                        <a:t>Closeness to God, deepening relationship</a:t>
                      </a:r>
                    </a:p>
                  </a:txBody>
                  <a:tcPr marL="50292" marR="50292"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I want to have a deeper relationship with God</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en-US" sz="1700" b="1" i="0" u="none" strike="noStrike" cap="none" normalizeH="0" baseline="0">
                        <a:ln>
                          <a:noFill/>
                        </a:ln>
                        <a:solidFill>
                          <a:schemeClr val="tx1"/>
                        </a:solidFill>
                        <a:effectLst/>
                        <a:latin typeface="Arial" charset="0"/>
                        <a:ea typeface="ＭＳ Ｐゴシック" charset="-128"/>
                      </a:endParaRPr>
                    </a:p>
                  </a:txBody>
                  <a:tcPr marL="100584" marR="100584"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466850">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ea typeface="ＭＳ Ｐゴシック" charset="-128"/>
                        </a:rPr>
                        <a:t>Conflicted or challenged belief systems  </a:t>
                      </a:r>
                    </a:p>
                  </a:txBody>
                  <a:tcPr marL="100584" marR="100584"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charset="0"/>
                          <a:ea typeface="ＭＳ Ｐゴシック" charset="-128"/>
                        </a:rPr>
                        <a:t>Verbalizes inner conflicts or questions about beliefs or faith / Conflicts between religious beliefs and recommended treatments / Questions moral or ethical implications of therapeutic regimen / Express concern with life/death and/or belief system  </a:t>
                      </a:r>
                    </a:p>
                  </a:txBody>
                  <a:tcPr marL="50292" marR="50292"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I am not sure if God is with me anymore</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en-US" sz="1700" b="1" i="0" u="none" strike="noStrike" cap="none" normalizeH="0" baseline="0">
                        <a:ln>
                          <a:noFill/>
                        </a:ln>
                        <a:solidFill>
                          <a:schemeClr val="tx1"/>
                        </a:solidFill>
                        <a:effectLst/>
                        <a:latin typeface="Arial" charset="0"/>
                        <a:ea typeface="ＭＳ Ｐゴシック" charset="-128"/>
                      </a:endParaRPr>
                    </a:p>
                  </a:txBody>
                  <a:tcPr marL="100584" marR="100584" marT="50291" marB="502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79" name="Group 43"/>
          <p:cNvGraphicFramePr>
            <a:graphicFrameLocks noGrp="1"/>
          </p:cNvGraphicFramePr>
          <p:nvPr>
            <p:ph idx="4294967295"/>
          </p:nvPr>
        </p:nvGraphicFramePr>
        <p:xfrm>
          <a:off x="670560" y="1203960"/>
          <a:ext cx="9045576" cy="6016438"/>
        </p:xfrm>
        <a:graphic>
          <a:graphicData uri="http://schemas.openxmlformats.org/drawingml/2006/table">
            <a:tbl>
              <a:tblPr/>
              <a:tblGrid>
                <a:gridCol w="2336483">
                  <a:extLst>
                    <a:ext uri="{9D8B030D-6E8A-4147-A177-3AD203B41FA5}">
                      <a16:colId xmlns:a16="http://schemas.microsoft.com/office/drawing/2014/main" val="20000"/>
                    </a:ext>
                  </a:extLst>
                </a:gridCol>
                <a:gridCol w="3333592">
                  <a:extLst>
                    <a:ext uri="{9D8B030D-6E8A-4147-A177-3AD203B41FA5}">
                      <a16:colId xmlns:a16="http://schemas.microsoft.com/office/drawing/2014/main" val="20001"/>
                    </a:ext>
                  </a:extLst>
                </a:gridCol>
                <a:gridCol w="3375501">
                  <a:extLst>
                    <a:ext uri="{9D8B030D-6E8A-4147-A177-3AD203B41FA5}">
                      <a16:colId xmlns:a16="http://schemas.microsoft.com/office/drawing/2014/main" val="20002"/>
                    </a:ext>
                  </a:extLst>
                </a:gridCol>
              </a:tblGrid>
              <a:tr h="335280">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1" u="none" strike="noStrike" cap="none" normalizeH="0" baseline="0">
                          <a:ln>
                            <a:noFill/>
                          </a:ln>
                          <a:solidFill>
                            <a:schemeClr val="tx1"/>
                          </a:solidFill>
                          <a:effectLst/>
                          <a:latin typeface="Arial" charset="0"/>
                          <a:ea typeface="ＭＳ Ｐゴシック" charset="-128"/>
                        </a:rPr>
                        <a:t>Diagnoses (Primary)</a:t>
                      </a:r>
                      <a:endParaRPr kumimoji="0" lang="en-US" altLang="en-US" sz="1500" b="0" i="1" u="none" strike="noStrike" cap="none" normalizeH="0" baseline="0">
                        <a:ln>
                          <a:noFill/>
                        </a:ln>
                        <a:solidFill>
                          <a:schemeClr val="tx1"/>
                        </a:solidFill>
                        <a:effectLst/>
                        <a:latin typeface="Arial" charset="0"/>
                        <a:ea typeface="ＭＳ Ｐゴシック" charset="-128"/>
                      </a:endParaRP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1" u="none" strike="noStrike" cap="none" normalizeH="0" baseline="0">
                          <a:ln>
                            <a:noFill/>
                          </a:ln>
                          <a:solidFill>
                            <a:schemeClr val="tx1"/>
                          </a:solidFill>
                          <a:effectLst/>
                          <a:latin typeface="Arial" charset="0"/>
                          <a:ea typeface="ＭＳ Ｐゴシック" charset="-128"/>
                        </a:rPr>
                        <a:t>Key feature from history</a:t>
                      </a:r>
                      <a:endParaRPr kumimoji="0" lang="en-US" altLang="en-US" sz="1500" b="0" i="1" u="none" strike="noStrike" cap="none" normalizeH="0" baseline="0">
                        <a:ln>
                          <a:noFill/>
                        </a:ln>
                        <a:solidFill>
                          <a:schemeClr val="tx1"/>
                        </a:solidFill>
                        <a:effectLst/>
                        <a:latin typeface="Arial" charset="0"/>
                        <a:ea typeface="ＭＳ Ｐゴシック" charset="-128"/>
                      </a:endParaRP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1" u="none" strike="noStrike" cap="none" normalizeH="0" baseline="0">
                          <a:ln>
                            <a:noFill/>
                          </a:ln>
                          <a:solidFill>
                            <a:schemeClr val="tx1"/>
                          </a:solidFill>
                          <a:effectLst/>
                          <a:latin typeface="Arial" charset="0"/>
                          <a:ea typeface="ＭＳ Ｐゴシック" charset="-128"/>
                        </a:rPr>
                        <a:t>Example Statements</a:t>
                      </a:r>
                      <a:endParaRPr kumimoji="0" lang="en-US" altLang="en-US" sz="1500" b="0" i="1" u="none" strike="noStrike" cap="none" normalizeH="0" baseline="0">
                        <a:ln>
                          <a:noFill/>
                        </a:ln>
                        <a:solidFill>
                          <a:schemeClr val="tx1"/>
                        </a:solidFill>
                        <a:effectLst/>
                        <a:latin typeface="Arial" charset="0"/>
                        <a:ea typeface="ＭＳ Ｐゴシック" charset="-128"/>
                      </a:endParaRP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5663">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ea typeface="ＭＳ Ｐゴシック" charset="-128"/>
                        </a:rPr>
                        <a:t>Despair</a:t>
                      </a:r>
                      <a:r>
                        <a:rPr kumimoji="0" lang="en-US" altLang="en-US" sz="1800" b="0" i="0" u="none" strike="noStrike" cap="none" normalizeH="0" baseline="0">
                          <a:ln>
                            <a:noFill/>
                          </a:ln>
                          <a:solidFill>
                            <a:schemeClr val="tx1"/>
                          </a:solidFill>
                          <a:effectLst/>
                          <a:latin typeface="Arial" charset="0"/>
                          <a:ea typeface="ＭＳ Ｐゴシック" charset="-128"/>
                        </a:rPr>
                        <a:t>/ </a:t>
                      </a:r>
                      <a:r>
                        <a:rPr kumimoji="0" lang="en-US" altLang="en-US" sz="1800" b="1" i="0" u="none" strike="noStrike" cap="none" normalizeH="0" baseline="0">
                          <a:ln>
                            <a:noFill/>
                          </a:ln>
                          <a:solidFill>
                            <a:schemeClr val="tx1"/>
                          </a:solidFill>
                          <a:effectLst/>
                          <a:latin typeface="Arial" charset="0"/>
                          <a:ea typeface="ＭＳ Ｐゴシック" charset="-128"/>
                        </a:rPr>
                        <a:t>Hopelessness</a:t>
                      </a:r>
                      <a:r>
                        <a:rPr kumimoji="0" lang="en-US" altLang="en-US" sz="1800" b="0" i="0" u="none" strike="noStrike" cap="none" normalizeH="0" baseline="0">
                          <a:ln>
                            <a:noFill/>
                          </a:ln>
                          <a:solidFill>
                            <a:schemeClr val="tx1"/>
                          </a:solidFill>
                          <a:effectLst/>
                          <a:latin typeface="Arial" charset="0"/>
                          <a:ea typeface="ＭＳ Ｐゴシック" charset="-128"/>
                        </a:rPr>
                        <a:t> </a:t>
                      </a: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charset="0"/>
                          <a:ea typeface="ＭＳ Ｐゴシック" charset="-128"/>
                        </a:rPr>
                        <a:t>Hopelessness about future health, life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charset="0"/>
                          <a:ea typeface="ＭＳ Ｐゴシック" charset="-128"/>
                        </a:rPr>
                        <a:t>Despair as absolute hopelessness, no hope for value in life</a:t>
                      </a:r>
                    </a:p>
                  </a:txBody>
                  <a:tcPr marL="50292" marR="50292"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Life is being cut short</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ja-JP" sz="1700" b="0" i="0" u="none" strike="noStrike" cap="none" normalizeH="0" baseline="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There is nothing left for me to live for</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en-US" sz="1700" b="0" i="0" u="none" strike="noStrike" cap="none" normalizeH="0" baseline="0">
                        <a:ln>
                          <a:noFill/>
                        </a:ln>
                        <a:solidFill>
                          <a:schemeClr val="tx1"/>
                        </a:solidFill>
                        <a:effectLst/>
                        <a:latin typeface="Arial" charset="0"/>
                        <a:ea typeface="ＭＳ Ｐゴシック" charset="-128"/>
                      </a:endParaRP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04203">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ea typeface="ＭＳ Ｐゴシック" charset="-128"/>
                        </a:rPr>
                        <a:t>Grief/loss</a:t>
                      </a:r>
                      <a:r>
                        <a:rPr kumimoji="0" lang="en-US" altLang="en-US" sz="1800" b="0" i="0" u="none" strike="noStrike" cap="none" normalizeH="0" baseline="0">
                          <a:ln>
                            <a:noFill/>
                          </a:ln>
                          <a:solidFill>
                            <a:schemeClr val="tx1"/>
                          </a:solidFill>
                          <a:effectLst/>
                          <a:latin typeface="Arial" charset="0"/>
                          <a:ea typeface="ＭＳ Ｐゴシック" charset="-128"/>
                        </a:rPr>
                        <a:t> </a:t>
                      </a: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charset="0"/>
                          <a:ea typeface="ＭＳ Ｐゴシック" charset="-128"/>
                        </a:rPr>
                        <a:t>Grief is the feeling and process associated with a loss of person, health, etc.</a:t>
                      </a:r>
                    </a:p>
                  </a:txBody>
                  <a:tcPr marL="50292" marR="50292"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I miss my loved one so much</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ja-JP" sz="1700" b="0" i="0" u="none" strike="noStrike" cap="none" normalizeH="0" baseline="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I wish I could run again</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en-US" sz="1700" b="0" i="0" u="none" strike="noStrike" cap="none" normalizeH="0" baseline="0">
                        <a:ln>
                          <a:noFill/>
                        </a:ln>
                        <a:solidFill>
                          <a:schemeClr val="tx1"/>
                        </a:solidFill>
                        <a:effectLst/>
                        <a:latin typeface="Arial" charset="0"/>
                        <a:ea typeface="ＭＳ Ｐゴシック" charset="-128"/>
                      </a:endParaRP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04035">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ea typeface="ＭＳ Ｐゴシック" charset="-128"/>
                        </a:rPr>
                        <a:t>Guilt/shame</a:t>
                      </a:r>
                      <a:endParaRPr kumimoji="0" lang="en-US" altLang="en-US" sz="1800" b="0" i="0" u="none" strike="noStrike" cap="none" normalizeH="0" baseline="0">
                        <a:ln>
                          <a:noFill/>
                        </a:ln>
                        <a:solidFill>
                          <a:schemeClr val="tx1"/>
                        </a:solidFill>
                        <a:effectLst/>
                        <a:latin typeface="Arial" charset="0"/>
                        <a:ea typeface="ＭＳ Ｐゴシック" charset="-128"/>
                      </a:endParaRP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charset="0"/>
                          <a:ea typeface="ＭＳ Ｐゴシック" charset="-128"/>
                        </a:rPr>
                        <a:t>Guilt is feeling that the person has done something wrong or evil; shame is a feeling that the person is bad or evil</a:t>
                      </a:r>
                    </a:p>
                  </a:txBody>
                  <a:tcPr marL="50292" marR="50292"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I do not deserve to die pain-free</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en-US" sz="1700" b="0" i="0" u="none" strike="noStrike" cap="none" normalizeH="0" baseline="0">
                        <a:ln>
                          <a:noFill/>
                        </a:ln>
                        <a:solidFill>
                          <a:schemeClr val="tx1"/>
                        </a:solidFill>
                        <a:effectLst/>
                        <a:latin typeface="Arial" charset="0"/>
                        <a:ea typeface="ＭＳ Ｐゴシック" charset="-128"/>
                      </a:endParaRP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107123">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ea typeface="ＭＳ Ｐゴシック" charset="-128"/>
                        </a:rPr>
                        <a:t>Reconciliation</a:t>
                      </a:r>
                      <a:endParaRPr kumimoji="0" lang="en-US" altLang="en-US" sz="1800" b="0" i="0" u="none" strike="noStrike" cap="none" normalizeH="0" baseline="0">
                        <a:ln>
                          <a:noFill/>
                        </a:ln>
                        <a:solidFill>
                          <a:schemeClr val="tx1"/>
                        </a:solidFill>
                        <a:effectLst/>
                        <a:latin typeface="Arial" charset="0"/>
                        <a:ea typeface="ＭＳ Ｐゴシック" charset="-128"/>
                      </a:endParaRP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charset="0"/>
                          <a:ea typeface="ＭＳ Ｐゴシック" charset="-128"/>
                        </a:rPr>
                        <a:t>Need for forgiveness and/or reconciliation of self or others</a:t>
                      </a:r>
                    </a:p>
                  </a:txBody>
                  <a:tcPr marL="50292" marR="50292"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I need to be forgiven for what I did</a:t>
                      </a: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0" i="0" u="none" strike="noStrike" cap="none" normalizeH="0" baseline="0">
                          <a:ln>
                            <a:noFill/>
                          </a:ln>
                          <a:solidFill>
                            <a:schemeClr val="tx1"/>
                          </a:solidFill>
                          <a:effectLst/>
                          <a:latin typeface="Arial" charset="0"/>
                          <a:ea typeface="ＭＳ Ｐゴシック"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I would like my wife to forgive me</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en-US" sz="1700" b="0" i="0" u="none" strike="noStrike" cap="none" normalizeH="0" baseline="0">
                        <a:ln>
                          <a:noFill/>
                        </a:ln>
                        <a:solidFill>
                          <a:schemeClr val="tx1"/>
                        </a:solidFill>
                        <a:effectLst/>
                        <a:latin typeface="Arial" charset="0"/>
                        <a:ea typeface="ＭＳ Ｐゴシック" charset="-128"/>
                      </a:endParaRP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855663">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ea typeface="ＭＳ Ｐゴシック" charset="-128"/>
                        </a:rPr>
                        <a:t>Isolation </a:t>
                      </a:r>
                      <a:endParaRPr kumimoji="0" lang="en-US" altLang="en-US" sz="1800" b="0" i="0" u="none" strike="noStrike" cap="none" normalizeH="0" baseline="0">
                        <a:ln>
                          <a:noFill/>
                        </a:ln>
                        <a:solidFill>
                          <a:schemeClr val="tx1"/>
                        </a:solidFill>
                        <a:effectLst/>
                        <a:latin typeface="Arial" charset="0"/>
                        <a:ea typeface="ＭＳ Ｐゴシック" charset="-128"/>
                      </a:endParaRP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charset="0"/>
                          <a:ea typeface="ＭＳ Ｐゴシック" charset="-128"/>
                        </a:rPr>
                        <a:t>From religious community or other</a:t>
                      </a:r>
                    </a:p>
                  </a:txBody>
                  <a:tcPr marL="50292" marR="50292"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Since moving to the assisted living I am not able to go to my church anymore</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en-US" sz="1700" b="0" i="0" u="none" strike="noStrike" cap="none" normalizeH="0" baseline="0">
                        <a:ln>
                          <a:noFill/>
                        </a:ln>
                        <a:solidFill>
                          <a:schemeClr val="tx1"/>
                        </a:solidFill>
                        <a:effectLst/>
                        <a:latin typeface="Arial" charset="0"/>
                        <a:ea typeface="ＭＳ Ｐゴシック" charset="-128"/>
                      </a:endParaRP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02920">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ea typeface="ＭＳ Ｐゴシック" charset="-128"/>
                        </a:rPr>
                        <a:t>Religious specific</a:t>
                      </a:r>
                      <a:endParaRPr kumimoji="0" lang="en-US" altLang="en-US" sz="1800" b="0" i="0" u="none" strike="noStrike" cap="none" normalizeH="0" baseline="0">
                        <a:ln>
                          <a:noFill/>
                        </a:ln>
                        <a:solidFill>
                          <a:schemeClr val="tx1"/>
                        </a:solidFill>
                        <a:effectLst/>
                        <a:latin typeface="Arial" charset="0"/>
                        <a:ea typeface="ＭＳ Ｐゴシック" charset="-128"/>
                      </a:endParaRP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charset="0"/>
                          <a:ea typeface="ＭＳ Ｐゴシック" charset="-128"/>
                        </a:rPr>
                        <a:t>Ritual needs  / Unable to practice in usual religious practices </a:t>
                      </a:r>
                    </a:p>
                  </a:txBody>
                  <a:tcPr marL="50292" marR="50292"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I just can’t pray anymore</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en-US" sz="1700" b="0" i="0" u="none" strike="noStrike" cap="none" normalizeH="0" baseline="0">
                        <a:ln>
                          <a:noFill/>
                        </a:ln>
                        <a:solidFill>
                          <a:schemeClr val="tx1"/>
                        </a:solidFill>
                        <a:effectLst/>
                        <a:latin typeface="Arial" charset="0"/>
                        <a:ea typeface="ＭＳ Ｐゴシック" charset="-128"/>
                      </a:endParaRP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704035">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ea typeface="ＭＳ Ｐゴシック" charset="-128"/>
                        </a:rPr>
                        <a:t>Religious/Spiritual Struggle</a:t>
                      </a:r>
                      <a:endParaRPr kumimoji="0" lang="en-US" altLang="en-US" sz="1800" b="0" i="0" u="none" strike="noStrike" cap="none" normalizeH="0" baseline="0">
                        <a:ln>
                          <a:noFill/>
                        </a:ln>
                        <a:solidFill>
                          <a:schemeClr val="tx1"/>
                        </a:solidFill>
                        <a:effectLst/>
                        <a:latin typeface="Arial" charset="0"/>
                        <a:ea typeface="ＭＳ Ｐゴシック" charset="-128"/>
                      </a:endParaRP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charset="0"/>
                          <a:ea typeface="ＭＳ Ｐゴシック" charset="-128"/>
                        </a:rPr>
                        <a:t>Loss of faith and/or meaning / Religious or spiritual beliefs and/or community not helping with coping</a:t>
                      </a:r>
                    </a:p>
                  </a:txBody>
                  <a:tcPr marL="50292" marR="50292"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700" b="1" i="0" u="none" strike="noStrike" cap="none" normalizeH="0" baseline="0">
                          <a:ln>
                            <a:noFill/>
                          </a:ln>
                          <a:solidFill>
                            <a:schemeClr val="tx1"/>
                          </a:solidFill>
                          <a:effectLst/>
                          <a:latin typeface="Arial" charset="0"/>
                          <a:ea typeface="ＭＳ Ｐゴシック" charset="-128"/>
                        </a:rPr>
                        <a:t>“</a:t>
                      </a:r>
                      <a:r>
                        <a:rPr kumimoji="0" lang="en-US" altLang="ja-JP" sz="1700" b="1" i="0" u="none" strike="noStrike" cap="none" normalizeH="0" baseline="0">
                          <a:ln>
                            <a:noFill/>
                          </a:ln>
                          <a:solidFill>
                            <a:schemeClr val="tx1"/>
                          </a:solidFill>
                          <a:effectLst/>
                          <a:latin typeface="Arial" charset="0"/>
                          <a:ea typeface="ＭＳ Ｐゴシック" charset="-128"/>
                        </a:rPr>
                        <a:t>What if all that I believe is not true</a:t>
                      </a:r>
                      <a:r>
                        <a:rPr kumimoji="0" lang="ja-JP" altLang="en-US" sz="1700" b="1" i="0" u="none" strike="noStrike" cap="none" normalizeH="0" baseline="0">
                          <a:ln>
                            <a:noFill/>
                          </a:ln>
                          <a:solidFill>
                            <a:schemeClr val="tx1"/>
                          </a:solidFill>
                          <a:effectLst/>
                          <a:latin typeface="Arial" charset="0"/>
                          <a:ea typeface="ＭＳ Ｐゴシック" charset="-128"/>
                        </a:rPr>
                        <a:t>”</a:t>
                      </a:r>
                      <a:endParaRPr kumimoji="0" lang="en-US" altLang="en-US" sz="1700" b="0" i="0" u="none" strike="noStrike" cap="none" normalizeH="0" baseline="0">
                        <a:ln>
                          <a:noFill/>
                        </a:ln>
                        <a:solidFill>
                          <a:schemeClr val="tx1"/>
                        </a:solidFill>
                        <a:effectLst/>
                        <a:latin typeface="Arial" charset="0"/>
                        <a:ea typeface="ＭＳ Ｐゴシック" charset="-128"/>
                      </a:endParaRPr>
                    </a:p>
                  </a:txBody>
                  <a:tcPr marL="100584" marR="100584" marT="50266" marB="502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45096" name="Title 1"/>
          <p:cNvSpPr>
            <a:spLocks/>
          </p:cNvSpPr>
          <p:nvPr/>
        </p:nvSpPr>
        <p:spPr bwMode="auto">
          <a:xfrm>
            <a:off x="1966278" y="449581"/>
            <a:ext cx="6499543" cy="6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3960" b="1">
                <a:solidFill>
                  <a:srgbClr val="365F91"/>
                </a:solidFill>
                <a:latin typeface="Trebuchet MS" charset="0"/>
              </a:rPr>
              <a:t>Spiritual Diagnosis (Con’</a:t>
            </a:r>
            <a:r>
              <a:rPr lang="en-US" altLang="ja-JP" sz="3960" b="1">
                <a:solidFill>
                  <a:srgbClr val="365F91"/>
                </a:solidFill>
                <a:latin typeface="Trebuchet MS" charset="0"/>
              </a:rPr>
              <a:t>t)</a:t>
            </a:r>
            <a:endParaRPr lang="en-US" altLang="en-US" sz="3960" b="1">
              <a:solidFill>
                <a:srgbClr val="365F91"/>
              </a:solidFill>
              <a:latin typeface="Trebuchet MS"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55315DFE-D5AC-48CA-A441-B3F00FDBFD0E}"/>
              </a:ext>
            </a:extLst>
          </p:cNvPr>
          <p:cNvSpPr>
            <a:spLocks noGrp="1" noChangeArrowheads="1"/>
          </p:cNvSpPr>
          <p:nvPr>
            <p:ph type="title" idx="4294967295"/>
          </p:nvPr>
        </p:nvSpPr>
        <p:spPr>
          <a:xfrm>
            <a:off x="167640" y="449580"/>
            <a:ext cx="9555480" cy="1107996"/>
          </a:xfrm>
          <a:extLst>
            <a:ext uri="{909E8E84-426E-40DD-AFC4-6F175D3DCCD1}">
              <a14:hiddenFill xmlns:a14="http://schemas.microsoft.com/office/drawing/2010/main">
                <a:solidFill>
                  <a:schemeClr val="accent1"/>
                </a:solidFill>
              </a14:hiddenFill>
            </a:ext>
          </a:extLst>
        </p:spPr>
        <p:txBody>
          <a:bodyPr/>
          <a:lstStyle/>
          <a:p>
            <a:pPr>
              <a:defRPr/>
            </a:pPr>
            <a:r>
              <a:rPr lang="en-US" b="1" dirty="0">
                <a:cs typeface="+mj-cs"/>
              </a:rPr>
              <a:t>Diagnosis Discernment in Clinical Care (Diagnosis Pathway)</a:t>
            </a:r>
          </a:p>
        </p:txBody>
      </p:sp>
      <p:sp>
        <p:nvSpPr>
          <p:cNvPr id="51202" name="Rectangle 3">
            <a:extLst>
              <a:ext uri="{FF2B5EF4-FFF2-40B4-BE49-F238E27FC236}">
                <a16:creationId xmlns:a16="http://schemas.microsoft.com/office/drawing/2014/main" id="{68B415D4-C2DE-4204-881D-1C41AEC2D42A}"/>
              </a:ext>
            </a:extLst>
          </p:cNvPr>
          <p:cNvSpPr>
            <a:spLocks noGrp="1" noChangeArrowheads="1"/>
          </p:cNvSpPr>
          <p:nvPr>
            <p:ph type="body" idx="4294967295"/>
          </p:nvPr>
        </p:nvSpPr>
        <p:spPr>
          <a:xfrm>
            <a:off x="754380" y="1874521"/>
            <a:ext cx="8549640" cy="3642151"/>
          </a:xfrm>
        </p:spPr>
        <p:txBody>
          <a:bodyPr/>
          <a:lstStyle/>
          <a:p>
            <a:pPr>
              <a:lnSpc>
                <a:spcPct val="130000"/>
              </a:lnSpc>
              <a:defRPr/>
            </a:pPr>
            <a:r>
              <a:rPr lang="en-US" sz="2640" dirty="0">
                <a:cs typeface="+mn-cs"/>
              </a:rPr>
              <a:t>Is the patient in distress? If so, is it physical, emotional, social, spiritual or a combination of these?</a:t>
            </a:r>
          </a:p>
          <a:p>
            <a:pPr>
              <a:lnSpc>
                <a:spcPct val="130000"/>
              </a:lnSpc>
              <a:defRPr/>
            </a:pPr>
            <a:r>
              <a:rPr lang="en-US" sz="2640" dirty="0">
                <a:cs typeface="+mn-cs"/>
              </a:rPr>
              <a:t>Who needs to be involved on the team to address the different sources of distress? (mental health, chaplain, clergy, etc.)</a:t>
            </a:r>
          </a:p>
          <a:p>
            <a:pPr>
              <a:lnSpc>
                <a:spcPct val="130000"/>
              </a:lnSpc>
              <a:defRPr/>
            </a:pPr>
            <a:r>
              <a:rPr lang="en-US" sz="2640" dirty="0">
                <a:cs typeface="+mn-cs"/>
              </a:rPr>
              <a:t>What can the clinician identifying the distress do on his/her own? (simple v complex)</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a:extLst>
              <a:ext uri="{FF2B5EF4-FFF2-40B4-BE49-F238E27FC236}">
                <a16:creationId xmlns:a16="http://schemas.microsoft.com/office/drawing/2014/main" id="{9DF58D41-B543-4027-A38E-BD667D41A144}"/>
              </a:ext>
            </a:extLst>
          </p:cNvPr>
          <p:cNvSpPr>
            <a:spLocks noGrp="1" noChangeArrowheads="1"/>
          </p:cNvSpPr>
          <p:nvPr>
            <p:ph type="body" idx="4294967295"/>
          </p:nvPr>
        </p:nvSpPr>
        <p:spPr>
          <a:xfrm>
            <a:off x="586740" y="2401888"/>
            <a:ext cx="9213215" cy="3978012"/>
          </a:xfrm>
        </p:spPr>
        <p:txBody>
          <a:bodyPr/>
          <a:lstStyle/>
          <a:p>
            <a:pPr eaLnBrk="1" hangingPunct="1">
              <a:defRPr/>
            </a:pPr>
            <a:r>
              <a:rPr lang="en-US" sz="2420" dirty="0">
                <a:cs typeface="+mn-cs"/>
              </a:rPr>
              <a:t>Screen, History and Assess</a:t>
            </a:r>
          </a:p>
          <a:p>
            <a:pPr eaLnBrk="1" hangingPunct="1">
              <a:spcBef>
                <a:spcPct val="55000"/>
              </a:spcBef>
              <a:defRPr/>
            </a:pPr>
            <a:r>
              <a:rPr lang="en-US" sz="2420" dirty="0">
                <a:cs typeface="+mn-cs"/>
              </a:rPr>
              <a:t>All health care professionals should do spiritual screening </a:t>
            </a:r>
          </a:p>
          <a:p>
            <a:pPr>
              <a:spcBef>
                <a:spcPts val="660"/>
              </a:spcBef>
              <a:defRPr/>
            </a:pPr>
            <a:r>
              <a:rPr lang="en-US" sz="2420" dirty="0">
                <a:cs typeface="+mn-cs"/>
              </a:rPr>
              <a:t>Clinicians who refer should do spiritual histories and develop appropriate treatment plans working with </a:t>
            </a:r>
          </a:p>
          <a:p>
            <a:pPr>
              <a:spcBef>
                <a:spcPts val="660"/>
              </a:spcBef>
              <a:defRPr/>
            </a:pPr>
            <a:r>
              <a:rPr lang="en-US" sz="2420" dirty="0">
                <a:cs typeface="+mn-cs"/>
              </a:rPr>
              <a:t>Board Certified Chaplain, if possible</a:t>
            </a:r>
          </a:p>
          <a:p>
            <a:pPr eaLnBrk="1" hangingPunct="1">
              <a:spcBef>
                <a:spcPct val="55000"/>
              </a:spcBef>
              <a:defRPr/>
            </a:pPr>
            <a:r>
              <a:rPr lang="en-US" sz="2420" dirty="0">
                <a:cs typeface="+mn-cs"/>
              </a:rPr>
              <a:t>Identify spiritual distress (diagnostic labels and codes)</a:t>
            </a:r>
          </a:p>
          <a:p>
            <a:pPr eaLnBrk="1" hangingPunct="1">
              <a:spcBef>
                <a:spcPct val="55000"/>
              </a:spcBef>
              <a:defRPr/>
            </a:pPr>
            <a:r>
              <a:rPr lang="en-US" sz="2420" dirty="0">
                <a:cs typeface="+mn-cs"/>
              </a:rPr>
              <a:t>Treatment plans that include psychosocial and spiritual support</a:t>
            </a:r>
          </a:p>
          <a:p>
            <a:pPr eaLnBrk="1" hangingPunct="1">
              <a:spcBef>
                <a:spcPct val="55000"/>
              </a:spcBef>
              <a:defRPr/>
            </a:pPr>
            <a:r>
              <a:rPr lang="en-US" sz="2420" dirty="0">
                <a:cs typeface="+mn-cs"/>
              </a:rPr>
              <a:t>Support/encourage in expression of needs and beliefs</a:t>
            </a:r>
          </a:p>
        </p:txBody>
      </p:sp>
      <p:sp>
        <p:nvSpPr>
          <p:cNvPr id="66567" name="Rectangle 7"/>
          <p:cNvSpPr>
            <a:spLocks noChangeArrowheads="1"/>
          </p:cNvSpPr>
          <p:nvPr/>
        </p:nvSpPr>
        <p:spPr bwMode="auto">
          <a:xfrm>
            <a:off x="167640" y="496730"/>
            <a:ext cx="9639300" cy="124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eaLnBrk="1" hangingPunct="1">
              <a:spcBef>
                <a:spcPct val="20000"/>
              </a:spcBef>
              <a:defRPr/>
            </a:pPr>
            <a:r>
              <a:rPr lang="en-US" sz="3740" b="1" dirty="0">
                <a:solidFill>
                  <a:srgbClr val="365F91"/>
                </a:solidFill>
                <a:latin typeface="Trebuchet MS" panose="020B0603020202020204" pitchFamily="34" charset="0"/>
                <a:ea typeface="ＭＳ Ｐゴシック" charset="0"/>
                <a:cs typeface="Times New Roman" charset="0"/>
              </a:rPr>
              <a:t>Formulation of a </a:t>
            </a:r>
            <a:r>
              <a:rPr lang="en-US" sz="3740" b="1" dirty="0" err="1">
                <a:solidFill>
                  <a:srgbClr val="365F91"/>
                </a:solidFill>
                <a:latin typeface="Trebuchet MS" panose="020B0603020202020204" pitchFamily="34" charset="0"/>
                <a:ea typeface="ＭＳ Ｐゴシック" charset="0"/>
                <a:cs typeface="Times New Roman" charset="0"/>
              </a:rPr>
              <a:t>Biopsychosocialspiritual</a:t>
            </a:r>
            <a:r>
              <a:rPr lang="en-US" sz="3740" b="1" dirty="0">
                <a:solidFill>
                  <a:srgbClr val="365F91"/>
                </a:solidFill>
                <a:latin typeface="Trebuchet MS" panose="020B0603020202020204" pitchFamily="34" charset="0"/>
                <a:ea typeface="ＭＳ Ｐゴシック" charset="0"/>
                <a:cs typeface="Times New Roman" charset="0"/>
              </a:rPr>
              <a:t> Assessment and Treatment Plan</a:t>
            </a:r>
          </a:p>
        </p:txBody>
      </p:sp>
      <p:sp>
        <p:nvSpPr>
          <p:cNvPr id="140293" name="Text Box 5"/>
          <p:cNvSpPr txBox="1">
            <a:spLocks noChangeArrowheads="1"/>
          </p:cNvSpPr>
          <p:nvPr/>
        </p:nvSpPr>
        <p:spPr bwMode="auto">
          <a:xfrm>
            <a:off x="940773" y="1785462"/>
            <a:ext cx="2969082" cy="498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defRPr/>
            </a:pPr>
            <a:r>
              <a:rPr lang="en-US" sz="2640" b="1" dirty="0">
                <a:latin typeface="Times New Roman" panose="02020603050405020304" pitchFamily="18" charset="0"/>
                <a:cs typeface="Times New Roman" panose="02020603050405020304" pitchFamily="18" charset="0"/>
              </a:rPr>
              <a:t>Recommendations: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a:extLst>
              <a:ext uri="{FF2B5EF4-FFF2-40B4-BE49-F238E27FC236}">
                <a16:creationId xmlns:a16="http://schemas.microsoft.com/office/drawing/2014/main" id="{7A478610-D76F-4CA5-A2A3-2A794671EE6C}"/>
              </a:ext>
            </a:extLst>
          </p:cNvPr>
          <p:cNvSpPr>
            <a:spLocks noGrp="1" noChangeArrowheads="1"/>
          </p:cNvSpPr>
          <p:nvPr>
            <p:ph idx="4294967295"/>
          </p:nvPr>
        </p:nvSpPr>
        <p:spPr>
          <a:xfrm>
            <a:off x="539592" y="1371601"/>
            <a:ext cx="7004208" cy="4170309"/>
          </a:xfrm>
        </p:spPr>
        <p:txBody>
          <a:bodyPr/>
          <a:lstStyle/>
          <a:p>
            <a:pPr eaLnBrk="1" hangingPunct="1">
              <a:lnSpc>
                <a:spcPct val="130000"/>
              </a:lnSpc>
              <a:spcBef>
                <a:spcPct val="0"/>
              </a:spcBef>
              <a:defRPr/>
            </a:pPr>
            <a:r>
              <a:rPr lang="en-US" altLang="en-US" sz="2640" dirty="0">
                <a:ea typeface="ＭＳ Ｐゴシック" pitchFamily="34" charset="-128"/>
                <a:cs typeface="Arial" pitchFamily="34" charset="0"/>
              </a:rPr>
              <a:t>Compassionate presence and follow up</a:t>
            </a:r>
          </a:p>
          <a:p>
            <a:pPr eaLnBrk="1" hangingPunct="1">
              <a:lnSpc>
                <a:spcPct val="130000"/>
              </a:lnSpc>
              <a:spcBef>
                <a:spcPct val="0"/>
              </a:spcBef>
              <a:defRPr/>
            </a:pPr>
            <a:r>
              <a:rPr lang="en-US" altLang="en-US" sz="2640" dirty="0">
                <a:ea typeface="ＭＳ Ｐゴシック" pitchFamily="34" charset="-128"/>
                <a:cs typeface="Arial" pitchFamily="34" charset="0"/>
              </a:rPr>
              <a:t>Reflective listening/query about important life events—spirituality as connection</a:t>
            </a:r>
          </a:p>
          <a:p>
            <a:pPr eaLnBrk="1" hangingPunct="1">
              <a:lnSpc>
                <a:spcPct val="130000"/>
              </a:lnSpc>
              <a:spcBef>
                <a:spcPct val="0"/>
              </a:spcBef>
              <a:defRPr/>
            </a:pPr>
            <a:r>
              <a:rPr lang="en-US" altLang="en-US" sz="2640" dirty="0">
                <a:ea typeface="ＭＳ Ｐゴシック" pitchFamily="34" charset="-128"/>
                <a:cs typeface="Arial" pitchFamily="34" charset="0"/>
              </a:rPr>
              <a:t>Support patient sources of spiritual strength and note in chart</a:t>
            </a:r>
          </a:p>
          <a:p>
            <a:pPr eaLnBrk="1" hangingPunct="1">
              <a:lnSpc>
                <a:spcPct val="130000"/>
              </a:lnSpc>
              <a:spcBef>
                <a:spcPct val="0"/>
              </a:spcBef>
              <a:defRPr/>
            </a:pPr>
            <a:r>
              <a:rPr lang="en-US" altLang="en-US" sz="2640" dirty="0">
                <a:ea typeface="ＭＳ Ｐゴシック" pitchFamily="34" charset="-128"/>
                <a:cs typeface="Arial" pitchFamily="34" charset="0"/>
              </a:rPr>
              <a:t>Connect patient to community resources</a:t>
            </a:r>
          </a:p>
          <a:p>
            <a:pPr eaLnBrk="1" hangingPunct="1">
              <a:lnSpc>
                <a:spcPct val="130000"/>
              </a:lnSpc>
              <a:spcBef>
                <a:spcPct val="0"/>
              </a:spcBef>
              <a:defRPr/>
            </a:pPr>
            <a:r>
              <a:rPr lang="en-US" altLang="en-US" sz="2640" dirty="0">
                <a:ea typeface="ＭＳ Ｐゴシック" pitchFamily="34" charset="-128"/>
                <a:cs typeface="Arial" pitchFamily="34" charset="0"/>
              </a:rPr>
              <a:t>Referral to chaplain or other spiritual care professional</a:t>
            </a:r>
          </a:p>
        </p:txBody>
      </p:sp>
      <p:pic>
        <p:nvPicPr>
          <p:cNvPr id="50179" name="Picture 7" descr="HT_the_pulse_doctor_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9380" y="2377440"/>
            <a:ext cx="1899920" cy="24307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4275" name="Title 1">
            <a:extLst>
              <a:ext uri="{FF2B5EF4-FFF2-40B4-BE49-F238E27FC236}">
                <a16:creationId xmlns:a16="http://schemas.microsoft.com/office/drawing/2014/main" id="{0B26F63C-20CA-4579-85DD-0246112CA696}"/>
              </a:ext>
            </a:extLst>
          </p:cNvPr>
          <p:cNvSpPr>
            <a:spLocks noGrp="1"/>
          </p:cNvSpPr>
          <p:nvPr>
            <p:ph type="title" idx="4294967295"/>
          </p:nvPr>
        </p:nvSpPr>
        <p:spPr>
          <a:xfrm>
            <a:off x="1047750" y="617220"/>
            <a:ext cx="8004810" cy="55399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50"/>
              </a:spcBef>
              <a:defRPr/>
            </a:pPr>
            <a:r>
              <a:rPr lang="en-US" b="1" dirty="0">
                <a:cs typeface="Times New Roman" charset="0"/>
              </a:rPr>
              <a:t>Interventions Clinicians Can Do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8A106904-87C0-4B0D-8C01-881582F32131}"/>
              </a:ext>
            </a:extLst>
          </p:cNvPr>
          <p:cNvSpPr>
            <a:spLocks noGrp="1"/>
          </p:cNvSpPr>
          <p:nvPr>
            <p:ph type="title" idx="4294967295"/>
          </p:nvPr>
        </p:nvSpPr>
        <p:spPr>
          <a:xfrm>
            <a:off x="842565" y="206161"/>
            <a:ext cx="8121809" cy="55399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a:cs typeface="Times New Roman" charset="0"/>
              </a:rPr>
              <a:t>Spiritual Practices/Interventions</a:t>
            </a:r>
          </a:p>
        </p:txBody>
      </p:sp>
      <p:graphicFrame>
        <p:nvGraphicFramePr>
          <p:cNvPr id="3" name="Diagram 2">
            <a:extLst>
              <a:ext uri="{FF2B5EF4-FFF2-40B4-BE49-F238E27FC236}">
                <a16:creationId xmlns:a16="http://schemas.microsoft.com/office/drawing/2014/main" id="{F1B6A18D-C6DA-4EBB-933E-EFAD4D4388BA}"/>
              </a:ext>
            </a:extLst>
          </p:cNvPr>
          <p:cNvGraphicFramePr/>
          <p:nvPr>
            <p:extLst>
              <p:ext uri="{D42A27DB-BD31-4B8C-83A1-F6EECF244321}">
                <p14:modId xmlns:p14="http://schemas.microsoft.com/office/powerpoint/2010/main" val="2999535280"/>
              </p:ext>
            </p:extLst>
          </p:nvPr>
        </p:nvGraphicFramePr>
        <p:xfrm>
          <a:off x="125730" y="609600"/>
          <a:ext cx="9806940" cy="603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6D2ACF5-9B88-4458-B36E-DE131A1AD563}"/>
              </a:ext>
            </a:extLst>
          </p:cNvPr>
          <p:cNvSpPr>
            <a:spLocks noGrp="1"/>
          </p:cNvSpPr>
          <p:nvPr>
            <p:ph type="title"/>
          </p:nvPr>
        </p:nvSpPr>
        <p:spPr>
          <a:xfrm>
            <a:off x="754380" y="533400"/>
            <a:ext cx="8549640" cy="55399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tlCol="0" anchor="t">
            <a:scene3d>
              <a:camera prst="orthographicFront"/>
              <a:lightRig rig="threePt" dir="tl">
                <a:rot lat="0" lon="0" rev="7200000"/>
              </a:lightRig>
            </a:scene3d>
            <a:sp3d contourW="6350">
              <a:contourClr>
                <a:schemeClr val="accent1"/>
              </a:contourClr>
            </a:sp3d>
          </a:bodyPr>
          <a:lstStyle/>
          <a:p>
            <a:pPr>
              <a:defRPr/>
            </a:pPr>
            <a:r>
              <a:rPr lang="en-US" b="1" dirty="0">
                <a:cs typeface="Times New Roman" panose="02020603050405020304" pitchFamily="18" charset="0"/>
              </a:rPr>
              <a:t>Spiritual Screening</a:t>
            </a:r>
          </a:p>
        </p:txBody>
      </p:sp>
      <p:sp>
        <p:nvSpPr>
          <p:cNvPr id="63491" name="Content Placeholder 2">
            <a:extLst>
              <a:ext uri="{FF2B5EF4-FFF2-40B4-BE49-F238E27FC236}">
                <a16:creationId xmlns:a16="http://schemas.microsoft.com/office/drawing/2014/main" id="{728EB217-1198-44B6-9DAC-0D53DD72AC0D}"/>
              </a:ext>
            </a:extLst>
          </p:cNvPr>
          <p:cNvSpPr>
            <a:spLocks noGrp="1"/>
          </p:cNvSpPr>
          <p:nvPr>
            <p:ph idx="1"/>
          </p:nvPr>
        </p:nvSpPr>
        <p:spPr>
          <a:xfrm>
            <a:off x="754380" y="1706880"/>
            <a:ext cx="8549640" cy="3053144"/>
          </a:xfrm>
        </p:spPr>
        <p:txBody>
          <a:bodyPr/>
          <a:lstStyle/>
          <a:p>
            <a:pPr eaLnBrk="1" hangingPunct="1">
              <a:defRPr/>
            </a:pPr>
            <a:r>
              <a:rPr lang="en-US" altLang="en-US" dirty="0">
                <a:ea typeface="ＭＳ Ｐゴシック" pitchFamily="34" charset="-128"/>
              </a:rPr>
              <a:t>Do you have any spiritual beliefs or practices that might affect your care?</a:t>
            </a:r>
          </a:p>
          <a:p>
            <a:pPr eaLnBrk="1" hangingPunct="1">
              <a:defRPr/>
            </a:pPr>
            <a:r>
              <a:rPr lang="en-US" altLang="en-US" dirty="0">
                <a:ea typeface="ＭＳ Ｐゴシック" pitchFamily="34" charset="-128"/>
              </a:rPr>
              <a:t>How important is spirituality in your coping?</a:t>
            </a:r>
          </a:p>
          <a:p>
            <a:pPr lvl="1" eaLnBrk="1" hangingPunct="1">
              <a:defRPr/>
            </a:pPr>
            <a:r>
              <a:rPr lang="en-US" altLang="ja-JP" sz="3520" dirty="0">
                <a:ea typeface="ＭＳ Ｐゴシック" pitchFamily="34" charset="-128"/>
              </a:rPr>
              <a:t>How well are those spiritual resources working for you at this time?</a:t>
            </a:r>
          </a:p>
          <a:p>
            <a:pPr eaLnBrk="1" hangingPunct="1">
              <a:buFontTx/>
              <a:buNone/>
              <a:defRPr/>
            </a:pPr>
            <a:endParaRPr lang="en-US" altLang="en-US" dirty="0">
              <a:solidFill>
                <a:srgbClr val="365F91"/>
              </a:solidFill>
              <a:ea typeface="ＭＳ Ｐゴシック" pitchFamily="34" charset="-12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txBox="1">
            <a:spLocks noGrp="1"/>
          </p:cNvSpPr>
          <p:nvPr/>
        </p:nvSpPr>
        <p:spPr bwMode="auto">
          <a:xfrm>
            <a:off x="7711440" y="7134225"/>
            <a:ext cx="234696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eaLnBrk="1" hangingPunct="1">
              <a:spcBef>
                <a:spcPct val="0"/>
              </a:spcBef>
              <a:buFontTx/>
              <a:buNone/>
            </a:pPr>
            <a:endParaRPr lang="en-US" altLang="en-US" sz="1540"/>
          </a:p>
        </p:txBody>
      </p:sp>
      <p:sp>
        <p:nvSpPr>
          <p:cNvPr id="55300" name="Rectangle 3">
            <a:extLst>
              <a:ext uri="{FF2B5EF4-FFF2-40B4-BE49-F238E27FC236}">
                <a16:creationId xmlns:a16="http://schemas.microsoft.com/office/drawing/2014/main" id="{2E2F3228-BD97-440D-885A-A878E16D16C9}"/>
              </a:ext>
            </a:extLst>
          </p:cNvPr>
          <p:cNvSpPr>
            <a:spLocks noGrp="1" noChangeArrowheads="1"/>
          </p:cNvSpPr>
          <p:nvPr>
            <p:ph idx="1"/>
          </p:nvPr>
        </p:nvSpPr>
        <p:spPr>
          <a:xfrm>
            <a:off x="76836" y="718503"/>
            <a:ext cx="7493159" cy="4976747"/>
          </a:xfrm>
        </p:spPr>
        <p:txBody>
          <a:bodyPr/>
          <a:lstStyle/>
          <a:p>
            <a:pPr>
              <a:defRPr/>
            </a:pPr>
            <a:r>
              <a:rPr lang="en-US" altLang="en-US" sz="1540" b="1" dirty="0">
                <a:latin typeface="Georgia" panose="02040502050405020303" pitchFamily="18" charset="0"/>
                <a:cs typeface="MS PGothic" panose="020B0600070205080204" pitchFamily="34" charset="-128"/>
              </a:rPr>
              <a:t>F – Faith and Belief</a:t>
            </a:r>
          </a:p>
          <a:p>
            <a:pPr>
              <a:defRPr/>
            </a:pPr>
            <a:r>
              <a:rPr lang="en-US" altLang="en-US" sz="1540" dirty="0">
                <a:latin typeface="Georgia" panose="02040502050405020303" pitchFamily="18" charset="0"/>
                <a:cs typeface="MS PGothic" panose="020B0600070205080204" pitchFamily="34" charset="-128"/>
              </a:rPr>
              <a:t>"Do you consider yourself spiritual or religious?" or "Is spirituality something important to you” or “Do you have spiritual beliefs that help you cope with stress/ difficult times?" (Contextualize to reason for visit if it is not the routine history). </a:t>
            </a:r>
          </a:p>
          <a:p>
            <a:pPr>
              <a:defRPr/>
            </a:pPr>
            <a:r>
              <a:rPr lang="en-US" altLang="en-US" sz="1540" dirty="0">
                <a:latin typeface="Georgia" panose="02040502050405020303" pitchFamily="18" charset="0"/>
                <a:cs typeface="MS PGothic" panose="020B0600070205080204" pitchFamily="34" charset="-128"/>
              </a:rPr>
              <a:t>"What gives your life meaning?"</a:t>
            </a:r>
            <a:endParaRPr lang="en-US" altLang="en-US" sz="1540" b="1" dirty="0">
              <a:latin typeface="Georgia" panose="02040502050405020303" pitchFamily="18" charset="0"/>
              <a:cs typeface="MS PGothic" panose="020B0600070205080204" pitchFamily="34" charset="-128"/>
            </a:endParaRPr>
          </a:p>
          <a:p>
            <a:pPr>
              <a:defRPr/>
            </a:pPr>
            <a:r>
              <a:rPr lang="en-US" altLang="en-US" sz="1540" b="1" dirty="0">
                <a:latin typeface="Georgia" panose="02040502050405020303" pitchFamily="18" charset="0"/>
                <a:cs typeface="MS PGothic" panose="020B0600070205080204" pitchFamily="34" charset="-128"/>
              </a:rPr>
              <a:t>I – Importance</a:t>
            </a:r>
          </a:p>
          <a:p>
            <a:pPr>
              <a:defRPr/>
            </a:pPr>
            <a:r>
              <a:rPr lang="en-US" altLang="en-US" sz="1540" dirty="0">
                <a:latin typeface="Georgia" panose="02040502050405020303" pitchFamily="18" charset="0"/>
                <a:cs typeface="MS PGothic" panose="020B0600070205080204" pitchFamily="34" charset="-128"/>
              </a:rPr>
              <a:t>"What importance does your spirituality have in your life? Has your spirituality influenced how you take care of yourself, your health? Does your spirituality influence you in your healthcare decision making?” (e.g. advance directives, treatment etc.)</a:t>
            </a:r>
          </a:p>
          <a:p>
            <a:pPr>
              <a:defRPr/>
            </a:pPr>
            <a:endParaRPr lang="en-US" altLang="en-US" sz="1540" b="1" dirty="0">
              <a:latin typeface="Georgia" panose="02040502050405020303" pitchFamily="18" charset="0"/>
              <a:cs typeface="MS PGothic" panose="020B0600070205080204" pitchFamily="34" charset="-128"/>
            </a:endParaRPr>
          </a:p>
          <a:p>
            <a:pPr>
              <a:defRPr/>
            </a:pPr>
            <a:r>
              <a:rPr lang="en-US" altLang="en-US" sz="1540" b="1" dirty="0">
                <a:latin typeface="Georgia" panose="02040502050405020303" pitchFamily="18" charset="0"/>
                <a:cs typeface="MS PGothic" panose="020B0600070205080204" pitchFamily="34" charset="-128"/>
              </a:rPr>
              <a:t>C – Community</a:t>
            </a:r>
          </a:p>
          <a:p>
            <a:pPr>
              <a:defRPr/>
            </a:pPr>
            <a:r>
              <a:rPr lang="en-US" altLang="en-US" sz="1540" dirty="0">
                <a:latin typeface="Georgia" panose="02040502050405020303" pitchFamily="18" charset="0"/>
                <a:cs typeface="MS PGothic" panose="020B0600070205080204" pitchFamily="34" charset="-128"/>
              </a:rPr>
              <a:t>"Are you part of a spiritual community? Communities such as churches, temples, and mosques, or a group of like-minded friends, family, or yoga, can serve as strong support systems for some patients.  Can explore further: Is this of support to you and how? Is there a group of people you really love or who are important to you?"</a:t>
            </a:r>
          </a:p>
          <a:p>
            <a:pPr>
              <a:defRPr/>
            </a:pPr>
            <a:endParaRPr lang="en-US" altLang="en-US" sz="1540" b="1" dirty="0">
              <a:latin typeface="Georgia" panose="02040502050405020303" pitchFamily="18" charset="0"/>
              <a:cs typeface="MS PGothic" panose="020B0600070205080204" pitchFamily="34" charset="-128"/>
            </a:endParaRPr>
          </a:p>
          <a:p>
            <a:pPr>
              <a:defRPr/>
            </a:pPr>
            <a:r>
              <a:rPr lang="en-US" altLang="en-US" sz="1540" b="1" dirty="0">
                <a:latin typeface="Georgia" panose="02040502050405020303" pitchFamily="18" charset="0"/>
                <a:cs typeface="MS PGothic" panose="020B0600070205080204" pitchFamily="34" charset="-128"/>
              </a:rPr>
              <a:t>A – Address in Care</a:t>
            </a:r>
          </a:p>
          <a:p>
            <a:pPr>
              <a:defRPr/>
            </a:pPr>
            <a:r>
              <a:rPr lang="en-US" altLang="en-US" sz="1540" dirty="0">
                <a:latin typeface="Georgia" panose="02040502050405020303" pitchFamily="18" charset="0"/>
                <a:cs typeface="MS PGothic" panose="020B0600070205080204" pitchFamily="34" charset="-128"/>
              </a:rPr>
              <a:t>"How would you like me, your healthcare provider, to address these issues in your healthcare?"  (With the newer models including diagnosis of spiritual distress; A also refers to the “Assessment and Plan” of patient spiritual distress or issues within a treatment or care plan.)</a:t>
            </a:r>
          </a:p>
        </p:txBody>
      </p:sp>
      <p:pic>
        <p:nvPicPr>
          <p:cNvPr id="563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9995" y="711517"/>
            <a:ext cx="2488406" cy="45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8D4DD6E7-61D4-48E6-B103-8C8323AB125E}"/>
              </a:ext>
            </a:extLst>
          </p:cNvPr>
          <p:cNvSpPr txBox="1">
            <a:spLocks/>
          </p:cNvSpPr>
          <p:nvPr/>
        </p:nvSpPr>
        <p:spPr bwMode="auto">
          <a:xfrm>
            <a:off x="1393508" y="114300"/>
            <a:ext cx="5050155" cy="1019810"/>
          </a:xfrm>
          <a:prstGeom prst="rect">
            <a:avLst/>
          </a:prstGeom>
        </p:spPr>
        <p:txBody>
          <a:bodyPr/>
          <a:lstStyle>
            <a:lvl1pPr algn="l" rtl="0" eaLnBrk="0" fontAlgn="base" hangingPunct="0">
              <a:spcBef>
                <a:spcPct val="0"/>
              </a:spcBef>
              <a:spcAft>
                <a:spcPct val="0"/>
              </a:spcAft>
              <a:defRPr sz="4400">
                <a:solidFill>
                  <a:srgbClr val="251248"/>
                </a:solidFill>
                <a:latin typeface="Times New Roman" pitchFamily="18" charset="0"/>
                <a:ea typeface="MS PGothic" pitchFamily="34" charset="-128"/>
                <a:cs typeface="Times New Roman" pitchFamily="18" charset="0"/>
              </a:defRPr>
            </a:lvl1pPr>
            <a:lvl2pPr algn="l" rtl="0" eaLnBrk="0" fontAlgn="base" hangingPunct="0">
              <a:spcBef>
                <a:spcPct val="0"/>
              </a:spcBef>
              <a:spcAft>
                <a:spcPct val="0"/>
              </a:spcAft>
              <a:defRPr sz="4400">
                <a:solidFill>
                  <a:schemeClr val="tx2"/>
                </a:solidFill>
                <a:latin typeface="Tahoma" pitchFamily="34" charset="0"/>
                <a:ea typeface="MS PGothic" pitchFamily="34" charset="-128"/>
                <a:cs typeface="MS PGothic" panose="020B0600070205080204" pitchFamily="34" charset="-128"/>
              </a:defRPr>
            </a:lvl2pPr>
            <a:lvl3pPr algn="l" rtl="0" eaLnBrk="0" fontAlgn="base" hangingPunct="0">
              <a:spcBef>
                <a:spcPct val="0"/>
              </a:spcBef>
              <a:spcAft>
                <a:spcPct val="0"/>
              </a:spcAft>
              <a:defRPr sz="4400">
                <a:solidFill>
                  <a:schemeClr val="tx2"/>
                </a:solidFill>
                <a:latin typeface="Tahoma" pitchFamily="34" charset="0"/>
                <a:ea typeface="MS PGothic" pitchFamily="34" charset="-128"/>
                <a:cs typeface="MS PGothic" panose="020B0600070205080204" pitchFamily="34" charset="-128"/>
              </a:defRPr>
            </a:lvl3pPr>
            <a:lvl4pPr algn="l" rtl="0" eaLnBrk="0" fontAlgn="base" hangingPunct="0">
              <a:spcBef>
                <a:spcPct val="0"/>
              </a:spcBef>
              <a:spcAft>
                <a:spcPct val="0"/>
              </a:spcAft>
              <a:defRPr sz="4400">
                <a:solidFill>
                  <a:schemeClr val="tx2"/>
                </a:solidFill>
                <a:latin typeface="Tahoma" pitchFamily="34" charset="0"/>
                <a:ea typeface="MS PGothic" pitchFamily="34" charset="-128"/>
                <a:cs typeface="MS PGothic" panose="020B0600070205080204" pitchFamily="34" charset="-128"/>
              </a:defRPr>
            </a:lvl4pPr>
            <a:lvl5pPr algn="l" rtl="0" eaLnBrk="0" fontAlgn="base" hangingPunct="0">
              <a:spcBef>
                <a:spcPct val="0"/>
              </a:spcBef>
              <a:spcAft>
                <a:spcPct val="0"/>
              </a:spcAft>
              <a:defRPr sz="4400">
                <a:solidFill>
                  <a:schemeClr val="tx2"/>
                </a:solidFill>
                <a:latin typeface="Tahoma" pitchFamily="34" charset="0"/>
                <a:ea typeface="MS PGothic" pitchFamily="34" charset="-128"/>
                <a:cs typeface="MS PGothic" panose="020B0600070205080204" pitchFamily="34" charset="-128"/>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a:lstStyle>
          <a:p>
            <a:pPr algn="ctr">
              <a:defRPr/>
            </a:pPr>
            <a:r>
              <a:rPr lang="en-US" sz="3960" b="1" kern="0" dirty="0">
                <a:solidFill>
                  <a:schemeClr val="tx2">
                    <a:lumMod val="75000"/>
                  </a:schemeClr>
                </a:solidFill>
                <a:latin typeface="Times New Roman" charset="0"/>
                <a:ea typeface="ＭＳ Ｐゴシック" panose="020B0600070205080204" pitchFamily="50" charset="-128"/>
                <a:cs typeface="Times New Roman" charset="0"/>
              </a:rPr>
              <a:t>FICA</a:t>
            </a:r>
            <a:r>
              <a:rPr lang="en-US" sz="3960" b="1" kern="0" baseline="30000" dirty="0">
                <a:solidFill>
                  <a:schemeClr val="tx2">
                    <a:lumMod val="75000"/>
                  </a:schemeClr>
                </a:solidFill>
                <a:latin typeface="Times New Roman" charset="0"/>
                <a:ea typeface="ＭＳ Ｐゴシック" panose="020B0600070205080204" pitchFamily="50" charset="-128"/>
                <a:cs typeface="Times New Roman" charset="0"/>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5635D02E-74A8-4B24-85A9-8D21D463DC13}"/>
              </a:ext>
            </a:extLst>
          </p:cNvPr>
          <p:cNvSpPr>
            <a:spLocks noGrp="1" noChangeArrowheads="1"/>
          </p:cNvSpPr>
          <p:nvPr>
            <p:ph type="title"/>
          </p:nvPr>
        </p:nvSpPr>
        <p:spPr>
          <a:xfrm>
            <a:off x="892335" y="281941"/>
            <a:ext cx="8572341" cy="553998"/>
          </a:xfrm>
          <a:extLst>
            <a:ext uri="{909E8E84-426E-40dd-AFC4-6F175D3DCCD1}"/>
            <a:ext uri="{91240B29-F687-4f45-9708-019B960494DF}"/>
          </a:extLst>
        </p:spPr>
        <p:txBody>
          <a:bodyPr anchor="t"/>
          <a:lstStyle/>
          <a:p>
            <a:pPr eaLnBrk="1" hangingPunct="1">
              <a:defRPr/>
            </a:pPr>
            <a:r>
              <a:rPr lang="en-US" b="1" dirty="0">
                <a:solidFill>
                  <a:srgbClr val="100039"/>
                </a:solidFill>
                <a:latin typeface="Times New Roman" charset="0"/>
                <a:ea typeface="MS PGothic" charset="0"/>
              </a:rPr>
              <a:t>Validation of FICA Tool</a:t>
            </a:r>
          </a:p>
        </p:txBody>
      </p:sp>
      <p:sp>
        <p:nvSpPr>
          <p:cNvPr id="18434" name="Rectangle 3">
            <a:extLst>
              <a:ext uri="{FF2B5EF4-FFF2-40B4-BE49-F238E27FC236}">
                <a16:creationId xmlns:a16="http://schemas.microsoft.com/office/drawing/2014/main" id="{6E457DA3-4869-4520-B85B-F824E971B40D}"/>
              </a:ext>
            </a:extLst>
          </p:cNvPr>
          <p:cNvSpPr>
            <a:spLocks noGrp="1" noChangeArrowheads="1"/>
          </p:cNvSpPr>
          <p:nvPr>
            <p:ph idx="1"/>
          </p:nvPr>
        </p:nvSpPr>
        <p:spPr>
          <a:xfrm>
            <a:off x="87313" y="1430973"/>
            <a:ext cx="9789478" cy="3071610"/>
          </a:xfrm>
        </p:spPr>
        <p:txBody>
          <a:bodyPr/>
          <a:lstStyle/>
          <a:p>
            <a:pPr>
              <a:spcBef>
                <a:spcPts val="550"/>
              </a:spcBef>
              <a:defRPr/>
            </a:pPr>
            <a:r>
              <a:rPr lang="en-US" sz="3080" dirty="0">
                <a:latin typeface="Georgia" panose="02040502050405020303" pitchFamily="18" charset="0"/>
                <a:ea typeface="MS PGothic" charset="0"/>
                <a:cs typeface="MS PGothic" charset="0"/>
              </a:rPr>
              <a:t>Inter-item correlation between FICA quantitative and COH spirituality domain of QOL instrument:</a:t>
            </a:r>
          </a:p>
          <a:p>
            <a:pPr lvl="1">
              <a:spcBef>
                <a:spcPts val="550"/>
              </a:spcBef>
              <a:defRPr/>
            </a:pPr>
            <a:r>
              <a:rPr lang="en-US" dirty="0">
                <a:latin typeface="Georgia" panose="02040502050405020303" pitchFamily="18" charset="0"/>
                <a:cs typeface="Arial" charset="0"/>
              </a:rPr>
              <a:t>Religion</a:t>
            </a:r>
          </a:p>
          <a:p>
            <a:pPr lvl="1">
              <a:spcBef>
                <a:spcPts val="550"/>
              </a:spcBef>
              <a:defRPr/>
            </a:pPr>
            <a:r>
              <a:rPr lang="en-US" dirty="0">
                <a:latin typeface="Georgia" panose="02040502050405020303" pitchFamily="18" charset="0"/>
                <a:cs typeface="Arial" charset="0"/>
              </a:rPr>
              <a:t>Spiritual Activities</a:t>
            </a:r>
          </a:p>
          <a:p>
            <a:pPr lvl="1">
              <a:spcBef>
                <a:spcPts val="550"/>
              </a:spcBef>
              <a:defRPr/>
            </a:pPr>
            <a:r>
              <a:rPr lang="en-US" dirty="0">
                <a:latin typeface="Georgia" panose="02040502050405020303" pitchFamily="18" charset="0"/>
                <a:cs typeface="Arial" charset="0"/>
              </a:rPr>
              <a:t>Change in spirituality</a:t>
            </a:r>
          </a:p>
          <a:p>
            <a:pPr lvl="1">
              <a:spcBef>
                <a:spcPts val="550"/>
              </a:spcBef>
              <a:defRPr/>
            </a:pPr>
            <a:r>
              <a:rPr lang="en-US" dirty="0">
                <a:latin typeface="Georgia" panose="02040502050405020303" pitchFamily="18" charset="0"/>
                <a:cs typeface="Arial" charset="0"/>
              </a:rPr>
              <a:t>Positive life change</a:t>
            </a:r>
          </a:p>
          <a:p>
            <a:pPr lvl="1">
              <a:spcBef>
                <a:spcPts val="550"/>
              </a:spcBef>
              <a:defRPr/>
            </a:pPr>
            <a:r>
              <a:rPr lang="en-US" dirty="0">
                <a:latin typeface="Georgia" panose="02040502050405020303" pitchFamily="18" charset="0"/>
                <a:cs typeface="Arial" charset="0"/>
              </a:rPr>
              <a:t>Purpose</a:t>
            </a:r>
          </a:p>
          <a:p>
            <a:pPr lvl="1">
              <a:spcBef>
                <a:spcPts val="550"/>
              </a:spcBef>
              <a:defRPr/>
            </a:pPr>
            <a:r>
              <a:rPr lang="en-US" dirty="0">
                <a:latin typeface="Georgia" panose="02040502050405020303" pitchFamily="18" charset="0"/>
                <a:cs typeface="Arial" charset="0"/>
              </a:rPr>
              <a:t>Hopefulness</a:t>
            </a:r>
          </a:p>
        </p:txBody>
      </p:sp>
      <p:sp>
        <p:nvSpPr>
          <p:cNvPr id="58372" name="Rectangle 1"/>
          <p:cNvSpPr>
            <a:spLocks noChangeArrowheads="1"/>
          </p:cNvSpPr>
          <p:nvPr/>
        </p:nvSpPr>
        <p:spPr bwMode="auto">
          <a:xfrm>
            <a:off x="4847590" y="7127240"/>
            <a:ext cx="5029200"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a:spcBef>
                <a:spcPct val="0"/>
              </a:spcBef>
              <a:buFontTx/>
              <a:buNone/>
            </a:pPr>
            <a:r>
              <a:rPr lang="en-US" altLang="en-US" sz="1760">
                <a:latin typeface="Georgia" charset="0"/>
              </a:rPr>
              <a:t>(Borneman, et.al., 2010) </a:t>
            </a:r>
            <a:endParaRPr lang="en-US" altLang="en-US" sz="176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2">
            <a:extLst>
              <a:ext uri="{FF2B5EF4-FFF2-40B4-BE49-F238E27FC236}">
                <a16:creationId xmlns:a16="http://schemas.microsoft.com/office/drawing/2014/main" id="{EC030BC3-AF86-4841-A351-EF231B7B9A6C}"/>
              </a:ext>
            </a:extLst>
          </p:cNvPr>
          <p:cNvSpPr>
            <a:spLocks noGrp="1"/>
          </p:cNvSpPr>
          <p:nvPr>
            <p:ph type="title"/>
          </p:nvPr>
        </p:nvSpPr>
        <p:spPr>
          <a:xfrm>
            <a:off x="1001522" y="728726"/>
            <a:ext cx="8055355" cy="55399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a:ea typeface="MS PGothic" charset="0"/>
                <a:cs typeface="+mj-cs"/>
              </a:rPr>
              <a:t>Doris</a:t>
            </a:r>
          </a:p>
        </p:txBody>
      </p:sp>
      <p:sp>
        <p:nvSpPr>
          <p:cNvPr id="57345" name="Rectangle 3">
            <a:extLst>
              <a:ext uri="{FF2B5EF4-FFF2-40B4-BE49-F238E27FC236}">
                <a16:creationId xmlns:a16="http://schemas.microsoft.com/office/drawing/2014/main" id="{33058319-8544-476F-8241-8E61A0B9EAA5}"/>
              </a:ext>
            </a:extLst>
          </p:cNvPr>
          <p:cNvSpPr>
            <a:spLocks noGrp="1" noChangeArrowheads="1"/>
          </p:cNvSpPr>
          <p:nvPr>
            <p:ph idx="1"/>
          </p:nvPr>
        </p:nvSpPr>
        <p:spPr>
          <a:xfrm>
            <a:off x="502920" y="1706881"/>
            <a:ext cx="9052560" cy="5146199"/>
          </a:xfrm>
        </p:spPr>
        <p:txBody>
          <a:bodyPr>
            <a:normAutofit/>
          </a:bodyPr>
          <a:lstStyle/>
          <a:p>
            <a:pPr>
              <a:lnSpc>
                <a:spcPct val="80000"/>
              </a:lnSpc>
              <a:defRPr/>
            </a:pPr>
            <a:r>
              <a:rPr lang="en-US" altLang="en-US" sz="2420" dirty="0">
                <a:ea typeface="ＭＳ Ｐゴシック" pitchFamily="34" charset="-128"/>
              </a:rPr>
              <a:t>58 year old female with strong family history of breast cancer</a:t>
            </a:r>
            <a:br>
              <a:rPr lang="en-US" altLang="en-US" sz="2420" dirty="0">
                <a:ea typeface="ＭＳ Ｐゴシック" pitchFamily="34" charset="-128"/>
              </a:rPr>
            </a:br>
            <a:r>
              <a:rPr lang="en-US" altLang="en-US" sz="2420" dirty="0">
                <a:ea typeface="ＭＳ Ｐゴシック" pitchFamily="34" charset="-128"/>
              </a:rPr>
              <a:t>  </a:t>
            </a:r>
          </a:p>
          <a:p>
            <a:pPr>
              <a:lnSpc>
                <a:spcPct val="80000"/>
              </a:lnSpc>
              <a:defRPr/>
            </a:pPr>
            <a:r>
              <a:rPr lang="en-US" altLang="en-US" sz="2420" dirty="0">
                <a:ea typeface="ＭＳ Ｐゴシック" pitchFamily="34" charset="-128"/>
              </a:rPr>
              <a:t>At age 52 a mammogram showed a suspicious lesion, on biopsy it was found to be positive. </a:t>
            </a:r>
            <a:br>
              <a:rPr lang="en-US" altLang="en-US" sz="2420" dirty="0">
                <a:ea typeface="ＭＳ Ｐゴシック" pitchFamily="34" charset="-128"/>
              </a:rPr>
            </a:br>
            <a:endParaRPr lang="en-US" altLang="en-US" sz="2420" dirty="0">
              <a:ea typeface="ＭＳ Ｐゴシック" pitchFamily="34" charset="-128"/>
            </a:endParaRPr>
          </a:p>
          <a:p>
            <a:pPr>
              <a:lnSpc>
                <a:spcPct val="80000"/>
              </a:lnSpc>
              <a:defRPr/>
            </a:pPr>
            <a:r>
              <a:rPr lang="en-US" altLang="en-US" sz="2420" dirty="0">
                <a:ea typeface="ＭＳ Ｐゴシック" pitchFamily="34" charset="-128"/>
              </a:rPr>
              <a:t>Had bilateral mastectomy. The decision caused considerable stress and concern.</a:t>
            </a:r>
            <a:br>
              <a:rPr lang="en-US" altLang="en-US" sz="2420" dirty="0">
                <a:ea typeface="ＭＳ Ｐゴシック" pitchFamily="34" charset="-128"/>
              </a:rPr>
            </a:br>
            <a:r>
              <a:rPr lang="en-US" altLang="en-US" sz="2420" dirty="0">
                <a:ea typeface="ＭＳ Ｐゴシック" pitchFamily="34" charset="-128"/>
              </a:rPr>
              <a:t> </a:t>
            </a:r>
          </a:p>
          <a:p>
            <a:pPr>
              <a:lnSpc>
                <a:spcPct val="80000"/>
              </a:lnSpc>
              <a:defRPr/>
            </a:pPr>
            <a:r>
              <a:rPr lang="en-US" altLang="en-US" sz="2420" dirty="0">
                <a:ea typeface="ＭＳ Ｐゴシック" pitchFamily="34" charset="-128"/>
              </a:rPr>
              <a:t>Underwent surgery, had a good outcome and doing well since the surgery. </a:t>
            </a:r>
            <a:br>
              <a:rPr lang="en-US" altLang="en-US" sz="2420" dirty="0">
                <a:ea typeface="ＭＳ Ｐゴシック" pitchFamily="34" charset="-128"/>
              </a:rPr>
            </a:br>
            <a:endParaRPr lang="en-US" altLang="en-US" sz="2420" dirty="0">
              <a:ea typeface="ＭＳ Ｐゴシック" pitchFamily="34" charset="-128"/>
            </a:endParaRPr>
          </a:p>
          <a:p>
            <a:pPr>
              <a:lnSpc>
                <a:spcPct val="80000"/>
              </a:lnSpc>
              <a:defRPr/>
            </a:pPr>
            <a:r>
              <a:rPr lang="en-US" altLang="en-US" sz="2420" dirty="0">
                <a:ea typeface="ＭＳ Ｐゴシック" pitchFamily="34" charset="-128"/>
              </a:rPr>
              <a:t>She comes in with new back pain and is worried that this could be a metastasis. She has no other symptoms. She has had chronic back aches in the past. </a:t>
            </a:r>
            <a:br>
              <a:rPr lang="en-US" altLang="en-US" sz="2420" dirty="0">
                <a:ea typeface="ＭＳ Ｐゴシック" pitchFamily="34" charset="-128"/>
              </a:rPr>
            </a:br>
            <a:endParaRPr lang="en-US" altLang="en-US" sz="2420" dirty="0">
              <a:ea typeface="ＭＳ Ｐゴシック" pitchFamily="34" charset="-128"/>
            </a:endParaRPr>
          </a:p>
          <a:p>
            <a:pPr>
              <a:lnSpc>
                <a:spcPct val="80000"/>
              </a:lnSpc>
              <a:defRPr/>
            </a:pPr>
            <a:r>
              <a:rPr lang="en-US" altLang="en-US" sz="2420" dirty="0">
                <a:ea typeface="ＭＳ Ｐゴシック" pitchFamily="34" charset="-128"/>
              </a:rPr>
              <a:t>Exam is consistent with musculoskeletal lumbar tightness. </a:t>
            </a:r>
            <a:r>
              <a:rPr lang="en-US" altLang="en-US" sz="2420" dirty="0" err="1">
                <a:ea typeface="ＭＳ Ｐゴシック" pitchFamily="34" charset="-128"/>
              </a:rPr>
              <a:t>Neuro</a:t>
            </a:r>
            <a:r>
              <a:rPr lang="en-US" altLang="en-US" sz="2420" dirty="0">
                <a:ea typeface="ＭＳ Ｐゴシック" pitchFamily="34" charset="-128"/>
              </a:rPr>
              <a:t> exam is negative. The rest of the exam is normal.</a:t>
            </a:r>
          </a:p>
        </p:txBody>
      </p:sp>
      <p:sp>
        <p:nvSpPr>
          <p:cNvPr id="30723" name="Slide Number Placeholder 1"/>
          <p:cNvSpPr>
            <a:spLocks noGrp="1"/>
          </p:cNvSpPr>
          <p:nvPr>
            <p:ph type="sldNum" sz="quarter" idx="11"/>
          </p:nvPr>
        </p:nvSpPr>
        <p:spPr bwMode="auto">
          <a:xfrm>
            <a:off x="8458200" y="6381750"/>
            <a:ext cx="685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spcBef>
                <a:spcPct val="0"/>
              </a:spcBef>
              <a:buFontTx/>
              <a:buNone/>
              <a:defRPr/>
            </a:pPr>
            <a:fld id="{55C0807B-5EC7-714A-8B91-6338883D004F}" type="slidenum">
              <a:rPr lang="en-US" altLang="en-US" smtClean="0"/>
              <a:pPr>
                <a:spcBef>
                  <a:spcPct val="0"/>
                </a:spcBef>
                <a:buFontTx/>
                <a:buNone/>
                <a:defRPr/>
              </a:pPr>
              <a:t>69</a:t>
            </a:fld>
            <a:endParaRPr lang="en-US" altLang="en-US" sz="990">
              <a:solidFill>
                <a:srgbClr val="414636"/>
              </a:solidFill>
              <a:latin typeface="Calibri"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xfrm>
            <a:off x="3817111" y="1032764"/>
            <a:ext cx="2424430" cy="574040"/>
          </a:xfrm>
          <a:prstGeom prst="rect">
            <a:avLst/>
          </a:prstGeom>
        </p:spPr>
        <p:txBody>
          <a:bodyPr vert="horz" wrap="square" lIns="0" tIns="12700" rIns="0" bIns="0" rtlCol="0">
            <a:spAutoFit/>
          </a:bodyPr>
          <a:lstStyle/>
          <a:p>
            <a:pPr marL="12700">
              <a:lnSpc>
                <a:spcPct val="100000"/>
              </a:lnSpc>
              <a:spcBef>
                <a:spcPts val="100"/>
              </a:spcBef>
            </a:pPr>
            <a:r>
              <a:rPr spc="-5" dirty="0"/>
              <a:t>Gap in</a:t>
            </a:r>
            <a:r>
              <a:rPr spc="-80" dirty="0"/>
              <a:t> </a:t>
            </a:r>
            <a:r>
              <a:rPr spc="-10" dirty="0"/>
              <a:t>Care</a:t>
            </a:r>
          </a:p>
        </p:txBody>
      </p:sp>
      <p:sp>
        <p:nvSpPr>
          <p:cNvPr id="13" name="object 13"/>
          <p:cNvSpPr txBox="1">
            <a:spLocks noGrp="1"/>
          </p:cNvSpPr>
          <p:nvPr>
            <p:ph type="body" idx="1"/>
          </p:nvPr>
        </p:nvSpPr>
        <p:spPr>
          <a:prstGeom prst="rect">
            <a:avLst/>
          </a:prstGeom>
        </p:spPr>
        <p:txBody>
          <a:bodyPr vert="horz" wrap="square" lIns="0" tIns="183083" rIns="0" bIns="0" rtlCol="0">
            <a:spAutoFit/>
          </a:bodyPr>
          <a:lstStyle/>
          <a:p>
            <a:pPr marL="12700" marR="5080">
              <a:lnSpc>
                <a:spcPct val="120000"/>
              </a:lnSpc>
              <a:spcBef>
                <a:spcPts val="100"/>
              </a:spcBef>
            </a:pPr>
            <a:r>
              <a:rPr spc="-10" dirty="0"/>
              <a:t>Research shows </a:t>
            </a:r>
            <a:r>
              <a:rPr spc="-5" dirty="0"/>
              <a:t>that </a:t>
            </a:r>
            <a:r>
              <a:rPr spc="-10" dirty="0"/>
              <a:t>perhaps </a:t>
            </a:r>
            <a:r>
              <a:rPr b="1" spc="-10" dirty="0">
                <a:solidFill>
                  <a:srgbClr val="C00000"/>
                </a:solidFill>
                <a:latin typeface="Arial"/>
                <a:cs typeface="Arial"/>
              </a:rPr>
              <a:t>65-90% </a:t>
            </a:r>
            <a:r>
              <a:rPr spc="-10" dirty="0"/>
              <a:t>of  cancer patients need rehabilitation medical  </a:t>
            </a:r>
            <a:r>
              <a:rPr spc="-5" dirty="0"/>
              <a:t>care, and </a:t>
            </a:r>
            <a:r>
              <a:rPr spc="-10" dirty="0"/>
              <a:t>there </a:t>
            </a:r>
            <a:r>
              <a:rPr spc="-5" dirty="0"/>
              <a:t>are </a:t>
            </a:r>
            <a:r>
              <a:rPr spc="-10" dirty="0"/>
              <a:t>many unmet</a:t>
            </a:r>
            <a:r>
              <a:rPr spc="-30" dirty="0"/>
              <a:t> </a:t>
            </a:r>
            <a:r>
              <a:rPr spc="-10" dirty="0"/>
              <a:t>needs.</a:t>
            </a:r>
          </a:p>
        </p:txBody>
      </p:sp>
      <p:sp>
        <p:nvSpPr>
          <p:cNvPr id="14" name="object 14"/>
          <p:cNvSpPr txBox="1"/>
          <p:nvPr/>
        </p:nvSpPr>
        <p:spPr>
          <a:xfrm>
            <a:off x="993902" y="4961635"/>
            <a:ext cx="4431030" cy="269875"/>
          </a:xfrm>
          <a:prstGeom prst="rect">
            <a:avLst/>
          </a:prstGeom>
        </p:spPr>
        <p:txBody>
          <a:bodyPr vert="horz" wrap="square" lIns="0" tIns="12700" rIns="0" bIns="0" rtlCol="0">
            <a:spAutoFit/>
          </a:bodyPr>
          <a:lstStyle/>
          <a:p>
            <a:pPr marL="12700">
              <a:lnSpc>
                <a:spcPct val="100000"/>
              </a:lnSpc>
              <a:spcBef>
                <a:spcPts val="100"/>
              </a:spcBef>
            </a:pPr>
            <a:r>
              <a:rPr sz="1600" i="1" spc="-5" dirty="0">
                <a:latin typeface="Arial"/>
                <a:cs typeface="Arial"/>
              </a:rPr>
              <a:t>Source: Silver JK, et al. CA Cancer </a:t>
            </a:r>
            <a:r>
              <a:rPr sz="1600" i="1" dirty="0">
                <a:latin typeface="Arial"/>
                <a:cs typeface="Arial"/>
              </a:rPr>
              <a:t>J </a:t>
            </a:r>
            <a:r>
              <a:rPr sz="1600" i="1" spc="-5" dirty="0">
                <a:latin typeface="Arial"/>
                <a:cs typeface="Arial"/>
              </a:rPr>
              <a:t>Clin.</a:t>
            </a:r>
            <a:r>
              <a:rPr sz="1600" i="1" spc="425" dirty="0">
                <a:latin typeface="Arial"/>
                <a:cs typeface="Arial"/>
              </a:rPr>
              <a:t> </a:t>
            </a:r>
            <a:r>
              <a:rPr sz="1600" i="1" spc="-5" dirty="0">
                <a:latin typeface="Arial"/>
                <a:cs typeface="Arial"/>
              </a:rPr>
              <a:t>2013.</a:t>
            </a:r>
            <a:endParaRPr sz="1600">
              <a:latin typeface="Arial"/>
              <a:cs typeface="Arial"/>
            </a:endParaRPr>
          </a:p>
        </p:txBody>
      </p:sp>
      <p:sp>
        <p:nvSpPr>
          <p:cNvPr id="15" name="object 15"/>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a:extLst>
              <a:ext uri="{FF2B5EF4-FFF2-40B4-BE49-F238E27FC236}">
                <a16:creationId xmlns:a16="http://schemas.microsoft.com/office/drawing/2014/main" id="{67845409-C32C-485F-9F63-4DA2A92FF4DE}"/>
              </a:ext>
            </a:extLst>
          </p:cNvPr>
          <p:cNvSpPr>
            <a:spLocks noGrp="1" noChangeArrowheads="1"/>
          </p:cNvSpPr>
          <p:nvPr>
            <p:ph type="body" idx="4294967295"/>
          </p:nvPr>
        </p:nvSpPr>
        <p:spPr>
          <a:xfrm>
            <a:off x="586740" y="1287780"/>
            <a:ext cx="9052560" cy="5196840"/>
          </a:xfrm>
        </p:spPr>
        <p:txBody>
          <a:bodyPr>
            <a:normAutofit lnSpcReduction="10000"/>
          </a:bodyPr>
          <a:lstStyle/>
          <a:p>
            <a:pPr>
              <a:lnSpc>
                <a:spcPct val="90000"/>
              </a:lnSpc>
              <a:spcBef>
                <a:spcPct val="0"/>
              </a:spcBef>
              <a:defRPr/>
            </a:pPr>
            <a:r>
              <a:rPr lang="en-US" altLang="en-US" sz="2640" b="1" dirty="0">
                <a:ea typeface="ＭＳ Ｐゴシック" pitchFamily="34" charset="-128"/>
              </a:rPr>
              <a:t>F:</a:t>
            </a:r>
            <a:r>
              <a:rPr lang="en-US" altLang="en-US" sz="2640" dirty="0">
                <a:ea typeface="ＭＳ Ｐゴシック" pitchFamily="34" charset="-128"/>
              </a:rPr>
              <a:t> Spiritual, non religious; finds meaning in relationships, work, nature and art.</a:t>
            </a:r>
            <a:br>
              <a:rPr lang="en-US" altLang="en-US" sz="2640" dirty="0">
                <a:ea typeface="ＭＳ Ｐゴシック" pitchFamily="34" charset="-128"/>
              </a:rPr>
            </a:br>
            <a:endParaRPr lang="en-US" altLang="en-US" sz="2640" dirty="0">
              <a:ea typeface="ＭＳ Ｐゴシック" pitchFamily="34" charset="-128"/>
            </a:endParaRPr>
          </a:p>
          <a:p>
            <a:pPr>
              <a:lnSpc>
                <a:spcPct val="90000"/>
              </a:lnSpc>
              <a:spcBef>
                <a:spcPct val="0"/>
              </a:spcBef>
              <a:defRPr/>
            </a:pPr>
            <a:r>
              <a:rPr lang="en-US" altLang="en-US" sz="2640" b="1" dirty="0">
                <a:ea typeface="ＭＳ Ｐゴシック" pitchFamily="34" charset="-128"/>
              </a:rPr>
              <a:t>I:</a:t>
            </a:r>
            <a:r>
              <a:rPr lang="en-US" altLang="en-US" sz="2640" dirty="0">
                <a:ea typeface="ＭＳ Ｐゴシック" pitchFamily="34" charset="-128"/>
              </a:rPr>
              <a:t> Feels her ability to deal with the uncertainty at the time of diagnosis was due to her inner peace which she gets from daily meditation; she uses time in nature and solitude to help her “ground herself.” Is having trouble using those spiritual resources now even though she realizes the worry about the back ache may be excessive.</a:t>
            </a:r>
            <a:br>
              <a:rPr lang="en-US" altLang="en-US" sz="2640" dirty="0">
                <a:ea typeface="ＭＳ Ｐゴシック" pitchFamily="34" charset="-128"/>
              </a:rPr>
            </a:br>
            <a:endParaRPr lang="en-US" altLang="en-US" sz="2640" dirty="0">
              <a:ea typeface="ＭＳ Ｐゴシック" pitchFamily="34" charset="-128"/>
            </a:endParaRPr>
          </a:p>
          <a:p>
            <a:pPr>
              <a:lnSpc>
                <a:spcPct val="90000"/>
              </a:lnSpc>
              <a:spcBef>
                <a:spcPct val="0"/>
              </a:spcBef>
              <a:defRPr/>
            </a:pPr>
            <a:r>
              <a:rPr lang="en-US" altLang="en-US" sz="2640" b="1" dirty="0">
                <a:ea typeface="ＭＳ Ｐゴシック" pitchFamily="34" charset="-128"/>
              </a:rPr>
              <a:t>C:</a:t>
            </a:r>
            <a:r>
              <a:rPr lang="en-US" altLang="en-US" sz="2640" dirty="0">
                <a:ea typeface="ＭＳ Ｐゴシック" pitchFamily="34" charset="-128"/>
              </a:rPr>
              <a:t> Strong family support.</a:t>
            </a:r>
            <a:br>
              <a:rPr lang="en-US" altLang="en-US" sz="2640" dirty="0">
                <a:ea typeface="ＭＳ Ｐゴシック" pitchFamily="34" charset="-128"/>
              </a:rPr>
            </a:br>
            <a:endParaRPr lang="en-US" altLang="en-US" sz="2640" dirty="0">
              <a:ea typeface="ＭＳ Ｐゴシック" pitchFamily="34" charset="-128"/>
            </a:endParaRPr>
          </a:p>
          <a:p>
            <a:pPr>
              <a:lnSpc>
                <a:spcPct val="90000"/>
              </a:lnSpc>
              <a:spcBef>
                <a:spcPct val="0"/>
              </a:spcBef>
              <a:defRPr/>
            </a:pPr>
            <a:r>
              <a:rPr lang="en-US" altLang="en-US" sz="2640" b="1" dirty="0">
                <a:ea typeface="ＭＳ Ｐゴシック" pitchFamily="34" charset="-128"/>
              </a:rPr>
              <a:t>A:</a:t>
            </a:r>
            <a:r>
              <a:rPr lang="en-US" altLang="en-US" sz="2640" dirty="0">
                <a:ea typeface="ＭＳ Ｐゴシック" pitchFamily="34" charset="-128"/>
              </a:rPr>
              <a:t> Appreciates talking about her inner beliefs and values. Would like help with meditation and is also willing to talk with an art therapist and/or chaplain.</a:t>
            </a:r>
          </a:p>
        </p:txBody>
      </p:sp>
      <p:sp>
        <p:nvSpPr>
          <p:cNvPr id="58370" name="Title 2">
            <a:extLst>
              <a:ext uri="{FF2B5EF4-FFF2-40B4-BE49-F238E27FC236}">
                <a16:creationId xmlns:a16="http://schemas.microsoft.com/office/drawing/2014/main" id="{CE7FFC59-1803-443F-A090-BEDDCB6FCA41}"/>
              </a:ext>
            </a:extLst>
          </p:cNvPr>
          <p:cNvSpPr>
            <a:spLocks noGrp="1"/>
          </p:cNvSpPr>
          <p:nvPr>
            <p:ph type="title" idx="4294967295"/>
          </p:nvPr>
        </p:nvSpPr>
        <p:spPr>
          <a:xfrm>
            <a:off x="2011680" y="533401"/>
            <a:ext cx="6076950" cy="55399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a:ea typeface="MS PGothic" charset="0"/>
                <a:cs typeface="MS PGothic" charset="0"/>
              </a:rPr>
              <a:t>Spiritual History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36" name="Group 32"/>
          <p:cNvGraphicFramePr>
            <a:graphicFrameLocks noGrp="1"/>
          </p:cNvGraphicFramePr>
          <p:nvPr/>
        </p:nvGraphicFramePr>
        <p:xfrm>
          <a:off x="192088" y="1577657"/>
          <a:ext cx="9782492" cy="5183798"/>
        </p:xfrm>
        <a:graphic>
          <a:graphicData uri="http://schemas.openxmlformats.org/drawingml/2006/table">
            <a:tbl>
              <a:tblPr/>
              <a:tblGrid>
                <a:gridCol w="2352199">
                  <a:extLst>
                    <a:ext uri="{9D8B030D-6E8A-4147-A177-3AD203B41FA5}">
                      <a16:colId xmlns:a16="http://schemas.microsoft.com/office/drawing/2014/main" val="20000"/>
                    </a:ext>
                  </a:extLst>
                </a:gridCol>
                <a:gridCol w="7430293">
                  <a:extLst>
                    <a:ext uri="{9D8B030D-6E8A-4147-A177-3AD203B41FA5}">
                      <a16:colId xmlns:a16="http://schemas.microsoft.com/office/drawing/2014/main" val="20001"/>
                    </a:ext>
                  </a:extLst>
                </a:gridCol>
              </a:tblGrid>
              <a:tr h="744366">
                <a:tc gridSpan="2">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altLang="x-none" sz="2600" b="0" i="0" u="none" strike="noStrike" cap="none" normalizeH="0" baseline="0">
                          <a:ln>
                            <a:noFill/>
                          </a:ln>
                          <a:solidFill>
                            <a:schemeClr val="tx1"/>
                          </a:solidFill>
                          <a:effectLst/>
                          <a:latin typeface="Arial" charset="0"/>
                          <a:ea typeface="ＭＳ Ｐゴシック" charset="-128"/>
                        </a:rPr>
                        <a:t>Doris is a 58 year old who had bilateral mastectomy and has done well since her surgery 6 years ago, now with</a:t>
                      </a:r>
                    </a:p>
                  </a:txBody>
                  <a:tcPr marL="100577" marR="100577" marT="50314" marB="503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744366">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just" defTabSz="914400" rtl="0" eaLnBrk="0" fontAlgn="base" latinLnBrk="0" hangingPunct="0">
                        <a:lnSpc>
                          <a:spcPct val="80000"/>
                        </a:lnSpc>
                        <a:spcBef>
                          <a:spcPct val="0"/>
                        </a:spcBef>
                        <a:spcAft>
                          <a:spcPct val="0"/>
                        </a:spcAft>
                        <a:buClrTx/>
                        <a:buSzTx/>
                        <a:buFontTx/>
                        <a:buNone/>
                        <a:tabLst/>
                      </a:pPr>
                      <a:r>
                        <a:rPr kumimoji="0" lang="en-US" altLang="x-none" sz="2600" b="1" i="0" u="none" strike="noStrike" cap="none" normalizeH="0" baseline="0">
                          <a:ln>
                            <a:noFill/>
                          </a:ln>
                          <a:solidFill>
                            <a:schemeClr val="tx1"/>
                          </a:solidFill>
                          <a:effectLst/>
                          <a:latin typeface="Arial" charset="0"/>
                          <a:ea typeface="ＭＳ Ｐゴシック" charset="-128"/>
                        </a:rPr>
                        <a:t>Physical</a:t>
                      </a:r>
                      <a:endParaRPr kumimoji="0" lang="en-US" altLang="x-none" sz="2600" b="0" i="0" u="none" strike="noStrike" cap="none" normalizeH="0" baseline="0">
                        <a:ln>
                          <a:noFill/>
                        </a:ln>
                        <a:solidFill>
                          <a:schemeClr val="tx1"/>
                        </a:solidFill>
                        <a:effectLst/>
                        <a:latin typeface="Arial" charset="0"/>
                        <a:ea typeface="ＭＳ Ｐゴシック" charset="-128"/>
                      </a:endParaRPr>
                    </a:p>
                  </a:txBody>
                  <a:tcPr marL="100577" marR="100577" marT="50314" marB="50314"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altLang="x-none" sz="2600" b="0" i="0" u="none" strike="noStrike" cap="none" normalizeH="0" baseline="0">
                          <a:ln>
                            <a:noFill/>
                          </a:ln>
                          <a:solidFill>
                            <a:schemeClr val="tx1"/>
                          </a:solidFill>
                          <a:effectLst/>
                          <a:latin typeface="Arial" charset="0"/>
                          <a:ea typeface="ＭＳ Ｐゴシック" charset="-128"/>
                        </a:rPr>
                        <a:t>Physical therapy, nonsteroidal anti-inflammatory drugs (NSAIDs) for one week.</a:t>
                      </a:r>
                    </a:p>
                  </a:txBody>
                  <a:tcPr marL="100577" marR="100577" marT="50314" marB="503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88269">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just" defTabSz="914400" rtl="0" eaLnBrk="0" fontAlgn="base" latinLnBrk="0" hangingPunct="0">
                        <a:lnSpc>
                          <a:spcPct val="80000"/>
                        </a:lnSpc>
                        <a:spcBef>
                          <a:spcPct val="0"/>
                        </a:spcBef>
                        <a:spcAft>
                          <a:spcPct val="0"/>
                        </a:spcAft>
                        <a:buClrTx/>
                        <a:buSzTx/>
                        <a:buFontTx/>
                        <a:buNone/>
                        <a:tabLst/>
                      </a:pPr>
                      <a:r>
                        <a:rPr kumimoji="0" lang="en-US" altLang="x-none" sz="2600" b="1" i="0" u="none" strike="noStrike" cap="none" normalizeH="0" baseline="0">
                          <a:ln>
                            <a:noFill/>
                          </a:ln>
                          <a:solidFill>
                            <a:schemeClr val="tx1"/>
                          </a:solidFill>
                          <a:effectLst/>
                          <a:latin typeface="Arial" charset="0"/>
                          <a:ea typeface="ＭＳ Ｐゴシック" charset="-128"/>
                        </a:rPr>
                        <a:t>Emotional</a:t>
                      </a:r>
                      <a:endParaRPr kumimoji="0" lang="en-US" altLang="x-none" sz="2600" b="0" i="0" u="none" strike="noStrike" cap="none" normalizeH="0" baseline="0">
                        <a:ln>
                          <a:noFill/>
                        </a:ln>
                        <a:solidFill>
                          <a:schemeClr val="tx1"/>
                        </a:solidFill>
                        <a:effectLst/>
                        <a:latin typeface="Arial" charset="0"/>
                        <a:ea typeface="ＭＳ Ｐゴシック" charset="-128"/>
                      </a:endParaRPr>
                    </a:p>
                  </a:txBody>
                  <a:tcPr marL="100577" marR="100577" marT="50314" marB="50314"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altLang="x-none" sz="2600" b="0" i="0" u="none" strike="noStrike" cap="none" normalizeH="0" baseline="0">
                          <a:ln>
                            <a:noFill/>
                          </a:ln>
                          <a:solidFill>
                            <a:schemeClr val="tx1"/>
                          </a:solidFill>
                          <a:effectLst/>
                          <a:latin typeface="Arial" charset="0"/>
                          <a:ea typeface="ＭＳ Ｐゴシック" charset="-128"/>
                        </a:rPr>
                        <a:t>Support expression about fear of cancer recurrence at this time, reassurance that this is normal.</a:t>
                      </a:r>
                    </a:p>
                    <a:p>
                      <a:pPr marL="0" marR="0" lvl="0" indent="0" algn="l" defTabSz="914400" rtl="0" eaLnBrk="0" fontAlgn="base" latinLnBrk="0" hangingPunct="0">
                        <a:lnSpc>
                          <a:spcPct val="80000"/>
                        </a:lnSpc>
                        <a:spcBef>
                          <a:spcPct val="0"/>
                        </a:spcBef>
                        <a:spcAft>
                          <a:spcPct val="0"/>
                        </a:spcAft>
                        <a:buClrTx/>
                        <a:buSzTx/>
                        <a:buFontTx/>
                        <a:buNone/>
                        <a:tabLst/>
                      </a:pPr>
                      <a:endParaRPr kumimoji="0" lang="en-US" altLang="x-none" sz="2600" b="0" i="0" u="none" strike="noStrike" cap="none" normalizeH="0" baseline="0">
                        <a:ln>
                          <a:noFill/>
                        </a:ln>
                        <a:solidFill>
                          <a:schemeClr val="tx1"/>
                        </a:solidFill>
                        <a:effectLst/>
                        <a:latin typeface="Arial" charset="0"/>
                        <a:ea typeface="ＭＳ Ｐゴシック" charset="-128"/>
                      </a:endParaRPr>
                    </a:p>
                  </a:txBody>
                  <a:tcPr marL="100577" marR="100577" marT="50314" marB="503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2348">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just" defTabSz="914400" rtl="0" eaLnBrk="0" fontAlgn="base" latinLnBrk="0" hangingPunct="0">
                        <a:lnSpc>
                          <a:spcPct val="80000"/>
                        </a:lnSpc>
                        <a:spcBef>
                          <a:spcPct val="0"/>
                        </a:spcBef>
                        <a:spcAft>
                          <a:spcPct val="0"/>
                        </a:spcAft>
                        <a:buClrTx/>
                        <a:buSzTx/>
                        <a:buFontTx/>
                        <a:buNone/>
                        <a:tabLst/>
                      </a:pPr>
                      <a:r>
                        <a:rPr kumimoji="0" lang="en-US" altLang="x-none" sz="2600" b="1" i="0" u="none" strike="noStrike" cap="none" normalizeH="0" baseline="0">
                          <a:ln>
                            <a:noFill/>
                          </a:ln>
                          <a:solidFill>
                            <a:schemeClr val="tx1"/>
                          </a:solidFill>
                          <a:effectLst/>
                          <a:latin typeface="Arial" charset="0"/>
                          <a:ea typeface="ＭＳ Ｐゴシック" charset="-128"/>
                        </a:rPr>
                        <a:t>Social</a:t>
                      </a:r>
                      <a:endParaRPr kumimoji="0" lang="en-US" altLang="x-none" sz="2600" b="0" i="0" u="none" strike="noStrike" cap="none" normalizeH="0" baseline="0">
                        <a:ln>
                          <a:noFill/>
                        </a:ln>
                        <a:solidFill>
                          <a:schemeClr val="tx1"/>
                        </a:solidFill>
                        <a:effectLst/>
                        <a:latin typeface="Arial" charset="0"/>
                        <a:ea typeface="ＭＳ Ｐゴシック" charset="-128"/>
                      </a:endParaRPr>
                    </a:p>
                  </a:txBody>
                  <a:tcPr marL="100577" marR="100577" marT="50314" marB="50314"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altLang="x-none" sz="2600" b="0" i="0" u="none" strike="noStrike" cap="none" normalizeH="0" baseline="0">
                          <a:ln>
                            <a:noFill/>
                          </a:ln>
                          <a:solidFill>
                            <a:schemeClr val="tx1"/>
                          </a:solidFill>
                          <a:effectLst/>
                          <a:latin typeface="Arial" charset="0"/>
                          <a:ea typeface="ＭＳ Ｐゴシック" charset="-128"/>
                        </a:rPr>
                        <a:t>Continued family support.</a:t>
                      </a:r>
                    </a:p>
                  </a:txBody>
                  <a:tcPr marL="100577" marR="100577" marT="50314" marB="503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04449">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just" defTabSz="914400" rtl="0" eaLnBrk="0" fontAlgn="base" latinLnBrk="0" hangingPunct="0">
                        <a:lnSpc>
                          <a:spcPct val="80000"/>
                        </a:lnSpc>
                        <a:spcBef>
                          <a:spcPct val="0"/>
                        </a:spcBef>
                        <a:spcAft>
                          <a:spcPct val="0"/>
                        </a:spcAft>
                        <a:buClrTx/>
                        <a:buSzTx/>
                        <a:buFontTx/>
                        <a:buNone/>
                        <a:tabLst/>
                      </a:pPr>
                      <a:r>
                        <a:rPr kumimoji="0" lang="en-US" altLang="x-none" sz="2600" b="1" i="0" u="none" strike="noStrike" cap="none" normalizeH="0" baseline="0">
                          <a:ln>
                            <a:noFill/>
                          </a:ln>
                          <a:solidFill>
                            <a:schemeClr val="tx1"/>
                          </a:solidFill>
                          <a:effectLst/>
                          <a:latin typeface="Arial" charset="0"/>
                          <a:ea typeface="ＭＳ Ｐゴシック" charset="-128"/>
                        </a:rPr>
                        <a:t>Spiritual</a:t>
                      </a:r>
                      <a:endParaRPr kumimoji="0" lang="en-US" altLang="x-none" sz="2600" b="0" i="0" u="none" strike="noStrike" cap="none" normalizeH="0" baseline="0">
                        <a:ln>
                          <a:noFill/>
                        </a:ln>
                        <a:solidFill>
                          <a:schemeClr val="tx1"/>
                        </a:solidFill>
                        <a:effectLst/>
                        <a:latin typeface="Arial" charset="0"/>
                        <a:ea typeface="ＭＳ Ｐゴシック" charset="-128"/>
                      </a:endParaRPr>
                    </a:p>
                  </a:txBody>
                  <a:tcPr marL="100577" marR="100577" marT="50314" marB="50314"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altLang="x-none" sz="2600" b="0" i="0" u="none" strike="noStrike" cap="none" normalizeH="0" baseline="0">
                          <a:ln>
                            <a:noFill/>
                          </a:ln>
                          <a:solidFill>
                            <a:schemeClr val="tx1"/>
                          </a:solidFill>
                          <a:effectLst/>
                          <a:latin typeface="Arial" charset="0"/>
                          <a:ea typeface="ＭＳ Ｐゴシック" charset="-128"/>
                        </a:rPr>
                        <a:t>Explore underlying fear of return of the cancer, referral to chaplain, art therapist,  provide resources for meditation teachers in the area. </a:t>
                      </a:r>
                    </a:p>
                  </a:txBody>
                  <a:tcPr marL="100577" marR="100577" marT="50314" marB="503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2789" name="Slide Number Placeholder 1"/>
          <p:cNvSpPr>
            <a:spLocks noGrp="1"/>
          </p:cNvSpPr>
          <p:nvPr>
            <p:ph type="sldNum" sz="quarter" idx="11"/>
          </p:nvPr>
        </p:nvSpPr>
        <p:spPr bwMode="auto">
          <a:xfrm>
            <a:off x="8458200" y="6381750"/>
            <a:ext cx="685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spcBef>
                <a:spcPct val="0"/>
              </a:spcBef>
              <a:buFontTx/>
              <a:buNone/>
              <a:defRPr/>
            </a:pPr>
            <a:fld id="{639AA7EB-2854-494A-A4DE-24A71FA7A9B1}" type="slidenum">
              <a:rPr lang="en-US" altLang="en-US" smtClean="0"/>
              <a:pPr>
                <a:spcBef>
                  <a:spcPct val="0"/>
                </a:spcBef>
                <a:buFontTx/>
                <a:buNone/>
                <a:defRPr/>
              </a:pPr>
              <a:t>71</a:t>
            </a:fld>
            <a:endParaRPr lang="en-US" altLang="en-US" sz="990">
              <a:solidFill>
                <a:srgbClr val="414636"/>
              </a:solidFill>
              <a:latin typeface="Calibri" charset="0"/>
            </a:endParaRPr>
          </a:p>
        </p:txBody>
      </p:sp>
      <p:sp>
        <p:nvSpPr>
          <p:cNvPr id="72734" name="Rectangle 30"/>
          <p:cNvSpPr>
            <a:spLocks noChangeArrowheads="1"/>
          </p:cNvSpPr>
          <p:nvPr/>
        </p:nvSpPr>
        <p:spPr bwMode="auto">
          <a:xfrm>
            <a:off x="1257301" y="365760"/>
            <a:ext cx="7940199" cy="1252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r>
              <a:rPr lang="en-US" sz="3520" b="1" dirty="0">
                <a:solidFill>
                  <a:srgbClr val="365F91"/>
                </a:solidFill>
                <a:latin typeface="Times New Roman" charset="0"/>
                <a:ea typeface="ＭＳ Ｐゴシック" charset="0"/>
              </a:rPr>
              <a:t>Narrative example: Biopsychosocial-Spiritual Model Assessment and Plan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3">
            <a:extLst>
              <a:ext uri="{FF2B5EF4-FFF2-40B4-BE49-F238E27FC236}">
                <a16:creationId xmlns:a16="http://schemas.microsoft.com/office/drawing/2014/main" id="{8495F5FD-C9C8-463D-9BB8-F917E66E0A3B}"/>
              </a:ext>
            </a:extLst>
          </p:cNvPr>
          <p:cNvSpPr>
            <a:spLocks noGrp="1"/>
          </p:cNvSpPr>
          <p:nvPr>
            <p:ph type="title"/>
          </p:nvPr>
        </p:nvSpPr>
        <p:spPr>
          <a:xfrm>
            <a:off x="1508761" y="617220"/>
            <a:ext cx="6983254" cy="55399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defRPr/>
            </a:pPr>
            <a:r>
              <a:rPr lang="en-US" b="1" dirty="0">
                <a:cs typeface="Times New Roman" charset="0"/>
              </a:rPr>
              <a:t>Conclusions</a:t>
            </a:r>
          </a:p>
        </p:txBody>
      </p:sp>
      <p:sp>
        <p:nvSpPr>
          <p:cNvPr id="67586" name="Content Placeholder 4">
            <a:extLst>
              <a:ext uri="{FF2B5EF4-FFF2-40B4-BE49-F238E27FC236}">
                <a16:creationId xmlns:a16="http://schemas.microsoft.com/office/drawing/2014/main" id="{F23D4473-3721-4093-816F-233763E3055A}"/>
              </a:ext>
            </a:extLst>
          </p:cNvPr>
          <p:cNvSpPr>
            <a:spLocks noGrp="1"/>
          </p:cNvSpPr>
          <p:nvPr>
            <p:ph idx="1"/>
          </p:nvPr>
        </p:nvSpPr>
        <p:spPr>
          <a:xfrm>
            <a:off x="625158" y="1401287"/>
            <a:ext cx="8678863" cy="4831873"/>
          </a:xfrm>
        </p:spPr>
        <p:txBody>
          <a:bodyPr>
            <a:normAutofit fontScale="92500" lnSpcReduction="10000"/>
          </a:bodyPr>
          <a:lstStyle/>
          <a:p>
            <a:pPr>
              <a:lnSpc>
                <a:spcPct val="140000"/>
              </a:lnSpc>
              <a:spcBef>
                <a:spcPts val="550"/>
              </a:spcBef>
              <a:defRPr/>
            </a:pPr>
            <a:r>
              <a:rPr lang="en-US" altLang="en-US" sz="3080" dirty="0">
                <a:ea typeface="ＭＳ Ｐゴシック" pitchFamily="34" charset="-128"/>
              </a:rPr>
              <a:t>Spirituality is integral to person-centered care</a:t>
            </a:r>
          </a:p>
          <a:p>
            <a:pPr>
              <a:lnSpc>
                <a:spcPct val="140000"/>
              </a:lnSpc>
              <a:spcBef>
                <a:spcPts val="550"/>
              </a:spcBef>
              <a:defRPr/>
            </a:pPr>
            <a:r>
              <a:rPr lang="en-US" altLang="en-US" sz="3080" dirty="0">
                <a:ea typeface="ＭＳ Ｐゴシック" pitchFamily="34" charset="-128"/>
              </a:rPr>
              <a:t>It impacts health care decisions, treatment, outcomes</a:t>
            </a:r>
          </a:p>
          <a:p>
            <a:pPr>
              <a:lnSpc>
                <a:spcPct val="140000"/>
              </a:lnSpc>
              <a:spcBef>
                <a:spcPts val="550"/>
              </a:spcBef>
              <a:defRPr/>
            </a:pPr>
            <a:r>
              <a:rPr lang="en-US" altLang="en-US" sz="3080" dirty="0">
                <a:ea typeface="ＭＳ Ｐゴシック" pitchFamily="34" charset="-128"/>
              </a:rPr>
              <a:t>It</a:t>
            </a:r>
            <a:r>
              <a:rPr lang="fr-FR" altLang="en-US" sz="3080" dirty="0">
                <a:ea typeface="ＭＳ Ｐゴシック" pitchFamily="34" charset="-128"/>
              </a:rPr>
              <a:t>’</a:t>
            </a:r>
            <a:r>
              <a:rPr lang="en-US" altLang="ja-JP" sz="3080" dirty="0">
                <a:ea typeface="ＭＳ Ｐゴシック" pitchFamily="34" charset="-128"/>
              </a:rPr>
              <a:t>s the basis of dignity and patient–centered care</a:t>
            </a:r>
          </a:p>
          <a:p>
            <a:pPr>
              <a:lnSpc>
                <a:spcPct val="140000"/>
              </a:lnSpc>
              <a:spcBef>
                <a:spcPts val="550"/>
              </a:spcBef>
              <a:defRPr/>
            </a:pPr>
            <a:r>
              <a:rPr lang="en-US" altLang="en-US" sz="3080" dirty="0">
                <a:ea typeface="ＭＳ Ｐゴシック" pitchFamily="34" charset="-128"/>
              </a:rPr>
              <a:t>Models are created to make spirituality an equal domain of care</a:t>
            </a:r>
          </a:p>
          <a:p>
            <a:pPr>
              <a:lnSpc>
                <a:spcPct val="140000"/>
              </a:lnSpc>
              <a:spcBef>
                <a:spcPts val="550"/>
              </a:spcBef>
              <a:defRPr/>
            </a:pPr>
            <a:r>
              <a:rPr lang="en-US" altLang="en-US" sz="3080" dirty="0">
                <a:ea typeface="ＭＳ Ｐゴシック" pitchFamily="34" charset="-128"/>
              </a:rPr>
              <a:t>For more information about a full online course on Interprofessional Spiritual Care, please see </a:t>
            </a:r>
            <a:r>
              <a:rPr lang="en-US" altLang="en-US" sz="3080" dirty="0">
                <a:ea typeface="ＭＳ Ｐゴシック" pitchFamily="34" charset="-128"/>
                <a:hlinkClick r:id="rId3"/>
              </a:rPr>
              <a:t>https://reliasacademy.com/rls/ispec/</a:t>
            </a:r>
            <a:endParaRPr lang="en-US" altLang="en-US" sz="3080" b="1" dirty="0">
              <a:ea typeface="ＭＳ Ｐゴシック" pitchFamily="34"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6CE7-95DB-459B-BEA5-1FDA629A6016}"/>
              </a:ext>
            </a:extLst>
          </p:cNvPr>
          <p:cNvSpPr>
            <a:spLocks noGrp="1"/>
          </p:cNvSpPr>
          <p:nvPr>
            <p:ph type="title"/>
          </p:nvPr>
        </p:nvSpPr>
        <p:spPr>
          <a:xfrm>
            <a:off x="1508760" y="694056"/>
            <a:ext cx="7795260" cy="1772793"/>
          </a:xfrm>
        </p:spPr>
        <p:txBody>
          <a:bodyPr/>
          <a:lstStyle/>
          <a:p>
            <a:pPr>
              <a:defRPr/>
            </a:pPr>
            <a:br>
              <a:rPr lang="en-US" sz="2640" dirty="0"/>
            </a:br>
            <a:r>
              <a:rPr lang="en-US" sz="2640" b="1" dirty="0"/>
              <a:t>Interprofessional Train-the-Trainer Spiritual Care Education Curriculum (ISPEC)</a:t>
            </a:r>
            <a:br>
              <a:rPr lang="en-US" b="1" dirty="0"/>
            </a:br>
            <a:endParaRPr lang="en-US" b="1" dirty="0"/>
          </a:p>
        </p:txBody>
      </p:sp>
      <p:sp>
        <p:nvSpPr>
          <p:cNvPr id="6" name="Content Placeholder 5">
            <a:extLst>
              <a:ext uri="{FF2B5EF4-FFF2-40B4-BE49-F238E27FC236}">
                <a16:creationId xmlns:a16="http://schemas.microsoft.com/office/drawing/2014/main" id="{CA4A9CC7-D6C3-406D-88AD-154A32BA2FBF}"/>
              </a:ext>
            </a:extLst>
          </p:cNvPr>
          <p:cNvSpPr>
            <a:spLocks noGrp="1"/>
          </p:cNvSpPr>
          <p:nvPr>
            <p:ph idx="1"/>
          </p:nvPr>
        </p:nvSpPr>
        <p:spPr>
          <a:xfrm>
            <a:off x="377190" y="2113758"/>
            <a:ext cx="9304020" cy="4401205"/>
          </a:xfrm>
        </p:spPr>
        <p:txBody>
          <a:bodyPr/>
          <a:lstStyle/>
          <a:p>
            <a:pPr>
              <a:defRPr/>
            </a:pPr>
            <a:r>
              <a:rPr lang="en-US" sz="2200" dirty="0"/>
              <a:t>ISPEC is a global training program whose mission is to improve spiritual care for patients with serious and chronic illness. ISPEC's goal is to train clinicians, spiritual care professionals and others in health settings to be able to recognize, address, and attend to the suffering of patients with serious and chronic illness and that of their families.</a:t>
            </a:r>
          </a:p>
          <a:p>
            <a:pPr>
              <a:defRPr/>
            </a:pPr>
            <a:r>
              <a:rPr lang="en-US" sz="2200" dirty="0"/>
              <a:t>The ISPEC Online Course is a great opportunity to learn about the evidence, best practices, models, and ways to develop whole person assessment and treatment plans, how to work with spiritual care professionals, and enhance your ability to be an advocate for spiritual care.</a:t>
            </a:r>
          </a:p>
          <a:p>
            <a:pPr algn="ctr">
              <a:defRPr/>
            </a:pPr>
            <a:r>
              <a:rPr lang="en-US" sz="2200" dirty="0"/>
              <a:t>The Online ISPEC Course is available here: </a:t>
            </a:r>
            <a:r>
              <a:rPr lang="en-US" sz="2200" dirty="0">
                <a:hlinkClick r:id="rId3"/>
              </a:rPr>
              <a:t>https://reliasacademy.com/rls/ispec/</a:t>
            </a:r>
            <a:endParaRPr lang="en-US" sz="2200" dirty="0"/>
          </a:p>
          <a:p>
            <a:pPr>
              <a:defRPr/>
            </a:pPr>
            <a:endParaRPr lang="en-US" sz="2200" dirty="0"/>
          </a:p>
          <a:p>
            <a:pPr>
              <a:defRPr/>
            </a:pPr>
            <a:endParaRPr lang="en-US" sz="2200" dirty="0"/>
          </a:p>
        </p:txBody>
      </p:sp>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 y="533400"/>
            <a:ext cx="1019810" cy="158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0266C492-077A-4F49-9075-8AAA7682D831}"/>
              </a:ext>
            </a:extLst>
          </p:cNvPr>
          <p:cNvSpPr>
            <a:spLocks noGrp="1"/>
          </p:cNvSpPr>
          <p:nvPr>
            <p:ph type="title"/>
          </p:nvPr>
        </p:nvSpPr>
        <p:spPr>
          <a:xfrm>
            <a:off x="1571625" y="617220"/>
            <a:ext cx="6978015" cy="55399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defRPr/>
            </a:pPr>
            <a:r>
              <a:rPr lang="en-US" b="1" dirty="0" err="1">
                <a:cs typeface="Times New Roman" charset="0"/>
              </a:rPr>
              <a:t>GWish</a:t>
            </a:r>
            <a:r>
              <a:rPr lang="en-US" b="1" dirty="0">
                <a:cs typeface="Times New Roman" charset="0"/>
              </a:rPr>
              <a:t>, www.gwish.org</a:t>
            </a:r>
          </a:p>
        </p:txBody>
      </p:sp>
      <p:sp>
        <p:nvSpPr>
          <p:cNvPr id="36866" name="Rectangle 3"/>
          <p:cNvSpPr>
            <a:spLocks noGrp="1" noChangeArrowheads="1"/>
          </p:cNvSpPr>
          <p:nvPr>
            <p:ph idx="1"/>
          </p:nvPr>
        </p:nvSpPr>
        <p:spPr>
          <a:xfrm>
            <a:off x="419100" y="1521778"/>
            <a:ext cx="9304020" cy="4062651"/>
          </a:xfrm>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spcBef>
                <a:spcPct val="0"/>
              </a:spcBef>
              <a:defRPr/>
            </a:pPr>
            <a:r>
              <a:rPr lang="en-US" altLang="en-US" sz="2640" dirty="0">
                <a:ea typeface="ＭＳ Ｐゴシック" pitchFamily="34" charset="-128"/>
              </a:rPr>
              <a:t>Education resources (SOERCE, National Competencies)</a:t>
            </a:r>
          </a:p>
          <a:p>
            <a:pPr>
              <a:spcBef>
                <a:spcPct val="0"/>
              </a:spcBef>
              <a:defRPr/>
            </a:pPr>
            <a:r>
              <a:rPr lang="en-US" altLang="en-US" sz="2640" dirty="0">
                <a:ea typeface="ＭＳ Ｐゴシック" pitchFamily="34" charset="-128"/>
              </a:rPr>
              <a:t>ISPEC: Interprofessional Spiritual Care Education Program Retreats for health care professionals (Assisi, U.S.)</a:t>
            </a:r>
          </a:p>
          <a:p>
            <a:pPr>
              <a:spcBef>
                <a:spcPct val="0"/>
              </a:spcBef>
              <a:defRPr/>
            </a:pPr>
            <a:r>
              <a:rPr lang="en-US" altLang="en-US" sz="2640" dirty="0">
                <a:ea typeface="ＭＳ Ｐゴシック" pitchFamily="34" charset="-128"/>
              </a:rPr>
              <a:t>Time for Listening and Caring: Oxford University Press</a:t>
            </a:r>
          </a:p>
          <a:p>
            <a:pPr>
              <a:spcBef>
                <a:spcPct val="0"/>
              </a:spcBef>
              <a:defRPr/>
            </a:pPr>
            <a:r>
              <a:rPr lang="en-US" sz="2640" dirty="0"/>
              <a:t>Oxford Textbook of Spirituality in Health Care, Oxford University Press</a:t>
            </a:r>
          </a:p>
          <a:p>
            <a:pPr>
              <a:spcBef>
                <a:spcPct val="0"/>
              </a:spcBef>
              <a:defRPr/>
            </a:pPr>
            <a:r>
              <a:rPr lang="en-US" altLang="en-US" sz="2640" dirty="0">
                <a:ea typeface="ＭＳ Ｐゴシック" pitchFamily="34" charset="-128"/>
              </a:rPr>
              <a:t>Making Healthcare Whole, Templeton Press</a:t>
            </a:r>
          </a:p>
          <a:p>
            <a:pPr>
              <a:spcBef>
                <a:spcPct val="0"/>
              </a:spcBef>
              <a:defRPr/>
            </a:pPr>
            <a:r>
              <a:rPr lang="en-US" altLang="en-US" sz="2640" dirty="0">
                <a:ea typeface="ＭＳ Ｐゴシック" pitchFamily="34" charset="-128"/>
              </a:rPr>
              <a:t>FICA Assessment Tool—online DVD</a:t>
            </a:r>
          </a:p>
          <a:p>
            <a:pPr>
              <a:spcBef>
                <a:spcPct val="0"/>
              </a:spcBef>
              <a:defRPr/>
            </a:pPr>
            <a:r>
              <a:rPr lang="en-US" altLang="en-US" sz="2640" dirty="0">
                <a:ea typeface="ＭＳ Ｐゴシック" pitchFamily="34" charset="-128"/>
              </a:rPr>
              <a:t>GTRR: Interprofessional Reflection Rounds</a:t>
            </a:r>
          </a:p>
          <a:p>
            <a:pPr>
              <a:spcBef>
                <a:spcPct val="0"/>
              </a:spcBef>
              <a:defRPr/>
            </a:pPr>
            <a:r>
              <a:rPr lang="en-US" altLang="en-US" sz="2640" dirty="0">
                <a:ea typeface="ＭＳ Ｐゴシック" pitchFamily="34" charset="-128"/>
              </a:rPr>
              <a:t>Contact: cpuchals@gwu.edu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3988" y="1032764"/>
            <a:ext cx="5168900" cy="574040"/>
          </a:xfrm>
          <a:prstGeom prst="rect">
            <a:avLst/>
          </a:prstGeom>
        </p:spPr>
        <p:txBody>
          <a:bodyPr vert="horz" wrap="square" lIns="0" tIns="12700" rIns="0" bIns="0" rtlCol="0">
            <a:spAutoFit/>
          </a:bodyPr>
          <a:lstStyle/>
          <a:p>
            <a:pPr marL="12700">
              <a:lnSpc>
                <a:spcPct val="100000"/>
              </a:lnSpc>
              <a:spcBef>
                <a:spcPts val="100"/>
              </a:spcBef>
            </a:pPr>
            <a:r>
              <a:rPr spc="-5" dirty="0"/>
              <a:t>Effect </a:t>
            </a:r>
            <a:r>
              <a:rPr dirty="0"/>
              <a:t>of </a:t>
            </a:r>
            <a:r>
              <a:rPr spc="-5" dirty="0"/>
              <a:t>the Gap in</a:t>
            </a:r>
            <a:r>
              <a:rPr spc="-60" dirty="0"/>
              <a:t> </a:t>
            </a:r>
            <a:r>
              <a:rPr spc="-10" dirty="0"/>
              <a:t>Care</a:t>
            </a:r>
          </a:p>
        </p:txBody>
      </p:sp>
      <p:sp>
        <p:nvSpPr>
          <p:cNvPr id="3" name="object 3"/>
          <p:cNvSpPr txBox="1"/>
          <p:nvPr/>
        </p:nvSpPr>
        <p:spPr>
          <a:xfrm>
            <a:off x="993902" y="3104642"/>
            <a:ext cx="3409950" cy="452755"/>
          </a:xfrm>
          <a:prstGeom prst="rect">
            <a:avLst/>
          </a:prstGeom>
        </p:spPr>
        <p:txBody>
          <a:bodyPr vert="horz" wrap="square" lIns="0" tIns="12700" rIns="0" bIns="0" rtlCol="0">
            <a:spAutoFit/>
          </a:bodyPr>
          <a:lstStyle/>
          <a:p>
            <a:pPr marL="12700">
              <a:lnSpc>
                <a:spcPct val="100000"/>
              </a:lnSpc>
              <a:spcBef>
                <a:spcPts val="100"/>
              </a:spcBef>
            </a:pPr>
            <a:r>
              <a:rPr sz="2800" dirty="0">
                <a:latin typeface="Arial"/>
                <a:cs typeface="Arial"/>
              </a:rPr>
              <a:t>Physical</a:t>
            </a:r>
            <a:r>
              <a:rPr sz="2800" spc="-85" dirty="0">
                <a:latin typeface="Arial"/>
                <a:cs typeface="Arial"/>
              </a:rPr>
              <a:t> </a:t>
            </a:r>
            <a:r>
              <a:rPr sz="2800" dirty="0">
                <a:latin typeface="Arial"/>
                <a:cs typeface="Arial"/>
              </a:rPr>
              <a:t>Impairments</a:t>
            </a:r>
            <a:endParaRPr sz="2800">
              <a:latin typeface="Arial"/>
              <a:cs typeface="Arial"/>
            </a:endParaRPr>
          </a:p>
        </p:txBody>
      </p:sp>
      <p:sp>
        <p:nvSpPr>
          <p:cNvPr id="4" name="object 4"/>
          <p:cNvSpPr txBox="1"/>
          <p:nvPr/>
        </p:nvSpPr>
        <p:spPr>
          <a:xfrm>
            <a:off x="5439586" y="3104642"/>
            <a:ext cx="3587750" cy="452755"/>
          </a:xfrm>
          <a:prstGeom prst="rect">
            <a:avLst/>
          </a:prstGeom>
        </p:spPr>
        <p:txBody>
          <a:bodyPr vert="horz" wrap="square" lIns="0" tIns="12700" rIns="0" bIns="0" rtlCol="0">
            <a:spAutoFit/>
          </a:bodyPr>
          <a:lstStyle/>
          <a:p>
            <a:pPr marL="12700">
              <a:lnSpc>
                <a:spcPct val="100000"/>
              </a:lnSpc>
              <a:spcBef>
                <a:spcPts val="100"/>
              </a:spcBef>
            </a:pPr>
            <a:r>
              <a:rPr sz="2800" dirty="0">
                <a:latin typeface="Arial"/>
                <a:cs typeface="Arial"/>
              </a:rPr>
              <a:t>Psychological</a:t>
            </a:r>
            <a:r>
              <a:rPr sz="2800" spc="-90" dirty="0">
                <a:latin typeface="Arial"/>
                <a:cs typeface="Arial"/>
              </a:rPr>
              <a:t> </a:t>
            </a:r>
            <a:r>
              <a:rPr sz="2800" dirty="0">
                <a:latin typeface="Arial"/>
                <a:cs typeface="Arial"/>
              </a:rPr>
              <a:t>Distress</a:t>
            </a:r>
            <a:endParaRPr sz="2800">
              <a:latin typeface="Arial"/>
              <a:cs typeface="Arial"/>
            </a:endParaRPr>
          </a:p>
        </p:txBody>
      </p:sp>
      <p:sp>
        <p:nvSpPr>
          <p:cNvPr id="5" name="object 5"/>
          <p:cNvSpPr/>
          <p:nvPr/>
        </p:nvSpPr>
        <p:spPr>
          <a:xfrm>
            <a:off x="4505705" y="3245357"/>
            <a:ext cx="822325" cy="274320"/>
          </a:xfrm>
          <a:custGeom>
            <a:avLst/>
            <a:gdLst/>
            <a:ahLst/>
            <a:cxnLst/>
            <a:rect l="l" t="t" r="r" b="b"/>
            <a:pathLst>
              <a:path w="822325" h="274320">
                <a:moveTo>
                  <a:pt x="137160" y="274320"/>
                </a:moveTo>
                <a:lnTo>
                  <a:pt x="137160" y="0"/>
                </a:lnTo>
                <a:lnTo>
                  <a:pt x="0" y="137160"/>
                </a:lnTo>
                <a:lnTo>
                  <a:pt x="137160" y="274320"/>
                </a:lnTo>
                <a:close/>
              </a:path>
              <a:path w="822325" h="274320">
                <a:moveTo>
                  <a:pt x="685038" y="205740"/>
                </a:moveTo>
                <a:lnTo>
                  <a:pt x="685038" y="68580"/>
                </a:lnTo>
                <a:lnTo>
                  <a:pt x="137160" y="68580"/>
                </a:lnTo>
                <a:lnTo>
                  <a:pt x="137159" y="205740"/>
                </a:lnTo>
                <a:lnTo>
                  <a:pt x="685038" y="205740"/>
                </a:lnTo>
                <a:close/>
              </a:path>
              <a:path w="822325" h="274320">
                <a:moveTo>
                  <a:pt x="822197" y="137160"/>
                </a:moveTo>
                <a:lnTo>
                  <a:pt x="685038" y="0"/>
                </a:lnTo>
                <a:lnTo>
                  <a:pt x="685038" y="274320"/>
                </a:lnTo>
                <a:lnTo>
                  <a:pt x="822197" y="137160"/>
                </a:lnTo>
                <a:close/>
              </a:path>
            </a:pathLst>
          </a:custGeom>
          <a:solidFill>
            <a:srgbClr val="BBE0E3"/>
          </a:solidFill>
        </p:spPr>
        <p:txBody>
          <a:bodyPr wrap="square" lIns="0" tIns="0" rIns="0" bIns="0" rtlCol="0"/>
          <a:lstStyle/>
          <a:p>
            <a:endParaRPr/>
          </a:p>
        </p:txBody>
      </p:sp>
      <p:sp>
        <p:nvSpPr>
          <p:cNvPr id="6" name="object 6"/>
          <p:cNvSpPr/>
          <p:nvPr/>
        </p:nvSpPr>
        <p:spPr>
          <a:xfrm>
            <a:off x="4491990" y="3231642"/>
            <a:ext cx="849630" cy="302260"/>
          </a:xfrm>
          <a:custGeom>
            <a:avLst/>
            <a:gdLst/>
            <a:ahLst/>
            <a:cxnLst/>
            <a:rect l="l" t="t" r="r" b="b"/>
            <a:pathLst>
              <a:path w="849629" h="302260">
                <a:moveTo>
                  <a:pt x="163830" y="69342"/>
                </a:moveTo>
                <a:lnTo>
                  <a:pt x="163830" y="8382"/>
                </a:lnTo>
                <a:lnTo>
                  <a:pt x="160782" y="3810"/>
                </a:lnTo>
                <a:lnTo>
                  <a:pt x="156210" y="1524"/>
                </a:lnTo>
                <a:lnTo>
                  <a:pt x="150876" y="0"/>
                </a:lnTo>
                <a:lnTo>
                  <a:pt x="145542" y="762"/>
                </a:lnTo>
                <a:lnTo>
                  <a:pt x="4572" y="141732"/>
                </a:lnTo>
                <a:lnTo>
                  <a:pt x="0" y="147066"/>
                </a:lnTo>
                <a:lnTo>
                  <a:pt x="0" y="154686"/>
                </a:lnTo>
                <a:lnTo>
                  <a:pt x="4572" y="160020"/>
                </a:lnTo>
                <a:lnTo>
                  <a:pt x="22860" y="178308"/>
                </a:lnTo>
                <a:lnTo>
                  <a:pt x="22860" y="141732"/>
                </a:lnTo>
                <a:lnTo>
                  <a:pt x="32004" y="150876"/>
                </a:lnTo>
                <a:lnTo>
                  <a:pt x="138684" y="44196"/>
                </a:lnTo>
                <a:lnTo>
                  <a:pt x="138684" y="13716"/>
                </a:lnTo>
                <a:lnTo>
                  <a:pt x="160020" y="22860"/>
                </a:lnTo>
                <a:lnTo>
                  <a:pt x="160020" y="69342"/>
                </a:lnTo>
                <a:lnTo>
                  <a:pt x="163830" y="69342"/>
                </a:lnTo>
                <a:close/>
              </a:path>
              <a:path w="849629" h="302260">
                <a:moveTo>
                  <a:pt x="32004" y="150876"/>
                </a:moveTo>
                <a:lnTo>
                  <a:pt x="22860" y="141732"/>
                </a:lnTo>
                <a:lnTo>
                  <a:pt x="22860" y="160020"/>
                </a:lnTo>
                <a:lnTo>
                  <a:pt x="32004" y="150876"/>
                </a:lnTo>
                <a:close/>
              </a:path>
              <a:path w="849629" h="302260">
                <a:moveTo>
                  <a:pt x="160020" y="278892"/>
                </a:moveTo>
                <a:lnTo>
                  <a:pt x="32004" y="150876"/>
                </a:lnTo>
                <a:lnTo>
                  <a:pt x="22860" y="160020"/>
                </a:lnTo>
                <a:lnTo>
                  <a:pt x="22860" y="178308"/>
                </a:lnTo>
                <a:lnTo>
                  <a:pt x="138684" y="294132"/>
                </a:lnTo>
                <a:lnTo>
                  <a:pt x="138684" y="288036"/>
                </a:lnTo>
                <a:lnTo>
                  <a:pt x="160020" y="278892"/>
                </a:lnTo>
                <a:close/>
              </a:path>
              <a:path w="849629" h="302260">
                <a:moveTo>
                  <a:pt x="160020" y="22860"/>
                </a:moveTo>
                <a:lnTo>
                  <a:pt x="138684" y="13716"/>
                </a:lnTo>
                <a:lnTo>
                  <a:pt x="138684" y="44196"/>
                </a:lnTo>
                <a:lnTo>
                  <a:pt x="160020" y="22860"/>
                </a:lnTo>
                <a:close/>
              </a:path>
              <a:path w="849629" h="302260">
                <a:moveTo>
                  <a:pt x="160020" y="69342"/>
                </a:moveTo>
                <a:lnTo>
                  <a:pt x="160020" y="22860"/>
                </a:lnTo>
                <a:lnTo>
                  <a:pt x="138684" y="44196"/>
                </a:lnTo>
                <a:lnTo>
                  <a:pt x="138684" y="89154"/>
                </a:lnTo>
                <a:lnTo>
                  <a:pt x="144018" y="95250"/>
                </a:lnTo>
                <a:lnTo>
                  <a:pt x="150876" y="95250"/>
                </a:lnTo>
                <a:lnTo>
                  <a:pt x="150876" y="69342"/>
                </a:lnTo>
                <a:lnTo>
                  <a:pt x="160020" y="69342"/>
                </a:lnTo>
                <a:close/>
              </a:path>
              <a:path w="849629" h="302260">
                <a:moveTo>
                  <a:pt x="711708" y="256794"/>
                </a:moveTo>
                <a:lnTo>
                  <a:pt x="711708" y="212598"/>
                </a:lnTo>
                <a:lnTo>
                  <a:pt x="705612" y="206502"/>
                </a:lnTo>
                <a:lnTo>
                  <a:pt x="144018" y="206502"/>
                </a:lnTo>
                <a:lnTo>
                  <a:pt x="138684" y="212598"/>
                </a:lnTo>
                <a:lnTo>
                  <a:pt x="138684" y="257556"/>
                </a:lnTo>
                <a:lnTo>
                  <a:pt x="150876" y="269748"/>
                </a:lnTo>
                <a:lnTo>
                  <a:pt x="150876" y="232410"/>
                </a:lnTo>
                <a:lnTo>
                  <a:pt x="163830" y="219456"/>
                </a:lnTo>
                <a:lnTo>
                  <a:pt x="163830" y="232410"/>
                </a:lnTo>
                <a:lnTo>
                  <a:pt x="685800" y="232410"/>
                </a:lnTo>
                <a:lnTo>
                  <a:pt x="685800" y="219456"/>
                </a:lnTo>
                <a:lnTo>
                  <a:pt x="698754" y="232410"/>
                </a:lnTo>
                <a:lnTo>
                  <a:pt x="698754" y="269748"/>
                </a:lnTo>
                <a:lnTo>
                  <a:pt x="711708" y="256794"/>
                </a:lnTo>
                <a:close/>
              </a:path>
              <a:path w="849629" h="302260">
                <a:moveTo>
                  <a:pt x="160020" y="298323"/>
                </a:moveTo>
                <a:lnTo>
                  <a:pt x="160020" y="278892"/>
                </a:lnTo>
                <a:lnTo>
                  <a:pt x="138684" y="288036"/>
                </a:lnTo>
                <a:lnTo>
                  <a:pt x="138684" y="294132"/>
                </a:lnTo>
                <a:lnTo>
                  <a:pt x="145542" y="300990"/>
                </a:lnTo>
                <a:lnTo>
                  <a:pt x="150876" y="301752"/>
                </a:lnTo>
                <a:lnTo>
                  <a:pt x="156210" y="300228"/>
                </a:lnTo>
                <a:lnTo>
                  <a:pt x="160020" y="298323"/>
                </a:lnTo>
                <a:close/>
              </a:path>
              <a:path w="849629" h="302260">
                <a:moveTo>
                  <a:pt x="698754" y="69342"/>
                </a:moveTo>
                <a:lnTo>
                  <a:pt x="150876" y="69342"/>
                </a:lnTo>
                <a:lnTo>
                  <a:pt x="163830" y="82296"/>
                </a:lnTo>
                <a:lnTo>
                  <a:pt x="163830" y="95250"/>
                </a:lnTo>
                <a:lnTo>
                  <a:pt x="685800" y="95250"/>
                </a:lnTo>
                <a:lnTo>
                  <a:pt x="685800" y="82296"/>
                </a:lnTo>
                <a:lnTo>
                  <a:pt x="698754" y="69342"/>
                </a:lnTo>
                <a:close/>
              </a:path>
              <a:path w="849629" h="302260">
                <a:moveTo>
                  <a:pt x="163830" y="95250"/>
                </a:moveTo>
                <a:lnTo>
                  <a:pt x="163830" y="82296"/>
                </a:lnTo>
                <a:lnTo>
                  <a:pt x="150876" y="69342"/>
                </a:lnTo>
                <a:lnTo>
                  <a:pt x="150876" y="95250"/>
                </a:lnTo>
                <a:lnTo>
                  <a:pt x="163830" y="95250"/>
                </a:lnTo>
                <a:close/>
              </a:path>
              <a:path w="849629" h="302260">
                <a:moveTo>
                  <a:pt x="163830" y="232410"/>
                </a:moveTo>
                <a:lnTo>
                  <a:pt x="163830" y="219456"/>
                </a:lnTo>
                <a:lnTo>
                  <a:pt x="150876" y="232410"/>
                </a:lnTo>
                <a:lnTo>
                  <a:pt x="163830" y="232410"/>
                </a:lnTo>
                <a:close/>
              </a:path>
              <a:path w="849629" h="302260">
                <a:moveTo>
                  <a:pt x="163830" y="293370"/>
                </a:moveTo>
                <a:lnTo>
                  <a:pt x="163830" y="232410"/>
                </a:lnTo>
                <a:lnTo>
                  <a:pt x="150876" y="232410"/>
                </a:lnTo>
                <a:lnTo>
                  <a:pt x="150876" y="269748"/>
                </a:lnTo>
                <a:lnTo>
                  <a:pt x="160020" y="278892"/>
                </a:lnTo>
                <a:lnTo>
                  <a:pt x="160020" y="298323"/>
                </a:lnTo>
                <a:lnTo>
                  <a:pt x="160782" y="297942"/>
                </a:lnTo>
                <a:lnTo>
                  <a:pt x="163830" y="293370"/>
                </a:lnTo>
                <a:close/>
              </a:path>
              <a:path w="849629" h="302260">
                <a:moveTo>
                  <a:pt x="849630" y="154686"/>
                </a:moveTo>
                <a:lnTo>
                  <a:pt x="849630" y="147066"/>
                </a:lnTo>
                <a:lnTo>
                  <a:pt x="845058" y="141732"/>
                </a:lnTo>
                <a:lnTo>
                  <a:pt x="704088" y="762"/>
                </a:lnTo>
                <a:lnTo>
                  <a:pt x="698754" y="0"/>
                </a:lnTo>
                <a:lnTo>
                  <a:pt x="694182" y="1524"/>
                </a:lnTo>
                <a:lnTo>
                  <a:pt x="688848" y="3810"/>
                </a:lnTo>
                <a:lnTo>
                  <a:pt x="685800" y="8382"/>
                </a:lnTo>
                <a:lnTo>
                  <a:pt x="685800" y="69342"/>
                </a:lnTo>
                <a:lnTo>
                  <a:pt x="689610" y="69342"/>
                </a:lnTo>
                <a:lnTo>
                  <a:pt x="689610" y="22860"/>
                </a:lnTo>
                <a:lnTo>
                  <a:pt x="711708" y="13716"/>
                </a:lnTo>
                <a:lnTo>
                  <a:pt x="711708" y="44958"/>
                </a:lnTo>
                <a:lnTo>
                  <a:pt x="817626" y="150876"/>
                </a:lnTo>
                <a:lnTo>
                  <a:pt x="826770" y="141732"/>
                </a:lnTo>
                <a:lnTo>
                  <a:pt x="826770" y="178308"/>
                </a:lnTo>
                <a:lnTo>
                  <a:pt x="845058" y="160020"/>
                </a:lnTo>
                <a:lnTo>
                  <a:pt x="849630" y="154686"/>
                </a:lnTo>
                <a:close/>
              </a:path>
              <a:path w="849629" h="302260">
                <a:moveTo>
                  <a:pt x="698754" y="95250"/>
                </a:moveTo>
                <a:lnTo>
                  <a:pt x="698754" y="69342"/>
                </a:lnTo>
                <a:lnTo>
                  <a:pt x="685800" y="82296"/>
                </a:lnTo>
                <a:lnTo>
                  <a:pt x="685800" y="95250"/>
                </a:lnTo>
                <a:lnTo>
                  <a:pt x="698754" y="95250"/>
                </a:lnTo>
                <a:close/>
              </a:path>
              <a:path w="849629" h="302260">
                <a:moveTo>
                  <a:pt x="698754" y="232410"/>
                </a:moveTo>
                <a:lnTo>
                  <a:pt x="685800" y="219456"/>
                </a:lnTo>
                <a:lnTo>
                  <a:pt x="685800" y="232410"/>
                </a:lnTo>
                <a:lnTo>
                  <a:pt x="698754" y="232410"/>
                </a:lnTo>
                <a:close/>
              </a:path>
              <a:path w="849629" h="302260">
                <a:moveTo>
                  <a:pt x="698754" y="269748"/>
                </a:moveTo>
                <a:lnTo>
                  <a:pt x="698754" y="232410"/>
                </a:lnTo>
                <a:lnTo>
                  <a:pt x="685800" y="232410"/>
                </a:lnTo>
                <a:lnTo>
                  <a:pt x="685800" y="293370"/>
                </a:lnTo>
                <a:lnTo>
                  <a:pt x="688848" y="297942"/>
                </a:lnTo>
                <a:lnTo>
                  <a:pt x="689610" y="298268"/>
                </a:lnTo>
                <a:lnTo>
                  <a:pt x="689610" y="278892"/>
                </a:lnTo>
                <a:lnTo>
                  <a:pt x="698754" y="269748"/>
                </a:lnTo>
                <a:close/>
              </a:path>
              <a:path w="849629" h="302260">
                <a:moveTo>
                  <a:pt x="711708" y="44958"/>
                </a:moveTo>
                <a:lnTo>
                  <a:pt x="711708" y="13716"/>
                </a:lnTo>
                <a:lnTo>
                  <a:pt x="689610" y="22860"/>
                </a:lnTo>
                <a:lnTo>
                  <a:pt x="711708" y="44958"/>
                </a:lnTo>
                <a:close/>
              </a:path>
              <a:path w="849629" h="302260">
                <a:moveTo>
                  <a:pt x="711708" y="89154"/>
                </a:moveTo>
                <a:lnTo>
                  <a:pt x="711708" y="44958"/>
                </a:lnTo>
                <a:lnTo>
                  <a:pt x="689610" y="22860"/>
                </a:lnTo>
                <a:lnTo>
                  <a:pt x="689610" y="69342"/>
                </a:lnTo>
                <a:lnTo>
                  <a:pt x="698754" y="69342"/>
                </a:lnTo>
                <a:lnTo>
                  <a:pt x="698754" y="95250"/>
                </a:lnTo>
                <a:lnTo>
                  <a:pt x="705612" y="95250"/>
                </a:lnTo>
                <a:lnTo>
                  <a:pt x="711708" y="89154"/>
                </a:lnTo>
                <a:close/>
              </a:path>
              <a:path w="849629" h="302260">
                <a:moveTo>
                  <a:pt x="826770" y="178308"/>
                </a:moveTo>
                <a:lnTo>
                  <a:pt x="826770" y="160020"/>
                </a:lnTo>
                <a:lnTo>
                  <a:pt x="817626" y="150876"/>
                </a:lnTo>
                <a:lnTo>
                  <a:pt x="689610" y="278892"/>
                </a:lnTo>
                <a:lnTo>
                  <a:pt x="711708" y="288036"/>
                </a:lnTo>
                <a:lnTo>
                  <a:pt x="711708" y="293370"/>
                </a:lnTo>
                <a:lnTo>
                  <a:pt x="826770" y="178308"/>
                </a:lnTo>
                <a:close/>
              </a:path>
              <a:path w="849629" h="302260">
                <a:moveTo>
                  <a:pt x="711708" y="293370"/>
                </a:moveTo>
                <a:lnTo>
                  <a:pt x="711708" y="288036"/>
                </a:lnTo>
                <a:lnTo>
                  <a:pt x="689610" y="278892"/>
                </a:lnTo>
                <a:lnTo>
                  <a:pt x="689610" y="298268"/>
                </a:lnTo>
                <a:lnTo>
                  <a:pt x="694182" y="300228"/>
                </a:lnTo>
                <a:lnTo>
                  <a:pt x="698754" y="301752"/>
                </a:lnTo>
                <a:lnTo>
                  <a:pt x="704088" y="300990"/>
                </a:lnTo>
                <a:lnTo>
                  <a:pt x="711708" y="293370"/>
                </a:lnTo>
                <a:close/>
              </a:path>
              <a:path w="849629" h="302260">
                <a:moveTo>
                  <a:pt x="826770" y="160020"/>
                </a:moveTo>
                <a:lnTo>
                  <a:pt x="826770" y="141732"/>
                </a:lnTo>
                <a:lnTo>
                  <a:pt x="817626" y="150876"/>
                </a:lnTo>
                <a:lnTo>
                  <a:pt x="826770" y="160020"/>
                </a:lnTo>
                <a:close/>
              </a:path>
            </a:pathLst>
          </a:custGeom>
          <a:solidFill>
            <a:srgbClr val="89A4A7"/>
          </a:solidFill>
        </p:spPr>
        <p:txBody>
          <a:bodyPr wrap="square" lIns="0" tIns="0" rIns="0" bIns="0" rtlCol="0"/>
          <a:lstStyle/>
          <a:p>
            <a:endParaRPr/>
          </a:p>
        </p:txBody>
      </p:sp>
      <p:sp>
        <p:nvSpPr>
          <p:cNvPr id="7" name="object 7"/>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6590820"/>
            <a:ext cx="798195" cy="0"/>
          </a:xfrm>
          <a:custGeom>
            <a:avLst/>
            <a:gdLst/>
            <a:ahLst/>
            <a:cxnLst/>
            <a:rect l="l" t="t" r="r" b="b"/>
            <a:pathLst>
              <a:path w="798194">
                <a:moveTo>
                  <a:pt x="0" y="0"/>
                </a:moveTo>
                <a:lnTo>
                  <a:pt x="797813" y="0"/>
                </a:lnTo>
              </a:path>
            </a:pathLst>
          </a:custGeom>
          <a:ln w="12820">
            <a:solidFill>
              <a:srgbClr val="C7B18B"/>
            </a:solidFill>
          </a:ln>
        </p:spPr>
        <p:txBody>
          <a:bodyPr wrap="square" lIns="0" tIns="0" rIns="0" bIns="0" rtlCol="0"/>
          <a:lstStyle/>
          <a:p>
            <a:endParaRPr/>
          </a:p>
        </p:txBody>
      </p:sp>
      <p:sp>
        <p:nvSpPr>
          <p:cNvPr id="3" name="object 3"/>
          <p:cNvSpPr/>
          <p:nvPr/>
        </p:nvSpPr>
        <p:spPr>
          <a:xfrm>
            <a:off x="1143000" y="7059639"/>
            <a:ext cx="798195" cy="0"/>
          </a:xfrm>
          <a:custGeom>
            <a:avLst/>
            <a:gdLst/>
            <a:ahLst/>
            <a:cxnLst/>
            <a:rect l="l" t="t" r="r" b="b"/>
            <a:pathLst>
              <a:path w="798194">
                <a:moveTo>
                  <a:pt x="0" y="0"/>
                </a:moveTo>
                <a:lnTo>
                  <a:pt x="797813" y="0"/>
                </a:lnTo>
              </a:path>
            </a:pathLst>
          </a:custGeom>
          <a:ln w="12848">
            <a:solidFill>
              <a:srgbClr val="C7B18B"/>
            </a:solidFill>
          </a:ln>
        </p:spPr>
        <p:txBody>
          <a:bodyPr wrap="square" lIns="0" tIns="0" rIns="0" bIns="0" rtlCol="0"/>
          <a:lstStyle/>
          <a:p>
            <a:endParaRPr/>
          </a:p>
        </p:txBody>
      </p:sp>
      <p:sp>
        <p:nvSpPr>
          <p:cNvPr id="4" name="object 4"/>
          <p:cNvSpPr/>
          <p:nvPr/>
        </p:nvSpPr>
        <p:spPr>
          <a:xfrm>
            <a:off x="4683721" y="6784149"/>
            <a:ext cx="0" cy="411480"/>
          </a:xfrm>
          <a:custGeom>
            <a:avLst/>
            <a:gdLst/>
            <a:ahLst/>
            <a:cxnLst/>
            <a:rect l="l" t="t" r="r" b="b"/>
            <a:pathLst>
              <a:path h="411479">
                <a:moveTo>
                  <a:pt x="0" y="0"/>
                </a:moveTo>
                <a:lnTo>
                  <a:pt x="0" y="411416"/>
                </a:lnTo>
              </a:path>
            </a:pathLst>
          </a:custGeom>
          <a:ln w="3175">
            <a:solidFill>
              <a:srgbClr val="005480"/>
            </a:solidFill>
          </a:ln>
        </p:spPr>
        <p:txBody>
          <a:bodyPr wrap="square" lIns="0" tIns="0" rIns="0" bIns="0" rtlCol="0"/>
          <a:lstStyle/>
          <a:p>
            <a:endParaRPr/>
          </a:p>
        </p:txBody>
      </p:sp>
      <p:sp>
        <p:nvSpPr>
          <p:cNvPr id="5" name="object 5"/>
          <p:cNvSpPr/>
          <p:nvPr/>
        </p:nvSpPr>
        <p:spPr>
          <a:xfrm>
            <a:off x="4191063" y="6893903"/>
            <a:ext cx="394258" cy="1916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91000" y="7123930"/>
            <a:ext cx="394335" cy="0"/>
          </a:xfrm>
          <a:custGeom>
            <a:avLst/>
            <a:gdLst/>
            <a:ahLst/>
            <a:cxnLst/>
            <a:rect l="l" t="t" r="r" b="b"/>
            <a:pathLst>
              <a:path w="394335">
                <a:moveTo>
                  <a:pt x="0" y="0"/>
                </a:moveTo>
                <a:lnTo>
                  <a:pt x="394322" y="0"/>
                </a:lnTo>
              </a:path>
            </a:pathLst>
          </a:custGeom>
          <a:ln w="24724">
            <a:solidFill>
              <a:srgbClr val="C7B18B"/>
            </a:solidFill>
          </a:ln>
        </p:spPr>
        <p:txBody>
          <a:bodyPr wrap="square" lIns="0" tIns="0" rIns="0" bIns="0" rtlCol="0"/>
          <a:lstStyle/>
          <a:p>
            <a:endParaRPr/>
          </a:p>
        </p:txBody>
      </p:sp>
      <p:sp>
        <p:nvSpPr>
          <p:cNvPr id="7" name="object 7"/>
          <p:cNvSpPr/>
          <p:nvPr/>
        </p:nvSpPr>
        <p:spPr>
          <a:xfrm>
            <a:off x="4191000" y="6855736"/>
            <a:ext cx="394335" cy="0"/>
          </a:xfrm>
          <a:custGeom>
            <a:avLst/>
            <a:gdLst/>
            <a:ahLst/>
            <a:cxnLst/>
            <a:rect l="l" t="t" r="r" b="b"/>
            <a:pathLst>
              <a:path w="394335">
                <a:moveTo>
                  <a:pt x="0" y="0"/>
                </a:moveTo>
                <a:lnTo>
                  <a:pt x="394322" y="0"/>
                </a:lnTo>
              </a:path>
            </a:pathLst>
          </a:custGeom>
          <a:ln w="24707">
            <a:solidFill>
              <a:srgbClr val="C7B18B"/>
            </a:solidFill>
          </a:ln>
        </p:spPr>
        <p:txBody>
          <a:bodyPr wrap="square" lIns="0" tIns="0" rIns="0" bIns="0" rtlCol="0"/>
          <a:lstStyle/>
          <a:p>
            <a:endParaRPr/>
          </a:p>
        </p:txBody>
      </p:sp>
      <p:sp>
        <p:nvSpPr>
          <p:cNvPr id="8" name="object 8"/>
          <p:cNvSpPr/>
          <p:nvPr/>
        </p:nvSpPr>
        <p:spPr>
          <a:xfrm>
            <a:off x="7767828" y="6624828"/>
            <a:ext cx="1002791" cy="59893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457200"/>
            <a:ext cx="9144000" cy="304800"/>
          </a:xfrm>
          <a:custGeom>
            <a:avLst/>
            <a:gdLst/>
            <a:ahLst/>
            <a:cxnLst/>
            <a:rect l="l" t="t" r="r" b="b"/>
            <a:pathLst>
              <a:path w="9144000" h="304800">
                <a:moveTo>
                  <a:pt x="0" y="0"/>
                </a:moveTo>
                <a:lnTo>
                  <a:pt x="0" y="304800"/>
                </a:lnTo>
                <a:lnTo>
                  <a:pt x="9144000" y="304799"/>
                </a:lnTo>
                <a:lnTo>
                  <a:pt x="9144000" y="0"/>
                </a:lnTo>
                <a:lnTo>
                  <a:pt x="0" y="0"/>
                </a:lnTo>
                <a:close/>
              </a:path>
            </a:pathLst>
          </a:custGeom>
          <a:solidFill>
            <a:srgbClr val="365F91"/>
          </a:solidFill>
        </p:spPr>
        <p:txBody>
          <a:bodyPr wrap="square" lIns="0" tIns="0" rIns="0" bIns="0" rtlCol="0"/>
          <a:lstStyle/>
          <a:p>
            <a:endParaRPr/>
          </a:p>
        </p:txBody>
      </p:sp>
      <p:sp>
        <p:nvSpPr>
          <p:cNvPr id="10" name="object 10"/>
          <p:cNvSpPr/>
          <p:nvPr/>
        </p:nvSpPr>
        <p:spPr>
          <a:xfrm>
            <a:off x="457200" y="457200"/>
            <a:ext cx="9144000" cy="310515"/>
          </a:xfrm>
          <a:custGeom>
            <a:avLst/>
            <a:gdLst/>
            <a:ahLst/>
            <a:cxnLst/>
            <a:rect l="l" t="t" r="r" b="b"/>
            <a:pathLst>
              <a:path w="9144000" h="310515">
                <a:moveTo>
                  <a:pt x="5333" y="0"/>
                </a:moveTo>
                <a:lnTo>
                  <a:pt x="0" y="0"/>
                </a:lnTo>
                <a:lnTo>
                  <a:pt x="0" y="5334"/>
                </a:lnTo>
                <a:lnTo>
                  <a:pt x="5333" y="0"/>
                </a:lnTo>
                <a:close/>
              </a:path>
              <a:path w="9144000" h="310515">
                <a:moveTo>
                  <a:pt x="9144000" y="5333"/>
                </a:moveTo>
                <a:lnTo>
                  <a:pt x="9139428" y="0"/>
                </a:lnTo>
                <a:lnTo>
                  <a:pt x="5333" y="0"/>
                </a:lnTo>
                <a:lnTo>
                  <a:pt x="0" y="5334"/>
                </a:lnTo>
                <a:lnTo>
                  <a:pt x="9144000" y="5333"/>
                </a:lnTo>
                <a:close/>
              </a:path>
              <a:path w="9144000" h="310515">
                <a:moveTo>
                  <a:pt x="5333" y="300228"/>
                </a:moveTo>
                <a:lnTo>
                  <a:pt x="5333" y="5334"/>
                </a:lnTo>
                <a:lnTo>
                  <a:pt x="0" y="5334"/>
                </a:lnTo>
                <a:lnTo>
                  <a:pt x="0" y="300228"/>
                </a:lnTo>
                <a:lnTo>
                  <a:pt x="5333" y="300228"/>
                </a:lnTo>
                <a:close/>
              </a:path>
              <a:path w="9144000" h="310515">
                <a:moveTo>
                  <a:pt x="9144000" y="300227"/>
                </a:moveTo>
                <a:lnTo>
                  <a:pt x="0" y="300228"/>
                </a:lnTo>
                <a:lnTo>
                  <a:pt x="5333" y="304799"/>
                </a:lnTo>
                <a:lnTo>
                  <a:pt x="5333" y="310134"/>
                </a:lnTo>
                <a:lnTo>
                  <a:pt x="9139428" y="310133"/>
                </a:lnTo>
                <a:lnTo>
                  <a:pt x="9139428" y="304799"/>
                </a:lnTo>
                <a:lnTo>
                  <a:pt x="9144000" y="300227"/>
                </a:lnTo>
                <a:close/>
              </a:path>
              <a:path w="9144000" h="310515">
                <a:moveTo>
                  <a:pt x="5333" y="310134"/>
                </a:moveTo>
                <a:lnTo>
                  <a:pt x="5333" y="304799"/>
                </a:lnTo>
                <a:lnTo>
                  <a:pt x="0" y="300228"/>
                </a:lnTo>
                <a:lnTo>
                  <a:pt x="0" y="310134"/>
                </a:lnTo>
                <a:lnTo>
                  <a:pt x="5333" y="310134"/>
                </a:lnTo>
                <a:close/>
              </a:path>
              <a:path w="9144000" h="310515">
                <a:moveTo>
                  <a:pt x="9144000" y="5333"/>
                </a:moveTo>
                <a:lnTo>
                  <a:pt x="9144000" y="0"/>
                </a:lnTo>
                <a:lnTo>
                  <a:pt x="9139428" y="0"/>
                </a:lnTo>
                <a:lnTo>
                  <a:pt x="9144000" y="5333"/>
                </a:lnTo>
                <a:close/>
              </a:path>
              <a:path w="9144000" h="310515">
                <a:moveTo>
                  <a:pt x="9144000" y="300227"/>
                </a:moveTo>
                <a:lnTo>
                  <a:pt x="9144000" y="5333"/>
                </a:lnTo>
                <a:lnTo>
                  <a:pt x="9139428" y="5333"/>
                </a:lnTo>
                <a:lnTo>
                  <a:pt x="9139428" y="300227"/>
                </a:lnTo>
                <a:lnTo>
                  <a:pt x="9144000" y="300227"/>
                </a:lnTo>
                <a:close/>
              </a:path>
              <a:path w="9144000" h="310515">
                <a:moveTo>
                  <a:pt x="9144000" y="310133"/>
                </a:moveTo>
                <a:lnTo>
                  <a:pt x="9144000" y="300227"/>
                </a:lnTo>
                <a:lnTo>
                  <a:pt x="9139428" y="304799"/>
                </a:lnTo>
                <a:lnTo>
                  <a:pt x="9139428" y="310133"/>
                </a:lnTo>
                <a:lnTo>
                  <a:pt x="9144000" y="310133"/>
                </a:lnTo>
                <a:close/>
              </a:path>
            </a:pathLst>
          </a:custGeom>
          <a:solidFill>
            <a:srgbClr val="000000"/>
          </a:solidFill>
        </p:spPr>
        <p:txBody>
          <a:bodyPr wrap="square" lIns="0" tIns="0" rIns="0" bIns="0" rtlCol="0"/>
          <a:lstStyle/>
          <a:p>
            <a:endParaRPr/>
          </a:p>
        </p:txBody>
      </p:sp>
      <p:sp>
        <p:nvSpPr>
          <p:cNvPr id="11" name="object 11"/>
          <p:cNvSpPr/>
          <p:nvPr/>
        </p:nvSpPr>
        <p:spPr>
          <a:xfrm>
            <a:off x="457200" y="554796"/>
            <a:ext cx="9145270" cy="211454"/>
          </a:xfrm>
          <a:custGeom>
            <a:avLst/>
            <a:gdLst/>
            <a:ahLst/>
            <a:cxnLst/>
            <a:rect l="l" t="t" r="r" b="b"/>
            <a:pathLst>
              <a:path w="9145270" h="211454">
                <a:moveTo>
                  <a:pt x="9144762" y="27371"/>
                </a:moveTo>
                <a:lnTo>
                  <a:pt x="9034272" y="25085"/>
                </a:lnTo>
                <a:lnTo>
                  <a:pt x="8983653" y="24079"/>
                </a:lnTo>
                <a:lnTo>
                  <a:pt x="8882411" y="22125"/>
                </a:lnTo>
                <a:lnTo>
                  <a:pt x="8781164" y="20250"/>
                </a:lnTo>
                <a:lnTo>
                  <a:pt x="8679911" y="18456"/>
                </a:lnTo>
                <a:lnTo>
                  <a:pt x="8578652" y="16742"/>
                </a:lnTo>
                <a:lnTo>
                  <a:pt x="8477388" y="15110"/>
                </a:lnTo>
                <a:lnTo>
                  <a:pt x="8376119" y="13558"/>
                </a:lnTo>
                <a:lnTo>
                  <a:pt x="8274845" y="12088"/>
                </a:lnTo>
                <a:lnTo>
                  <a:pt x="8173567" y="10700"/>
                </a:lnTo>
                <a:lnTo>
                  <a:pt x="8072284" y="9395"/>
                </a:lnTo>
                <a:lnTo>
                  <a:pt x="7970996" y="8172"/>
                </a:lnTo>
                <a:lnTo>
                  <a:pt x="7869705" y="7033"/>
                </a:lnTo>
                <a:lnTo>
                  <a:pt x="7768409" y="5977"/>
                </a:lnTo>
                <a:lnTo>
                  <a:pt x="7667110" y="5006"/>
                </a:lnTo>
                <a:lnTo>
                  <a:pt x="7565807" y="4118"/>
                </a:lnTo>
                <a:lnTo>
                  <a:pt x="7464501" y="3315"/>
                </a:lnTo>
                <a:lnTo>
                  <a:pt x="7363192" y="2598"/>
                </a:lnTo>
                <a:lnTo>
                  <a:pt x="7261880" y="1966"/>
                </a:lnTo>
                <a:lnTo>
                  <a:pt x="7160565" y="1419"/>
                </a:lnTo>
                <a:lnTo>
                  <a:pt x="7059247" y="959"/>
                </a:lnTo>
                <a:lnTo>
                  <a:pt x="6957927" y="586"/>
                </a:lnTo>
                <a:lnTo>
                  <a:pt x="6856604" y="300"/>
                </a:lnTo>
                <a:lnTo>
                  <a:pt x="6755280" y="101"/>
                </a:lnTo>
                <a:lnTo>
                  <a:pt x="6501813" y="0"/>
                </a:lnTo>
                <a:lnTo>
                  <a:pt x="6400492" y="110"/>
                </a:lnTo>
                <a:lnTo>
                  <a:pt x="6349965" y="187"/>
                </a:lnTo>
                <a:lnTo>
                  <a:pt x="6248633" y="431"/>
                </a:lnTo>
                <a:lnTo>
                  <a:pt x="6147300" y="764"/>
                </a:lnTo>
                <a:lnTo>
                  <a:pt x="6045966" y="1188"/>
                </a:lnTo>
                <a:lnTo>
                  <a:pt x="5944632" y="1702"/>
                </a:lnTo>
                <a:lnTo>
                  <a:pt x="5843297" y="2307"/>
                </a:lnTo>
                <a:lnTo>
                  <a:pt x="5741963" y="3003"/>
                </a:lnTo>
                <a:lnTo>
                  <a:pt x="5640628" y="3791"/>
                </a:lnTo>
                <a:lnTo>
                  <a:pt x="5539293" y="4671"/>
                </a:lnTo>
                <a:lnTo>
                  <a:pt x="5437959" y="5643"/>
                </a:lnTo>
                <a:lnTo>
                  <a:pt x="5336625" y="6708"/>
                </a:lnTo>
                <a:lnTo>
                  <a:pt x="5235293" y="7866"/>
                </a:lnTo>
                <a:lnTo>
                  <a:pt x="5133961" y="9118"/>
                </a:lnTo>
                <a:lnTo>
                  <a:pt x="5032630" y="10463"/>
                </a:lnTo>
                <a:lnTo>
                  <a:pt x="4931301" y="11903"/>
                </a:lnTo>
                <a:lnTo>
                  <a:pt x="4829973" y="13438"/>
                </a:lnTo>
                <a:lnTo>
                  <a:pt x="4728647" y="15067"/>
                </a:lnTo>
                <a:lnTo>
                  <a:pt x="4627322" y="16792"/>
                </a:lnTo>
                <a:lnTo>
                  <a:pt x="4526000" y="18613"/>
                </a:lnTo>
                <a:lnTo>
                  <a:pt x="4424680" y="20530"/>
                </a:lnTo>
                <a:lnTo>
                  <a:pt x="4323363" y="22544"/>
                </a:lnTo>
                <a:lnTo>
                  <a:pt x="4222048" y="24654"/>
                </a:lnTo>
                <a:lnTo>
                  <a:pt x="4120736" y="26862"/>
                </a:lnTo>
                <a:lnTo>
                  <a:pt x="4019427" y="29168"/>
                </a:lnTo>
                <a:lnTo>
                  <a:pt x="3918121" y="31572"/>
                </a:lnTo>
                <a:lnTo>
                  <a:pt x="3816819" y="34074"/>
                </a:lnTo>
                <a:lnTo>
                  <a:pt x="3715520" y="36676"/>
                </a:lnTo>
                <a:lnTo>
                  <a:pt x="3614225" y="39376"/>
                </a:lnTo>
                <a:lnTo>
                  <a:pt x="3512934" y="42176"/>
                </a:lnTo>
                <a:lnTo>
                  <a:pt x="3411647" y="45077"/>
                </a:lnTo>
                <a:lnTo>
                  <a:pt x="3310365" y="48077"/>
                </a:lnTo>
                <a:lnTo>
                  <a:pt x="3209087" y="51179"/>
                </a:lnTo>
                <a:lnTo>
                  <a:pt x="3107813" y="54381"/>
                </a:lnTo>
                <a:lnTo>
                  <a:pt x="3006545" y="57686"/>
                </a:lnTo>
                <a:lnTo>
                  <a:pt x="2955913" y="59376"/>
                </a:lnTo>
                <a:lnTo>
                  <a:pt x="2905282" y="61092"/>
                </a:lnTo>
                <a:lnTo>
                  <a:pt x="2854652" y="62833"/>
                </a:lnTo>
                <a:lnTo>
                  <a:pt x="2804024" y="64600"/>
                </a:lnTo>
                <a:lnTo>
                  <a:pt x="2753397" y="66393"/>
                </a:lnTo>
                <a:lnTo>
                  <a:pt x="2702771" y="68211"/>
                </a:lnTo>
                <a:lnTo>
                  <a:pt x="2652147" y="70056"/>
                </a:lnTo>
                <a:lnTo>
                  <a:pt x="2601524" y="71926"/>
                </a:lnTo>
                <a:lnTo>
                  <a:pt x="2550903" y="73822"/>
                </a:lnTo>
                <a:lnTo>
                  <a:pt x="2500283" y="75744"/>
                </a:lnTo>
                <a:lnTo>
                  <a:pt x="2449665" y="77691"/>
                </a:lnTo>
                <a:lnTo>
                  <a:pt x="2399048" y="79665"/>
                </a:lnTo>
                <a:lnTo>
                  <a:pt x="2348433" y="81665"/>
                </a:lnTo>
                <a:lnTo>
                  <a:pt x="2297820" y="83691"/>
                </a:lnTo>
                <a:lnTo>
                  <a:pt x="2247208" y="85743"/>
                </a:lnTo>
                <a:lnTo>
                  <a:pt x="2196597" y="87822"/>
                </a:lnTo>
                <a:lnTo>
                  <a:pt x="2145989" y="89926"/>
                </a:lnTo>
                <a:lnTo>
                  <a:pt x="2095382" y="92057"/>
                </a:lnTo>
                <a:lnTo>
                  <a:pt x="2044776" y="94215"/>
                </a:lnTo>
                <a:lnTo>
                  <a:pt x="1994173" y="96398"/>
                </a:lnTo>
                <a:lnTo>
                  <a:pt x="1943571" y="98608"/>
                </a:lnTo>
                <a:lnTo>
                  <a:pt x="1892971" y="100845"/>
                </a:lnTo>
                <a:lnTo>
                  <a:pt x="1842373" y="103108"/>
                </a:lnTo>
                <a:lnTo>
                  <a:pt x="1791776" y="105398"/>
                </a:lnTo>
                <a:lnTo>
                  <a:pt x="1741181" y="107714"/>
                </a:lnTo>
                <a:lnTo>
                  <a:pt x="1690589" y="110057"/>
                </a:lnTo>
                <a:lnTo>
                  <a:pt x="1639998" y="112427"/>
                </a:lnTo>
                <a:lnTo>
                  <a:pt x="1589409" y="114824"/>
                </a:lnTo>
                <a:lnTo>
                  <a:pt x="1538822" y="117247"/>
                </a:lnTo>
                <a:lnTo>
                  <a:pt x="1488237" y="119697"/>
                </a:lnTo>
                <a:lnTo>
                  <a:pt x="1437653" y="122175"/>
                </a:lnTo>
                <a:lnTo>
                  <a:pt x="1387072" y="124679"/>
                </a:lnTo>
                <a:lnTo>
                  <a:pt x="1336493" y="127210"/>
                </a:lnTo>
                <a:lnTo>
                  <a:pt x="1285916" y="129768"/>
                </a:lnTo>
                <a:lnTo>
                  <a:pt x="1235341" y="132354"/>
                </a:lnTo>
                <a:lnTo>
                  <a:pt x="1184768" y="134966"/>
                </a:lnTo>
                <a:lnTo>
                  <a:pt x="1134198" y="137606"/>
                </a:lnTo>
                <a:lnTo>
                  <a:pt x="1083629" y="140273"/>
                </a:lnTo>
                <a:lnTo>
                  <a:pt x="1033063" y="142967"/>
                </a:lnTo>
                <a:lnTo>
                  <a:pt x="982498" y="145689"/>
                </a:lnTo>
                <a:lnTo>
                  <a:pt x="931936" y="148438"/>
                </a:lnTo>
                <a:lnTo>
                  <a:pt x="881377" y="151214"/>
                </a:lnTo>
                <a:lnTo>
                  <a:pt x="830819" y="154018"/>
                </a:lnTo>
                <a:lnTo>
                  <a:pt x="780264" y="156850"/>
                </a:lnTo>
                <a:lnTo>
                  <a:pt x="729711" y="159709"/>
                </a:lnTo>
                <a:lnTo>
                  <a:pt x="679160" y="162596"/>
                </a:lnTo>
                <a:lnTo>
                  <a:pt x="628612" y="165510"/>
                </a:lnTo>
                <a:lnTo>
                  <a:pt x="578066" y="168453"/>
                </a:lnTo>
                <a:lnTo>
                  <a:pt x="527523" y="171423"/>
                </a:lnTo>
                <a:lnTo>
                  <a:pt x="476982" y="174420"/>
                </a:lnTo>
                <a:lnTo>
                  <a:pt x="426443" y="177446"/>
                </a:lnTo>
                <a:lnTo>
                  <a:pt x="375907" y="180500"/>
                </a:lnTo>
                <a:lnTo>
                  <a:pt x="325374" y="183581"/>
                </a:lnTo>
                <a:lnTo>
                  <a:pt x="0" y="204155"/>
                </a:lnTo>
                <a:lnTo>
                  <a:pt x="761" y="211013"/>
                </a:lnTo>
                <a:lnTo>
                  <a:pt x="325374" y="189677"/>
                </a:lnTo>
                <a:lnTo>
                  <a:pt x="375924" y="186601"/>
                </a:lnTo>
                <a:lnTo>
                  <a:pt x="426476" y="183552"/>
                </a:lnTo>
                <a:lnTo>
                  <a:pt x="477031" y="180531"/>
                </a:lnTo>
                <a:lnTo>
                  <a:pt x="527587" y="177538"/>
                </a:lnTo>
                <a:lnTo>
                  <a:pt x="578145" y="174573"/>
                </a:lnTo>
                <a:lnTo>
                  <a:pt x="628705" y="171635"/>
                </a:lnTo>
                <a:lnTo>
                  <a:pt x="679267" y="168725"/>
                </a:lnTo>
                <a:lnTo>
                  <a:pt x="729830" y="165843"/>
                </a:lnTo>
                <a:lnTo>
                  <a:pt x="780396" y="162989"/>
                </a:lnTo>
                <a:lnTo>
                  <a:pt x="830963" y="160162"/>
                </a:lnTo>
                <a:lnTo>
                  <a:pt x="881533" y="157362"/>
                </a:lnTo>
                <a:lnTo>
                  <a:pt x="932103" y="154590"/>
                </a:lnTo>
                <a:lnTo>
                  <a:pt x="982676" y="151846"/>
                </a:lnTo>
                <a:lnTo>
                  <a:pt x="1033251" y="149128"/>
                </a:lnTo>
                <a:lnTo>
                  <a:pt x="1083827" y="146438"/>
                </a:lnTo>
                <a:lnTo>
                  <a:pt x="1134405" y="143776"/>
                </a:lnTo>
                <a:lnTo>
                  <a:pt x="1184984" y="141140"/>
                </a:lnTo>
                <a:lnTo>
                  <a:pt x="1235566" y="138532"/>
                </a:lnTo>
                <a:lnTo>
                  <a:pt x="1286149" y="135951"/>
                </a:lnTo>
                <a:lnTo>
                  <a:pt x="1336733" y="133397"/>
                </a:lnTo>
                <a:lnTo>
                  <a:pt x="1387319" y="130870"/>
                </a:lnTo>
                <a:lnTo>
                  <a:pt x="1437907" y="128370"/>
                </a:lnTo>
                <a:lnTo>
                  <a:pt x="1488497" y="125897"/>
                </a:lnTo>
                <a:lnTo>
                  <a:pt x="1539088" y="123451"/>
                </a:lnTo>
                <a:lnTo>
                  <a:pt x="1589680" y="121031"/>
                </a:lnTo>
                <a:lnTo>
                  <a:pt x="1640274" y="118639"/>
                </a:lnTo>
                <a:lnTo>
                  <a:pt x="1690870" y="116273"/>
                </a:lnTo>
                <a:lnTo>
                  <a:pt x="1741467" y="113934"/>
                </a:lnTo>
                <a:lnTo>
                  <a:pt x="1792066" y="111621"/>
                </a:lnTo>
                <a:lnTo>
                  <a:pt x="1842666" y="109335"/>
                </a:lnTo>
                <a:lnTo>
                  <a:pt x="1893267" y="107076"/>
                </a:lnTo>
                <a:lnTo>
                  <a:pt x="1943870" y="104843"/>
                </a:lnTo>
                <a:lnTo>
                  <a:pt x="1994475" y="102637"/>
                </a:lnTo>
                <a:lnTo>
                  <a:pt x="2045080" y="100457"/>
                </a:lnTo>
                <a:lnTo>
                  <a:pt x="2095688" y="98303"/>
                </a:lnTo>
                <a:lnTo>
                  <a:pt x="2146296" y="96176"/>
                </a:lnTo>
                <a:lnTo>
                  <a:pt x="2196906" y="94074"/>
                </a:lnTo>
                <a:lnTo>
                  <a:pt x="2247517" y="92000"/>
                </a:lnTo>
                <a:lnTo>
                  <a:pt x="2298130" y="89951"/>
                </a:lnTo>
                <a:lnTo>
                  <a:pt x="2348743" y="87928"/>
                </a:lnTo>
                <a:lnTo>
                  <a:pt x="2399358" y="85932"/>
                </a:lnTo>
                <a:lnTo>
                  <a:pt x="2449975" y="83961"/>
                </a:lnTo>
                <a:lnTo>
                  <a:pt x="2500592" y="82016"/>
                </a:lnTo>
                <a:lnTo>
                  <a:pt x="2551211" y="80098"/>
                </a:lnTo>
                <a:lnTo>
                  <a:pt x="2601831" y="78205"/>
                </a:lnTo>
                <a:lnTo>
                  <a:pt x="2652452" y="76338"/>
                </a:lnTo>
                <a:lnTo>
                  <a:pt x="2703075" y="74497"/>
                </a:lnTo>
                <a:lnTo>
                  <a:pt x="2753698" y="72681"/>
                </a:lnTo>
                <a:lnTo>
                  <a:pt x="2804323" y="70891"/>
                </a:lnTo>
                <a:lnTo>
                  <a:pt x="2854949" y="69127"/>
                </a:lnTo>
                <a:lnTo>
                  <a:pt x="2905576" y="67389"/>
                </a:lnTo>
                <a:lnTo>
                  <a:pt x="2956204" y="65675"/>
                </a:lnTo>
                <a:lnTo>
                  <a:pt x="3057463" y="62326"/>
                </a:lnTo>
                <a:lnTo>
                  <a:pt x="3158726" y="59077"/>
                </a:lnTo>
                <a:lnTo>
                  <a:pt x="3259993" y="55930"/>
                </a:lnTo>
                <a:lnTo>
                  <a:pt x="3361264" y="52884"/>
                </a:lnTo>
                <a:lnTo>
                  <a:pt x="3462539" y="49938"/>
                </a:lnTo>
                <a:lnTo>
                  <a:pt x="3563817" y="47092"/>
                </a:lnTo>
                <a:lnTo>
                  <a:pt x="3665099" y="44346"/>
                </a:lnTo>
                <a:lnTo>
                  <a:pt x="3766384" y="41699"/>
                </a:lnTo>
                <a:lnTo>
                  <a:pt x="3867672" y="39150"/>
                </a:lnTo>
                <a:lnTo>
                  <a:pt x="3968964" y="36700"/>
                </a:lnTo>
                <a:lnTo>
                  <a:pt x="4070258" y="34349"/>
                </a:lnTo>
                <a:lnTo>
                  <a:pt x="4171555" y="32095"/>
                </a:lnTo>
                <a:lnTo>
                  <a:pt x="4272854" y="29938"/>
                </a:lnTo>
                <a:lnTo>
                  <a:pt x="4374156" y="27878"/>
                </a:lnTo>
                <a:lnTo>
                  <a:pt x="4475460" y="25914"/>
                </a:lnTo>
                <a:lnTo>
                  <a:pt x="4576766" y="24047"/>
                </a:lnTo>
                <a:lnTo>
                  <a:pt x="4678075" y="22276"/>
                </a:lnTo>
                <a:lnTo>
                  <a:pt x="4779385" y="20599"/>
                </a:lnTo>
                <a:lnTo>
                  <a:pt x="4880697" y="19018"/>
                </a:lnTo>
                <a:lnTo>
                  <a:pt x="4982011" y="17532"/>
                </a:lnTo>
                <a:lnTo>
                  <a:pt x="5083326" y="16139"/>
                </a:lnTo>
                <a:lnTo>
                  <a:pt x="5184642" y="14840"/>
                </a:lnTo>
                <a:lnTo>
                  <a:pt x="5285960" y="13635"/>
                </a:lnTo>
                <a:lnTo>
                  <a:pt x="5387278" y="12523"/>
                </a:lnTo>
                <a:lnTo>
                  <a:pt x="5488598" y="11503"/>
                </a:lnTo>
                <a:lnTo>
                  <a:pt x="5589918" y="10576"/>
                </a:lnTo>
                <a:lnTo>
                  <a:pt x="5691239" y="9741"/>
                </a:lnTo>
                <a:lnTo>
                  <a:pt x="5792561" y="8997"/>
                </a:lnTo>
                <a:lnTo>
                  <a:pt x="5893883" y="8344"/>
                </a:lnTo>
                <a:lnTo>
                  <a:pt x="5995205" y="7782"/>
                </a:lnTo>
                <a:lnTo>
                  <a:pt x="6096527" y="7310"/>
                </a:lnTo>
                <a:lnTo>
                  <a:pt x="6197849" y="6928"/>
                </a:lnTo>
                <a:lnTo>
                  <a:pt x="6299171" y="6636"/>
                </a:lnTo>
                <a:lnTo>
                  <a:pt x="6400492" y="6433"/>
                </a:lnTo>
                <a:lnTo>
                  <a:pt x="6501813" y="6318"/>
                </a:lnTo>
                <a:lnTo>
                  <a:pt x="6755280" y="6430"/>
                </a:lnTo>
                <a:lnTo>
                  <a:pt x="6805772" y="6504"/>
                </a:lnTo>
                <a:lnTo>
                  <a:pt x="6907090" y="6741"/>
                </a:lnTo>
                <a:lnTo>
                  <a:pt x="7008406" y="7065"/>
                </a:lnTo>
                <a:lnTo>
                  <a:pt x="7109721" y="7475"/>
                </a:lnTo>
                <a:lnTo>
                  <a:pt x="7211035" y="7971"/>
                </a:lnTo>
                <a:lnTo>
                  <a:pt x="7312347" y="8553"/>
                </a:lnTo>
                <a:lnTo>
                  <a:pt x="7413657" y="9220"/>
                </a:lnTo>
                <a:lnTo>
                  <a:pt x="7514966" y="9973"/>
                </a:lnTo>
                <a:lnTo>
                  <a:pt x="7616272" y="10809"/>
                </a:lnTo>
                <a:lnTo>
                  <a:pt x="7717576" y="11730"/>
                </a:lnTo>
                <a:lnTo>
                  <a:pt x="7818878" y="12735"/>
                </a:lnTo>
                <a:lnTo>
                  <a:pt x="7920178" y="13823"/>
                </a:lnTo>
                <a:lnTo>
                  <a:pt x="8021475" y="14994"/>
                </a:lnTo>
                <a:lnTo>
                  <a:pt x="8122769" y="16247"/>
                </a:lnTo>
                <a:lnTo>
                  <a:pt x="8224060" y="17583"/>
                </a:lnTo>
                <a:lnTo>
                  <a:pt x="8325349" y="19000"/>
                </a:lnTo>
                <a:lnTo>
                  <a:pt x="8426634" y="20499"/>
                </a:lnTo>
                <a:lnTo>
                  <a:pt x="8527916" y="22079"/>
                </a:lnTo>
                <a:lnTo>
                  <a:pt x="8629194" y="23740"/>
                </a:lnTo>
                <a:lnTo>
                  <a:pt x="8730469" y="25481"/>
                </a:lnTo>
                <a:lnTo>
                  <a:pt x="8831741" y="27302"/>
                </a:lnTo>
                <a:lnTo>
                  <a:pt x="8933008" y="29202"/>
                </a:lnTo>
                <a:lnTo>
                  <a:pt x="9034272" y="31181"/>
                </a:lnTo>
                <a:lnTo>
                  <a:pt x="9144000" y="33467"/>
                </a:lnTo>
                <a:lnTo>
                  <a:pt x="9144762" y="27371"/>
                </a:lnTo>
                <a:close/>
              </a:path>
            </a:pathLst>
          </a:custGeom>
          <a:solidFill>
            <a:srgbClr val="FFEAD5"/>
          </a:solidFill>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12700" rIns="0" bIns="0" rtlCol="0">
            <a:spAutoFit/>
          </a:bodyPr>
          <a:lstStyle/>
          <a:p>
            <a:pPr marL="954405" marR="5080" indent="-942340">
              <a:lnSpc>
                <a:spcPct val="100000"/>
              </a:lnSpc>
              <a:spcBef>
                <a:spcPts val="100"/>
              </a:spcBef>
            </a:pPr>
            <a:r>
              <a:rPr spc="-10" dirty="0"/>
              <a:t>Health Related </a:t>
            </a:r>
            <a:r>
              <a:rPr spc="-5" dirty="0"/>
              <a:t>Quality </a:t>
            </a:r>
            <a:r>
              <a:rPr dirty="0"/>
              <a:t>of </a:t>
            </a:r>
            <a:r>
              <a:rPr spc="-5" dirty="0"/>
              <a:t>Life </a:t>
            </a:r>
            <a:r>
              <a:rPr spc="-10" dirty="0"/>
              <a:t>(HRQOL)  </a:t>
            </a:r>
            <a:r>
              <a:rPr dirty="0"/>
              <a:t>of </a:t>
            </a:r>
            <a:r>
              <a:rPr spc="-5" dirty="0"/>
              <a:t>Cancer Survivors vs.</a:t>
            </a:r>
            <a:r>
              <a:rPr spc="15" dirty="0"/>
              <a:t> </a:t>
            </a:r>
            <a:r>
              <a:rPr spc="-5" dirty="0"/>
              <a:t>Others</a:t>
            </a:r>
          </a:p>
        </p:txBody>
      </p:sp>
      <p:sp>
        <p:nvSpPr>
          <p:cNvPr id="13" name="object 13"/>
          <p:cNvSpPr txBox="1"/>
          <p:nvPr/>
        </p:nvSpPr>
        <p:spPr>
          <a:xfrm>
            <a:off x="993902" y="3095497"/>
            <a:ext cx="2150110" cy="75692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Poor </a:t>
            </a:r>
            <a:r>
              <a:rPr sz="2400" spc="-10" dirty="0">
                <a:latin typeface="Arial"/>
                <a:cs typeface="Arial"/>
              </a:rPr>
              <a:t>physical  HRQOL=24.5%</a:t>
            </a:r>
            <a:endParaRPr sz="2400">
              <a:latin typeface="Arial"/>
              <a:cs typeface="Arial"/>
            </a:endParaRPr>
          </a:p>
        </p:txBody>
      </p:sp>
      <p:sp>
        <p:nvSpPr>
          <p:cNvPr id="14" name="object 14"/>
          <p:cNvSpPr txBox="1"/>
          <p:nvPr/>
        </p:nvSpPr>
        <p:spPr>
          <a:xfrm>
            <a:off x="993902" y="2199385"/>
            <a:ext cx="6778625" cy="391160"/>
          </a:xfrm>
          <a:prstGeom prst="rect">
            <a:avLst/>
          </a:prstGeom>
        </p:spPr>
        <p:txBody>
          <a:bodyPr vert="horz" wrap="square" lIns="0" tIns="12700" rIns="0" bIns="0" rtlCol="0">
            <a:spAutoFit/>
          </a:bodyPr>
          <a:lstStyle/>
          <a:p>
            <a:pPr marL="12700">
              <a:lnSpc>
                <a:spcPct val="100000"/>
              </a:lnSpc>
              <a:spcBef>
                <a:spcPts val="100"/>
              </a:spcBef>
              <a:tabLst>
                <a:tab pos="4200525" algn="l"/>
              </a:tabLst>
            </a:pPr>
            <a:r>
              <a:rPr sz="2400" b="1" spc="-5" dirty="0">
                <a:latin typeface="Arial"/>
                <a:cs typeface="Arial"/>
              </a:rPr>
              <a:t>Survivors</a:t>
            </a:r>
            <a:r>
              <a:rPr sz="2400" b="1" dirty="0">
                <a:latin typeface="Arial"/>
                <a:cs typeface="Arial"/>
              </a:rPr>
              <a:t> </a:t>
            </a:r>
            <a:r>
              <a:rPr sz="2400" b="1" spc="-5" dirty="0">
                <a:latin typeface="Arial"/>
                <a:cs typeface="Arial"/>
              </a:rPr>
              <a:t>(n=1,822)	Others</a:t>
            </a:r>
            <a:r>
              <a:rPr sz="2400" b="1" spc="-40" dirty="0">
                <a:latin typeface="Arial"/>
                <a:cs typeface="Arial"/>
              </a:rPr>
              <a:t> </a:t>
            </a:r>
            <a:r>
              <a:rPr sz="2400" b="1" spc="-10" dirty="0">
                <a:latin typeface="Arial"/>
                <a:cs typeface="Arial"/>
              </a:rPr>
              <a:t>(n=24,804)</a:t>
            </a:r>
            <a:endParaRPr sz="2400">
              <a:latin typeface="Arial"/>
              <a:cs typeface="Arial"/>
            </a:endParaRPr>
          </a:p>
        </p:txBody>
      </p:sp>
      <p:sp>
        <p:nvSpPr>
          <p:cNvPr id="15" name="object 15"/>
          <p:cNvSpPr txBox="1"/>
          <p:nvPr/>
        </p:nvSpPr>
        <p:spPr>
          <a:xfrm>
            <a:off x="5181853" y="3095497"/>
            <a:ext cx="2150110" cy="75692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Poor </a:t>
            </a:r>
            <a:r>
              <a:rPr sz="2400" spc="-10" dirty="0">
                <a:latin typeface="Arial"/>
                <a:cs typeface="Arial"/>
              </a:rPr>
              <a:t>physical  HRQOL=10.2%</a:t>
            </a:r>
            <a:endParaRPr sz="2400">
              <a:latin typeface="Arial"/>
              <a:cs typeface="Arial"/>
            </a:endParaRPr>
          </a:p>
        </p:txBody>
      </p:sp>
      <p:sp>
        <p:nvSpPr>
          <p:cNvPr id="16" name="object 16"/>
          <p:cNvSpPr txBox="1"/>
          <p:nvPr/>
        </p:nvSpPr>
        <p:spPr>
          <a:xfrm>
            <a:off x="689101" y="4339082"/>
            <a:ext cx="8479155" cy="2053589"/>
          </a:xfrm>
          <a:prstGeom prst="rect">
            <a:avLst/>
          </a:prstGeom>
        </p:spPr>
        <p:txBody>
          <a:bodyPr vert="horz" wrap="square" lIns="0" tIns="12700" rIns="0" bIns="0" rtlCol="0">
            <a:spAutoFit/>
          </a:bodyPr>
          <a:lstStyle/>
          <a:p>
            <a:pPr marL="29209" algn="ctr">
              <a:lnSpc>
                <a:spcPct val="100000"/>
              </a:lnSpc>
              <a:spcBef>
                <a:spcPts val="100"/>
              </a:spcBef>
              <a:tabLst>
                <a:tab pos="4217035" algn="l"/>
              </a:tabLst>
            </a:pPr>
            <a:r>
              <a:rPr sz="2400" spc="-5" dirty="0">
                <a:latin typeface="Arial"/>
                <a:cs typeface="Arial"/>
              </a:rPr>
              <a:t>Poor</a:t>
            </a:r>
            <a:r>
              <a:rPr sz="2400" spc="5" dirty="0">
                <a:latin typeface="Arial"/>
                <a:cs typeface="Arial"/>
              </a:rPr>
              <a:t> </a:t>
            </a:r>
            <a:r>
              <a:rPr sz="2400" spc="-5" dirty="0">
                <a:latin typeface="Arial"/>
                <a:cs typeface="Arial"/>
              </a:rPr>
              <a:t>mental</a:t>
            </a:r>
            <a:r>
              <a:rPr sz="2400" spc="5" dirty="0">
                <a:latin typeface="Arial"/>
                <a:cs typeface="Arial"/>
              </a:rPr>
              <a:t> </a:t>
            </a:r>
            <a:r>
              <a:rPr sz="2400" spc="-5" dirty="0">
                <a:latin typeface="Arial"/>
                <a:cs typeface="Arial"/>
              </a:rPr>
              <a:t>HRQOL=10.1%	Poor mental</a:t>
            </a:r>
            <a:r>
              <a:rPr sz="2400" spc="-10" dirty="0">
                <a:latin typeface="Arial"/>
                <a:cs typeface="Arial"/>
              </a:rPr>
              <a:t> </a:t>
            </a:r>
            <a:r>
              <a:rPr sz="2400" spc="-5" dirty="0">
                <a:latin typeface="Arial"/>
                <a:cs typeface="Arial"/>
              </a:rPr>
              <a:t>HRQOL=5.9%</a:t>
            </a:r>
            <a:endParaRPr sz="2400">
              <a:latin typeface="Arial"/>
              <a:cs typeface="Arial"/>
            </a:endParaRPr>
          </a:p>
          <a:p>
            <a:pPr>
              <a:lnSpc>
                <a:spcPct val="100000"/>
              </a:lnSpc>
              <a:spcBef>
                <a:spcPts val="40"/>
              </a:spcBef>
            </a:pPr>
            <a:endParaRPr sz="3400">
              <a:latin typeface="Times New Roman"/>
              <a:cs typeface="Times New Roman"/>
            </a:endParaRPr>
          </a:p>
          <a:p>
            <a:pPr marL="15240">
              <a:lnSpc>
                <a:spcPct val="100000"/>
              </a:lnSpc>
            </a:pPr>
            <a:r>
              <a:rPr sz="2300" b="1" spc="-5" dirty="0">
                <a:latin typeface="Arial"/>
                <a:cs typeface="Arial"/>
              </a:rPr>
              <a:t>This represents </a:t>
            </a:r>
            <a:r>
              <a:rPr sz="2300" b="1" spc="-5" dirty="0">
                <a:solidFill>
                  <a:srgbClr val="FF0000"/>
                </a:solidFill>
                <a:latin typeface="Arial"/>
                <a:cs typeface="Arial"/>
              </a:rPr>
              <a:t>3.3 million </a:t>
            </a:r>
            <a:r>
              <a:rPr sz="2300" b="1" spc="-5" dirty="0">
                <a:latin typeface="Arial"/>
                <a:cs typeface="Arial"/>
              </a:rPr>
              <a:t>U.S. </a:t>
            </a:r>
            <a:r>
              <a:rPr sz="2300" b="1" spc="-10" dirty="0">
                <a:latin typeface="Arial"/>
                <a:cs typeface="Arial"/>
              </a:rPr>
              <a:t>cancer survivors</a:t>
            </a:r>
            <a:r>
              <a:rPr sz="2300" b="1" spc="-15" dirty="0">
                <a:latin typeface="Arial"/>
                <a:cs typeface="Arial"/>
              </a:rPr>
              <a:t> </a:t>
            </a:r>
            <a:r>
              <a:rPr sz="2300" b="1" spc="-10" dirty="0">
                <a:latin typeface="Arial"/>
                <a:cs typeface="Arial"/>
              </a:rPr>
              <a:t>with</a:t>
            </a:r>
            <a:endParaRPr sz="2300">
              <a:latin typeface="Arial"/>
              <a:cs typeface="Arial"/>
            </a:endParaRPr>
          </a:p>
          <a:p>
            <a:pPr marL="15240">
              <a:lnSpc>
                <a:spcPct val="100000"/>
              </a:lnSpc>
            </a:pPr>
            <a:r>
              <a:rPr sz="2300" b="1" spc="-5" dirty="0">
                <a:latin typeface="Arial"/>
                <a:cs typeface="Arial"/>
              </a:rPr>
              <a:t>poor </a:t>
            </a:r>
            <a:r>
              <a:rPr sz="2300" b="1" spc="-10" dirty="0">
                <a:latin typeface="Arial"/>
                <a:cs typeface="Arial"/>
              </a:rPr>
              <a:t>physical HRQOL </a:t>
            </a:r>
            <a:r>
              <a:rPr sz="2300" b="1" spc="-5" dirty="0">
                <a:latin typeface="Arial"/>
                <a:cs typeface="Arial"/>
              </a:rPr>
              <a:t>&amp; </a:t>
            </a:r>
            <a:r>
              <a:rPr sz="2300" b="1" spc="-5" dirty="0">
                <a:solidFill>
                  <a:srgbClr val="FF0000"/>
                </a:solidFill>
                <a:latin typeface="Arial"/>
                <a:cs typeface="Arial"/>
              </a:rPr>
              <a:t>1.4 million </a:t>
            </a:r>
            <a:r>
              <a:rPr sz="2300" b="1" spc="-5" dirty="0">
                <a:latin typeface="Arial"/>
                <a:cs typeface="Arial"/>
              </a:rPr>
              <a:t>with poor </a:t>
            </a:r>
            <a:r>
              <a:rPr sz="2300" b="1" spc="-10" dirty="0">
                <a:latin typeface="Arial"/>
                <a:cs typeface="Arial"/>
              </a:rPr>
              <a:t>mental</a:t>
            </a:r>
            <a:r>
              <a:rPr sz="2300" b="1" spc="-65" dirty="0">
                <a:latin typeface="Arial"/>
                <a:cs typeface="Arial"/>
              </a:rPr>
              <a:t> </a:t>
            </a:r>
            <a:r>
              <a:rPr sz="2300" b="1" spc="-10" dirty="0">
                <a:latin typeface="Arial"/>
                <a:cs typeface="Arial"/>
              </a:rPr>
              <a:t>HRQOL.</a:t>
            </a:r>
            <a:endParaRPr sz="2300">
              <a:latin typeface="Arial"/>
              <a:cs typeface="Arial"/>
            </a:endParaRPr>
          </a:p>
          <a:p>
            <a:pPr marL="12700">
              <a:lnSpc>
                <a:spcPct val="100000"/>
              </a:lnSpc>
              <a:spcBef>
                <a:spcPts val="1695"/>
              </a:spcBef>
            </a:pPr>
            <a:r>
              <a:rPr sz="1600" i="1" spc="-5" dirty="0">
                <a:latin typeface="Arial"/>
                <a:cs typeface="Arial"/>
              </a:rPr>
              <a:t>Source: </a:t>
            </a:r>
            <a:r>
              <a:rPr sz="1600" i="1" spc="-10" dirty="0">
                <a:latin typeface="Arial"/>
                <a:cs typeface="Arial"/>
              </a:rPr>
              <a:t>Weaver </a:t>
            </a:r>
            <a:r>
              <a:rPr sz="1600" i="1" spc="-5" dirty="0">
                <a:latin typeface="Arial"/>
                <a:cs typeface="Arial"/>
              </a:rPr>
              <a:t>KE, et al. Cancer Epidemiology Biomarkers </a:t>
            </a:r>
            <a:r>
              <a:rPr sz="1600" i="1" dirty="0">
                <a:latin typeface="Arial"/>
                <a:cs typeface="Arial"/>
              </a:rPr>
              <a:t>&amp; </a:t>
            </a:r>
            <a:r>
              <a:rPr sz="1600" i="1" spc="-5" dirty="0">
                <a:latin typeface="Arial"/>
                <a:cs typeface="Arial"/>
              </a:rPr>
              <a:t>Prevention.</a:t>
            </a:r>
            <a:r>
              <a:rPr sz="1600" i="1" spc="15" dirty="0">
                <a:latin typeface="Arial"/>
                <a:cs typeface="Arial"/>
              </a:rPr>
              <a:t> </a:t>
            </a:r>
            <a:r>
              <a:rPr sz="1600" i="1" spc="-5" dirty="0">
                <a:latin typeface="Arial"/>
                <a:cs typeface="Arial"/>
              </a:rPr>
              <a:t>2012</a:t>
            </a:r>
            <a:r>
              <a:rPr sz="1200" b="1" i="1" spc="-5" dirty="0">
                <a:latin typeface="Arial"/>
                <a:cs typeface="Arial"/>
              </a:rPr>
              <a:t>.</a:t>
            </a:r>
            <a:endParaRPr sz="1200">
              <a:latin typeface="Arial"/>
              <a:cs typeface="Arial"/>
            </a:endParaRPr>
          </a:p>
        </p:txBody>
      </p:sp>
      <p:sp>
        <p:nvSpPr>
          <p:cNvPr id="17" name="object 17"/>
          <p:cNvSpPr/>
          <p:nvPr/>
        </p:nvSpPr>
        <p:spPr>
          <a:xfrm>
            <a:off x="463295" y="463295"/>
            <a:ext cx="9131300" cy="6845300"/>
          </a:xfrm>
          <a:custGeom>
            <a:avLst/>
            <a:gdLst/>
            <a:ahLst/>
            <a:cxnLst/>
            <a:rect l="l" t="t" r="r" b="b"/>
            <a:pathLst>
              <a:path w="9131300" h="6845300">
                <a:moveTo>
                  <a:pt x="9131046" y="6845046"/>
                </a:moveTo>
                <a:lnTo>
                  <a:pt x="9131046" y="0"/>
                </a:lnTo>
                <a:lnTo>
                  <a:pt x="0" y="0"/>
                </a:lnTo>
                <a:lnTo>
                  <a:pt x="0" y="6845046"/>
                </a:lnTo>
                <a:lnTo>
                  <a:pt x="9131046" y="6845046"/>
                </a:lnTo>
                <a:close/>
              </a:path>
            </a:pathLst>
          </a:custGeom>
          <a:ln w="12954">
            <a:solidFill>
              <a:srgbClr val="000000"/>
            </a:solidFill>
          </a:ln>
        </p:spPr>
        <p:txBody>
          <a:bodyPr wrap="square" lIns="0" tIns="0" rIns="0" bIns="0" rtlCol="0"/>
          <a:lstStyle/>
          <a:p>
            <a:endParaRPr/>
          </a:p>
        </p:txBody>
      </p:sp>
      <p:sp>
        <p:nvSpPr>
          <p:cNvPr id="18" name="object 18"/>
          <p:cNvSpPr txBox="1">
            <a:spLocks noGrp="1"/>
          </p:cNvSpPr>
          <p:nvPr>
            <p:ph type="ftr" sz="quarter" idx="5"/>
          </p:nvPr>
        </p:nvSpPr>
        <p:spPr>
          <a:prstGeom prst="rect">
            <a:avLst/>
          </a:prstGeom>
        </p:spPr>
        <p:txBody>
          <a:bodyPr vert="horz" wrap="square" lIns="0" tIns="31750" rIns="0" bIns="0" rtlCol="0">
            <a:spAutoFit/>
          </a:bodyPr>
          <a:lstStyle/>
          <a:p>
            <a:pPr marL="12700">
              <a:lnSpc>
                <a:spcPct val="100000"/>
              </a:lnSpc>
              <a:spcBef>
                <a:spcPts val="250"/>
              </a:spcBef>
            </a:pPr>
            <a:r>
              <a:rPr dirty="0"/>
              <a:t>Cancer</a:t>
            </a:r>
            <a:r>
              <a:rPr spc="-125" dirty="0"/>
              <a:t> </a:t>
            </a:r>
            <a:r>
              <a:rPr spc="15" dirty="0"/>
              <a:t>Institute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6015</Words>
  <Application>Microsoft Office PowerPoint</Application>
  <PresentationFormat>Custom</PresentationFormat>
  <Paragraphs>650</Paragraphs>
  <Slides>74</Slides>
  <Notes>74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74</vt:i4>
      </vt:variant>
    </vt:vector>
  </HeadingPairs>
  <TitlesOfParts>
    <vt:vector size="86" baseType="lpstr">
      <vt:lpstr>ＭＳ Ｐゴシック</vt:lpstr>
      <vt:lpstr>Aptos</vt:lpstr>
      <vt:lpstr>Arial</vt:lpstr>
      <vt:lpstr>Calibri</vt:lpstr>
      <vt:lpstr>Cambria</vt:lpstr>
      <vt:lpstr>Georgia</vt:lpstr>
      <vt:lpstr>Palatino Linotype</vt:lpstr>
      <vt:lpstr>Tahoma</vt:lpstr>
      <vt:lpstr>Times New Roman</vt:lpstr>
      <vt:lpstr>Trebuchet MS</vt:lpstr>
      <vt:lpstr>Wingdings</vt:lpstr>
      <vt:lpstr>Office Theme</vt:lpstr>
      <vt:lpstr>PowerPoint Presentation</vt:lpstr>
      <vt:lpstr>Cancer Survivorship E-Learning Series for Primary Care Providers</vt:lpstr>
      <vt:lpstr>Disclosures</vt:lpstr>
      <vt:lpstr>Learning Objectives</vt:lpstr>
      <vt:lpstr>Gap in Care</vt:lpstr>
      <vt:lpstr>Gap in Care</vt:lpstr>
      <vt:lpstr>Gap in Care</vt:lpstr>
      <vt:lpstr>Effect of the Gap in Care</vt:lpstr>
      <vt:lpstr>Health Related Quality of Life (HRQOL)  of Cancer Survivors vs. Others</vt:lpstr>
      <vt:lpstr>Distress in cancer survivors is  most likely due to:</vt:lpstr>
      <vt:lpstr>Addressing Physical and Psychological  Effects</vt:lpstr>
      <vt:lpstr>Recognition of the Gap in Care</vt:lpstr>
      <vt:lpstr>Accelerated Effort to  Decrease the Gap in Care</vt:lpstr>
      <vt:lpstr>Commission on Cancer Care Standards  (Treatment and Post-Treatment)</vt:lpstr>
      <vt:lpstr>Solving the Gap in Care: Step #1</vt:lpstr>
      <vt:lpstr>Evidence-Based Cancer Rehab</vt:lpstr>
      <vt:lpstr>Breast Cancer Effects</vt:lpstr>
      <vt:lpstr>Therapeutic Exercise and Advanced Cancer</vt:lpstr>
      <vt:lpstr>Exercise and Survival</vt:lpstr>
      <vt:lpstr>Two Rehab Models</vt:lpstr>
      <vt:lpstr>Prehabilitation</vt:lpstr>
      <vt:lpstr>Cancer Prehabilitation</vt:lpstr>
      <vt:lpstr>Esophagectomy: Fast Track vs. Conventional</vt:lpstr>
      <vt:lpstr>Rehabilitation of Older Cancer Patients</vt:lpstr>
      <vt:lpstr>PT in Advanced Cancer</vt:lpstr>
      <vt:lpstr>Chemotherapy-Induced  Peripheral Neuropathy (CIPN)</vt:lpstr>
      <vt:lpstr>Chemotherapy-Induced  Peripheral Neuropathy (CIPN)</vt:lpstr>
      <vt:lpstr>Cancer-Related Fatigue (CRF)</vt:lpstr>
      <vt:lpstr>“Chemo Brain”</vt:lpstr>
      <vt:lpstr>Solving the Gap in Care: Step #2</vt:lpstr>
      <vt:lpstr>Survivorship Care Plan</vt:lpstr>
      <vt:lpstr>Survivorship Care</vt:lpstr>
      <vt:lpstr>Solving the Gap in Care: Step #3</vt:lpstr>
      <vt:lpstr>Payment and Reimbursement</vt:lpstr>
      <vt:lpstr>Cost-Effectiveness of Rehabilitation</vt:lpstr>
      <vt:lpstr>PowerPoint Presentation</vt:lpstr>
      <vt:lpstr>High-Quality Cancer Care</vt:lpstr>
      <vt:lpstr>Strategies that Work</vt:lpstr>
      <vt:lpstr>Next on the Horizon</vt:lpstr>
      <vt:lpstr>The Role of Spirituality in  Cancer Care</vt:lpstr>
      <vt:lpstr>Disclosures</vt:lpstr>
      <vt:lpstr>Learning Objectives</vt:lpstr>
      <vt:lpstr>Spirituality:  An Essential Part of A Person’s Humanity and a Critical Factor in Health and Well-Being of Patients</vt:lpstr>
      <vt:lpstr>World Health Organization (WHO):  Definition of Health</vt:lpstr>
      <vt:lpstr>Spiritual Distress</vt:lpstr>
      <vt:lpstr>Secondary Spiritual Distress Diagnoses  (a primary must be present to be considered spiritual)</vt:lpstr>
      <vt:lpstr>Definition of Spirituality</vt:lpstr>
      <vt:lpstr>Healthcare Outcomes</vt:lpstr>
      <vt:lpstr>Spirituality helps patients:</vt:lpstr>
      <vt:lpstr>Spiritual well-being in cancer patients:</vt:lpstr>
      <vt:lpstr>Cancer Diagnosis: Why Me?</vt:lpstr>
      <vt:lpstr>Spiritual Care Interventions: Interdisciplinary Palliative Care Intervention for Patients </vt:lpstr>
      <vt:lpstr>Improving the Quality of Spiritual Care as a Dimension of Palliative Care:  A Consensus Conference</vt:lpstr>
      <vt:lpstr>PowerPoint Presentation</vt:lpstr>
      <vt:lpstr>PowerPoint Presentation</vt:lpstr>
      <vt:lpstr>PowerPoint Presentation</vt:lpstr>
      <vt:lpstr>Interprofessional Spiritual Care</vt:lpstr>
      <vt:lpstr>PowerPoint Presentation</vt:lpstr>
      <vt:lpstr>PowerPoint Presentation</vt:lpstr>
      <vt:lpstr>Spiritual Diagnosis</vt:lpstr>
      <vt:lpstr>PowerPoint Presentation</vt:lpstr>
      <vt:lpstr>Diagnosis Discernment in Clinical Care (Diagnosis Pathway)</vt:lpstr>
      <vt:lpstr>PowerPoint Presentation</vt:lpstr>
      <vt:lpstr>Interventions Clinicians Can Do</vt:lpstr>
      <vt:lpstr>Spiritual Practices/Interventions</vt:lpstr>
      <vt:lpstr>Spiritual Screening</vt:lpstr>
      <vt:lpstr>PowerPoint Presentation</vt:lpstr>
      <vt:lpstr>Validation of FICA Tool</vt:lpstr>
      <vt:lpstr>Doris</vt:lpstr>
      <vt:lpstr>Spiritual History</vt:lpstr>
      <vt:lpstr>PowerPoint Presentation</vt:lpstr>
      <vt:lpstr>Conclusions</vt:lpstr>
      <vt:lpstr> Interprofessional Train-the-Trainer Spiritual Care Education Curriculum (ISPEC) </vt:lpstr>
      <vt:lpstr>GWish, www.gwish.org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PCP ESeries Cancer Rehab Silver 3.12.14 [Compatibility Mode]</dc:title>
  <dc:creator>annewillis</dc:creator>
  <cp:lastModifiedBy>Angell, Kelly</cp:lastModifiedBy>
  <cp:revision>4</cp:revision>
  <dcterms:created xsi:type="dcterms:W3CDTF">2018-11-12T14:35:06Z</dcterms:created>
  <dcterms:modified xsi:type="dcterms:W3CDTF">2025-05-16T12:02:04Z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2014-03-19T00:00:00Z</vt:filetime>
  </property>
  <property fmtid="{D5CDD505-2E9C-101B-9397-08002B2CF9AE}" pid="3" name="Creator">
    <vt:lpwstr>PScript5.dll Version 5.2.2</vt:lpwstr>
  </property>
  <property fmtid="{D5CDD505-2E9C-101B-9397-08002B2CF9AE}" pid="4" name="LastSaved">
    <vt:filetime>2018-11-12T00:00:00Z</vt:filetime>
  </property>
</Properties>
</file>