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38.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47.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54.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59.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780" r:id="rId2"/>
  </p:sldMasterIdLst>
  <p:notesMasterIdLst>
    <p:notesMasterId r:id="rId83"/>
  </p:notesMasterIdLst>
  <p:sldIdLst>
    <p:sldId id="302" r:id="rId3"/>
    <p:sldId id="256" r:id="rId4"/>
    <p:sldId id="263" r:id="rId5"/>
    <p:sldId id="258" r:id="rId6"/>
    <p:sldId id="259" r:id="rId7"/>
    <p:sldId id="272" r:id="rId8"/>
    <p:sldId id="273" r:id="rId9"/>
    <p:sldId id="274" r:id="rId10"/>
    <p:sldId id="275" r:id="rId11"/>
    <p:sldId id="298" r:id="rId12"/>
    <p:sldId id="276" r:id="rId13"/>
    <p:sldId id="296" r:id="rId14"/>
    <p:sldId id="278" r:id="rId15"/>
    <p:sldId id="279" r:id="rId16"/>
    <p:sldId id="280" r:id="rId17"/>
    <p:sldId id="281" r:id="rId18"/>
    <p:sldId id="282" r:id="rId19"/>
    <p:sldId id="285" r:id="rId20"/>
    <p:sldId id="294" r:id="rId21"/>
    <p:sldId id="297" r:id="rId22"/>
    <p:sldId id="295" r:id="rId23"/>
    <p:sldId id="283" r:id="rId24"/>
    <p:sldId id="284" r:id="rId25"/>
    <p:sldId id="286" r:id="rId26"/>
    <p:sldId id="289" r:id="rId27"/>
    <p:sldId id="299" r:id="rId28"/>
    <p:sldId id="290" r:id="rId29"/>
    <p:sldId id="291" r:id="rId30"/>
    <p:sldId id="267" r:id="rId31"/>
    <p:sldId id="300" r:id="rId32"/>
    <p:sldId id="301" r:id="rId33"/>
    <p:sldId id="292" r:id="rId34"/>
    <p:sldId id="293" r:id="rId35"/>
    <p:sldId id="303" r:id="rId36"/>
    <p:sldId id="304" r:id="rId37"/>
    <p:sldId id="305" r:id="rId38"/>
    <p:sldId id="306" r:id="rId39"/>
    <p:sldId id="314" r:id="rId40"/>
    <p:sldId id="315" r:id="rId41"/>
    <p:sldId id="316" r:id="rId42"/>
    <p:sldId id="317" r:id="rId43"/>
    <p:sldId id="318" r:id="rId44"/>
    <p:sldId id="319" r:id="rId45"/>
    <p:sldId id="320" r:id="rId46"/>
    <p:sldId id="309" r:id="rId47"/>
    <p:sldId id="321" r:id="rId48"/>
    <p:sldId id="322" r:id="rId49"/>
    <p:sldId id="323" r:id="rId50"/>
    <p:sldId id="287" r:id="rId51"/>
    <p:sldId id="288" r:id="rId52"/>
    <p:sldId id="310" r:id="rId53"/>
    <p:sldId id="324" r:id="rId54"/>
    <p:sldId id="325" r:id="rId55"/>
    <p:sldId id="326" r:id="rId56"/>
    <p:sldId id="327" r:id="rId57"/>
    <p:sldId id="328" r:id="rId58"/>
    <p:sldId id="329" r:id="rId59"/>
    <p:sldId id="330" r:id="rId60"/>
    <p:sldId id="331" r:id="rId61"/>
    <p:sldId id="332" r:id="rId62"/>
    <p:sldId id="311" r:id="rId63"/>
    <p:sldId id="333" r:id="rId64"/>
    <p:sldId id="334" r:id="rId65"/>
    <p:sldId id="335" r:id="rId66"/>
    <p:sldId id="336" r:id="rId67"/>
    <p:sldId id="337" r:id="rId68"/>
    <p:sldId id="338" r:id="rId69"/>
    <p:sldId id="312" r:id="rId70"/>
    <p:sldId id="339" r:id="rId71"/>
    <p:sldId id="340" r:id="rId72"/>
    <p:sldId id="341" r:id="rId73"/>
    <p:sldId id="307" r:id="rId74"/>
    <p:sldId id="313" r:id="rId75"/>
    <p:sldId id="308" r:id="rId76"/>
    <p:sldId id="342" r:id="rId77"/>
    <p:sldId id="343" r:id="rId78"/>
    <p:sldId id="344" r:id="rId79"/>
    <p:sldId id="345" r:id="rId80"/>
    <p:sldId id="260" r:id="rId81"/>
    <p:sldId id="261" r:id="rId82"/>
  </p:sldIdLst>
  <p:sldSz cx="9144000" cy="6858000" type="screen4x3"/>
  <p:notesSz cx="7102475" cy="9388475"/>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yson, Monique Sandra" initials="" lastIdx="1" clrIdx="0"/>
  <p:cmAuthor id="1" name="Harvey, Allison Camille" initial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65F91"/>
    <a:srgbClr val="FFEA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FD02E4E-D1CD-4891-BD11-7B7938A37840}" v="1" dt="2024-06-01T23:23:29.23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75488" autoAdjust="0"/>
  </p:normalViewPr>
  <p:slideViewPr>
    <p:cSldViewPr>
      <p:cViewPr varScale="1">
        <p:scale>
          <a:sx n="83" d="100"/>
          <a:sy n="83" d="100"/>
        </p:scale>
        <p:origin x="2406" y="84"/>
      </p:cViewPr>
      <p:guideLst>
        <p:guide orient="horz" pos="2160"/>
        <p:guide pos="2880"/>
      </p:guideLst>
    </p:cSldViewPr>
  </p:slideViewPr>
  <p:notesTextViewPr>
    <p:cViewPr>
      <p:scale>
        <a:sx n="100" d="100"/>
        <a:sy n="100" d="100"/>
      </p:scale>
      <p:origin x="0" y="0"/>
    </p:cViewPr>
  </p:notesTextViewPr>
  <p:notesViewPr>
    <p:cSldViewPr>
      <p:cViewPr varScale="1">
        <p:scale>
          <a:sx n="53" d="100"/>
          <a:sy n="53" d="100"/>
        </p:scale>
        <p:origin x="3272" y="4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commentAuthors" Target="commentAuthors.xml"/><Relationship Id="rId89" Type="http://schemas.microsoft.com/office/2015/10/relationships/revisionInfo" Target="revisionInfo.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notesMaster" Target="notesMasters/notesMaster1.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theme" Target="theme/theme1.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s>
</file>

<file path=ppt/diagrams/_rels/data20.xml.rels><?xml version="1.0" encoding="UTF-8" standalone="yes"?>
<Relationships xmlns="http://schemas.openxmlformats.org/package/2006/relationships"><Relationship Id="rId1" Type="http://schemas.openxmlformats.org/officeDocument/2006/relationships/image" Target="../media/image13.jpeg"/></Relationships>
</file>

<file path=ppt/diagrams/_rels/data22.xml.rels><?xml version="1.0" encoding="UTF-8" standalone="yes"?>
<Relationships xmlns="http://schemas.openxmlformats.org/package/2006/relationships"><Relationship Id="rId1" Type="http://schemas.openxmlformats.org/officeDocument/2006/relationships/image" Target="../media/image14.jpeg"/></Relationships>
</file>

<file path=ppt/diagrams/_rels/drawing20.xml.rels><?xml version="1.0" encoding="UTF-8" standalone="yes"?>
<Relationships xmlns="http://schemas.openxmlformats.org/package/2006/relationships"><Relationship Id="rId1" Type="http://schemas.openxmlformats.org/officeDocument/2006/relationships/image" Target="../media/image13.jpeg"/></Relationships>
</file>

<file path=ppt/diagrams/_rels/drawing22.xml.rels><?xml version="1.0" encoding="UTF-8" standalone="yes"?>
<Relationships xmlns="http://schemas.openxmlformats.org/package/2006/relationships"><Relationship Id="rId1" Type="http://schemas.openxmlformats.org/officeDocument/2006/relationships/image" Target="../media/image14.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37568C1-8362-43CC-A0CB-7B6724DFAA04}" type="doc">
      <dgm:prSet loTypeId="urn:microsoft.com/office/officeart/2008/layout/VerticalCurvedList" loCatId="list" qsTypeId="urn:microsoft.com/office/officeart/2005/8/quickstyle/simple5" qsCatId="simple" csTypeId="urn:microsoft.com/office/officeart/2005/8/colors/accent1_2" csCatId="accent1" phldr="1"/>
      <dgm:spPr/>
      <dgm:t>
        <a:bodyPr/>
        <a:lstStyle/>
        <a:p>
          <a:endParaRPr lang="en-US"/>
        </a:p>
      </dgm:t>
    </dgm:pt>
    <dgm:pt modelId="{5A8CCF1E-D4D8-48EE-AB78-37C8E52D2938}">
      <dgm:prSet/>
      <dgm:spPr>
        <a:solidFill>
          <a:srgbClr val="365F91"/>
        </a:solidFill>
      </dgm:spPr>
      <dgm:t>
        <a:bodyPr/>
        <a:lstStyle/>
        <a:p>
          <a:pPr rtl="0"/>
          <a:r>
            <a:rPr lang="en-US" dirty="0"/>
            <a:t>Primary care clinicians frequently participate in the care of head and neck cancer survivors.	</a:t>
          </a:r>
        </a:p>
      </dgm:t>
    </dgm:pt>
    <dgm:pt modelId="{28566006-D242-4548-A5CB-8C8ADA59098D}" type="parTrans" cxnId="{ECEEF847-4A5E-46E2-B117-567DFFDD36B9}">
      <dgm:prSet/>
      <dgm:spPr/>
      <dgm:t>
        <a:bodyPr/>
        <a:lstStyle/>
        <a:p>
          <a:endParaRPr lang="en-US"/>
        </a:p>
      </dgm:t>
    </dgm:pt>
    <dgm:pt modelId="{B3BAB1C0-2B2D-4507-BA17-5E423B02C964}" type="sibTrans" cxnId="{ECEEF847-4A5E-46E2-B117-567DFFDD36B9}">
      <dgm:prSet/>
      <dgm:spPr>
        <a:solidFill>
          <a:srgbClr val="365F91"/>
        </a:solidFill>
        <a:ln>
          <a:solidFill>
            <a:srgbClr val="365F91"/>
          </a:solidFill>
        </a:ln>
      </dgm:spPr>
      <dgm:t>
        <a:bodyPr/>
        <a:lstStyle/>
        <a:p>
          <a:endParaRPr lang="en-US"/>
        </a:p>
      </dgm:t>
    </dgm:pt>
    <dgm:pt modelId="{AA4E6F26-0EAA-4012-95C3-93B1D16FEA2A}">
      <dgm:prSet/>
      <dgm:spPr>
        <a:solidFill>
          <a:srgbClr val="365F91"/>
        </a:solidFill>
      </dgm:spPr>
      <dgm:t>
        <a:bodyPr/>
        <a:lstStyle/>
        <a:p>
          <a:pPr rtl="0"/>
          <a:r>
            <a:rPr lang="en-US" dirty="0"/>
            <a:t>It is often unclear who has primary responsibility for head and neck cancer survivorship care and what it entails.</a:t>
          </a:r>
        </a:p>
      </dgm:t>
    </dgm:pt>
    <dgm:pt modelId="{BC0599E8-3D89-4316-9EEB-DD218DF9F891}" type="parTrans" cxnId="{6A8D1127-4126-4318-9822-24CCCAE3DE79}">
      <dgm:prSet/>
      <dgm:spPr/>
      <dgm:t>
        <a:bodyPr/>
        <a:lstStyle/>
        <a:p>
          <a:endParaRPr lang="en-US"/>
        </a:p>
      </dgm:t>
    </dgm:pt>
    <dgm:pt modelId="{12C48B8B-FC79-4003-872C-2D3D5109C647}" type="sibTrans" cxnId="{6A8D1127-4126-4318-9822-24CCCAE3DE79}">
      <dgm:prSet/>
      <dgm:spPr/>
      <dgm:t>
        <a:bodyPr/>
        <a:lstStyle/>
        <a:p>
          <a:endParaRPr lang="en-US"/>
        </a:p>
      </dgm:t>
    </dgm:pt>
    <dgm:pt modelId="{39E7AC9A-ECE2-493A-9BBB-2A11F6C2ED3C}">
      <dgm:prSet/>
      <dgm:spPr>
        <a:solidFill>
          <a:srgbClr val="365F91"/>
        </a:solidFill>
      </dgm:spPr>
      <dgm:t>
        <a:bodyPr/>
        <a:lstStyle/>
        <a:p>
          <a:pPr rtl="0"/>
          <a:r>
            <a:rPr lang="en-US" dirty="0"/>
            <a:t>The ACS guideline provides recommendations on the role of primary care clinicians providing care for head and neck cancer survivors. </a:t>
          </a:r>
        </a:p>
      </dgm:t>
    </dgm:pt>
    <dgm:pt modelId="{1BCDE9D0-1562-4DF1-B8EA-5B8146498581}" type="parTrans" cxnId="{19D5C581-3C5D-4C77-B4EE-EA7F41EC1866}">
      <dgm:prSet/>
      <dgm:spPr/>
      <dgm:t>
        <a:bodyPr/>
        <a:lstStyle/>
        <a:p>
          <a:endParaRPr lang="en-US"/>
        </a:p>
      </dgm:t>
    </dgm:pt>
    <dgm:pt modelId="{6CE50983-CF45-48C1-91B4-FF618C1E384A}" type="sibTrans" cxnId="{19D5C581-3C5D-4C77-B4EE-EA7F41EC1866}">
      <dgm:prSet/>
      <dgm:spPr/>
      <dgm:t>
        <a:bodyPr/>
        <a:lstStyle/>
        <a:p>
          <a:endParaRPr lang="en-US"/>
        </a:p>
      </dgm:t>
    </dgm:pt>
    <dgm:pt modelId="{C170A292-6057-4BFA-B7E1-89ABA4ACEC3F}" type="pres">
      <dgm:prSet presAssocID="{D37568C1-8362-43CC-A0CB-7B6724DFAA04}" presName="Name0" presStyleCnt="0">
        <dgm:presLayoutVars>
          <dgm:chMax val="7"/>
          <dgm:chPref val="7"/>
          <dgm:dir/>
        </dgm:presLayoutVars>
      </dgm:prSet>
      <dgm:spPr/>
    </dgm:pt>
    <dgm:pt modelId="{119CF7C1-6434-4CAC-A657-1D664C12FDD7}" type="pres">
      <dgm:prSet presAssocID="{D37568C1-8362-43CC-A0CB-7B6724DFAA04}" presName="Name1" presStyleCnt="0"/>
      <dgm:spPr/>
    </dgm:pt>
    <dgm:pt modelId="{2D9DD858-7977-4412-9781-4E739F0DD43E}" type="pres">
      <dgm:prSet presAssocID="{D37568C1-8362-43CC-A0CB-7B6724DFAA04}" presName="cycle" presStyleCnt="0"/>
      <dgm:spPr/>
    </dgm:pt>
    <dgm:pt modelId="{911D5659-2400-4212-9FCF-E5D3135F35AC}" type="pres">
      <dgm:prSet presAssocID="{D37568C1-8362-43CC-A0CB-7B6724DFAA04}" presName="srcNode" presStyleLbl="node1" presStyleIdx="0" presStyleCnt="3"/>
      <dgm:spPr/>
    </dgm:pt>
    <dgm:pt modelId="{BF1DCFB1-7FB8-4D1D-B523-AFD64D0EF553}" type="pres">
      <dgm:prSet presAssocID="{D37568C1-8362-43CC-A0CB-7B6724DFAA04}" presName="conn" presStyleLbl="parChTrans1D2" presStyleIdx="0" presStyleCnt="1"/>
      <dgm:spPr/>
    </dgm:pt>
    <dgm:pt modelId="{A6A78A20-2768-42EC-BBF6-CCD33B37D6FD}" type="pres">
      <dgm:prSet presAssocID="{D37568C1-8362-43CC-A0CB-7B6724DFAA04}" presName="extraNode" presStyleLbl="node1" presStyleIdx="0" presStyleCnt="3"/>
      <dgm:spPr/>
    </dgm:pt>
    <dgm:pt modelId="{1C605418-9B11-481F-B47F-3AB69F164E6C}" type="pres">
      <dgm:prSet presAssocID="{D37568C1-8362-43CC-A0CB-7B6724DFAA04}" presName="dstNode" presStyleLbl="node1" presStyleIdx="0" presStyleCnt="3"/>
      <dgm:spPr/>
    </dgm:pt>
    <dgm:pt modelId="{134AB746-FF61-40D5-8621-3D30658ED2B4}" type="pres">
      <dgm:prSet presAssocID="{5A8CCF1E-D4D8-48EE-AB78-37C8E52D2938}" presName="text_1" presStyleLbl="node1" presStyleIdx="0" presStyleCnt="3">
        <dgm:presLayoutVars>
          <dgm:bulletEnabled val="1"/>
        </dgm:presLayoutVars>
      </dgm:prSet>
      <dgm:spPr/>
    </dgm:pt>
    <dgm:pt modelId="{7EA2E335-6A60-4155-8988-FB407DB556B0}" type="pres">
      <dgm:prSet presAssocID="{5A8CCF1E-D4D8-48EE-AB78-37C8E52D2938}" presName="accent_1" presStyleCnt="0"/>
      <dgm:spPr/>
    </dgm:pt>
    <dgm:pt modelId="{7CECF12E-6721-4893-B051-D7F9D85C6938}" type="pres">
      <dgm:prSet presAssocID="{5A8CCF1E-D4D8-48EE-AB78-37C8E52D2938}" presName="accentRepeatNode" presStyleLbl="solidFgAcc1" presStyleIdx="0" presStyleCnt="3"/>
      <dgm:spPr>
        <a:prstGeom prst="diamond">
          <a:avLst/>
        </a:prstGeom>
        <a:solidFill>
          <a:srgbClr val="FFEAD5"/>
        </a:solidFill>
        <a:ln>
          <a:solidFill>
            <a:srgbClr val="365F91"/>
          </a:solidFill>
        </a:ln>
      </dgm:spPr>
    </dgm:pt>
    <dgm:pt modelId="{A715F148-7A96-4BD0-9355-E312B2CE98AF}" type="pres">
      <dgm:prSet presAssocID="{AA4E6F26-0EAA-4012-95C3-93B1D16FEA2A}" presName="text_2" presStyleLbl="node1" presStyleIdx="1" presStyleCnt="3">
        <dgm:presLayoutVars>
          <dgm:bulletEnabled val="1"/>
        </dgm:presLayoutVars>
      </dgm:prSet>
      <dgm:spPr/>
    </dgm:pt>
    <dgm:pt modelId="{CF940AFD-65AA-4FD1-861B-1BD0586808D7}" type="pres">
      <dgm:prSet presAssocID="{AA4E6F26-0EAA-4012-95C3-93B1D16FEA2A}" presName="accent_2" presStyleCnt="0"/>
      <dgm:spPr/>
    </dgm:pt>
    <dgm:pt modelId="{D7119DE3-753F-4367-B342-3EBF964EF5CA}" type="pres">
      <dgm:prSet presAssocID="{AA4E6F26-0EAA-4012-95C3-93B1D16FEA2A}" presName="accentRepeatNode" presStyleLbl="solidFgAcc1" presStyleIdx="1" presStyleCnt="3" custLinFactNeighborX="-928" custLinFactNeighborY="11627"/>
      <dgm:spPr>
        <a:prstGeom prst="diamond">
          <a:avLst/>
        </a:prstGeom>
        <a:solidFill>
          <a:srgbClr val="FFEAD5"/>
        </a:solidFill>
        <a:ln>
          <a:solidFill>
            <a:srgbClr val="365F91"/>
          </a:solidFill>
        </a:ln>
      </dgm:spPr>
    </dgm:pt>
    <dgm:pt modelId="{2C5A3F61-CE54-4D84-9EF4-CDAFF37106AD}" type="pres">
      <dgm:prSet presAssocID="{39E7AC9A-ECE2-493A-9BBB-2A11F6C2ED3C}" presName="text_3" presStyleLbl="node1" presStyleIdx="2" presStyleCnt="3">
        <dgm:presLayoutVars>
          <dgm:bulletEnabled val="1"/>
        </dgm:presLayoutVars>
      </dgm:prSet>
      <dgm:spPr/>
    </dgm:pt>
    <dgm:pt modelId="{CEFA0A97-3E6D-45E7-B793-473B1199F2E4}" type="pres">
      <dgm:prSet presAssocID="{39E7AC9A-ECE2-493A-9BBB-2A11F6C2ED3C}" presName="accent_3" presStyleCnt="0"/>
      <dgm:spPr/>
    </dgm:pt>
    <dgm:pt modelId="{5B2AE15F-AB84-4F0F-805D-CF1C2BBEC474}" type="pres">
      <dgm:prSet presAssocID="{39E7AC9A-ECE2-493A-9BBB-2A11F6C2ED3C}" presName="accentRepeatNode" presStyleLbl="solidFgAcc1" presStyleIdx="2" presStyleCnt="3" custLinFactNeighborX="-928" custLinFactNeighborY="11627"/>
      <dgm:spPr>
        <a:prstGeom prst="diamond">
          <a:avLst/>
        </a:prstGeom>
        <a:solidFill>
          <a:srgbClr val="FFEAD5"/>
        </a:solidFill>
        <a:ln>
          <a:solidFill>
            <a:srgbClr val="365F91"/>
          </a:solidFill>
        </a:ln>
      </dgm:spPr>
    </dgm:pt>
  </dgm:ptLst>
  <dgm:cxnLst>
    <dgm:cxn modelId="{68028A0D-FECE-4805-BFDE-18303254F066}" type="presOf" srcId="{D37568C1-8362-43CC-A0CB-7B6724DFAA04}" destId="{C170A292-6057-4BFA-B7E1-89ABA4ACEC3F}" srcOrd="0" destOrd="0" presId="urn:microsoft.com/office/officeart/2008/layout/VerticalCurvedList"/>
    <dgm:cxn modelId="{6A8D1127-4126-4318-9822-24CCCAE3DE79}" srcId="{D37568C1-8362-43CC-A0CB-7B6724DFAA04}" destId="{AA4E6F26-0EAA-4012-95C3-93B1D16FEA2A}" srcOrd="1" destOrd="0" parTransId="{BC0599E8-3D89-4316-9EEB-DD218DF9F891}" sibTransId="{12C48B8B-FC79-4003-872C-2D3D5109C647}"/>
    <dgm:cxn modelId="{125F8B2C-00B2-4112-A4BC-4C53176E9FB5}" type="presOf" srcId="{5A8CCF1E-D4D8-48EE-AB78-37C8E52D2938}" destId="{134AB746-FF61-40D5-8621-3D30658ED2B4}" srcOrd="0" destOrd="0" presId="urn:microsoft.com/office/officeart/2008/layout/VerticalCurvedList"/>
    <dgm:cxn modelId="{ECEEF847-4A5E-46E2-B117-567DFFDD36B9}" srcId="{D37568C1-8362-43CC-A0CB-7B6724DFAA04}" destId="{5A8CCF1E-D4D8-48EE-AB78-37C8E52D2938}" srcOrd="0" destOrd="0" parTransId="{28566006-D242-4548-A5CB-8C8ADA59098D}" sibTransId="{B3BAB1C0-2B2D-4507-BA17-5E423B02C964}"/>
    <dgm:cxn modelId="{89640B4F-57C3-4129-9CDD-9B8AAC464371}" type="presOf" srcId="{B3BAB1C0-2B2D-4507-BA17-5E423B02C964}" destId="{BF1DCFB1-7FB8-4D1D-B523-AFD64D0EF553}" srcOrd="0" destOrd="0" presId="urn:microsoft.com/office/officeart/2008/layout/VerticalCurvedList"/>
    <dgm:cxn modelId="{3FF9A280-1817-41B2-92EF-0C55CDD962AD}" type="presOf" srcId="{AA4E6F26-0EAA-4012-95C3-93B1D16FEA2A}" destId="{A715F148-7A96-4BD0-9355-E312B2CE98AF}" srcOrd="0" destOrd="0" presId="urn:microsoft.com/office/officeart/2008/layout/VerticalCurvedList"/>
    <dgm:cxn modelId="{19D5C581-3C5D-4C77-B4EE-EA7F41EC1866}" srcId="{D37568C1-8362-43CC-A0CB-7B6724DFAA04}" destId="{39E7AC9A-ECE2-493A-9BBB-2A11F6C2ED3C}" srcOrd="2" destOrd="0" parTransId="{1BCDE9D0-1562-4DF1-B8EA-5B8146498581}" sibTransId="{6CE50983-CF45-48C1-91B4-FF618C1E384A}"/>
    <dgm:cxn modelId="{1DFFE4FF-B521-4A3E-96FE-17BFE03805FC}" type="presOf" srcId="{39E7AC9A-ECE2-493A-9BBB-2A11F6C2ED3C}" destId="{2C5A3F61-CE54-4D84-9EF4-CDAFF37106AD}" srcOrd="0" destOrd="0" presId="urn:microsoft.com/office/officeart/2008/layout/VerticalCurvedList"/>
    <dgm:cxn modelId="{B6995546-2B5B-4BCB-ABB8-4C454CF0EA62}" type="presParOf" srcId="{C170A292-6057-4BFA-B7E1-89ABA4ACEC3F}" destId="{119CF7C1-6434-4CAC-A657-1D664C12FDD7}" srcOrd="0" destOrd="0" presId="urn:microsoft.com/office/officeart/2008/layout/VerticalCurvedList"/>
    <dgm:cxn modelId="{364F57F8-22D6-4336-BD45-289F2CBFD702}" type="presParOf" srcId="{119CF7C1-6434-4CAC-A657-1D664C12FDD7}" destId="{2D9DD858-7977-4412-9781-4E739F0DD43E}" srcOrd="0" destOrd="0" presId="urn:microsoft.com/office/officeart/2008/layout/VerticalCurvedList"/>
    <dgm:cxn modelId="{30644B0F-2FF2-4815-81C3-8C928BD2D47C}" type="presParOf" srcId="{2D9DD858-7977-4412-9781-4E739F0DD43E}" destId="{911D5659-2400-4212-9FCF-E5D3135F35AC}" srcOrd="0" destOrd="0" presId="urn:microsoft.com/office/officeart/2008/layout/VerticalCurvedList"/>
    <dgm:cxn modelId="{24C772DF-137E-49BA-A32D-8BF85F81F6E7}" type="presParOf" srcId="{2D9DD858-7977-4412-9781-4E739F0DD43E}" destId="{BF1DCFB1-7FB8-4D1D-B523-AFD64D0EF553}" srcOrd="1" destOrd="0" presId="urn:microsoft.com/office/officeart/2008/layout/VerticalCurvedList"/>
    <dgm:cxn modelId="{E41F0E3D-414B-4F0F-8080-3D16790FBE5E}" type="presParOf" srcId="{2D9DD858-7977-4412-9781-4E739F0DD43E}" destId="{A6A78A20-2768-42EC-BBF6-CCD33B37D6FD}" srcOrd="2" destOrd="0" presId="urn:microsoft.com/office/officeart/2008/layout/VerticalCurvedList"/>
    <dgm:cxn modelId="{157EA64E-14E7-4293-81EA-4DB4CD1EF8E0}" type="presParOf" srcId="{2D9DD858-7977-4412-9781-4E739F0DD43E}" destId="{1C605418-9B11-481F-B47F-3AB69F164E6C}" srcOrd="3" destOrd="0" presId="urn:microsoft.com/office/officeart/2008/layout/VerticalCurvedList"/>
    <dgm:cxn modelId="{A2D10656-C033-47D3-A970-CB1BDAC4755B}" type="presParOf" srcId="{119CF7C1-6434-4CAC-A657-1D664C12FDD7}" destId="{134AB746-FF61-40D5-8621-3D30658ED2B4}" srcOrd="1" destOrd="0" presId="urn:microsoft.com/office/officeart/2008/layout/VerticalCurvedList"/>
    <dgm:cxn modelId="{4AF6253C-9069-4947-A89E-920826F30E29}" type="presParOf" srcId="{119CF7C1-6434-4CAC-A657-1D664C12FDD7}" destId="{7EA2E335-6A60-4155-8988-FB407DB556B0}" srcOrd="2" destOrd="0" presId="urn:microsoft.com/office/officeart/2008/layout/VerticalCurvedList"/>
    <dgm:cxn modelId="{D081A605-D239-4D23-868C-EBD27CB2C19F}" type="presParOf" srcId="{7EA2E335-6A60-4155-8988-FB407DB556B0}" destId="{7CECF12E-6721-4893-B051-D7F9D85C6938}" srcOrd="0" destOrd="0" presId="urn:microsoft.com/office/officeart/2008/layout/VerticalCurvedList"/>
    <dgm:cxn modelId="{D9C3DFCA-A79A-4DC6-9A09-162DF1D66D47}" type="presParOf" srcId="{119CF7C1-6434-4CAC-A657-1D664C12FDD7}" destId="{A715F148-7A96-4BD0-9355-E312B2CE98AF}" srcOrd="3" destOrd="0" presId="urn:microsoft.com/office/officeart/2008/layout/VerticalCurvedList"/>
    <dgm:cxn modelId="{DAA42027-0C9F-491E-A445-52FAB87D7EB3}" type="presParOf" srcId="{119CF7C1-6434-4CAC-A657-1D664C12FDD7}" destId="{CF940AFD-65AA-4FD1-861B-1BD0586808D7}" srcOrd="4" destOrd="0" presId="urn:microsoft.com/office/officeart/2008/layout/VerticalCurvedList"/>
    <dgm:cxn modelId="{2DBD91E3-4F96-4EA4-AC3B-2CFE3B4F13EE}" type="presParOf" srcId="{CF940AFD-65AA-4FD1-861B-1BD0586808D7}" destId="{D7119DE3-753F-4367-B342-3EBF964EF5CA}" srcOrd="0" destOrd="0" presId="urn:microsoft.com/office/officeart/2008/layout/VerticalCurvedList"/>
    <dgm:cxn modelId="{3868669C-303D-4718-A28E-9548587176C5}" type="presParOf" srcId="{119CF7C1-6434-4CAC-A657-1D664C12FDD7}" destId="{2C5A3F61-CE54-4D84-9EF4-CDAFF37106AD}" srcOrd="5" destOrd="0" presId="urn:microsoft.com/office/officeart/2008/layout/VerticalCurvedList"/>
    <dgm:cxn modelId="{D40FFF08-C762-452D-8E32-68AFC35CFA8D}" type="presParOf" srcId="{119CF7C1-6434-4CAC-A657-1D664C12FDD7}" destId="{CEFA0A97-3E6D-45E7-B793-473B1199F2E4}" srcOrd="6" destOrd="0" presId="urn:microsoft.com/office/officeart/2008/layout/VerticalCurvedList"/>
    <dgm:cxn modelId="{EEAFD385-FB5E-4BB0-A89C-E6A00B396B1F}" type="presParOf" srcId="{CEFA0A97-3E6D-45E7-B793-473B1199F2E4}" destId="{5B2AE15F-AB84-4F0F-805D-CF1C2BBEC474}"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4049B76-FF6B-4DB2-BE42-45FD485CBF5F}" type="doc">
      <dgm:prSet loTypeId="urn:microsoft.com/office/officeart/2005/8/layout/hList9" loCatId="list" qsTypeId="urn:microsoft.com/office/officeart/2005/8/quickstyle/simple1" qsCatId="simple" csTypeId="urn:microsoft.com/office/officeart/2005/8/colors/accent1_2" csCatId="accent1" phldr="1"/>
      <dgm:spPr/>
      <dgm:t>
        <a:bodyPr/>
        <a:lstStyle/>
        <a:p>
          <a:endParaRPr lang="en-US"/>
        </a:p>
      </dgm:t>
    </dgm:pt>
    <dgm:pt modelId="{EDBD62FD-2062-43E0-8A51-3318492CBBB9}">
      <dgm:prSet phldrT="[Text]" custT="1"/>
      <dgm:spPr>
        <a:solidFill>
          <a:srgbClr val="365F91"/>
        </a:solidFill>
      </dgm:spPr>
      <dgm:t>
        <a:bodyPr/>
        <a:lstStyle/>
        <a:p>
          <a:r>
            <a:rPr lang="en-US" sz="3600" dirty="0"/>
            <a:t>0</a:t>
          </a:r>
        </a:p>
      </dgm:t>
    </dgm:pt>
    <dgm:pt modelId="{EF24392B-9228-4481-8B4E-47FCAF67A1CE}" type="parTrans" cxnId="{51630D95-1101-4CCC-937D-F4319D55F64F}">
      <dgm:prSet/>
      <dgm:spPr/>
      <dgm:t>
        <a:bodyPr/>
        <a:lstStyle/>
        <a:p>
          <a:endParaRPr lang="en-US"/>
        </a:p>
      </dgm:t>
    </dgm:pt>
    <dgm:pt modelId="{FADC5FFD-F452-4479-9CAF-E2496C4945D3}" type="sibTrans" cxnId="{51630D95-1101-4CCC-937D-F4319D55F64F}">
      <dgm:prSet/>
      <dgm:spPr/>
      <dgm:t>
        <a:bodyPr/>
        <a:lstStyle/>
        <a:p>
          <a:endParaRPr lang="en-US"/>
        </a:p>
      </dgm:t>
    </dgm:pt>
    <dgm:pt modelId="{1EC303C1-78C6-4A49-96F3-9AAFF828F180}">
      <dgm:prSet phldrT="[Text]" custT="1"/>
      <dgm:spPr>
        <a:solidFill>
          <a:srgbClr val="FFEAD5"/>
        </a:solidFill>
        <a:ln>
          <a:noFill/>
        </a:ln>
      </dgm:spPr>
      <dgm:t>
        <a:bodyPr/>
        <a:lstStyle/>
        <a:p>
          <a:r>
            <a:rPr lang="en-US" sz="1100" dirty="0"/>
            <a:t>Expert</a:t>
          </a:r>
          <a:r>
            <a:rPr lang="en-US" sz="1100" baseline="0" dirty="0"/>
            <a:t> opinion, observational study (excluding case-control and prospective cohort studies), clinical practice, literature review or pilot study</a:t>
          </a:r>
          <a:endParaRPr lang="en-US" sz="1100" dirty="0"/>
        </a:p>
      </dgm:t>
    </dgm:pt>
    <dgm:pt modelId="{9FC38F5A-99C4-4308-AA01-90920C41B63E}" type="parTrans" cxnId="{92494875-1E78-41BA-A66A-564D71DFAAB7}">
      <dgm:prSet/>
      <dgm:spPr/>
      <dgm:t>
        <a:bodyPr/>
        <a:lstStyle/>
        <a:p>
          <a:endParaRPr lang="en-US"/>
        </a:p>
      </dgm:t>
    </dgm:pt>
    <dgm:pt modelId="{D86430E0-BB8F-4959-9989-179FB006A170}" type="sibTrans" cxnId="{92494875-1E78-41BA-A66A-564D71DFAAB7}">
      <dgm:prSet/>
      <dgm:spPr/>
      <dgm:t>
        <a:bodyPr/>
        <a:lstStyle/>
        <a:p>
          <a:endParaRPr lang="en-US"/>
        </a:p>
      </dgm:t>
    </dgm:pt>
    <dgm:pt modelId="{DD9D3841-CF8A-4F43-9A03-D21E4F06EA64}">
      <dgm:prSet phldrT="[Text]" custT="1"/>
      <dgm:spPr>
        <a:solidFill>
          <a:srgbClr val="365F91"/>
        </a:solidFill>
      </dgm:spPr>
      <dgm:t>
        <a:bodyPr/>
        <a:lstStyle/>
        <a:p>
          <a:r>
            <a:rPr lang="en-US" sz="3600" dirty="0"/>
            <a:t>III</a:t>
          </a:r>
        </a:p>
      </dgm:t>
    </dgm:pt>
    <dgm:pt modelId="{200A27FC-6D75-445E-96E0-FF439C7509D2}" type="parTrans" cxnId="{0D60616D-5764-4316-B720-1E1ED1CAFFFC}">
      <dgm:prSet/>
      <dgm:spPr/>
      <dgm:t>
        <a:bodyPr/>
        <a:lstStyle/>
        <a:p>
          <a:endParaRPr lang="en-US"/>
        </a:p>
      </dgm:t>
    </dgm:pt>
    <dgm:pt modelId="{15C8519F-71E1-495D-B5EB-6C011DD29C1B}" type="sibTrans" cxnId="{0D60616D-5764-4316-B720-1E1ED1CAFFFC}">
      <dgm:prSet/>
      <dgm:spPr/>
      <dgm:t>
        <a:bodyPr/>
        <a:lstStyle/>
        <a:p>
          <a:endParaRPr lang="en-US"/>
        </a:p>
      </dgm:t>
    </dgm:pt>
    <dgm:pt modelId="{D321E3E7-E182-4378-AAE9-48A7CE522263}">
      <dgm:prSet phldrT="[Text]" custT="1"/>
      <dgm:spPr>
        <a:solidFill>
          <a:srgbClr val="FFEAD5"/>
        </a:solidFill>
        <a:ln>
          <a:noFill/>
        </a:ln>
      </dgm:spPr>
      <dgm:t>
        <a:bodyPr/>
        <a:lstStyle/>
        <a:p>
          <a:r>
            <a:rPr lang="en-US" sz="1100" dirty="0"/>
            <a:t>Case-control study or prospective cohort study</a:t>
          </a:r>
        </a:p>
      </dgm:t>
    </dgm:pt>
    <dgm:pt modelId="{7183E6F3-46BF-4A34-BD1A-3AAC85E9FEF2}" type="parTrans" cxnId="{66A345FD-2F63-49E2-B9DF-F6814A4682A1}">
      <dgm:prSet/>
      <dgm:spPr/>
      <dgm:t>
        <a:bodyPr/>
        <a:lstStyle/>
        <a:p>
          <a:endParaRPr lang="en-US"/>
        </a:p>
      </dgm:t>
    </dgm:pt>
    <dgm:pt modelId="{2C94E8DC-A9C5-495D-85A8-EF731295B8B5}" type="sibTrans" cxnId="{66A345FD-2F63-49E2-B9DF-F6814A4682A1}">
      <dgm:prSet/>
      <dgm:spPr/>
      <dgm:t>
        <a:bodyPr/>
        <a:lstStyle/>
        <a:p>
          <a:endParaRPr lang="en-US"/>
        </a:p>
      </dgm:t>
    </dgm:pt>
    <dgm:pt modelId="{67BBF7C0-4D76-43F8-9260-839D3E30572D}">
      <dgm:prSet phldrT="[Text]" custT="1"/>
      <dgm:spPr>
        <a:solidFill>
          <a:srgbClr val="FFEAD5"/>
        </a:solidFill>
        <a:ln>
          <a:noFill/>
        </a:ln>
      </dgm:spPr>
      <dgm:t>
        <a:bodyPr/>
        <a:lstStyle/>
        <a:p>
          <a:r>
            <a:rPr lang="en-US" sz="1100" dirty="0"/>
            <a:t>NCCN Clinical Practice Guidelines in Oncology (NCCN Guidelines</a:t>
          </a:r>
          <a:r>
            <a:rPr lang="en-US" sz="1100" baseline="30000" dirty="0"/>
            <a:t>®</a:t>
          </a:r>
          <a:r>
            <a:rPr lang="en-US" sz="1100" dirty="0"/>
            <a:t>)</a:t>
          </a:r>
        </a:p>
      </dgm:t>
    </dgm:pt>
    <dgm:pt modelId="{7853F498-1CB4-4520-8C13-558AC43217F0}">
      <dgm:prSet phldrT="[Text]" custT="1"/>
      <dgm:spPr>
        <a:solidFill>
          <a:srgbClr val="365F91"/>
        </a:solidFill>
        <a:ln>
          <a:noFill/>
        </a:ln>
      </dgm:spPr>
      <dgm:t>
        <a:bodyPr/>
        <a:lstStyle/>
        <a:p>
          <a:r>
            <a:rPr lang="en-US" sz="3600" dirty="0"/>
            <a:t>2A</a:t>
          </a:r>
        </a:p>
      </dgm:t>
    </dgm:pt>
    <dgm:pt modelId="{D31D1D28-7842-4A6A-80B3-C65ED9428FB7}" type="sibTrans" cxnId="{5CE2FC7B-312E-4DB4-8F04-1CF65A46046E}">
      <dgm:prSet/>
      <dgm:spPr/>
      <dgm:t>
        <a:bodyPr/>
        <a:lstStyle/>
        <a:p>
          <a:endParaRPr lang="en-US"/>
        </a:p>
      </dgm:t>
    </dgm:pt>
    <dgm:pt modelId="{64E7F4D4-7379-4406-A59F-EF38D352B2E1}" type="parTrans" cxnId="{5CE2FC7B-312E-4DB4-8F04-1CF65A46046E}">
      <dgm:prSet/>
      <dgm:spPr/>
      <dgm:t>
        <a:bodyPr/>
        <a:lstStyle/>
        <a:p>
          <a:endParaRPr lang="en-US"/>
        </a:p>
      </dgm:t>
    </dgm:pt>
    <dgm:pt modelId="{8542E9EC-A54A-4F69-AAB0-9BEF5EAA1289}" type="sibTrans" cxnId="{4F491E81-7E8A-41D8-8E19-287C48064B57}">
      <dgm:prSet/>
      <dgm:spPr/>
      <dgm:t>
        <a:bodyPr/>
        <a:lstStyle/>
        <a:p>
          <a:endParaRPr lang="en-US"/>
        </a:p>
      </dgm:t>
    </dgm:pt>
    <dgm:pt modelId="{A7C9BBC9-CAC7-4BC3-92BE-FFBB90227211}" type="parTrans" cxnId="{4F491E81-7E8A-41D8-8E19-287C48064B57}">
      <dgm:prSet/>
      <dgm:spPr/>
      <dgm:t>
        <a:bodyPr/>
        <a:lstStyle/>
        <a:p>
          <a:endParaRPr lang="en-US"/>
        </a:p>
      </dgm:t>
    </dgm:pt>
    <dgm:pt modelId="{D8FB79EC-751F-41FF-8DF1-861190F0895C}" type="pres">
      <dgm:prSet presAssocID="{84049B76-FF6B-4DB2-BE42-45FD485CBF5F}" presName="list" presStyleCnt="0">
        <dgm:presLayoutVars>
          <dgm:dir/>
          <dgm:animLvl val="lvl"/>
        </dgm:presLayoutVars>
      </dgm:prSet>
      <dgm:spPr/>
    </dgm:pt>
    <dgm:pt modelId="{96753686-68CD-44EE-B39A-652D07F66A8D}" type="pres">
      <dgm:prSet presAssocID="{DD9D3841-CF8A-4F43-9A03-D21E4F06EA64}" presName="posSpace" presStyleCnt="0"/>
      <dgm:spPr/>
    </dgm:pt>
    <dgm:pt modelId="{00942250-1375-4134-93D3-B35D0217D550}" type="pres">
      <dgm:prSet presAssocID="{DD9D3841-CF8A-4F43-9A03-D21E4F06EA64}" presName="vertFlow" presStyleCnt="0"/>
      <dgm:spPr/>
    </dgm:pt>
    <dgm:pt modelId="{4710F24F-0A94-499E-A62A-E43A6954882D}" type="pres">
      <dgm:prSet presAssocID="{DD9D3841-CF8A-4F43-9A03-D21E4F06EA64}" presName="topSpace" presStyleCnt="0"/>
      <dgm:spPr/>
    </dgm:pt>
    <dgm:pt modelId="{179E1D46-7905-425D-87C7-F8011F00E96E}" type="pres">
      <dgm:prSet presAssocID="{DD9D3841-CF8A-4F43-9A03-D21E4F06EA64}" presName="firstComp" presStyleCnt="0"/>
      <dgm:spPr/>
    </dgm:pt>
    <dgm:pt modelId="{80DED6CE-B8BA-4894-932D-B438CEDF1C48}" type="pres">
      <dgm:prSet presAssocID="{DD9D3841-CF8A-4F43-9A03-D21E4F06EA64}" presName="firstChild" presStyleLbl="bgAccFollowNode1" presStyleIdx="0" presStyleCnt="3" custScaleX="82348" custScaleY="66730" custLinFactNeighborX="-63659" custLinFactNeighborY="-7648"/>
      <dgm:spPr/>
    </dgm:pt>
    <dgm:pt modelId="{B7438612-2D29-451F-BCB5-446ECCBF4478}" type="pres">
      <dgm:prSet presAssocID="{DD9D3841-CF8A-4F43-9A03-D21E4F06EA64}" presName="firstChildTx" presStyleLbl="bgAccFollowNode1" presStyleIdx="0" presStyleCnt="3">
        <dgm:presLayoutVars>
          <dgm:bulletEnabled val="1"/>
        </dgm:presLayoutVars>
      </dgm:prSet>
      <dgm:spPr/>
    </dgm:pt>
    <dgm:pt modelId="{D9DE2DBB-E4E2-4282-B43D-791FAE7BCCD3}" type="pres">
      <dgm:prSet presAssocID="{DD9D3841-CF8A-4F43-9A03-D21E4F06EA64}" presName="negSpace" presStyleCnt="0"/>
      <dgm:spPr/>
    </dgm:pt>
    <dgm:pt modelId="{6E8B7D8D-C0B2-4843-894B-B8ACC55AAF2C}" type="pres">
      <dgm:prSet presAssocID="{DD9D3841-CF8A-4F43-9A03-D21E4F06EA64}" presName="circle" presStyleLbl="node1" presStyleIdx="0" presStyleCnt="3" custScaleX="58073" custScaleY="58073" custLinFactNeighborX="4756" custLinFactNeighborY="2239"/>
      <dgm:spPr/>
    </dgm:pt>
    <dgm:pt modelId="{9303724A-4351-495E-A6D9-275A351A074F}" type="pres">
      <dgm:prSet presAssocID="{15C8519F-71E1-495D-B5EB-6C011DD29C1B}" presName="transSpace" presStyleCnt="0"/>
      <dgm:spPr/>
    </dgm:pt>
    <dgm:pt modelId="{B263D14F-7CA2-48A3-9212-603177CEE993}" type="pres">
      <dgm:prSet presAssocID="{EDBD62FD-2062-43E0-8A51-3318492CBBB9}" presName="posSpace" presStyleCnt="0"/>
      <dgm:spPr/>
    </dgm:pt>
    <dgm:pt modelId="{5B44A9D7-6C6C-4B7A-B68C-7750C00B6C1E}" type="pres">
      <dgm:prSet presAssocID="{EDBD62FD-2062-43E0-8A51-3318492CBBB9}" presName="vertFlow" presStyleCnt="0"/>
      <dgm:spPr/>
    </dgm:pt>
    <dgm:pt modelId="{E393D19D-AF5F-4F78-B1C4-E26274EB0B2B}" type="pres">
      <dgm:prSet presAssocID="{EDBD62FD-2062-43E0-8A51-3318492CBBB9}" presName="topSpace" presStyleCnt="0"/>
      <dgm:spPr/>
    </dgm:pt>
    <dgm:pt modelId="{27CBBB16-D2C4-47EE-BABD-C41BE5C4EFD0}" type="pres">
      <dgm:prSet presAssocID="{EDBD62FD-2062-43E0-8A51-3318492CBBB9}" presName="firstComp" presStyleCnt="0"/>
      <dgm:spPr/>
    </dgm:pt>
    <dgm:pt modelId="{D63EBDEE-5FD6-44B3-BD58-77FB2D2C15D8}" type="pres">
      <dgm:prSet presAssocID="{EDBD62FD-2062-43E0-8A51-3318492CBBB9}" presName="firstChild" presStyleLbl="bgAccFollowNode1" presStyleIdx="1" presStyleCnt="3" custScaleX="86524" custScaleY="91239" custLinFactNeighborX="-56702" custLinFactNeighborY="-5040"/>
      <dgm:spPr/>
    </dgm:pt>
    <dgm:pt modelId="{A6E4BF05-BD33-42CE-A0B1-EEBE7445076F}" type="pres">
      <dgm:prSet presAssocID="{EDBD62FD-2062-43E0-8A51-3318492CBBB9}" presName="firstChildTx" presStyleLbl="bgAccFollowNode1" presStyleIdx="1" presStyleCnt="3">
        <dgm:presLayoutVars>
          <dgm:bulletEnabled val="1"/>
        </dgm:presLayoutVars>
      </dgm:prSet>
      <dgm:spPr/>
    </dgm:pt>
    <dgm:pt modelId="{F82FBC1F-5085-4D87-898C-85EBFAF81F23}" type="pres">
      <dgm:prSet presAssocID="{EDBD62FD-2062-43E0-8A51-3318492CBBB9}" presName="negSpace" presStyleCnt="0"/>
      <dgm:spPr/>
    </dgm:pt>
    <dgm:pt modelId="{951BDF8C-8838-40BD-9E7E-8558F25A0E6D}" type="pres">
      <dgm:prSet presAssocID="{EDBD62FD-2062-43E0-8A51-3318492CBBB9}" presName="circle" presStyleLbl="node1" presStyleIdx="1" presStyleCnt="3" custScaleX="58073" custScaleY="58073" custLinFactNeighborX="-297" custLinFactNeighborY="2536"/>
      <dgm:spPr/>
    </dgm:pt>
    <dgm:pt modelId="{64696172-50E2-4710-8404-2DABA389A5A5}" type="pres">
      <dgm:prSet presAssocID="{FADC5FFD-F452-4479-9CAF-E2496C4945D3}" presName="transSpace" presStyleCnt="0"/>
      <dgm:spPr/>
    </dgm:pt>
    <dgm:pt modelId="{DC0BE9CE-E258-4316-BD65-A3D97DE27010}" type="pres">
      <dgm:prSet presAssocID="{7853F498-1CB4-4520-8C13-558AC43217F0}" presName="posSpace" presStyleCnt="0"/>
      <dgm:spPr/>
    </dgm:pt>
    <dgm:pt modelId="{0139EDCE-EDFF-48DE-BB2A-FE2B0933DA26}" type="pres">
      <dgm:prSet presAssocID="{7853F498-1CB4-4520-8C13-558AC43217F0}" presName="vertFlow" presStyleCnt="0"/>
      <dgm:spPr/>
    </dgm:pt>
    <dgm:pt modelId="{8F067AD8-B6BD-4C89-B581-01534634989E}" type="pres">
      <dgm:prSet presAssocID="{7853F498-1CB4-4520-8C13-558AC43217F0}" presName="topSpace" presStyleCnt="0"/>
      <dgm:spPr/>
    </dgm:pt>
    <dgm:pt modelId="{51DA1962-3491-4769-AE65-F718DDCA16B9}" type="pres">
      <dgm:prSet presAssocID="{7853F498-1CB4-4520-8C13-558AC43217F0}" presName="firstComp" presStyleCnt="0"/>
      <dgm:spPr/>
    </dgm:pt>
    <dgm:pt modelId="{C917EAD3-E090-4FF4-8F3A-A1A08080B42A}" type="pres">
      <dgm:prSet presAssocID="{7853F498-1CB4-4520-8C13-558AC43217F0}" presName="firstChild" presStyleLbl="bgAccFollowNode1" presStyleIdx="2" presStyleCnt="3" custScaleX="85776" custScaleY="85653" custLinFactNeighborX="-68253" custLinFactNeighborY="-2123"/>
      <dgm:spPr/>
    </dgm:pt>
    <dgm:pt modelId="{42E04967-F3D8-4B1F-8B25-6C1D6E7D99B7}" type="pres">
      <dgm:prSet presAssocID="{7853F498-1CB4-4520-8C13-558AC43217F0}" presName="firstChildTx" presStyleLbl="bgAccFollowNode1" presStyleIdx="2" presStyleCnt="3">
        <dgm:presLayoutVars>
          <dgm:bulletEnabled val="1"/>
        </dgm:presLayoutVars>
      </dgm:prSet>
      <dgm:spPr/>
    </dgm:pt>
    <dgm:pt modelId="{CA184E56-5CB0-4ABC-9802-6E710D6AB5CC}" type="pres">
      <dgm:prSet presAssocID="{7853F498-1CB4-4520-8C13-558AC43217F0}" presName="negSpace" presStyleCnt="0"/>
      <dgm:spPr/>
    </dgm:pt>
    <dgm:pt modelId="{0F30DD31-E47A-4EE1-9896-0C42DBC31CBB}" type="pres">
      <dgm:prSet presAssocID="{7853F498-1CB4-4520-8C13-558AC43217F0}" presName="circle" presStyleLbl="node1" presStyleIdx="2" presStyleCnt="3" custScaleX="58073" custScaleY="58073" custLinFactNeighborX="-1530" custLinFactNeighborY="7585"/>
      <dgm:spPr/>
    </dgm:pt>
  </dgm:ptLst>
  <dgm:cxnLst>
    <dgm:cxn modelId="{0DF8342D-9BE0-43F0-9D53-A626EF532ACE}" type="presOf" srcId="{1EC303C1-78C6-4A49-96F3-9AAFF828F180}" destId="{A6E4BF05-BD33-42CE-A0B1-EEBE7445076F}" srcOrd="1" destOrd="0" presId="urn:microsoft.com/office/officeart/2005/8/layout/hList9"/>
    <dgm:cxn modelId="{4CCE5E3C-B926-4F79-B8B8-3A07676D9FD8}" type="presOf" srcId="{EDBD62FD-2062-43E0-8A51-3318492CBBB9}" destId="{951BDF8C-8838-40BD-9E7E-8558F25A0E6D}" srcOrd="0" destOrd="0" presId="urn:microsoft.com/office/officeart/2005/8/layout/hList9"/>
    <dgm:cxn modelId="{18ADE842-DC82-41D4-910E-5350DB139D5F}" type="presOf" srcId="{67BBF7C0-4D76-43F8-9260-839D3E30572D}" destId="{C917EAD3-E090-4FF4-8F3A-A1A08080B42A}" srcOrd="0" destOrd="0" presId="urn:microsoft.com/office/officeart/2005/8/layout/hList9"/>
    <dgm:cxn modelId="{6CBF016B-620F-4BD4-8B7D-95804C206A0D}" type="presOf" srcId="{DD9D3841-CF8A-4F43-9A03-D21E4F06EA64}" destId="{6E8B7D8D-C0B2-4843-894B-B8ACC55AAF2C}" srcOrd="0" destOrd="0" presId="urn:microsoft.com/office/officeart/2005/8/layout/hList9"/>
    <dgm:cxn modelId="{0D60616D-5764-4316-B720-1E1ED1CAFFFC}" srcId="{84049B76-FF6B-4DB2-BE42-45FD485CBF5F}" destId="{DD9D3841-CF8A-4F43-9A03-D21E4F06EA64}" srcOrd="0" destOrd="0" parTransId="{200A27FC-6D75-445E-96E0-FF439C7509D2}" sibTransId="{15C8519F-71E1-495D-B5EB-6C011DD29C1B}"/>
    <dgm:cxn modelId="{4E77DF72-078A-45EF-B32F-8D81BF92B8CF}" type="presOf" srcId="{7853F498-1CB4-4520-8C13-558AC43217F0}" destId="{0F30DD31-E47A-4EE1-9896-0C42DBC31CBB}" srcOrd="0" destOrd="0" presId="urn:microsoft.com/office/officeart/2005/8/layout/hList9"/>
    <dgm:cxn modelId="{92494875-1E78-41BA-A66A-564D71DFAAB7}" srcId="{EDBD62FD-2062-43E0-8A51-3318492CBBB9}" destId="{1EC303C1-78C6-4A49-96F3-9AAFF828F180}" srcOrd="0" destOrd="0" parTransId="{9FC38F5A-99C4-4308-AA01-90920C41B63E}" sibTransId="{D86430E0-BB8F-4959-9989-179FB006A170}"/>
    <dgm:cxn modelId="{7EA66A7A-1E0A-4640-9651-8F04F06F82E0}" type="presOf" srcId="{1EC303C1-78C6-4A49-96F3-9AAFF828F180}" destId="{D63EBDEE-5FD6-44B3-BD58-77FB2D2C15D8}" srcOrd="0" destOrd="0" presId="urn:microsoft.com/office/officeart/2005/8/layout/hList9"/>
    <dgm:cxn modelId="{5CE2FC7B-312E-4DB4-8F04-1CF65A46046E}" srcId="{84049B76-FF6B-4DB2-BE42-45FD485CBF5F}" destId="{7853F498-1CB4-4520-8C13-558AC43217F0}" srcOrd="2" destOrd="0" parTransId="{64E7F4D4-7379-4406-A59F-EF38D352B2E1}" sibTransId="{D31D1D28-7842-4A6A-80B3-C65ED9428FB7}"/>
    <dgm:cxn modelId="{67470D7C-4640-47E6-B6E0-00B974196B86}" type="presOf" srcId="{D321E3E7-E182-4378-AAE9-48A7CE522263}" destId="{B7438612-2D29-451F-BCB5-446ECCBF4478}" srcOrd="1" destOrd="0" presId="urn:microsoft.com/office/officeart/2005/8/layout/hList9"/>
    <dgm:cxn modelId="{4F491E81-7E8A-41D8-8E19-287C48064B57}" srcId="{7853F498-1CB4-4520-8C13-558AC43217F0}" destId="{67BBF7C0-4D76-43F8-9260-839D3E30572D}" srcOrd="0" destOrd="0" parTransId="{A7C9BBC9-CAC7-4BC3-92BE-FFBB90227211}" sibTransId="{8542E9EC-A54A-4F69-AAB0-9BEF5EAA1289}"/>
    <dgm:cxn modelId="{51630D95-1101-4CCC-937D-F4319D55F64F}" srcId="{84049B76-FF6B-4DB2-BE42-45FD485CBF5F}" destId="{EDBD62FD-2062-43E0-8A51-3318492CBBB9}" srcOrd="1" destOrd="0" parTransId="{EF24392B-9228-4481-8B4E-47FCAF67A1CE}" sibTransId="{FADC5FFD-F452-4479-9CAF-E2496C4945D3}"/>
    <dgm:cxn modelId="{2A31EFA2-2B62-48B7-AE93-71F628F524BA}" type="presOf" srcId="{84049B76-FF6B-4DB2-BE42-45FD485CBF5F}" destId="{D8FB79EC-751F-41FF-8DF1-861190F0895C}" srcOrd="0" destOrd="0" presId="urn:microsoft.com/office/officeart/2005/8/layout/hList9"/>
    <dgm:cxn modelId="{BFBADBB9-6807-4C72-855A-5F14882A0071}" type="presOf" srcId="{67BBF7C0-4D76-43F8-9260-839D3E30572D}" destId="{42E04967-F3D8-4B1F-8B25-6C1D6E7D99B7}" srcOrd="1" destOrd="0" presId="urn:microsoft.com/office/officeart/2005/8/layout/hList9"/>
    <dgm:cxn modelId="{8EA252F2-FE9D-425C-9290-49A03865662E}" type="presOf" srcId="{D321E3E7-E182-4378-AAE9-48A7CE522263}" destId="{80DED6CE-B8BA-4894-932D-B438CEDF1C48}" srcOrd="0" destOrd="0" presId="urn:microsoft.com/office/officeart/2005/8/layout/hList9"/>
    <dgm:cxn modelId="{66A345FD-2F63-49E2-B9DF-F6814A4682A1}" srcId="{DD9D3841-CF8A-4F43-9A03-D21E4F06EA64}" destId="{D321E3E7-E182-4378-AAE9-48A7CE522263}" srcOrd="0" destOrd="0" parTransId="{7183E6F3-46BF-4A34-BD1A-3AAC85E9FEF2}" sibTransId="{2C94E8DC-A9C5-495D-85A8-EF731295B8B5}"/>
    <dgm:cxn modelId="{4DFF2657-D813-4423-98A1-22EE96A7698A}" type="presParOf" srcId="{D8FB79EC-751F-41FF-8DF1-861190F0895C}" destId="{96753686-68CD-44EE-B39A-652D07F66A8D}" srcOrd="0" destOrd="0" presId="urn:microsoft.com/office/officeart/2005/8/layout/hList9"/>
    <dgm:cxn modelId="{8E548747-D52C-4CEE-93BC-7968079B939A}" type="presParOf" srcId="{D8FB79EC-751F-41FF-8DF1-861190F0895C}" destId="{00942250-1375-4134-93D3-B35D0217D550}" srcOrd="1" destOrd="0" presId="urn:microsoft.com/office/officeart/2005/8/layout/hList9"/>
    <dgm:cxn modelId="{93C82221-D211-4727-BA1D-3D756550EBE8}" type="presParOf" srcId="{00942250-1375-4134-93D3-B35D0217D550}" destId="{4710F24F-0A94-499E-A62A-E43A6954882D}" srcOrd="0" destOrd="0" presId="urn:microsoft.com/office/officeart/2005/8/layout/hList9"/>
    <dgm:cxn modelId="{7352D305-DE05-4DE2-AABD-4B652FC905EE}" type="presParOf" srcId="{00942250-1375-4134-93D3-B35D0217D550}" destId="{179E1D46-7905-425D-87C7-F8011F00E96E}" srcOrd="1" destOrd="0" presId="urn:microsoft.com/office/officeart/2005/8/layout/hList9"/>
    <dgm:cxn modelId="{95DF6AEC-3033-4050-8E3A-B26A4205C32C}" type="presParOf" srcId="{179E1D46-7905-425D-87C7-F8011F00E96E}" destId="{80DED6CE-B8BA-4894-932D-B438CEDF1C48}" srcOrd="0" destOrd="0" presId="urn:microsoft.com/office/officeart/2005/8/layout/hList9"/>
    <dgm:cxn modelId="{F491FD46-34A0-4AE5-BBD2-5FFFFEE809B3}" type="presParOf" srcId="{179E1D46-7905-425D-87C7-F8011F00E96E}" destId="{B7438612-2D29-451F-BCB5-446ECCBF4478}" srcOrd="1" destOrd="0" presId="urn:microsoft.com/office/officeart/2005/8/layout/hList9"/>
    <dgm:cxn modelId="{08734A94-2DE5-415A-B792-4EE898309023}" type="presParOf" srcId="{D8FB79EC-751F-41FF-8DF1-861190F0895C}" destId="{D9DE2DBB-E4E2-4282-B43D-791FAE7BCCD3}" srcOrd="2" destOrd="0" presId="urn:microsoft.com/office/officeart/2005/8/layout/hList9"/>
    <dgm:cxn modelId="{F5F708B4-9E86-4806-BCE5-C2669DC9C3D7}" type="presParOf" srcId="{D8FB79EC-751F-41FF-8DF1-861190F0895C}" destId="{6E8B7D8D-C0B2-4843-894B-B8ACC55AAF2C}" srcOrd="3" destOrd="0" presId="urn:microsoft.com/office/officeart/2005/8/layout/hList9"/>
    <dgm:cxn modelId="{A1038D7B-15F3-4D83-895B-A434B23ABC2E}" type="presParOf" srcId="{D8FB79EC-751F-41FF-8DF1-861190F0895C}" destId="{9303724A-4351-495E-A6D9-275A351A074F}" srcOrd="4" destOrd="0" presId="urn:microsoft.com/office/officeart/2005/8/layout/hList9"/>
    <dgm:cxn modelId="{825F94EB-CE51-480C-B164-0BE504CD10EA}" type="presParOf" srcId="{D8FB79EC-751F-41FF-8DF1-861190F0895C}" destId="{B263D14F-7CA2-48A3-9212-603177CEE993}" srcOrd="5" destOrd="0" presId="urn:microsoft.com/office/officeart/2005/8/layout/hList9"/>
    <dgm:cxn modelId="{2720506D-58BB-4EDE-995A-9F540F7CCEB3}" type="presParOf" srcId="{D8FB79EC-751F-41FF-8DF1-861190F0895C}" destId="{5B44A9D7-6C6C-4B7A-B68C-7750C00B6C1E}" srcOrd="6" destOrd="0" presId="urn:microsoft.com/office/officeart/2005/8/layout/hList9"/>
    <dgm:cxn modelId="{A59A2235-DB5A-41D7-B316-D2C4EA33E5D1}" type="presParOf" srcId="{5B44A9D7-6C6C-4B7A-B68C-7750C00B6C1E}" destId="{E393D19D-AF5F-4F78-B1C4-E26274EB0B2B}" srcOrd="0" destOrd="0" presId="urn:microsoft.com/office/officeart/2005/8/layout/hList9"/>
    <dgm:cxn modelId="{43355EB2-2D04-4FAB-97AD-F6A24B1725C0}" type="presParOf" srcId="{5B44A9D7-6C6C-4B7A-B68C-7750C00B6C1E}" destId="{27CBBB16-D2C4-47EE-BABD-C41BE5C4EFD0}" srcOrd="1" destOrd="0" presId="urn:microsoft.com/office/officeart/2005/8/layout/hList9"/>
    <dgm:cxn modelId="{EE074AED-1462-4EEA-A3DA-F8442DD2A171}" type="presParOf" srcId="{27CBBB16-D2C4-47EE-BABD-C41BE5C4EFD0}" destId="{D63EBDEE-5FD6-44B3-BD58-77FB2D2C15D8}" srcOrd="0" destOrd="0" presId="urn:microsoft.com/office/officeart/2005/8/layout/hList9"/>
    <dgm:cxn modelId="{272C576A-19C8-4B02-8B0D-12707177D0AE}" type="presParOf" srcId="{27CBBB16-D2C4-47EE-BABD-C41BE5C4EFD0}" destId="{A6E4BF05-BD33-42CE-A0B1-EEBE7445076F}" srcOrd="1" destOrd="0" presId="urn:microsoft.com/office/officeart/2005/8/layout/hList9"/>
    <dgm:cxn modelId="{1D2E0E4B-50FF-45E6-9D81-DDFB369586B6}" type="presParOf" srcId="{D8FB79EC-751F-41FF-8DF1-861190F0895C}" destId="{F82FBC1F-5085-4D87-898C-85EBFAF81F23}" srcOrd="7" destOrd="0" presId="urn:microsoft.com/office/officeart/2005/8/layout/hList9"/>
    <dgm:cxn modelId="{666BD419-38C8-4EB3-A48C-DE68D811FA70}" type="presParOf" srcId="{D8FB79EC-751F-41FF-8DF1-861190F0895C}" destId="{951BDF8C-8838-40BD-9E7E-8558F25A0E6D}" srcOrd="8" destOrd="0" presId="urn:microsoft.com/office/officeart/2005/8/layout/hList9"/>
    <dgm:cxn modelId="{F6550970-D0A2-42CF-9B80-38D0AC9B9DD2}" type="presParOf" srcId="{D8FB79EC-751F-41FF-8DF1-861190F0895C}" destId="{64696172-50E2-4710-8404-2DABA389A5A5}" srcOrd="9" destOrd="0" presId="urn:microsoft.com/office/officeart/2005/8/layout/hList9"/>
    <dgm:cxn modelId="{808D83EB-F61D-4FB1-99A1-157DA527EA3B}" type="presParOf" srcId="{D8FB79EC-751F-41FF-8DF1-861190F0895C}" destId="{DC0BE9CE-E258-4316-BD65-A3D97DE27010}" srcOrd="10" destOrd="0" presId="urn:microsoft.com/office/officeart/2005/8/layout/hList9"/>
    <dgm:cxn modelId="{B9984624-D466-4133-8D54-0F52FA542E0C}" type="presParOf" srcId="{D8FB79EC-751F-41FF-8DF1-861190F0895C}" destId="{0139EDCE-EDFF-48DE-BB2A-FE2B0933DA26}" srcOrd="11" destOrd="0" presId="urn:microsoft.com/office/officeart/2005/8/layout/hList9"/>
    <dgm:cxn modelId="{A1CD68F3-DB27-4807-BCAD-847851B7BDEE}" type="presParOf" srcId="{0139EDCE-EDFF-48DE-BB2A-FE2B0933DA26}" destId="{8F067AD8-B6BD-4C89-B581-01534634989E}" srcOrd="0" destOrd="0" presId="urn:microsoft.com/office/officeart/2005/8/layout/hList9"/>
    <dgm:cxn modelId="{874E434C-5AAD-403E-9C80-DE9695AEB28A}" type="presParOf" srcId="{0139EDCE-EDFF-48DE-BB2A-FE2B0933DA26}" destId="{51DA1962-3491-4769-AE65-F718DDCA16B9}" srcOrd="1" destOrd="0" presId="urn:microsoft.com/office/officeart/2005/8/layout/hList9"/>
    <dgm:cxn modelId="{3451D357-2898-44B3-B61F-D0925643A260}" type="presParOf" srcId="{51DA1962-3491-4769-AE65-F718DDCA16B9}" destId="{C917EAD3-E090-4FF4-8F3A-A1A08080B42A}" srcOrd="0" destOrd="0" presId="urn:microsoft.com/office/officeart/2005/8/layout/hList9"/>
    <dgm:cxn modelId="{A949C73F-9CDA-4A3B-AFBC-1B73A9CCED7F}" type="presParOf" srcId="{51DA1962-3491-4769-AE65-F718DDCA16B9}" destId="{42E04967-F3D8-4B1F-8B25-6C1D6E7D99B7}" srcOrd="1" destOrd="0" presId="urn:microsoft.com/office/officeart/2005/8/layout/hList9"/>
    <dgm:cxn modelId="{46619F5E-0FB8-4FA9-AEDF-F9AF4D4DA8CD}" type="presParOf" srcId="{D8FB79EC-751F-41FF-8DF1-861190F0895C}" destId="{CA184E56-5CB0-4ABC-9802-6E710D6AB5CC}" srcOrd="12" destOrd="0" presId="urn:microsoft.com/office/officeart/2005/8/layout/hList9"/>
    <dgm:cxn modelId="{3BB6167B-09CF-4316-9B49-4147835468FC}" type="presParOf" srcId="{D8FB79EC-751F-41FF-8DF1-861190F0895C}" destId="{0F30DD31-E47A-4EE1-9896-0C42DBC31CBB}" srcOrd="13" destOrd="0" presId="urn:microsoft.com/office/officeart/2005/8/layout/hList9"/>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04C6E8A5-36B5-45F4-852B-EFFD7147411C}" type="doc">
      <dgm:prSet loTypeId="urn:microsoft.com/office/officeart/2005/8/layout/default#3" loCatId="list" qsTypeId="urn:microsoft.com/office/officeart/2005/8/quickstyle/simple5" qsCatId="simple" csTypeId="urn:microsoft.com/office/officeart/2005/8/colors/accent1_2#1" csCatId="accent1" phldr="1"/>
      <dgm:spPr/>
      <dgm:t>
        <a:bodyPr/>
        <a:lstStyle/>
        <a:p>
          <a:endParaRPr lang="en-US"/>
        </a:p>
      </dgm:t>
    </dgm:pt>
    <dgm:pt modelId="{ABFF8EBB-02AB-4D22-BCB1-93BD39E03BBA}">
      <dgm:prSet custT="1"/>
      <dgm:spPr>
        <a:solidFill>
          <a:srgbClr val="365F91"/>
        </a:solidFill>
        <a:ln>
          <a:solidFill>
            <a:srgbClr val="FFEAD5"/>
          </a:solidFill>
        </a:ln>
      </dgm:spPr>
      <dgm:t>
        <a:bodyPr/>
        <a:lstStyle/>
        <a:p>
          <a:r>
            <a:rPr lang="en-US" sz="2000" u="none" dirty="0"/>
            <a:t>Surveillance for HNC Recurrence</a:t>
          </a:r>
          <a:endParaRPr lang="en-US" sz="2000" b="0" dirty="0"/>
        </a:p>
      </dgm:t>
    </dgm:pt>
    <dgm:pt modelId="{5AC7FE1F-CD6D-4995-A203-23D5177E69F1}" type="parTrans" cxnId="{DA772F34-D3E4-491B-9A0E-6DE180190C0B}">
      <dgm:prSet/>
      <dgm:spPr/>
      <dgm:t>
        <a:bodyPr/>
        <a:lstStyle/>
        <a:p>
          <a:endParaRPr lang="en-US" sz="2000" b="0"/>
        </a:p>
      </dgm:t>
    </dgm:pt>
    <dgm:pt modelId="{2EA38488-830D-46EB-A54C-047EC0E874F5}" type="sibTrans" cxnId="{DA772F34-D3E4-491B-9A0E-6DE180190C0B}">
      <dgm:prSet/>
      <dgm:spPr/>
      <dgm:t>
        <a:bodyPr/>
        <a:lstStyle/>
        <a:p>
          <a:endParaRPr lang="en-US" sz="2000" b="0"/>
        </a:p>
      </dgm:t>
    </dgm:pt>
    <dgm:pt modelId="{543560CC-CC25-4B3F-8CE3-F4191A9AE19A}">
      <dgm:prSet/>
      <dgm:spPr>
        <a:solidFill>
          <a:srgbClr val="365F91"/>
        </a:solidFill>
      </dgm:spPr>
      <dgm:t>
        <a:bodyPr/>
        <a:lstStyle/>
        <a:p>
          <a:r>
            <a:rPr lang="en-US" u="none" dirty="0"/>
            <a:t>Screening and Early Detection of Second Primary Cancers</a:t>
          </a:r>
        </a:p>
      </dgm:t>
    </dgm:pt>
    <dgm:pt modelId="{E66F77D9-E498-4482-A158-46BFAF02348B}" type="parTrans" cxnId="{0970F0D6-35A3-460F-9376-B404708C6C90}">
      <dgm:prSet/>
      <dgm:spPr/>
      <dgm:t>
        <a:bodyPr/>
        <a:lstStyle/>
        <a:p>
          <a:endParaRPr lang="en-US"/>
        </a:p>
      </dgm:t>
    </dgm:pt>
    <dgm:pt modelId="{51F6B203-4439-4900-9CC6-7C31E6DDBC4D}" type="sibTrans" cxnId="{0970F0D6-35A3-460F-9376-B404708C6C90}">
      <dgm:prSet/>
      <dgm:spPr/>
      <dgm:t>
        <a:bodyPr/>
        <a:lstStyle/>
        <a:p>
          <a:endParaRPr lang="en-US"/>
        </a:p>
      </dgm:t>
    </dgm:pt>
    <dgm:pt modelId="{6F52A480-5801-4B1D-9517-9B6A3D7BFD75}">
      <dgm:prSet/>
      <dgm:spPr>
        <a:solidFill>
          <a:srgbClr val="365F91"/>
        </a:solidFill>
      </dgm:spPr>
      <dgm:t>
        <a:bodyPr/>
        <a:lstStyle/>
        <a:p>
          <a:r>
            <a:rPr lang="en-US" u="none" dirty="0"/>
            <a:t>Assessment and Management of Physical &amp; Psychosocial Long-term &amp; Late Effects</a:t>
          </a:r>
        </a:p>
      </dgm:t>
    </dgm:pt>
    <dgm:pt modelId="{9BFDA51A-690F-4BD1-8939-587449E6ED24}" type="parTrans" cxnId="{84AEDF5E-FE30-4842-A87F-E2083FC8F9F0}">
      <dgm:prSet/>
      <dgm:spPr/>
      <dgm:t>
        <a:bodyPr/>
        <a:lstStyle/>
        <a:p>
          <a:endParaRPr lang="en-US"/>
        </a:p>
      </dgm:t>
    </dgm:pt>
    <dgm:pt modelId="{A995E1F7-CF89-44BA-BD07-0D966E5585AD}" type="sibTrans" cxnId="{84AEDF5E-FE30-4842-A87F-E2083FC8F9F0}">
      <dgm:prSet/>
      <dgm:spPr/>
      <dgm:t>
        <a:bodyPr/>
        <a:lstStyle/>
        <a:p>
          <a:endParaRPr lang="en-US"/>
        </a:p>
      </dgm:t>
    </dgm:pt>
    <dgm:pt modelId="{3C0FCB98-51E8-4833-9AB0-F2E5AED6324A}">
      <dgm:prSet/>
      <dgm:spPr>
        <a:solidFill>
          <a:srgbClr val="365F91"/>
        </a:solidFill>
      </dgm:spPr>
      <dgm:t>
        <a:bodyPr/>
        <a:lstStyle/>
        <a:p>
          <a:r>
            <a:rPr lang="en-US" u="none" dirty="0"/>
            <a:t>Health Promotion</a:t>
          </a:r>
        </a:p>
      </dgm:t>
    </dgm:pt>
    <dgm:pt modelId="{AEAD21A7-2619-41F5-B00B-19B56EF8B91C}" type="parTrans" cxnId="{B56FD4D6-CE27-49B4-9F71-B3701C7EB949}">
      <dgm:prSet/>
      <dgm:spPr/>
      <dgm:t>
        <a:bodyPr/>
        <a:lstStyle/>
        <a:p>
          <a:endParaRPr lang="en-US"/>
        </a:p>
      </dgm:t>
    </dgm:pt>
    <dgm:pt modelId="{854E7791-FE9E-4A34-87C5-3A119AFA56E0}" type="sibTrans" cxnId="{B56FD4D6-CE27-49B4-9F71-B3701C7EB949}">
      <dgm:prSet/>
      <dgm:spPr/>
      <dgm:t>
        <a:bodyPr/>
        <a:lstStyle/>
        <a:p>
          <a:endParaRPr lang="en-US"/>
        </a:p>
      </dgm:t>
    </dgm:pt>
    <dgm:pt modelId="{D0AEA8EF-422E-450A-B7EE-76C8544B8739}">
      <dgm:prSet/>
      <dgm:spPr>
        <a:solidFill>
          <a:srgbClr val="365F91"/>
        </a:solidFill>
      </dgm:spPr>
      <dgm:t>
        <a:bodyPr/>
        <a:lstStyle/>
        <a:p>
          <a:r>
            <a:rPr lang="en-US" u="none" dirty="0"/>
            <a:t>Care Coordination and Practice Implications</a:t>
          </a:r>
        </a:p>
      </dgm:t>
    </dgm:pt>
    <dgm:pt modelId="{B54413D8-BF49-44D7-AEE3-1B01E4715FF9}" type="parTrans" cxnId="{16CAD386-265F-46AB-AD16-44A186493507}">
      <dgm:prSet/>
      <dgm:spPr/>
      <dgm:t>
        <a:bodyPr/>
        <a:lstStyle/>
        <a:p>
          <a:endParaRPr lang="en-US"/>
        </a:p>
      </dgm:t>
    </dgm:pt>
    <dgm:pt modelId="{FC62DA94-8254-489A-AD68-950B38E546FA}" type="sibTrans" cxnId="{16CAD386-265F-46AB-AD16-44A186493507}">
      <dgm:prSet/>
      <dgm:spPr/>
      <dgm:t>
        <a:bodyPr/>
        <a:lstStyle/>
        <a:p>
          <a:endParaRPr lang="en-US"/>
        </a:p>
      </dgm:t>
    </dgm:pt>
    <dgm:pt modelId="{2F0D8571-00BD-46B6-98B0-405CB25BA730}" type="pres">
      <dgm:prSet presAssocID="{04C6E8A5-36B5-45F4-852B-EFFD7147411C}" presName="diagram" presStyleCnt="0">
        <dgm:presLayoutVars>
          <dgm:dir/>
          <dgm:resizeHandles val="exact"/>
        </dgm:presLayoutVars>
      </dgm:prSet>
      <dgm:spPr/>
    </dgm:pt>
    <dgm:pt modelId="{75415E38-6590-42E0-A3DB-AC7353DDC9AA}" type="pres">
      <dgm:prSet presAssocID="{ABFF8EBB-02AB-4D22-BCB1-93BD39E03BBA}" presName="node" presStyleLbl="node1" presStyleIdx="0" presStyleCnt="5">
        <dgm:presLayoutVars>
          <dgm:bulletEnabled val="1"/>
        </dgm:presLayoutVars>
      </dgm:prSet>
      <dgm:spPr/>
    </dgm:pt>
    <dgm:pt modelId="{3DC93B0C-3881-4A40-B9BD-F795C2209132}" type="pres">
      <dgm:prSet presAssocID="{2EA38488-830D-46EB-A54C-047EC0E874F5}" presName="sibTrans" presStyleCnt="0"/>
      <dgm:spPr/>
    </dgm:pt>
    <dgm:pt modelId="{079BD3FA-0B12-436B-84EC-E9AF726056AB}" type="pres">
      <dgm:prSet presAssocID="{543560CC-CC25-4B3F-8CE3-F4191A9AE19A}" presName="node" presStyleLbl="node1" presStyleIdx="1" presStyleCnt="5">
        <dgm:presLayoutVars>
          <dgm:bulletEnabled val="1"/>
        </dgm:presLayoutVars>
      </dgm:prSet>
      <dgm:spPr/>
    </dgm:pt>
    <dgm:pt modelId="{EA150A26-7C2C-431D-8719-CA5EA63F4635}" type="pres">
      <dgm:prSet presAssocID="{51F6B203-4439-4900-9CC6-7C31E6DDBC4D}" presName="sibTrans" presStyleCnt="0"/>
      <dgm:spPr/>
    </dgm:pt>
    <dgm:pt modelId="{FA40067F-026A-46D6-9D9F-2A92796F656F}" type="pres">
      <dgm:prSet presAssocID="{6F52A480-5801-4B1D-9517-9B6A3D7BFD75}" presName="node" presStyleLbl="node1" presStyleIdx="2" presStyleCnt="5">
        <dgm:presLayoutVars>
          <dgm:bulletEnabled val="1"/>
        </dgm:presLayoutVars>
      </dgm:prSet>
      <dgm:spPr/>
    </dgm:pt>
    <dgm:pt modelId="{68990E18-B81D-478F-A041-6EF4A194BE10}" type="pres">
      <dgm:prSet presAssocID="{A995E1F7-CF89-44BA-BD07-0D966E5585AD}" presName="sibTrans" presStyleCnt="0"/>
      <dgm:spPr/>
    </dgm:pt>
    <dgm:pt modelId="{94C292D4-25C1-4788-99E4-9141DC95572E}" type="pres">
      <dgm:prSet presAssocID="{3C0FCB98-51E8-4833-9AB0-F2E5AED6324A}" presName="node" presStyleLbl="node1" presStyleIdx="3" presStyleCnt="5">
        <dgm:presLayoutVars>
          <dgm:bulletEnabled val="1"/>
        </dgm:presLayoutVars>
      </dgm:prSet>
      <dgm:spPr/>
    </dgm:pt>
    <dgm:pt modelId="{BEF8FEBC-10FD-473A-92AD-F1A321B0DF9B}" type="pres">
      <dgm:prSet presAssocID="{854E7791-FE9E-4A34-87C5-3A119AFA56E0}" presName="sibTrans" presStyleCnt="0"/>
      <dgm:spPr/>
    </dgm:pt>
    <dgm:pt modelId="{0C49988C-0973-48DC-A3AA-0224ECF9A507}" type="pres">
      <dgm:prSet presAssocID="{D0AEA8EF-422E-450A-B7EE-76C8544B8739}" presName="node" presStyleLbl="node1" presStyleIdx="4" presStyleCnt="5">
        <dgm:presLayoutVars>
          <dgm:bulletEnabled val="1"/>
        </dgm:presLayoutVars>
      </dgm:prSet>
      <dgm:spPr/>
    </dgm:pt>
  </dgm:ptLst>
  <dgm:cxnLst>
    <dgm:cxn modelId="{8B6C8E0D-5FE9-4641-9145-58182B9B2CF7}" type="presOf" srcId="{3C0FCB98-51E8-4833-9AB0-F2E5AED6324A}" destId="{94C292D4-25C1-4788-99E4-9141DC95572E}" srcOrd="0" destOrd="0" presId="urn:microsoft.com/office/officeart/2005/8/layout/default#3"/>
    <dgm:cxn modelId="{2133C92B-0C0D-4310-9A4B-8A23E984D23B}" type="presOf" srcId="{ABFF8EBB-02AB-4D22-BCB1-93BD39E03BBA}" destId="{75415E38-6590-42E0-A3DB-AC7353DDC9AA}" srcOrd="0" destOrd="0" presId="urn:microsoft.com/office/officeart/2005/8/layout/default#3"/>
    <dgm:cxn modelId="{DA772F34-D3E4-491B-9A0E-6DE180190C0B}" srcId="{04C6E8A5-36B5-45F4-852B-EFFD7147411C}" destId="{ABFF8EBB-02AB-4D22-BCB1-93BD39E03BBA}" srcOrd="0" destOrd="0" parTransId="{5AC7FE1F-CD6D-4995-A203-23D5177E69F1}" sibTransId="{2EA38488-830D-46EB-A54C-047EC0E874F5}"/>
    <dgm:cxn modelId="{84AEDF5E-FE30-4842-A87F-E2083FC8F9F0}" srcId="{04C6E8A5-36B5-45F4-852B-EFFD7147411C}" destId="{6F52A480-5801-4B1D-9517-9B6A3D7BFD75}" srcOrd="2" destOrd="0" parTransId="{9BFDA51A-690F-4BD1-8939-587449E6ED24}" sibTransId="{A995E1F7-CF89-44BA-BD07-0D966E5585AD}"/>
    <dgm:cxn modelId="{813B8F7F-2F86-4C1F-A1DD-3F4D1DBB2E67}" type="presOf" srcId="{D0AEA8EF-422E-450A-B7EE-76C8544B8739}" destId="{0C49988C-0973-48DC-A3AA-0224ECF9A507}" srcOrd="0" destOrd="0" presId="urn:microsoft.com/office/officeart/2005/8/layout/default#3"/>
    <dgm:cxn modelId="{16CAD386-265F-46AB-AD16-44A186493507}" srcId="{04C6E8A5-36B5-45F4-852B-EFFD7147411C}" destId="{D0AEA8EF-422E-450A-B7EE-76C8544B8739}" srcOrd="4" destOrd="0" parTransId="{B54413D8-BF49-44D7-AEE3-1B01E4715FF9}" sibTransId="{FC62DA94-8254-489A-AD68-950B38E546FA}"/>
    <dgm:cxn modelId="{2F945991-CF05-4673-94DC-AD5E3EFE7647}" type="presOf" srcId="{543560CC-CC25-4B3F-8CE3-F4191A9AE19A}" destId="{079BD3FA-0B12-436B-84EC-E9AF726056AB}" srcOrd="0" destOrd="0" presId="urn:microsoft.com/office/officeart/2005/8/layout/default#3"/>
    <dgm:cxn modelId="{19EC4393-B885-4530-BDCB-03AAF213E280}" type="presOf" srcId="{6F52A480-5801-4B1D-9517-9B6A3D7BFD75}" destId="{FA40067F-026A-46D6-9D9F-2A92796F656F}" srcOrd="0" destOrd="0" presId="urn:microsoft.com/office/officeart/2005/8/layout/default#3"/>
    <dgm:cxn modelId="{42FB19D1-1A24-4431-9BD2-0E1A3C84FB7D}" type="presOf" srcId="{04C6E8A5-36B5-45F4-852B-EFFD7147411C}" destId="{2F0D8571-00BD-46B6-98B0-405CB25BA730}" srcOrd="0" destOrd="0" presId="urn:microsoft.com/office/officeart/2005/8/layout/default#3"/>
    <dgm:cxn modelId="{B56FD4D6-CE27-49B4-9F71-B3701C7EB949}" srcId="{04C6E8A5-36B5-45F4-852B-EFFD7147411C}" destId="{3C0FCB98-51E8-4833-9AB0-F2E5AED6324A}" srcOrd="3" destOrd="0" parTransId="{AEAD21A7-2619-41F5-B00B-19B56EF8B91C}" sibTransId="{854E7791-FE9E-4A34-87C5-3A119AFA56E0}"/>
    <dgm:cxn modelId="{0970F0D6-35A3-460F-9376-B404708C6C90}" srcId="{04C6E8A5-36B5-45F4-852B-EFFD7147411C}" destId="{543560CC-CC25-4B3F-8CE3-F4191A9AE19A}" srcOrd="1" destOrd="0" parTransId="{E66F77D9-E498-4482-A158-46BFAF02348B}" sibTransId="{51F6B203-4439-4900-9CC6-7C31E6DDBC4D}"/>
    <dgm:cxn modelId="{E0FB7E79-D140-475C-95D7-8E5A45430E9A}" type="presParOf" srcId="{2F0D8571-00BD-46B6-98B0-405CB25BA730}" destId="{75415E38-6590-42E0-A3DB-AC7353DDC9AA}" srcOrd="0" destOrd="0" presId="urn:microsoft.com/office/officeart/2005/8/layout/default#3"/>
    <dgm:cxn modelId="{E8EA1C16-E8D2-4921-AE58-6953F16804F3}" type="presParOf" srcId="{2F0D8571-00BD-46B6-98B0-405CB25BA730}" destId="{3DC93B0C-3881-4A40-B9BD-F795C2209132}" srcOrd="1" destOrd="0" presId="urn:microsoft.com/office/officeart/2005/8/layout/default#3"/>
    <dgm:cxn modelId="{049FC82F-961A-4F6A-82A6-1CBB2637D99D}" type="presParOf" srcId="{2F0D8571-00BD-46B6-98B0-405CB25BA730}" destId="{079BD3FA-0B12-436B-84EC-E9AF726056AB}" srcOrd="2" destOrd="0" presId="urn:microsoft.com/office/officeart/2005/8/layout/default#3"/>
    <dgm:cxn modelId="{A5BE2E46-DB78-4136-AE39-7C08A022A7BD}" type="presParOf" srcId="{2F0D8571-00BD-46B6-98B0-405CB25BA730}" destId="{EA150A26-7C2C-431D-8719-CA5EA63F4635}" srcOrd="3" destOrd="0" presId="urn:microsoft.com/office/officeart/2005/8/layout/default#3"/>
    <dgm:cxn modelId="{A1B28B81-B3A2-4582-A2D1-96FA9A4F45B2}" type="presParOf" srcId="{2F0D8571-00BD-46B6-98B0-405CB25BA730}" destId="{FA40067F-026A-46D6-9D9F-2A92796F656F}" srcOrd="4" destOrd="0" presId="urn:microsoft.com/office/officeart/2005/8/layout/default#3"/>
    <dgm:cxn modelId="{7BBD91AC-6CF8-4DEC-9996-930AA41A62DF}" type="presParOf" srcId="{2F0D8571-00BD-46B6-98B0-405CB25BA730}" destId="{68990E18-B81D-478F-A041-6EF4A194BE10}" srcOrd="5" destOrd="0" presId="urn:microsoft.com/office/officeart/2005/8/layout/default#3"/>
    <dgm:cxn modelId="{8F974933-3D8F-4A73-B37A-E3810BEF04D3}" type="presParOf" srcId="{2F0D8571-00BD-46B6-98B0-405CB25BA730}" destId="{94C292D4-25C1-4788-99E4-9141DC95572E}" srcOrd="6" destOrd="0" presId="urn:microsoft.com/office/officeart/2005/8/layout/default#3"/>
    <dgm:cxn modelId="{C77387CD-E2A1-473B-B288-CCE98C52798E}" type="presParOf" srcId="{2F0D8571-00BD-46B6-98B0-405CB25BA730}" destId="{BEF8FEBC-10FD-473A-92AD-F1A321B0DF9B}" srcOrd="7" destOrd="0" presId="urn:microsoft.com/office/officeart/2005/8/layout/default#3"/>
    <dgm:cxn modelId="{5AEE9DD2-706E-41DE-8E4D-793B4CC4B646}" type="presParOf" srcId="{2F0D8571-00BD-46B6-98B0-405CB25BA730}" destId="{0C49988C-0973-48DC-A3AA-0224ECF9A507}" srcOrd="8" destOrd="0" presId="urn:microsoft.com/office/officeart/2005/8/layout/defaul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F44E6838-0AD9-4D95-9F83-5642CF0BB3E8}" type="doc">
      <dgm:prSet loTypeId="urn:microsoft.com/office/officeart/2005/8/layout/list1" loCatId="list" qsTypeId="urn:microsoft.com/office/officeart/2005/8/quickstyle/3d1" qsCatId="3D" csTypeId="urn:microsoft.com/office/officeart/2005/8/colors/accent1_2" csCatId="accent1" phldr="1"/>
      <dgm:spPr/>
      <dgm:t>
        <a:bodyPr/>
        <a:lstStyle/>
        <a:p>
          <a:endParaRPr lang="en-US"/>
        </a:p>
      </dgm:t>
    </dgm:pt>
    <dgm:pt modelId="{FD6D99CD-F774-46D8-A599-5440395B9523}">
      <dgm:prSet custT="1"/>
      <dgm:spPr>
        <a:solidFill>
          <a:srgbClr val="365F91"/>
        </a:solidFill>
        <a:ln>
          <a:solidFill>
            <a:srgbClr val="365F91"/>
          </a:solidFill>
        </a:ln>
      </dgm:spPr>
      <dgm:t>
        <a:bodyPr/>
        <a:lstStyle/>
        <a:p>
          <a:r>
            <a:rPr lang="en-US" sz="1800" u="none" dirty="0"/>
            <a:t>Individualize clinical follow-up care based on age, specific diagnosis and treatment</a:t>
          </a:r>
          <a:endParaRPr lang="en-US" sz="1800" dirty="0">
            <a:solidFill>
              <a:schemeClr val="bg1"/>
            </a:solidFill>
          </a:endParaRPr>
        </a:p>
      </dgm:t>
    </dgm:pt>
    <dgm:pt modelId="{9FEEB935-FC90-4B07-B1BF-67C4814025C1}" type="parTrans" cxnId="{59558C11-FF8F-49CC-8B78-CE8C50DB5A48}">
      <dgm:prSet/>
      <dgm:spPr/>
      <dgm:t>
        <a:bodyPr/>
        <a:lstStyle/>
        <a:p>
          <a:endParaRPr lang="en-US" sz="1800"/>
        </a:p>
      </dgm:t>
    </dgm:pt>
    <dgm:pt modelId="{E3DA4074-25BB-4CEE-B134-F2539571F42C}" type="sibTrans" cxnId="{59558C11-FF8F-49CC-8B78-CE8C50DB5A48}">
      <dgm:prSet/>
      <dgm:spPr/>
      <dgm:t>
        <a:bodyPr/>
        <a:lstStyle/>
        <a:p>
          <a:endParaRPr lang="en-US" sz="1800"/>
        </a:p>
      </dgm:t>
    </dgm:pt>
    <dgm:pt modelId="{5404A2A7-B188-47DD-8A62-135A884E78BC}">
      <dgm:prSet custT="1"/>
      <dgm:spPr>
        <a:solidFill>
          <a:srgbClr val="365F91"/>
        </a:solidFill>
      </dgm:spPr>
      <dgm:t>
        <a:bodyPr/>
        <a:lstStyle/>
        <a:p>
          <a:r>
            <a:rPr lang="en-US" sz="1800" u="none" dirty="0"/>
            <a:t>Conduct detailed cancer-related history and physical exam according to schedule based on risk</a:t>
          </a:r>
        </a:p>
      </dgm:t>
    </dgm:pt>
    <dgm:pt modelId="{9569DA4E-B1C7-4452-80EA-EB15C7909866}" type="parTrans" cxnId="{C065D959-D0D7-44F8-BE84-99764E9E3BC9}">
      <dgm:prSet/>
      <dgm:spPr/>
      <dgm:t>
        <a:bodyPr/>
        <a:lstStyle/>
        <a:p>
          <a:endParaRPr lang="en-US" sz="1800"/>
        </a:p>
      </dgm:t>
    </dgm:pt>
    <dgm:pt modelId="{827F4D79-ADC3-4ADF-AB2E-E459C584D058}" type="sibTrans" cxnId="{C065D959-D0D7-44F8-BE84-99764E9E3BC9}">
      <dgm:prSet/>
      <dgm:spPr/>
      <dgm:t>
        <a:bodyPr/>
        <a:lstStyle/>
        <a:p>
          <a:endParaRPr lang="en-US" sz="1800"/>
        </a:p>
      </dgm:t>
    </dgm:pt>
    <dgm:pt modelId="{72FD0520-D603-4235-855C-4E11F8E4925A}">
      <dgm:prSet custT="1"/>
      <dgm:spPr>
        <a:solidFill>
          <a:srgbClr val="365F91"/>
        </a:solidFill>
      </dgm:spPr>
      <dgm:t>
        <a:bodyPr/>
        <a:lstStyle/>
        <a:p>
          <a:r>
            <a:rPr lang="en-US" sz="1800" u="none" dirty="0"/>
            <a:t>Educate about signs and symptoms of local recurrence</a:t>
          </a:r>
        </a:p>
      </dgm:t>
    </dgm:pt>
    <dgm:pt modelId="{F4890868-5749-4BD5-B5D3-D64C13C1B373}" type="parTrans" cxnId="{B717451A-F38A-48D8-B9A7-7583452DB29A}">
      <dgm:prSet/>
      <dgm:spPr/>
      <dgm:t>
        <a:bodyPr/>
        <a:lstStyle/>
        <a:p>
          <a:endParaRPr lang="en-US" sz="1800"/>
        </a:p>
      </dgm:t>
    </dgm:pt>
    <dgm:pt modelId="{B49437C0-FC0F-40DF-B052-5A61A2D1008A}" type="sibTrans" cxnId="{B717451A-F38A-48D8-B9A7-7583452DB29A}">
      <dgm:prSet/>
      <dgm:spPr/>
      <dgm:t>
        <a:bodyPr/>
        <a:lstStyle/>
        <a:p>
          <a:endParaRPr lang="en-US" sz="1800"/>
        </a:p>
      </dgm:t>
    </dgm:pt>
    <dgm:pt modelId="{4C9A25EA-A084-4C23-A3FA-70D86CF6FD94}">
      <dgm:prSet custT="1"/>
      <dgm:spPr>
        <a:solidFill>
          <a:srgbClr val="FFEAD5"/>
        </a:solidFill>
        <a:ln>
          <a:solidFill>
            <a:srgbClr val="FFEAD5"/>
          </a:solidFill>
        </a:ln>
      </dgm:spPr>
      <dgm:t>
        <a:bodyPr/>
        <a:lstStyle/>
        <a:p>
          <a:r>
            <a:rPr lang="en-US" sz="1800" u="none" dirty="0"/>
            <a:t>Every 1-3 months for the first year after primary treatment</a:t>
          </a:r>
        </a:p>
      </dgm:t>
    </dgm:pt>
    <dgm:pt modelId="{5958EAE1-D5AF-405E-9855-43A2172FCCD6}" type="parTrans" cxnId="{526754AD-8E65-4207-AC5C-5B13F3B6B29B}">
      <dgm:prSet/>
      <dgm:spPr/>
      <dgm:t>
        <a:bodyPr/>
        <a:lstStyle/>
        <a:p>
          <a:endParaRPr lang="en-US" sz="1600"/>
        </a:p>
      </dgm:t>
    </dgm:pt>
    <dgm:pt modelId="{2B88EEB8-DB35-40BA-9FA2-36640699A186}" type="sibTrans" cxnId="{526754AD-8E65-4207-AC5C-5B13F3B6B29B}">
      <dgm:prSet/>
      <dgm:spPr/>
      <dgm:t>
        <a:bodyPr/>
        <a:lstStyle/>
        <a:p>
          <a:endParaRPr lang="en-US" sz="1600"/>
        </a:p>
      </dgm:t>
    </dgm:pt>
    <dgm:pt modelId="{F35CFB45-C5E6-4B07-80A5-0018F3AF3773}">
      <dgm:prSet custT="1"/>
      <dgm:spPr>
        <a:solidFill>
          <a:srgbClr val="FFEAD5"/>
        </a:solidFill>
        <a:ln>
          <a:solidFill>
            <a:srgbClr val="FFEAD5"/>
          </a:solidFill>
        </a:ln>
      </dgm:spPr>
      <dgm:t>
        <a:bodyPr/>
        <a:lstStyle/>
        <a:p>
          <a:r>
            <a:rPr lang="en-US" sz="1800" u="none" dirty="0"/>
            <a:t>Every 2-6 months for the second year</a:t>
          </a:r>
        </a:p>
      </dgm:t>
    </dgm:pt>
    <dgm:pt modelId="{3E32D106-07DB-436D-9E65-7645E00859C8}" type="parTrans" cxnId="{014D7594-6EF4-41A4-8839-3DAEAB595683}">
      <dgm:prSet/>
      <dgm:spPr/>
      <dgm:t>
        <a:bodyPr/>
        <a:lstStyle/>
        <a:p>
          <a:endParaRPr lang="en-US" sz="1600"/>
        </a:p>
      </dgm:t>
    </dgm:pt>
    <dgm:pt modelId="{A51098E5-1437-4C21-865E-24F2A7244437}" type="sibTrans" cxnId="{014D7594-6EF4-41A4-8839-3DAEAB595683}">
      <dgm:prSet/>
      <dgm:spPr/>
      <dgm:t>
        <a:bodyPr/>
        <a:lstStyle/>
        <a:p>
          <a:endParaRPr lang="en-US" sz="1600"/>
        </a:p>
      </dgm:t>
    </dgm:pt>
    <dgm:pt modelId="{F5A4513F-C643-4C48-9210-F7EAE37117E5}">
      <dgm:prSet custT="1"/>
      <dgm:spPr>
        <a:solidFill>
          <a:srgbClr val="FFEAD5"/>
        </a:solidFill>
        <a:ln>
          <a:solidFill>
            <a:srgbClr val="FFEAD5"/>
          </a:solidFill>
        </a:ln>
      </dgm:spPr>
      <dgm:t>
        <a:bodyPr/>
        <a:lstStyle/>
        <a:p>
          <a:r>
            <a:rPr lang="en-US" sz="1800" u="none" dirty="0"/>
            <a:t>Every 4-8 months for years 3 – 5</a:t>
          </a:r>
        </a:p>
      </dgm:t>
    </dgm:pt>
    <dgm:pt modelId="{7866CF88-0A69-41D6-87F2-FA2D343DA123}" type="parTrans" cxnId="{D79BC83B-BAFB-4E19-AD98-1E7C48A4E229}">
      <dgm:prSet/>
      <dgm:spPr/>
      <dgm:t>
        <a:bodyPr/>
        <a:lstStyle/>
        <a:p>
          <a:endParaRPr lang="en-US" sz="1600"/>
        </a:p>
      </dgm:t>
    </dgm:pt>
    <dgm:pt modelId="{7288562F-C323-446F-9513-B0DB1418C585}" type="sibTrans" cxnId="{D79BC83B-BAFB-4E19-AD98-1E7C48A4E229}">
      <dgm:prSet/>
      <dgm:spPr/>
      <dgm:t>
        <a:bodyPr/>
        <a:lstStyle/>
        <a:p>
          <a:endParaRPr lang="en-US" sz="1600"/>
        </a:p>
      </dgm:t>
    </dgm:pt>
    <dgm:pt modelId="{AE033F51-8DA7-476D-8DFD-B566034EAC8A}">
      <dgm:prSet custT="1"/>
      <dgm:spPr>
        <a:solidFill>
          <a:srgbClr val="FFEAD5"/>
        </a:solidFill>
        <a:ln>
          <a:solidFill>
            <a:srgbClr val="FFEAD5"/>
          </a:solidFill>
        </a:ln>
      </dgm:spPr>
      <dgm:t>
        <a:bodyPr/>
        <a:lstStyle/>
        <a:p>
          <a:r>
            <a:rPr lang="en-US" sz="1800" u="none" dirty="0"/>
            <a:t>Annually after 5 years</a:t>
          </a:r>
        </a:p>
      </dgm:t>
    </dgm:pt>
    <dgm:pt modelId="{997795B8-D678-4E1D-A89C-FCF55770F471}" type="parTrans" cxnId="{789DCAFE-576A-440D-89C6-4CF9AFD3F276}">
      <dgm:prSet/>
      <dgm:spPr/>
      <dgm:t>
        <a:bodyPr/>
        <a:lstStyle/>
        <a:p>
          <a:endParaRPr lang="en-US" sz="1600"/>
        </a:p>
      </dgm:t>
    </dgm:pt>
    <dgm:pt modelId="{14C5C9C4-AE96-46E5-9741-E98E10630451}" type="sibTrans" cxnId="{789DCAFE-576A-440D-89C6-4CF9AFD3F276}">
      <dgm:prSet/>
      <dgm:spPr/>
      <dgm:t>
        <a:bodyPr/>
        <a:lstStyle/>
        <a:p>
          <a:endParaRPr lang="en-US" sz="1600"/>
        </a:p>
      </dgm:t>
    </dgm:pt>
    <dgm:pt modelId="{0A49BCF8-2851-4D3A-AFA9-55E15E6EF99D}">
      <dgm:prSet custT="1"/>
      <dgm:spPr>
        <a:solidFill>
          <a:srgbClr val="365F91"/>
        </a:solidFill>
      </dgm:spPr>
      <dgm:t>
        <a:bodyPr/>
        <a:lstStyle/>
        <a:p>
          <a:r>
            <a:rPr lang="en-US" sz="1800" u="none" dirty="0"/>
            <a:t>Confirm continued follow-up with otolaryngologist or HNC specialist for HN-focused exam</a:t>
          </a:r>
        </a:p>
      </dgm:t>
    </dgm:pt>
    <dgm:pt modelId="{28F0D746-C60A-4EA9-9C40-9C92B1B26954}" type="parTrans" cxnId="{3CFA3E06-CDF0-4CF1-B913-ED926021D67D}">
      <dgm:prSet/>
      <dgm:spPr/>
      <dgm:t>
        <a:bodyPr/>
        <a:lstStyle/>
        <a:p>
          <a:endParaRPr lang="en-US" sz="1600"/>
        </a:p>
      </dgm:t>
    </dgm:pt>
    <dgm:pt modelId="{AFF8A3DD-2D16-4DB2-B859-43A5F99EDF8C}" type="sibTrans" cxnId="{3CFA3E06-CDF0-4CF1-B913-ED926021D67D}">
      <dgm:prSet/>
      <dgm:spPr/>
      <dgm:t>
        <a:bodyPr/>
        <a:lstStyle/>
        <a:p>
          <a:endParaRPr lang="en-US" sz="1600"/>
        </a:p>
      </dgm:t>
    </dgm:pt>
    <dgm:pt modelId="{42264F17-08F0-4A84-ADC7-6072294D0297}">
      <dgm:prSet custT="1"/>
      <dgm:spPr>
        <a:solidFill>
          <a:srgbClr val="365F91"/>
        </a:solidFill>
        <a:ln>
          <a:solidFill>
            <a:srgbClr val="FFEAD5"/>
          </a:solidFill>
        </a:ln>
      </dgm:spPr>
      <dgm:t>
        <a:bodyPr/>
        <a:lstStyle/>
        <a:p>
          <a:r>
            <a:rPr lang="en-US" sz="1800" u="none" dirty="0"/>
            <a:t>Refer to HNC specialist if signs and symptoms of local recurrence present</a:t>
          </a:r>
        </a:p>
      </dgm:t>
    </dgm:pt>
    <dgm:pt modelId="{9FB9F021-B3D0-4A07-B34B-CA1F8086443F}" type="parTrans" cxnId="{13A81760-1052-4E9B-8387-1BC94AC0C6AD}">
      <dgm:prSet/>
      <dgm:spPr/>
    </dgm:pt>
    <dgm:pt modelId="{704FF93E-F9FD-4F21-AB28-63AC16C7A978}" type="sibTrans" cxnId="{13A81760-1052-4E9B-8387-1BC94AC0C6AD}">
      <dgm:prSet/>
      <dgm:spPr/>
    </dgm:pt>
    <dgm:pt modelId="{8B5A0D70-D436-4AD5-B83A-278CA6352776}" type="pres">
      <dgm:prSet presAssocID="{F44E6838-0AD9-4D95-9F83-5642CF0BB3E8}" presName="linear" presStyleCnt="0">
        <dgm:presLayoutVars>
          <dgm:dir/>
          <dgm:animLvl val="lvl"/>
          <dgm:resizeHandles val="exact"/>
        </dgm:presLayoutVars>
      </dgm:prSet>
      <dgm:spPr/>
    </dgm:pt>
    <dgm:pt modelId="{592A4696-E526-4B7A-81A0-DB3EA2B0FF1E}" type="pres">
      <dgm:prSet presAssocID="{FD6D99CD-F774-46D8-A599-5440395B9523}" presName="parentLin" presStyleCnt="0"/>
      <dgm:spPr/>
    </dgm:pt>
    <dgm:pt modelId="{9C3B86E8-0797-4F57-865D-32C09C04D2BF}" type="pres">
      <dgm:prSet presAssocID="{FD6D99CD-F774-46D8-A599-5440395B9523}" presName="parentLeftMargin" presStyleLbl="node1" presStyleIdx="0" presStyleCnt="4"/>
      <dgm:spPr/>
    </dgm:pt>
    <dgm:pt modelId="{30EA3B1E-E43B-42D3-A5C9-7E507CEB32E4}" type="pres">
      <dgm:prSet presAssocID="{FD6D99CD-F774-46D8-A599-5440395B9523}" presName="parentText" presStyleLbl="node1" presStyleIdx="0" presStyleCnt="4">
        <dgm:presLayoutVars>
          <dgm:chMax val="0"/>
          <dgm:bulletEnabled val="1"/>
        </dgm:presLayoutVars>
      </dgm:prSet>
      <dgm:spPr/>
    </dgm:pt>
    <dgm:pt modelId="{CE40F510-C716-4E38-ABB2-D951A0F7046C}" type="pres">
      <dgm:prSet presAssocID="{FD6D99CD-F774-46D8-A599-5440395B9523}" presName="negativeSpace" presStyleCnt="0"/>
      <dgm:spPr/>
    </dgm:pt>
    <dgm:pt modelId="{6688D4A4-BA73-4FA3-A1CE-4FBD7FEA6EE9}" type="pres">
      <dgm:prSet presAssocID="{FD6D99CD-F774-46D8-A599-5440395B9523}" presName="childText" presStyleLbl="conFgAcc1" presStyleIdx="0" presStyleCnt="4">
        <dgm:presLayoutVars>
          <dgm:bulletEnabled val="1"/>
        </dgm:presLayoutVars>
      </dgm:prSet>
      <dgm:spPr>
        <a:solidFill>
          <a:srgbClr val="FFEAD5">
            <a:alpha val="90000"/>
          </a:srgbClr>
        </a:solidFill>
        <a:ln>
          <a:solidFill>
            <a:srgbClr val="FFEAD5"/>
          </a:solidFill>
        </a:ln>
      </dgm:spPr>
    </dgm:pt>
    <dgm:pt modelId="{434D3986-2331-48BC-9BBA-706C110A1FFD}" type="pres">
      <dgm:prSet presAssocID="{E3DA4074-25BB-4CEE-B134-F2539571F42C}" presName="spaceBetweenRectangles" presStyleCnt="0"/>
      <dgm:spPr/>
    </dgm:pt>
    <dgm:pt modelId="{FB7977C3-2A9A-427F-B1D7-4ECAB053E872}" type="pres">
      <dgm:prSet presAssocID="{5404A2A7-B188-47DD-8A62-135A884E78BC}" presName="parentLin" presStyleCnt="0"/>
      <dgm:spPr/>
    </dgm:pt>
    <dgm:pt modelId="{32D91DA6-6FD4-4250-9E25-C5A64E7A739D}" type="pres">
      <dgm:prSet presAssocID="{5404A2A7-B188-47DD-8A62-135A884E78BC}" presName="parentLeftMargin" presStyleLbl="node1" presStyleIdx="0" presStyleCnt="4"/>
      <dgm:spPr/>
    </dgm:pt>
    <dgm:pt modelId="{5AD867F1-BA4E-47A5-AB34-ED954624FFFB}" type="pres">
      <dgm:prSet presAssocID="{5404A2A7-B188-47DD-8A62-135A884E78BC}" presName="parentText" presStyleLbl="node1" presStyleIdx="1" presStyleCnt="4">
        <dgm:presLayoutVars>
          <dgm:chMax val="0"/>
          <dgm:bulletEnabled val="1"/>
        </dgm:presLayoutVars>
      </dgm:prSet>
      <dgm:spPr/>
    </dgm:pt>
    <dgm:pt modelId="{4401DE13-5A8C-4ADC-B5CD-750A80AFC55B}" type="pres">
      <dgm:prSet presAssocID="{5404A2A7-B188-47DD-8A62-135A884E78BC}" presName="negativeSpace" presStyleCnt="0"/>
      <dgm:spPr/>
    </dgm:pt>
    <dgm:pt modelId="{12DB88F2-6F72-4DFC-B2D7-2C0B11D6169F}" type="pres">
      <dgm:prSet presAssocID="{5404A2A7-B188-47DD-8A62-135A884E78BC}" presName="childText" presStyleLbl="conFgAcc1" presStyleIdx="1" presStyleCnt="4">
        <dgm:presLayoutVars>
          <dgm:bulletEnabled val="1"/>
        </dgm:presLayoutVars>
      </dgm:prSet>
      <dgm:spPr/>
    </dgm:pt>
    <dgm:pt modelId="{CDEDE8F2-89D7-4649-B156-B40DAB058BB6}" type="pres">
      <dgm:prSet presAssocID="{827F4D79-ADC3-4ADF-AB2E-E459C584D058}" presName="spaceBetweenRectangles" presStyleCnt="0"/>
      <dgm:spPr/>
    </dgm:pt>
    <dgm:pt modelId="{EC5C2EC9-E0D0-42A9-86AB-F2BA9D026E11}" type="pres">
      <dgm:prSet presAssocID="{0A49BCF8-2851-4D3A-AFA9-55E15E6EF99D}" presName="parentLin" presStyleCnt="0"/>
      <dgm:spPr/>
    </dgm:pt>
    <dgm:pt modelId="{324A107B-7520-4794-B604-479C6B779EE2}" type="pres">
      <dgm:prSet presAssocID="{0A49BCF8-2851-4D3A-AFA9-55E15E6EF99D}" presName="parentLeftMargin" presStyleLbl="node1" presStyleIdx="1" presStyleCnt="4"/>
      <dgm:spPr/>
    </dgm:pt>
    <dgm:pt modelId="{8BFE3617-1013-402D-9CE3-15421C1DAF0C}" type="pres">
      <dgm:prSet presAssocID="{0A49BCF8-2851-4D3A-AFA9-55E15E6EF99D}" presName="parentText" presStyleLbl="node1" presStyleIdx="2" presStyleCnt="4">
        <dgm:presLayoutVars>
          <dgm:chMax val="0"/>
          <dgm:bulletEnabled val="1"/>
        </dgm:presLayoutVars>
      </dgm:prSet>
      <dgm:spPr/>
    </dgm:pt>
    <dgm:pt modelId="{4912B334-368B-4F3F-8622-696F5DA94CD9}" type="pres">
      <dgm:prSet presAssocID="{0A49BCF8-2851-4D3A-AFA9-55E15E6EF99D}" presName="negativeSpace" presStyleCnt="0"/>
      <dgm:spPr/>
    </dgm:pt>
    <dgm:pt modelId="{B3360344-2C84-4D4D-8E1F-36EE1AA8C11E}" type="pres">
      <dgm:prSet presAssocID="{0A49BCF8-2851-4D3A-AFA9-55E15E6EF99D}" presName="childText" presStyleLbl="conFgAcc1" presStyleIdx="2" presStyleCnt="4">
        <dgm:presLayoutVars>
          <dgm:bulletEnabled val="1"/>
        </dgm:presLayoutVars>
      </dgm:prSet>
      <dgm:spPr>
        <a:solidFill>
          <a:srgbClr val="FFEAD5">
            <a:alpha val="90000"/>
          </a:srgbClr>
        </a:solidFill>
        <a:ln>
          <a:solidFill>
            <a:srgbClr val="FFEAD5"/>
          </a:solidFill>
        </a:ln>
      </dgm:spPr>
    </dgm:pt>
    <dgm:pt modelId="{186CF8C4-33AA-4235-AE88-6D11790DAC35}" type="pres">
      <dgm:prSet presAssocID="{AFF8A3DD-2D16-4DB2-B859-43A5F99EDF8C}" presName="spaceBetweenRectangles" presStyleCnt="0"/>
      <dgm:spPr/>
    </dgm:pt>
    <dgm:pt modelId="{F2D15105-A893-4499-A7D8-99ABA8A48270}" type="pres">
      <dgm:prSet presAssocID="{72FD0520-D603-4235-855C-4E11F8E4925A}" presName="parentLin" presStyleCnt="0"/>
      <dgm:spPr/>
    </dgm:pt>
    <dgm:pt modelId="{FA295327-CA61-476A-8F7B-FCB8BDF59237}" type="pres">
      <dgm:prSet presAssocID="{72FD0520-D603-4235-855C-4E11F8E4925A}" presName="parentLeftMargin" presStyleLbl="node1" presStyleIdx="2" presStyleCnt="4"/>
      <dgm:spPr/>
    </dgm:pt>
    <dgm:pt modelId="{E1FB0A9B-9193-4D94-BF81-07C94D532A43}" type="pres">
      <dgm:prSet presAssocID="{72FD0520-D603-4235-855C-4E11F8E4925A}" presName="parentText" presStyleLbl="node1" presStyleIdx="3" presStyleCnt="4">
        <dgm:presLayoutVars>
          <dgm:chMax val="0"/>
          <dgm:bulletEnabled val="1"/>
        </dgm:presLayoutVars>
      </dgm:prSet>
      <dgm:spPr/>
    </dgm:pt>
    <dgm:pt modelId="{13B802DA-862D-408B-BFB8-FD5684C25256}" type="pres">
      <dgm:prSet presAssocID="{72FD0520-D603-4235-855C-4E11F8E4925A}" presName="negativeSpace" presStyleCnt="0"/>
      <dgm:spPr/>
    </dgm:pt>
    <dgm:pt modelId="{DF837543-7C10-4A69-9BF2-F387F653CC01}" type="pres">
      <dgm:prSet presAssocID="{72FD0520-D603-4235-855C-4E11F8E4925A}" presName="childText" presStyleLbl="conFgAcc1" presStyleIdx="3" presStyleCnt="4">
        <dgm:presLayoutVars>
          <dgm:bulletEnabled val="1"/>
        </dgm:presLayoutVars>
      </dgm:prSet>
      <dgm:spPr>
        <a:solidFill>
          <a:srgbClr val="FFEAD5">
            <a:alpha val="90000"/>
          </a:srgbClr>
        </a:solidFill>
      </dgm:spPr>
    </dgm:pt>
  </dgm:ptLst>
  <dgm:cxnLst>
    <dgm:cxn modelId="{3CFA3E06-CDF0-4CF1-B913-ED926021D67D}" srcId="{F44E6838-0AD9-4D95-9F83-5642CF0BB3E8}" destId="{0A49BCF8-2851-4D3A-AFA9-55E15E6EF99D}" srcOrd="2" destOrd="0" parTransId="{28F0D746-C60A-4EA9-9C40-9C92B1B26954}" sibTransId="{AFF8A3DD-2D16-4DB2-B859-43A5F99EDF8C}"/>
    <dgm:cxn modelId="{59558C11-FF8F-49CC-8B78-CE8C50DB5A48}" srcId="{F44E6838-0AD9-4D95-9F83-5642CF0BB3E8}" destId="{FD6D99CD-F774-46D8-A599-5440395B9523}" srcOrd="0" destOrd="0" parTransId="{9FEEB935-FC90-4B07-B1BF-67C4814025C1}" sibTransId="{E3DA4074-25BB-4CEE-B134-F2539571F42C}"/>
    <dgm:cxn modelId="{B717451A-F38A-48D8-B9A7-7583452DB29A}" srcId="{F44E6838-0AD9-4D95-9F83-5642CF0BB3E8}" destId="{72FD0520-D603-4235-855C-4E11F8E4925A}" srcOrd="3" destOrd="0" parTransId="{F4890868-5749-4BD5-B5D3-D64C13C1B373}" sibTransId="{B49437C0-FC0F-40DF-B052-5A61A2D1008A}"/>
    <dgm:cxn modelId="{BA1D1C21-DFB7-43C1-A21E-82A9F6090836}" type="presOf" srcId="{72FD0520-D603-4235-855C-4E11F8E4925A}" destId="{FA295327-CA61-476A-8F7B-FCB8BDF59237}" srcOrd="0" destOrd="0" presId="urn:microsoft.com/office/officeart/2005/8/layout/list1"/>
    <dgm:cxn modelId="{82DC2527-A587-4F86-B615-F0FC53FAA310}" type="presOf" srcId="{5404A2A7-B188-47DD-8A62-135A884E78BC}" destId="{5AD867F1-BA4E-47A5-AB34-ED954624FFFB}" srcOrd="1" destOrd="0" presId="urn:microsoft.com/office/officeart/2005/8/layout/list1"/>
    <dgm:cxn modelId="{B25AAD29-FF66-4E26-AE62-8B0F1F08BA49}" type="presOf" srcId="{0A49BCF8-2851-4D3A-AFA9-55E15E6EF99D}" destId="{324A107B-7520-4794-B604-479C6B779EE2}" srcOrd="0" destOrd="0" presId="urn:microsoft.com/office/officeart/2005/8/layout/list1"/>
    <dgm:cxn modelId="{D79BC83B-BAFB-4E19-AD98-1E7C48A4E229}" srcId="{5404A2A7-B188-47DD-8A62-135A884E78BC}" destId="{F5A4513F-C643-4C48-9210-F7EAE37117E5}" srcOrd="2" destOrd="0" parTransId="{7866CF88-0A69-41D6-87F2-FA2D343DA123}" sibTransId="{7288562F-C323-446F-9513-B0DB1418C585}"/>
    <dgm:cxn modelId="{0565F25C-5178-44E8-86FF-46F2FF96CFEF}" type="presOf" srcId="{4C9A25EA-A084-4C23-A3FA-70D86CF6FD94}" destId="{12DB88F2-6F72-4DFC-B2D7-2C0B11D6169F}" srcOrd="0" destOrd="0" presId="urn:microsoft.com/office/officeart/2005/8/layout/list1"/>
    <dgm:cxn modelId="{13A81760-1052-4E9B-8387-1BC94AC0C6AD}" srcId="{72FD0520-D603-4235-855C-4E11F8E4925A}" destId="{42264F17-08F0-4A84-ADC7-6072294D0297}" srcOrd="0" destOrd="0" parTransId="{9FB9F021-B3D0-4A07-B34B-CA1F8086443F}" sibTransId="{704FF93E-F9FD-4F21-AB28-63AC16C7A978}"/>
    <dgm:cxn modelId="{5C7B3861-4B0D-4324-BA6C-CF9F1DE01DD7}" type="presOf" srcId="{5404A2A7-B188-47DD-8A62-135A884E78BC}" destId="{32D91DA6-6FD4-4250-9E25-C5A64E7A739D}" srcOrd="0" destOrd="0" presId="urn:microsoft.com/office/officeart/2005/8/layout/list1"/>
    <dgm:cxn modelId="{C065D959-D0D7-44F8-BE84-99764E9E3BC9}" srcId="{F44E6838-0AD9-4D95-9F83-5642CF0BB3E8}" destId="{5404A2A7-B188-47DD-8A62-135A884E78BC}" srcOrd="1" destOrd="0" parTransId="{9569DA4E-B1C7-4452-80EA-EB15C7909866}" sibTransId="{827F4D79-ADC3-4ADF-AB2E-E459C584D058}"/>
    <dgm:cxn modelId="{03B5537F-DF6A-4994-95E1-19B5466A956A}" type="presOf" srcId="{FD6D99CD-F774-46D8-A599-5440395B9523}" destId="{30EA3B1E-E43B-42D3-A5C9-7E507CEB32E4}" srcOrd="1" destOrd="0" presId="urn:microsoft.com/office/officeart/2005/8/layout/list1"/>
    <dgm:cxn modelId="{014D7594-6EF4-41A4-8839-3DAEAB595683}" srcId="{5404A2A7-B188-47DD-8A62-135A884E78BC}" destId="{F35CFB45-C5E6-4B07-80A5-0018F3AF3773}" srcOrd="1" destOrd="0" parTransId="{3E32D106-07DB-436D-9E65-7645E00859C8}" sibTransId="{A51098E5-1437-4C21-865E-24F2A7244437}"/>
    <dgm:cxn modelId="{A1E65697-E3C0-44EC-B857-2D358BF8B136}" type="presOf" srcId="{0A49BCF8-2851-4D3A-AFA9-55E15E6EF99D}" destId="{8BFE3617-1013-402D-9CE3-15421C1DAF0C}" srcOrd="1" destOrd="0" presId="urn:microsoft.com/office/officeart/2005/8/layout/list1"/>
    <dgm:cxn modelId="{E25A10A0-C278-4C73-81FC-04918EB67A7D}" type="presOf" srcId="{F35CFB45-C5E6-4B07-80A5-0018F3AF3773}" destId="{12DB88F2-6F72-4DFC-B2D7-2C0B11D6169F}" srcOrd="0" destOrd="1" presId="urn:microsoft.com/office/officeart/2005/8/layout/list1"/>
    <dgm:cxn modelId="{76246EA1-F771-48EB-A584-1A5B6E0FD5E2}" type="presOf" srcId="{AE033F51-8DA7-476D-8DFD-B566034EAC8A}" destId="{12DB88F2-6F72-4DFC-B2D7-2C0B11D6169F}" srcOrd="0" destOrd="3" presId="urn:microsoft.com/office/officeart/2005/8/layout/list1"/>
    <dgm:cxn modelId="{8144A0AA-4BEC-48F3-A162-8F512F49A878}" type="presOf" srcId="{F44E6838-0AD9-4D95-9F83-5642CF0BB3E8}" destId="{8B5A0D70-D436-4AD5-B83A-278CA6352776}" srcOrd="0" destOrd="0" presId="urn:microsoft.com/office/officeart/2005/8/layout/list1"/>
    <dgm:cxn modelId="{526754AD-8E65-4207-AC5C-5B13F3B6B29B}" srcId="{5404A2A7-B188-47DD-8A62-135A884E78BC}" destId="{4C9A25EA-A084-4C23-A3FA-70D86CF6FD94}" srcOrd="0" destOrd="0" parTransId="{5958EAE1-D5AF-405E-9855-43A2172FCCD6}" sibTransId="{2B88EEB8-DB35-40BA-9FA2-36640699A186}"/>
    <dgm:cxn modelId="{1A35B3BF-8B39-4E64-9D12-3EE86E179A45}" type="presOf" srcId="{F5A4513F-C643-4C48-9210-F7EAE37117E5}" destId="{12DB88F2-6F72-4DFC-B2D7-2C0B11D6169F}" srcOrd="0" destOrd="2" presId="urn:microsoft.com/office/officeart/2005/8/layout/list1"/>
    <dgm:cxn modelId="{1712BDC7-A7DD-411C-9A58-0A283E55880A}" type="presOf" srcId="{42264F17-08F0-4A84-ADC7-6072294D0297}" destId="{DF837543-7C10-4A69-9BF2-F387F653CC01}" srcOrd="0" destOrd="0" presId="urn:microsoft.com/office/officeart/2005/8/layout/list1"/>
    <dgm:cxn modelId="{2C6E05F5-971C-4496-A582-2E754F80D344}" type="presOf" srcId="{72FD0520-D603-4235-855C-4E11F8E4925A}" destId="{E1FB0A9B-9193-4D94-BF81-07C94D532A43}" srcOrd="1" destOrd="0" presId="urn:microsoft.com/office/officeart/2005/8/layout/list1"/>
    <dgm:cxn modelId="{789DCAFE-576A-440D-89C6-4CF9AFD3F276}" srcId="{5404A2A7-B188-47DD-8A62-135A884E78BC}" destId="{AE033F51-8DA7-476D-8DFD-B566034EAC8A}" srcOrd="3" destOrd="0" parTransId="{997795B8-D678-4E1D-A89C-FCF55770F471}" sibTransId="{14C5C9C4-AE96-46E5-9741-E98E10630451}"/>
    <dgm:cxn modelId="{3A70DCFE-CA89-4E3B-BC12-46C3B8F5730E}" type="presOf" srcId="{FD6D99CD-F774-46D8-A599-5440395B9523}" destId="{9C3B86E8-0797-4F57-865D-32C09C04D2BF}" srcOrd="0" destOrd="0" presId="urn:microsoft.com/office/officeart/2005/8/layout/list1"/>
    <dgm:cxn modelId="{5E94F6C2-EBCE-4096-801F-53ACF1AE1943}" type="presParOf" srcId="{8B5A0D70-D436-4AD5-B83A-278CA6352776}" destId="{592A4696-E526-4B7A-81A0-DB3EA2B0FF1E}" srcOrd="0" destOrd="0" presId="urn:microsoft.com/office/officeart/2005/8/layout/list1"/>
    <dgm:cxn modelId="{16030DF0-A82F-4779-A366-15876E013075}" type="presParOf" srcId="{592A4696-E526-4B7A-81A0-DB3EA2B0FF1E}" destId="{9C3B86E8-0797-4F57-865D-32C09C04D2BF}" srcOrd="0" destOrd="0" presId="urn:microsoft.com/office/officeart/2005/8/layout/list1"/>
    <dgm:cxn modelId="{F498B58E-5CE3-4C43-89F6-C10713125CB7}" type="presParOf" srcId="{592A4696-E526-4B7A-81A0-DB3EA2B0FF1E}" destId="{30EA3B1E-E43B-42D3-A5C9-7E507CEB32E4}" srcOrd="1" destOrd="0" presId="urn:microsoft.com/office/officeart/2005/8/layout/list1"/>
    <dgm:cxn modelId="{6238BBDF-E88D-4D19-83FB-679A7483FAA9}" type="presParOf" srcId="{8B5A0D70-D436-4AD5-B83A-278CA6352776}" destId="{CE40F510-C716-4E38-ABB2-D951A0F7046C}" srcOrd="1" destOrd="0" presId="urn:microsoft.com/office/officeart/2005/8/layout/list1"/>
    <dgm:cxn modelId="{7DB4D058-A235-4D22-9A0F-63BA43A8E874}" type="presParOf" srcId="{8B5A0D70-D436-4AD5-B83A-278CA6352776}" destId="{6688D4A4-BA73-4FA3-A1CE-4FBD7FEA6EE9}" srcOrd="2" destOrd="0" presId="urn:microsoft.com/office/officeart/2005/8/layout/list1"/>
    <dgm:cxn modelId="{7BA8E69A-F52D-47D0-BB11-E8F55E718F72}" type="presParOf" srcId="{8B5A0D70-D436-4AD5-B83A-278CA6352776}" destId="{434D3986-2331-48BC-9BBA-706C110A1FFD}" srcOrd="3" destOrd="0" presId="urn:microsoft.com/office/officeart/2005/8/layout/list1"/>
    <dgm:cxn modelId="{CEC53B93-1B30-4963-B4F2-D70E068403D9}" type="presParOf" srcId="{8B5A0D70-D436-4AD5-B83A-278CA6352776}" destId="{FB7977C3-2A9A-427F-B1D7-4ECAB053E872}" srcOrd="4" destOrd="0" presId="urn:microsoft.com/office/officeart/2005/8/layout/list1"/>
    <dgm:cxn modelId="{DD801F8A-D3CE-47E5-A8FA-0F487A48C967}" type="presParOf" srcId="{FB7977C3-2A9A-427F-B1D7-4ECAB053E872}" destId="{32D91DA6-6FD4-4250-9E25-C5A64E7A739D}" srcOrd="0" destOrd="0" presId="urn:microsoft.com/office/officeart/2005/8/layout/list1"/>
    <dgm:cxn modelId="{392FFED2-11E1-4669-AEF3-5BE80D0BB47A}" type="presParOf" srcId="{FB7977C3-2A9A-427F-B1D7-4ECAB053E872}" destId="{5AD867F1-BA4E-47A5-AB34-ED954624FFFB}" srcOrd="1" destOrd="0" presId="urn:microsoft.com/office/officeart/2005/8/layout/list1"/>
    <dgm:cxn modelId="{782072CA-9DC2-4A5F-AD94-5AB968C0533C}" type="presParOf" srcId="{8B5A0D70-D436-4AD5-B83A-278CA6352776}" destId="{4401DE13-5A8C-4ADC-B5CD-750A80AFC55B}" srcOrd="5" destOrd="0" presId="urn:microsoft.com/office/officeart/2005/8/layout/list1"/>
    <dgm:cxn modelId="{F8D851E2-5176-43BB-8181-58497F515E62}" type="presParOf" srcId="{8B5A0D70-D436-4AD5-B83A-278CA6352776}" destId="{12DB88F2-6F72-4DFC-B2D7-2C0B11D6169F}" srcOrd="6" destOrd="0" presId="urn:microsoft.com/office/officeart/2005/8/layout/list1"/>
    <dgm:cxn modelId="{F5053B17-EC2C-4C52-BEC2-43776700E683}" type="presParOf" srcId="{8B5A0D70-D436-4AD5-B83A-278CA6352776}" destId="{CDEDE8F2-89D7-4649-B156-B40DAB058BB6}" srcOrd="7" destOrd="0" presId="urn:microsoft.com/office/officeart/2005/8/layout/list1"/>
    <dgm:cxn modelId="{F20A605D-48E6-4ADE-A906-FD96BEE25E1C}" type="presParOf" srcId="{8B5A0D70-D436-4AD5-B83A-278CA6352776}" destId="{EC5C2EC9-E0D0-42A9-86AB-F2BA9D026E11}" srcOrd="8" destOrd="0" presId="urn:microsoft.com/office/officeart/2005/8/layout/list1"/>
    <dgm:cxn modelId="{CE4E7F09-DB04-4305-B264-ADF85139C010}" type="presParOf" srcId="{EC5C2EC9-E0D0-42A9-86AB-F2BA9D026E11}" destId="{324A107B-7520-4794-B604-479C6B779EE2}" srcOrd="0" destOrd="0" presId="urn:microsoft.com/office/officeart/2005/8/layout/list1"/>
    <dgm:cxn modelId="{D44DFBEA-3892-4AA0-A2DD-864F91F8CF80}" type="presParOf" srcId="{EC5C2EC9-E0D0-42A9-86AB-F2BA9D026E11}" destId="{8BFE3617-1013-402D-9CE3-15421C1DAF0C}" srcOrd="1" destOrd="0" presId="urn:microsoft.com/office/officeart/2005/8/layout/list1"/>
    <dgm:cxn modelId="{74FF981C-1A11-43A5-B1AF-F483BF348CFC}" type="presParOf" srcId="{8B5A0D70-D436-4AD5-B83A-278CA6352776}" destId="{4912B334-368B-4F3F-8622-696F5DA94CD9}" srcOrd="9" destOrd="0" presId="urn:microsoft.com/office/officeart/2005/8/layout/list1"/>
    <dgm:cxn modelId="{D49D738D-549B-464D-9419-3E037A8EA5FD}" type="presParOf" srcId="{8B5A0D70-D436-4AD5-B83A-278CA6352776}" destId="{B3360344-2C84-4D4D-8E1F-36EE1AA8C11E}" srcOrd="10" destOrd="0" presId="urn:microsoft.com/office/officeart/2005/8/layout/list1"/>
    <dgm:cxn modelId="{ACBCC248-94FC-4E78-B990-D3C5E973A9D8}" type="presParOf" srcId="{8B5A0D70-D436-4AD5-B83A-278CA6352776}" destId="{186CF8C4-33AA-4235-AE88-6D11790DAC35}" srcOrd="11" destOrd="0" presId="urn:microsoft.com/office/officeart/2005/8/layout/list1"/>
    <dgm:cxn modelId="{C43AE11F-C238-4CEA-9564-2ABB3F28F5DE}" type="presParOf" srcId="{8B5A0D70-D436-4AD5-B83A-278CA6352776}" destId="{F2D15105-A893-4499-A7D8-99ABA8A48270}" srcOrd="12" destOrd="0" presId="urn:microsoft.com/office/officeart/2005/8/layout/list1"/>
    <dgm:cxn modelId="{EC49DD38-E081-42D6-8439-100C64FFE939}" type="presParOf" srcId="{F2D15105-A893-4499-A7D8-99ABA8A48270}" destId="{FA295327-CA61-476A-8F7B-FCB8BDF59237}" srcOrd="0" destOrd="0" presId="urn:microsoft.com/office/officeart/2005/8/layout/list1"/>
    <dgm:cxn modelId="{42DD4F08-7D6E-4AFD-9929-FD47103AF926}" type="presParOf" srcId="{F2D15105-A893-4499-A7D8-99ABA8A48270}" destId="{E1FB0A9B-9193-4D94-BF81-07C94D532A43}" srcOrd="1" destOrd="0" presId="urn:microsoft.com/office/officeart/2005/8/layout/list1"/>
    <dgm:cxn modelId="{F627744C-414A-45D6-A60F-CF2DA7484585}" type="presParOf" srcId="{8B5A0D70-D436-4AD5-B83A-278CA6352776}" destId="{13B802DA-862D-408B-BFB8-FD5684C25256}" srcOrd="13" destOrd="0" presId="urn:microsoft.com/office/officeart/2005/8/layout/list1"/>
    <dgm:cxn modelId="{E8CB52EE-E7CC-4E7D-8709-ABB2BF4EDDEB}" type="presParOf" srcId="{8B5A0D70-D436-4AD5-B83A-278CA6352776}" destId="{DF837543-7C10-4A69-9BF2-F387F653CC01}"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692C9465-6FE2-4E1B-88E4-A9DF9847BC6E}" type="doc">
      <dgm:prSet loTypeId="urn:microsoft.com/office/officeart/2005/8/layout/vList2" loCatId="list" qsTypeId="urn:microsoft.com/office/officeart/2005/8/quickstyle/simple4" qsCatId="simple" csTypeId="urn:microsoft.com/office/officeart/2005/8/colors/accent1_2" csCatId="accent1" phldr="1"/>
      <dgm:spPr/>
      <dgm:t>
        <a:bodyPr/>
        <a:lstStyle/>
        <a:p>
          <a:endParaRPr lang="en-US"/>
        </a:p>
      </dgm:t>
    </dgm:pt>
    <dgm:pt modelId="{A364D1D3-DE2A-497E-83A8-AB6109F316F3}">
      <dgm:prSet custT="1"/>
      <dgm:spPr>
        <a:solidFill>
          <a:srgbClr val="365F91"/>
        </a:solidFill>
      </dgm:spPr>
      <dgm:t>
        <a:bodyPr/>
        <a:lstStyle/>
        <a:p>
          <a:pPr rtl="0"/>
          <a:r>
            <a:rPr lang="en-US" sz="2400" dirty="0"/>
            <a:t>Screen HNC survivors for:</a:t>
          </a:r>
        </a:p>
      </dgm:t>
    </dgm:pt>
    <dgm:pt modelId="{52CE0A47-363E-4B27-825E-091C03B0D42D}" type="parTrans" cxnId="{CDD96905-8CAD-4D56-8540-21429C3A6612}">
      <dgm:prSet/>
      <dgm:spPr/>
      <dgm:t>
        <a:bodyPr/>
        <a:lstStyle/>
        <a:p>
          <a:endParaRPr lang="en-US" sz="1600"/>
        </a:p>
      </dgm:t>
    </dgm:pt>
    <dgm:pt modelId="{5E5625EE-588E-441A-8946-F2618BF65272}" type="sibTrans" cxnId="{CDD96905-8CAD-4D56-8540-21429C3A6612}">
      <dgm:prSet/>
      <dgm:spPr/>
      <dgm:t>
        <a:bodyPr/>
        <a:lstStyle/>
        <a:p>
          <a:endParaRPr lang="en-US" sz="1600"/>
        </a:p>
      </dgm:t>
    </dgm:pt>
    <dgm:pt modelId="{DDEC3183-7C8A-466D-81F9-01D268E129A7}">
      <dgm:prSet custT="1"/>
      <dgm:spPr>
        <a:solidFill>
          <a:srgbClr val="FFEAD5"/>
        </a:solidFill>
      </dgm:spPr>
      <dgm:t>
        <a:bodyPr/>
        <a:lstStyle/>
        <a:p>
          <a:pPr rtl="0"/>
          <a:r>
            <a:rPr lang="en-US" sz="2400" dirty="0"/>
            <a:t>Lung cancer according to ASCO or NCCN recommendations for annual lung cancer screening with low-dose CT (LDCT) for high-risk patients based on smoking history</a:t>
          </a:r>
        </a:p>
      </dgm:t>
    </dgm:pt>
    <dgm:pt modelId="{16C401AC-DF45-48BA-BA9C-497E1BC4B157}" type="parTrans" cxnId="{DA52FBA4-1937-41CD-9A72-F18A6AFCAB23}">
      <dgm:prSet/>
      <dgm:spPr/>
      <dgm:t>
        <a:bodyPr/>
        <a:lstStyle/>
        <a:p>
          <a:endParaRPr lang="en-US" sz="1600"/>
        </a:p>
      </dgm:t>
    </dgm:pt>
    <dgm:pt modelId="{DB433D8F-C45F-4482-AFF3-23E94B1A4EFA}" type="sibTrans" cxnId="{DA52FBA4-1937-41CD-9A72-F18A6AFCAB23}">
      <dgm:prSet/>
      <dgm:spPr/>
      <dgm:t>
        <a:bodyPr/>
        <a:lstStyle/>
        <a:p>
          <a:endParaRPr lang="en-US" sz="1600"/>
        </a:p>
      </dgm:t>
    </dgm:pt>
    <dgm:pt modelId="{7E57E63B-265A-4835-A70E-658EED9D9628}">
      <dgm:prSet custT="1"/>
      <dgm:spPr>
        <a:solidFill>
          <a:srgbClr val="FFEAD5"/>
        </a:solidFill>
      </dgm:spPr>
      <dgm:t>
        <a:bodyPr/>
        <a:lstStyle/>
        <a:p>
          <a:pPr rtl="0"/>
          <a:r>
            <a:rPr lang="en-US" sz="2400" dirty="0"/>
            <a:t>Another head and neck and esophageal cancer as would for patients of increased risk</a:t>
          </a:r>
        </a:p>
      </dgm:t>
    </dgm:pt>
    <dgm:pt modelId="{394EA9E8-F219-450C-9E29-A34A5FDF3514}" type="parTrans" cxnId="{2B33BFDC-1710-4AF3-B749-5067476C73FE}">
      <dgm:prSet/>
      <dgm:spPr/>
      <dgm:t>
        <a:bodyPr/>
        <a:lstStyle/>
        <a:p>
          <a:endParaRPr lang="en-US" sz="1600"/>
        </a:p>
      </dgm:t>
    </dgm:pt>
    <dgm:pt modelId="{C3B5E513-D5A7-415A-BB2D-FD69E2A740E3}" type="sibTrans" cxnId="{2B33BFDC-1710-4AF3-B749-5067476C73FE}">
      <dgm:prSet/>
      <dgm:spPr/>
      <dgm:t>
        <a:bodyPr/>
        <a:lstStyle/>
        <a:p>
          <a:endParaRPr lang="en-US" sz="1600"/>
        </a:p>
      </dgm:t>
    </dgm:pt>
    <dgm:pt modelId="{5CBF7853-1DB8-4674-B788-C58BAAD361AB}">
      <dgm:prSet custT="1"/>
      <dgm:spPr>
        <a:solidFill>
          <a:srgbClr val="FFEAD5"/>
        </a:solidFill>
      </dgm:spPr>
      <dgm:t>
        <a:bodyPr/>
        <a:lstStyle/>
        <a:p>
          <a:pPr rtl="0"/>
          <a:r>
            <a:rPr lang="en-US" sz="2400" dirty="0"/>
            <a:t>Other cancers as would for patients in general population according to ACS Early Detection Recommendations</a:t>
          </a:r>
        </a:p>
      </dgm:t>
    </dgm:pt>
    <dgm:pt modelId="{3F666163-F372-43A6-9230-678F76A00262}" type="parTrans" cxnId="{4D7E90C8-52C8-4246-B2C6-A2D434A7F203}">
      <dgm:prSet/>
      <dgm:spPr/>
      <dgm:t>
        <a:bodyPr/>
        <a:lstStyle/>
        <a:p>
          <a:endParaRPr lang="en-US" sz="1600"/>
        </a:p>
      </dgm:t>
    </dgm:pt>
    <dgm:pt modelId="{B4960C0B-FD88-44B8-9059-ABEA3CF2EC17}" type="sibTrans" cxnId="{4D7E90C8-52C8-4246-B2C6-A2D434A7F203}">
      <dgm:prSet/>
      <dgm:spPr/>
      <dgm:t>
        <a:bodyPr/>
        <a:lstStyle/>
        <a:p>
          <a:endParaRPr lang="en-US" sz="1600"/>
        </a:p>
      </dgm:t>
    </dgm:pt>
    <dgm:pt modelId="{5A98D493-3985-4509-87CB-E234DF689240}" type="pres">
      <dgm:prSet presAssocID="{692C9465-6FE2-4E1B-88E4-A9DF9847BC6E}" presName="linear" presStyleCnt="0">
        <dgm:presLayoutVars>
          <dgm:animLvl val="lvl"/>
          <dgm:resizeHandles val="exact"/>
        </dgm:presLayoutVars>
      </dgm:prSet>
      <dgm:spPr/>
    </dgm:pt>
    <dgm:pt modelId="{CD10E187-3D0B-4066-A926-9D65A4DB1552}" type="pres">
      <dgm:prSet presAssocID="{A364D1D3-DE2A-497E-83A8-AB6109F316F3}" presName="parentText" presStyleLbl="node1" presStyleIdx="0" presStyleCnt="1">
        <dgm:presLayoutVars>
          <dgm:chMax val="0"/>
          <dgm:bulletEnabled val="1"/>
        </dgm:presLayoutVars>
      </dgm:prSet>
      <dgm:spPr/>
    </dgm:pt>
    <dgm:pt modelId="{C7869A67-7F76-4F01-8B3F-8F0E07114252}" type="pres">
      <dgm:prSet presAssocID="{A364D1D3-DE2A-497E-83A8-AB6109F316F3}" presName="childText" presStyleLbl="revTx" presStyleIdx="0" presStyleCnt="1">
        <dgm:presLayoutVars>
          <dgm:bulletEnabled val="1"/>
        </dgm:presLayoutVars>
      </dgm:prSet>
      <dgm:spPr/>
    </dgm:pt>
  </dgm:ptLst>
  <dgm:cxnLst>
    <dgm:cxn modelId="{CDD96905-8CAD-4D56-8540-21429C3A6612}" srcId="{692C9465-6FE2-4E1B-88E4-A9DF9847BC6E}" destId="{A364D1D3-DE2A-497E-83A8-AB6109F316F3}" srcOrd="0" destOrd="0" parTransId="{52CE0A47-363E-4B27-825E-091C03B0D42D}" sibTransId="{5E5625EE-588E-441A-8946-F2618BF65272}"/>
    <dgm:cxn modelId="{DF3B3F51-BC91-4D87-8F94-8BFA2676FABD}" type="presOf" srcId="{7E57E63B-265A-4835-A70E-658EED9D9628}" destId="{C7869A67-7F76-4F01-8B3F-8F0E07114252}" srcOrd="0" destOrd="2" presId="urn:microsoft.com/office/officeart/2005/8/layout/vList2"/>
    <dgm:cxn modelId="{85AEE458-7BA5-46A5-870B-E1885872B844}" type="presOf" srcId="{A364D1D3-DE2A-497E-83A8-AB6109F316F3}" destId="{CD10E187-3D0B-4066-A926-9D65A4DB1552}" srcOrd="0" destOrd="0" presId="urn:microsoft.com/office/officeart/2005/8/layout/vList2"/>
    <dgm:cxn modelId="{DA52FBA4-1937-41CD-9A72-F18A6AFCAB23}" srcId="{A364D1D3-DE2A-497E-83A8-AB6109F316F3}" destId="{DDEC3183-7C8A-466D-81F9-01D268E129A7}" srcOrd="1" destOrd="0" parTransId="{16C401AC-DF45-48BA-BA9C-497E1BC4B157}" sibTransId="{DB433D8F-C45F-4482-AFF3-23E94B1A4EFA}"/>
    <dgm:cxn modelId="{49869EAC-62DE-497B-AD36-6559B37BB55B}" type="presOf" srcId="{5CBF7853-1DB8-4674-B788-C58BAAD361AB}" destId="{C7869A67-7F76-4F01-8B3F-8F0E07114252}" srcOrd="0" destOrd="0" presId="urn:microsoft.com/office/officeart/2005/8/layout/vList2"/>
    <dgm:cxn modelId="{4D7E90C8-52C8-4246-B2C6-A2D434A7F203}" srcId="{A364D1D3-DE2A-497E-83A8-AB6109F316F3}" destId="{5CBF7853-1DB8-4674-B788-C58BAAD361AB}" srcOrd="0" destOrd="0" parTransId="{3F666163-F372-43A6-9230-678F76A00262}" sibTransId="{B4960C0B-FD88-44B8-9059-ABEA3CF2EC17}"/>
    <dgm:cxn modelId="{2B33BFDC-1710-4AF3-B749-5067476C73FE}" srcId="{A364D1D3-DE2A-497E-83A8-AB6109F316F3}" destId="{7E57E63B-265A-4835-A70E-658EED9D9628}" srcOrd="2" destOrd="0" parTransId="{394EA9E8-F219-450C-9E29-A34A5FDF3514}" sibTransId="{C3B5E513-D5A7-415A-BB2D-FD69E2A740E3}"/>
    <dgm:cxn modelId="{803E23E1-F80F-49A1-8FE0-F111DD063460}" type="presOf" srcId="{692C9465-6FE2-4E1B-88E4-A9DF9847BC6E}" destId="{5A98D493-3985-4509-87CB-E234DF689240}" srcOrd="0" destOrd="0" presId="urn:microsoft.com/office/officeart/2005/8/layout/vList2"/>
    <dgm:cxn modelId="{691350E8-D242-4163-BEB2-A115CCB55032}" type="presOf" srcId="{DDEC3183-7C8A-466D-81F9-01D268E129A7}" destId="{C7869A67-7F76-4F01-8B3F-8F0E07114252}" srcOrd="0" destOrd="1" presId="urn:microsoft.com/office/officeart/2005/8/layout/vList2"/>
    <dgm:cxn modelId="{A691B39A-B901-4635-94DD-F0FE3969173B}" type="presParOf" srcId="{5A98D493-3985-4509-87CB-E234DF689240}" destId="{CD10E187-3D0B-4066-A926-9D65A4DB1552}" srcOrd="0" destOrd="0" presId="urn:microsoft.com/office/officeart/2005/8/layout/vList2"/>
    <dgm:cxn modelId="{A96B9B98-2C78-4BDC-A906-7261C02A65B8}" type="presParOf" srcId="{5A98D493-3985-4509-87CB-E234DF689240}" destId="{C7869A67-7F76-4F01-8B3F-8F0E07114252}"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7FE46E56-7252-40C7-A8FB-0D33BC8D2F05}"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23CF04E7-8F6C-4752-8442-0D405FD9FF70}">
      <dgm:prSet/>
      <dgm:spPr>
        <a:solidFill>
          <a:srgbClr val="365F91"/>
        </a:solidFill>
      </dgm:spPr>
      <dgm:t>
        <a:bodyPr/>
        <a:lstStyle/>
        <a:p>
          <a:pPr algn="l" rtl="0"/>
          <a:r>
            <a:rPr lang="en-US" dirty="0"/>
            <a:t>Refer HNC survivors:</a:t>
          </a:r>
        </a:p>
      </dgm:t>
    </dgm:pt>
    <dgm:pt modelId="{C035DFE4-36EB-48CC-9CCB-886767F9C832}" type="parTrans" cxnId="{8E695EE4-9D87-4D67-B4DC-66C5FC901994}">
      <dgm:prSet/>
      <dgm:spPr/>
      <dgm:t>
        <a:bodyPr/>
        <a:lstStyle/>
        <a:p>
          <a:endParaRPr lang="en-US"/>
        </a:p>
      </dgm:t>
    </dgm:pt>
    <dgm:pt modelId="{CC9427C0-1B04-4A32-AC8A-EFB6BA0A7B22}" type="sibTrans" cxnId="{8E695EE4-9D87-4D67-B4DC-66C5FC901994}">
      <dgm:prSet/>
      <dgm:spPr/>
      <dgm:t>
        <a:bodyPr/>
        <a:lstStyle/>
        <a:p>
          <a:endParaRPr lang="en-US"/>
        </a:p>
      </dgm:t>
    </dgm:pt>
    <dgm:pt modelId="{49F8C68A-936A-485B-B812-C1C833E42BE3}">
      <dgm:prSet/>
      <dgm:spPr>
        <a:solidFill>
          <a:srgbClr val="FFEAD5">
            <a:alpha val="90000"/>
          </a:srgbClr>
        </a:solidFill>
      </dgm:spPr>
      <dgm:t>
        <a:bodyPr/>
        <a:lstStyle/>
        <a:p>
          <a:pPr rtl="0"/>
          <a:r>
            <a:rPr lang="en-US" dirty="0"/>
            <a:t>To a rehabilitation specialist to improve range of motion and ability to perform daily tasks </a:t>
          </a:r>
        </a:p>
      </dgm:t>
    </dgm:pt>
    <dgm:pt modelId="{D5516FF1-72FB-4F22-8E3C-31E378B46DAA}" type="parTrans" cxnId="{A2625022-9D9D-458B-8F0B-25C913FC564E}">
      <dgm:prSet/>
      <dgm:spPr/>
      <dgm:t>
        <a:bodyPr/>
        <a:lstStyle/>
        <a:p>
          <a:endParaRPr lang="en-US"/>
        </a:p>
      </dgm:t>
    </dgm:pt>
    <dgm:pt modelId="{5EAF9BE8-FECD-477E-BFA3-22EC65055597}" type="sibTrans" cxnId="{A2625022-9D9D-458B-8F0B-25C913FC564E}">
      <dgm:prSet/>
      <dgm:spPr/>
      <dgm:t>
        <a:bodyPr/>
        <a:lstStyle/>
        <a:p>
          <a:endParaRPr lang="en-US"/>
        </a:p>
      </dgm:t>
    </dgm:pt>
    <dgm:pt modelId="{EDFF3B6F-E75A-4EA3-8B99-CD18767048B2}">
      <dgm:prSet/>
      <dgm:spPr>
        <a:solidFill>
          <a:srgbClr val="FFEAD5">
            <a:alpha val="90000"/>
          </a:srgbClr>
        </a:solidFill>
      </dgm:spPr>
      <dgm:t>
        <a:bodyPr/>
        <a:lstStyle/>
        <a:p>
          <a:pPr rtl="0"/>
          <a:r>
            <a:rPr lang="en-US" dirty="0"/>
            <a:t>More complex clinical situations to a Physical Medicine and Rehabilitation physician for expert assessment</a:t>
          </a:r>
        </a:p>
      </dgm:t>
    </dgm:pt>
    <dgm:pt modelId="{91A6D755-F745-42CD-BE48-CE6F13B127D8}" type="parTrans" cxnId="{96D3F404-E6FA-46D6-AAF9-D4FF4CE424BA}">
      <dgm:prSet/>
      <dgm:spPr/>
      <dgm:t>
        <a:bodyPr/>
        <a:lstStyle/>
        <a:p>
          <a:endParaRPr lang="en-US"/>
        </a:p>
      </dgm:t>
    </dgm:pt>
    <dgm:pt modelId="{AAC370B8-CBBD-4CC1-A3E6-CD4BEF413548}" type="sibTrans" cxnId="{96D3F404-E6FA-46D6-AAF9-D4FF4CE424BA}">
      <dgm:prSet/>
      <dgm:spPr/>
      <dgm:t>
        <a:bodyPr/>
        <a:lstStyle/>
        <a:p>
          <a:endParaRPr lang="en-US"/>
        </a:p>
      </dgm:t>
    </dgm:pt>
    <dgm:pt modelId="{D94A0E26-EB10-4924-9300-ED3A6104271F}" type="pres">
      <dgm:prSet presAssocID="{7FE46E56-7252-40C7-A8FB-0D33BC8D2F05}" presName="Name0" presStyleCnt="0">
        <dgm:presLayoutVars>
          <dgm:dir/>
          <dgm:animLvl val="lvl"/>
          <dgm:resizeHandles val="exact"/>
        </dgm:presLayoutVars>
      </dgm:prSet>
      <dgm:spPr/>
    </dgm:pt>
    <dgm:pt modelId="{CA61BF37-A574-4DDF-B9C7-CE347BFAF401}" type="pres">
      <dgm:prSet presAssocID="{23CF04E7-8F6C-4752-8442-0D405FD9FF70}" presName="composite" presStyleCnt="0"/>
      <dgm:spPr/>
    </dgm:pt>
    <dgm:pt modelId="{10B365FC-32C0-4D3E-B2E7-1ED0D7068A4C}" type="pres">
      <dgm:prSet presAssocID="{23CF04E7-8F6C-4752-8442-0D405FD9FF70}" presName="parTx" presStyleLbl="alignNode1" presStyleIdx="0" presStyleCnt="1">
        <dgm:presLayoutVars>
          <dgm:chMax val="0"/>
          <dgm:chPref val="0"/>
          <dgm:bulletEnabled val="1"/>
        </dgm:presLayoutVars>
      </dgm:prSet>
      <dgm:spPr/>
    </dgm:pt>
    <dgm:pt modelId="{227E7CB7-1736-4474-A5DE-9E05B1B59133}" type="pres">
      <dgm:prSet presAssocID="{23CF04E7-8F6C-4752-8442-0D405FD9FF70}" presName="desTx" presStyleLbl="alignAccFollowNode1" presStyleIdx="0" presStyleCnt="1">
        <dgm:presLayoutVars>
          <dgm:bulletEnabled val="1"/>
        </dgm:presLayoutVars>
      </dgm:prSet>
      <dgm:spPr/>
    </dgm:pt>
  </dgm:ptLst>
  <dgm:cxnLst>
    <dgm:cxn modelId="{96D3F404-E6FA-46D6-AAF9-D4FF4CE424BA}" srcId="{23CF04E7-8F6C-4752-8442-0D405FD9FF70}" destId="{EDFF3B6F-E75A-4EA3-8B99-CD18767048B2}" srcOrd="1" destOrd="0" parTransId="{91A6D755-F745-42CD-BE48-CE6F13B127D8}" sibTransId="{AAC370B8-CBBD-4CC1-A3E6-CD4BEF413548}"/>
    <dgm:cxn modelId="{9406EC1E-BB3D-4A5A-9ABD-A31A2C02B43A}" type="presOf" srcId="{49F8C68A-936A-485B-B812-C1C833E42BE3}" destId="{227E7CB7-1736-4474-A5DE-9E05B1B59133}" srcOrd="0" destOrd="0" presId="urn:microsoft.com/office/officeart/2005/8/layout/hList1"/>
    <dgm:cxn modelId="{A2625022-9D9D-458B-8F0B-25C913FC564E}" srcId="{23CF04E7-8F6C-4752-8442-0D405FD9FF70}" destId="{49F8C68A-936A-485B-B812-C1C833E42BE3}" srcOrd="0" destOrd="0" parTransId="{D5516FF1-72FB-4F22-8E3C-31E378B46DAA}" sibTransId="{5EAF9BE8-FECD-477E-BFA3-22EC65055597}"/>
    <dgm:cxn modelId="{2FA2842B-AA54-47F5-B4A1-4834538FE1CB}" type="presOf" srcId="{23CF04E7-8F6C-4752-8442-0D405FD9FF70}" destId="{10B365FC-32C0-4D3E-B2E7-1ED0D7068A4C}" srcOrd="0" destOrd="0" presId="urn:microsoft.com/office/officeart/2005/8/layout/hList1"/>
    <dgm:cxn modelId="{C1A3CA3B-9F49-4C7A-B055-D0D914A9B03D}" type="presOf" srcId="{7FE46E56-7252-40C7-A8FB-0D33BC8D2F05}" destId="{D94A0E26-EB10-4924-9300-ED3A6104271F}" srcOrd="0" destOrd="0" presId="urn:microsoft.com/office/officeart/2005/8/layout/hList1"/>
    <dgm:cxn modelId="{8E695EE4-9D87-4D67-B4DC-66C5FC901994}" srcId="{7FE46E56-7252-40C7-A8FB-0D33BC8D2F05}" destId="{23CF04E7-8F6C-4752-8442-0D405FD9FF70}" srcOrd="0" destOrd="0" parTransId="{C035DFE4-36EB-48CC-9CCB-886767F9C832}" sibTransId="{CC9427C0-1B04-4A32-AC8A-EFB6BA0A7B22}"/>
    <dgm:cxn modelId="{2EC35FF2-8225-4F72-9FE6-AAE91B70E6FC}" type="presOf" srcId="{EDFF3B6F-E75A-4EA3-8B99-CD18767048B2}" destId="{227E7CB7-1736-4474-A5DE-9E05B1B59133}" srcOrd="0" destOrd="1" presId="urn:microsoft.com/office/officeart/2005/8/layout/hList1"/>
    <dgm:cxn modelId="{3D23ED72-470C-48D5-8302-20FC3D9AA2FF}" type="presParOf" srcId="{D94A0E26-EB10-4924-9300-ED3A6104271F}" destId="{CA61BF37-A574-4DDF-B9C7-CE347BFAF401}" srcOrd="0" destOrd="0" presId="urn:microsoft.com/office/officeart/2005/8/layout/hList1"/>
    <dgm:cxn modelId="{E36F9D7E-EC75-4544-96AD-9AA32F8D6ECF}" type="presParOf" srcId="{CA61BF37-A574-4DDF-B9C7-CE347BFAF401}" destId="{10B365FC-32C0-4D3E-B2E7-1ED0D7068A4C}" srcOrd="0" destOrd="0" presId="urn:microsoft.com/office/officeart/2005/8/layout/hList1"/>
    <dgm:cxn modelId="{AEC839B1-395F-4595-A285-9B13A56C54E8}" type="presParOf" srcId="{CA61BF37-A574-4DDF-B9C7-CE347BFAF401}" destId="{227E7CB7-1736-4474-A5DE-9E05B1B59133}"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B1E1058B-3348-4824-A1E6-3969C4308267}" type="doc">
      <dgm:prSet loTypeId="urn:microsoft.com/office/officeart/2008/layout/VerticalCurvedList" loCatId="list" qsTypeId="urn:microsoft.com/office/officeart/2005/8/quickstyle/simple4" qsCatId="simple" csTypeId="urn:microsoft.com/office/officeart/2005/8/colors/accent1_2" csCatId="accent1" phldr="1"/>
      <dgm:spPr/>
      <dgm:t>
        <a:bodyPr/>
        <a:lstStyle/>
        <a:p>
          <a:endParaRPr lang="en-US"/>
        </a:p>
      </dgm:t>
    </dgm:pt>
    <dgm:pt modelId="{7D93C7A9-5ACF-4361-B943-B8B1841A3F03}">
      <dgm:prSet custT="1"/>
      <dgm:spPr>
        <a:solidFill>
          <a:srgbClr val="365F91"/>
        </a:solidFill>
      </dgm:spPr>
      <dgm:t>
        <a:bodyPr/>
        <a:lstStyle/>
        <a:p>
          <a:pPr rtl="0"/>
          <a:r>
            <a:rPr lang="en-US" sz="1800" dirty="0"/>
            <a:t>Assess for cervical dystonia</a:t>
          </a:r>
        </a:p>
      </dgm:t>
    </dgm:pt>
    <dgm:pt modelId="{7A75C2E2-27EF-4AD9-A2F9-2F36E4BD7C50}" type="parTrans" cxnId="{CE37F674-1330-4B05-AD12-A70D2F64F1F1}">
      <dgm:prSet/>
      <dgm:spPr/>
      <dgm:t>
        <a:bodyPr/>
        <a:lstStyle/>
        <a:p>
          <a:endParaRPr lang="en-US" sz="1800"/>
        </a:p>
      </dgm:t>
    </dgm:pt>
    <dgm:pt modelId="{447894F2-935D-4898-98EF-4A7E4307878A}" type="sibTrans" cxnId="{CE37F674-1330-4B05-AD12-A70D2F64F1F1}">
      <dgm:prSet/>
      <dgm:spPr/>
      <dgm:t>
        <a:bodyPr/>
        <a:lstStyle/>
        <a:p>
          <a:endParaRPr lang="en-US" sz="1800"/>
        </a:p>
      </dgm:t>
    </dgm:pt>
    <dgm:pt modelId="{B13F5C24-162D-4327-9B2A-94C6107D0EDF}">
      <dgm:prSet custT="1"/>
      <dgm:spPr>
        <a:solidFill>
          <a:srgbClr val="365F91"/>
        </a:solidFill>
      </dgm:spPr>
      <dgm:t>
        <a:bodyPr/>
        <a:lstStyle/>
        <a:p>
          <a:pPr rtl="0"/>
          <a:r>
            <a:rPr lang="en-US" sz="1800" dirty="0"/>
            <a:t>Refer for comprehensive neuromusculoskeletal management if cervical dystonia or neuropathy found</a:t>
          </a:r>
        </a:p>
      </dgm:t>
    </dgm:pt>
    <dgm:pt modelId="{E4E00CA1-20C6-49AB-9202-AA13DED8E680}" type="parTrans" cxnId="{30419E47-7754-4EBD-854C-F6D4125A1362}">
      <dgm:prSet/>
      <dgm:spPr/>
      <dgm:t>
        <a:bodyPr/>
        <a:lstStyle/>
        <a:p>
          <a:endParaRPr lang="en-US" sz="1800"/>
        </a:p>
      </dgm:t>
    </dgm:pt>
    <dgm:pt modelId="{128C7D88-248A-4D5A-9E64-B3F2EF82E88A}" type="sibTrans" cxnId="{30419E47-7754-4EBD-854C-F6D4125A1362}">
      <dgm:prSet/>
      <dgm:spPr/>
      <dgm:t>
        <a:bodyPr/>
        <a:lstStyle/>
        <a:p>
          <a:endParaRPr lang="en-US" sz="1800"/>
        </a:p>
      </dgm:t>
    </dgm:pt>
    <dgm:pt modelId="{54AA71D7-5064-4E0A-9C4C-D8796643824E}">
      <dgm:prSet custT="1"/>
      <dgm:spPr>
        <a:solidFill>
          <a:srgbClr val="365F91"/>
        </a:solidFill>
      </dgm:spPr>
      <dgm:t>
        <a:bodyPr/>
        <a:lstStyle/>
        <a:p>
          <a:pPr rtl="0"/>
          <a:r>
            <a:rPr lang="en-US" sz="1800" dirty="0"/>
            <a:t>Prescribe nerve stabilizing agents such as pregabalin, gabapentin and duloxetine </a:t>
          </a:r>
          <a:r>
            <a:rPr lang="en-US" sz="1800" b="1" i="1" dirty="0"/>
            <a:t>or </a:t>
          </a:r>
        </a:p>
      </dgm:t>
    </dgm:pt>
    <dgm:pt modelId="{7B26C826-622B-448D-A456-C083B12B13E2}" type="parTrans" cxnId="{A509C1B2-A645-469E-B2C5-FA6103439F62}">
      <dgm:prSet/>
      <dgm:spPr/>
      <dgm:t>
        <a:bodyPr/>
        <a:lstStyle/>
        <a:p>
          <a:endParaRPr lang="en-US" sz="1800"/>
        </a:p>
      </dgm:t>
    </dgm:pt>
    <dgm:pt modelId="{FB96C13E-D166-4DEB-82B5-9684AF1970DF}" type="sibTrans" cxnId="{A509C1B2-A645-469E-B2C5-FA6103439F62}">
      <dgm:prSet/>
      <dgm:spPr/>
      <dgm:t>
        <a:bodyPr/>
        <a:lstStyle/>
        <a:p>
          <a:endParaRPr lang="en-US" sz="1800"/>
        </a:p>
      </dgm:t>
    </dgm:pt>
    <dgm:pt modelId="{37E2215E-06FA-4A78-B48C-3B8FA19893A0}">
      <dgm:prSet custT="1"/>
      <dgm:spPr>
        <a:solidFill>
          <a:srgbClr val="365F91"/>
        </a:solidFill>
      </dgm:spPr>
      <dgm:t>
        <a:bodyPr/>
        <a:lstStyle/>
        <a:p>
          <a:pPr rtl="0"/>
          <a:r>
            <a:rPr lang="en-US" sz="1800" dirty="0"/>
            <a:t>Refer to a specialist for botulinum toxin type A injections into the affected muscles for pain management and spasm control as indicated </a:t>
          </a:r>
        </a:p>
      </dgm:t>
    </dgm:pt>
    <dgm:pt modelId="{1D5A04F5-EE61-4FF4-B20B-9CBF3C996880}" type="parTrans" cxnId="{0D4240DC-9C49-4643-B136-3FD48BA23DC2}">
      <dgm:prSet/>
      <dgm:spPr/>
      <dgm:t>
        <a:bodyPr/>
        <a:lstStyle/>
        <a:p>
          <a:endParaRPr lang="en-US" sz="1800"/>
        </a:p>
      </dgm:t>
    </dgm:pt>
    <dgm:pt modelId="{C84B2DDE-1730-49E4-A1D6-7E99CC836618}" type="sibTrans" cxnId="{0D4240DC-9C49-4643-B136-3FD48BA23DC2}">
      <dgm:prSet/>
      <dgm:spPr/>
      <dgm:t>
        <a:bodyPr/>
        <a:lstStyle/>
        <a:p>
          <a:endParaRPr lang="en-US" sz="1800"/>
        </a:p>
      </dgm:t>
    </dgm:pt>
    <dgm:pt modelId="{BA3F50C0-F0F8-4827-9CCA-239E9FE9E6A2}" type="pres">
      <dgm:prSet presAssocID="{B1E1058B-3348-4824-A1E6-3969C4308267}" presName="Name0" presStyleCnt="0">
        <dgm:presLayoutVars>
          <dgm:chMax val="7"/>
          <dgm:chPref val="7"/>
          <dgm:dir/>
        </dgm:presLayoutVars>
      </dgm:prSet>
      <dgm:spPr/>
    </dgm:pt>
    <dgm:pt modelId="{F4A19CC6-5625-4477-9E35-0B13D115AEF6}" type="pres">
      <dgm:prSet presAssocID="{B1E1058B-3348-4824-A1E6-3969C4308267}" presName="Name1" presStyleCnt="0"/>
      <dgm:spPr/>
    </dgm:pt>
    <dgm:pt modelId="{7BDF38EA-0304-4455-85A1-F1C3151DB257}" type="pres">
      <dgm:prSet presAssocID="{B1E1058B-3348-4824-A1E6-3969C4308267}" presName="cycle" presStyleCnt="0"/>
      <dgm:spPr/>
    </dgm:pt>
    <dgm:pt modelId="{547B75B2-42AE-4086-848C-0C7ACAFFD08E}" type="pres">
      <dgm:prSet presAssocID="{B1E1058B-3348-4824-A1E6-3969C4308267}" presName="srcNode" presStyleLbl="node1" presStyleIdx="0" presStyleCnt="4"/>
      <dgm:spPr/>
    </dgm:pt>
    <dgm:pt modelId="{F3E10B6C-4ED9-41F6-A9DD-61861F4E3298}" type="pres">
      <dgm:prSet presAssocID="{B1E1058B-3348-4824-A1E6-3969C4308267}" presName="conn" presStyleLbl="parChTrans1D2" presStyleIdx="0" presStyleCnt="1"/>
      <dgm:spPr/>
    </dgm:pt>
    <dgm:pt modelId="{74576AEE-E73B-49FA-B6B4-DEFADCD1355F}" type="pres">
      <dgm:prSet presAssocID="{B1E1058B-3348-4824-A1E6-3969C4308267}" presName="extraNode" presStyleLbl="node1" presStyleIdx="0" presStyleCnt="4"/>
      <dgm:spPr/>
    </dgm:pt>
    <dgm:pt modelId="{DE0A7A9A-4C0E-426E-AF4F-C6F28D6EED18}" type="pres">
      <dgm:prSet presAssocID="{B1E1058B-3348-4824-A1E6-3969C4308267}" presName="dstNode" presStyleLbl="node1" presStyleIdx="0" presStyleCnt="4"/>
      <dgm:spPr/>
    </dgm:pt>
    <dgm:pt modelId="{7C76A331-F9AB-4869-A9B4-875D4FA623E4}" type="pres">
      <dgm:prSet presAssocID="{7D93C7A9-5ACF-4361-B943-B8B1841A3F03}" presName="text_1" presStyleLbl="node1" presStyleIdx="0" presStyleCnt="4">
        <dgm:presLayoutVars>
          <dgm:bulletEnabled val="1"/>
        </dgm:presLayoutVars>
      </dgm:prSet>
      <dgm:spPr/>
    </dgm:pt>
    <dgm:pt modelId="{A53A5DAF-95B0-4951-8A78-0B9C63482E63}" type="pres">
      <dgm:prSet presAssocID="{7D93C7A9-5ACF-4361-B943-B8B1841A3F03}" presName="accent_1" presStyleCnt="0"/>
      <dgm:spPr/>
    </dgm:pt>
    <dgm:pt modelId="{CDC283DB-2AF6-44C0-8E5A-7EEDA2EAB4E4}" type="pres">
      <dgm:prSet presAssocID="{7D93C7A9-5ACF-4361-B943-B8B1841A3F03}" presName="accentRepeatNode" presStyleLbl="solidFgAcc1" presStyleIdx="0" presStyleCnt="4"/>
      <dgm:spPr>
        <a:solidFill>
          <a:srgbClr val="FFEAD5"/>
        </a:solidFill>
      </dgm:spPr>
    </dgm:pt>
    <dgm:pt modelId="{62E0A807-7D35-40FC-BD59-2499496CA076}" type="pres">
      <dgm:prSet presAssocID="{B13F5C24-162D-4327-9B2A-94C6107D0EDF}" presName="text_2" presStyleLbl="node1" presStyleIdx="1" presStyleCnt="4">
        <dgm:presLayoutVars>
          <dgm:bulletEnabled val="1"/>
        </dgm:presLayoutVars>
      </dgm:prSet>
      <dgm:spPr/>
    </dgm:pt>
    <dgm:pt modelId="{FD17FB1D-C397-4D52-9525-736BC4226886}" type="pres">
      <dgm:prSet presAssocID="{B13F5C24-162D-4327-9B2A-94C6107D0EDF}" presName="accent_2" presStyleCnt="0"/>
      <dgm:spPr/>
    </dgm:pt>
    <dgm:pt modelId="{8F19A3A7-F226-46C3-8AAE-4753F4079D88}" type="pres">
      <dgm:prSet presAssocID="{B13F5C24-162D-4327-9B2A-94C6107D0EDF}" presName="accentRepeatNode" presStyleLbl="solidFgAcc1" presStyleIdx="1" presStyleCnt="4"/>
      <dgm:spPr>
        <a:solidFill>
          <a:srgbClr val="FFEAD5"/>
        </a:solidFill>
      </dgm:spPr>
    </dgm:pt>
    <dgm:pt modelId="{AF06BE3D-223B-46B7-A85E-10C51E7723E5}" type="pres">
      <dgm:prSet presAssocID="{54AA71D7-5064-4E0A-9C4C-D8796643824E}" presName="text_3" presStyleLbl="node1" presStyleIdx="2" presStyleCnt="4">
        <dgm:presLayoutVars>
          <dgm:bulletEnabled val="1"/>
        </dgm:presLayoutVars>
      </dgm:prSet>
      <dgm:spPr/>
    </dgm:pt>
    <dgm:pt modelId="{131169E7-F817-4B2E-B693-A207D4220EFA}" type="pres">
      <dgm:prSet presAssocID="{54AA71D7-5064-4E0A-9C4C-D8796643824E}" presName="accent_3" presStyleCnt="0"/>
      <dgm:spPr/>
    </dgm:pt>
    <dgm:pt modelId="{328B4AB5-C9F0-44C1-B5C1-71999A0883FA}" type="pres">
      <dgm:prSet presAssocID="{54AA71D7-5064-4E0A-9C4C-D8796643824E}" presName="accentRepeatNode" presStyleLbl="solidFgAcc1" presStyleIdx="2" presStyleCnt="4"/>
      <dgm:spPr>
        <a:solidFill>
          <a:srgbClr val="FFEAD5"/>
        </a:solidFill>
      </dgm:spPr>
    </dgm:pt>
    <dgm:pt modelId="{28D8EF5C-1CFB-4DC7-B127-5EB8B3E7AE55}" type="pres">
      <dgm:prSet presAssocID="{37E2215E-06FA-4A78-B48C-3B8FA19893A0}" presName="text_4" presStyleLbl="node1" presStyleIdx="3" presStyleCnt="4">
        <dgm:presLayoutVars>
          <dgm:bulletEnabled val="1"/>
        </dgm:presLayoutVars>
      </dgm:prSet>
      <dgm:spPr/>
    </dgm:pt>
    <dgm:pt modelId="{C2306EC9-B254-4E0F-BB0D-6B463A2B0385}" type="pres">
      <dgm:prSet presAssocID="{37E2215E-06FA-4A78-B48C-3B8FA19893A0}" presName="accent_4" presStyleCnt="0"/>
      <dgm:spPr/>
    </dgm:pt>
    <dgm:pt modelId="{ED6CA75B-0814-4215-BE84-8BF4F07048B2}" type="pres">
      <dgm:prSet presAssocID="{37E2215E-06FA-4A78-B48C-3B8FA19893A0}" presName="accentRepeatNode" presStyleLbl="solidFgAcc1" presStyleIdx="3" presStyleCnt="4"/>
      <dgm:spPr>
        <a:solidFill>
          <a:srgbClr val="FFEAD5"/>
        </a:solidFill>
      </dgm:spPr>
    </dgm:pt>
  </dgm:ptLst>
  <dgm:cxnLst>
    <dgm:cxn modelId="{4060C82D-D364-47AE-9AC2-58617E181A99}" type="presOf" srcId="{447894F2-935D-4898-98EF-4A7E4307878A}" destId="{F3E10B6C-4ED9-41F6-A9DD-61861F4E3298}" srcOrd="0" destOrd="0" presId="urn:microsoft.com/office/officeart/2008/layout/VerticalCurvedList"/>
    <dgm:cxn modelId="{8EBB765E-6253-4704-8E2B-9CABE88DF21F}" type="presOf" srcId="{B13F5C24-162D-4327-9B2A-94C6107D0EDF}" destId="{62E0A807-7D35-40FC-BD59-2499496CA076}" srcOrd="0" destOrd="0" presId="urn:microsoft.com/office/officeart/2008/layout/VerticalCurvedList"/>
    <dgm:cxn modelId="{F9FC1D67-BD37-45F9-ACB3-4F9133379EB8}" type="presOf" srcId="{37E2215E-06FA-4A78-B48C-3B8FA19893A0}" destId="{28D8EF5C-1CFB-4DC7-B127-5EB8B3E7AE55}" srcOrd="0" destOrd="0" presId="urn:microsoft.com/office/officeart/2008/layout/VerticalCurvedList"/>
    <dgm:cxn modelId="{30419E47-7754-4EBD-854C-F6D4125A1362}" srcId="{B1E1058B-3348-4824-A1E6-3969C4308267}" destId="{B13F5C24-162D-4327-9B2A-94C6107D0EDF}" srcOrd="1" destOrd="0" parTransId="{E4E00CA1-20C6-49AB-9202-AA13DED8E680}" sibTransId="{128C7D88-248A-4D5A-9E64-B3F2EF82E88A}"/>
    <dgm:cxn modelId="{CE37F674-1330-4B05-AD12-A70D2F64F1F1}" srcId="{B1E1058B-3348-4824-A1E6-3969C4308267}" destId="{7D93C7A9-5ACF-4361-B943-B8B1841A3F03}" srcOrd="0" destOrd="0" parTransId="{7A75C2E2-27EF-4AD9-A2F9-2F36E4BD7C50}" sibTransId="{447894F2-935D-4898-98EF-4A7E4307878A}"/>
    <dgm:cxn modelId="{5F9BDC94-9678-4C14-BE2F-0FC36D1C9C5C}" type="presOf" srcId="{B1E1058B-3348-4824-A1E6-3969C4308267}" destId="{BA3F50C0-F0F8-4827-9CCA-239E9FE9E6A2}" srcOrd="0" destOrd="0" presId="urn:microsoft.com/office/officeart/2008/layout/VerticalCurvedList"/>
    <dgm:cxn modelId="{A509C1B2-A645-469E-B2C5-FA6103439F62}" srcId="{B1E1058B-3348-4824-A1E6-3969C4308267}" destId="{54AA71D7-5064-4E0A-9C4C-D8796643824E}" srcOrd="2" destOrd="0" parTransId="{7B26C826-622B-448D-A456-C083B12B13E2}" sibTransId="{FB96C13E-D166-4DEB-82B5-9684AF1970DF}"/>
    <dgm:cxn modelId="{0D4240DC-9C49-4643-B136-3FD48BA23DC2}" srcId="{B1E1058B-3348-4824-A1E6-3969C4308267}" destId="{37E2215E-06FA-4A78-B48C-3B8FA19893A0}" srcOrd="3" destOrd="0" parTransId="{1D5A04F5-EE61-4FF4-B20B-9CBF3C996880}" sibTransId="{C84B2DDE-1730-49E4-A1D6-7E99CC836618}"/>
    <dgm:cxn modelId="{8D4B90DC-8E8D-470D-9B0B-1C2E0A699608}" type="presOf" srcId="{7D93C7A9-5ACF-4361-B943-B8B1841A3F03}" destId="{7C76A331-F9AB-4869-A9B4-875D4FA623E4}" srcOrd="0" destOrd="0" presId="urn:microsoft.com/office/officeart/2008/layout/VerticalCurvedList"/>
    <dgm:cxn modelId="{4D1534FB-4586-4750-BAED-406ED9873CD1}" type="presOf" srcId="{54AA71D7-5064-4E0A-9C4C-D8796643824E}" destId="{AF06BE3D-223B-46B7-A85E-10C51E7723E5}" srcOrd="0" destOrd="0" presId="urn:microsoft.com/office/officeart/2008/layout/VerticalCurvedList"/>
    <dgm:cxn modelId="{EEA3F0D4-2919-4DE7-BEDA-EBCD7529377A}" type="presParOf" srcId="{BA3F50C0-F0F8-4827-9CCA-239E9FE9E6A2}" destId="{F4A19CC6-5625-4477-9E35-0B13D115AEF6}" srcOrd="0" destOrd="0" presId="urn:microsoft.com/office/officeart/2008/layout/VerticalCurvedList"/>
    <dgm:cxn modelId="{8C82F22B-A786-4FD4-8E5E-164713A7A96C}" type="presParOf" srcId="{F4A19CC6-5625-4477-9E35-0B13D115AEF6}" destId="{7BDF38EA-0304-4455-85A1-F1C3151DB257}" srcOrd="0" destOrd="0" presId="urn:microsoft.com/office/officeart/2008/layout/VerticalCurvedList"/>
    <dgm:cxn modelId="{B4B8D9E1-F441-4A90-B860-0A48706FD747}" type="presParOf" srcId="{7BDF38EA-0304-4455-85A1-F1C3151DB257}" destId="{547B75B2-42AE-4086-848C-0C7ACAFFD08E}" srcOrd="0" destOrd="0" presId="urn:microsoft.com/office/officeart/2008/layout/VerticalCurvedList"/>
    <dgm:cxn modelId="{3EAF0A9D-3321-42E7-87FD-31F5008FEB24}" type="presParOf" srcId="{7BDF38EA-0304-4455-85A1-F1C3151DB257}" destId="{F3E10B6C-4ED9-41F6-A9DD-61861F4E3298}" srcOrd="1" destOrd="0" presId="urn:microsoft.com/office/officeart/2008/layout/VerticalCurvedList"/>
    <dgm:cxn modelId="{D139C665-DC84-46C5-A07E-F7D4453E30DA}" type="presParOf" srcId="{7BDF38EA-0304-4455-85A1-F1C3151DB257}" destId="{74576AEE-E73B-49FA-B6B4-DEFADCD1355F}" srcOrd="2" destOrd="0" presId="urn:microsoft.com/office/officeart/2008/layout/VerticalCurvedList"/>
    <dgm:cxn modelId="{B7A7E881-EB8F-4623-97A1-151AE1922F89}" type="presParOf" srcId="{7BDF38EA-0304-4455-85A1-F1C3151DB257}" destId="{DE0A7A9A-4C0E-426E-AF4F-C6F28D6EED18}" srcOrd="3" destOrd="0" presId="urn:microsoft.com/office/officeart/2008/layout/VerticalCurvedList"/>
    <dgm:cxn modelId="{5CD529D7-2F80-4D6C-A5EA-19C7B0FF3F2A}" type="presParOf" srcId="{F4A19CC6-5625-4477-9E35-0B13D115AEF6}" destId="{7C76A331-F9AB-4869-A9B4-875D4FA623E4}" srcOrd="1" destOrd="0" presId="urn:microsoft.com/office/officeart/2008/layout/VerticalCurvedList"/>
    <dgm:cxn modelId="{603EFD12-FB13-42AD-8430-3053A296350A}" type="presParOf" srcId="{F4A19CC6-5625-4477-9E35-0B13D115AEF6}" destId="{A53A5DAF-95B0-4951-8A78-0B9C63482E63}" srcOrd="2" destOrd="0" presId="urn:microsoft.com/office/officeart/2008/layout/VerticalCurvedList"/>
    <dgm:cxn modelId="{B56F0174-D0C6-4801-AF8D-7352A3912783}" type="presParOf" srcId="{A53A5DAF-95B0-4951-8A78-0B9C63482E63}" destId="{CDC283DB-2AF6-44C0-8E5A-7EEDA2EAB4E4}" srcOrd="0" destOrd="0" presId="urn:microsoft.com/office/officeart/2008/layout/VerticalCurvedList"/>
    <dgm:cxn modelId="{713715C3-DE88-4798-A4C4-41B6FFA2E06F}" type="presParOf" srcId="{F4A19CC6-5625-4477-9E35-0B13D115AEF6}" destId="{62E0A807-7D35-40FC-BD59-2499496CA076}" srcOrd="3" destOrd="0" presId="urn:microsoft.com/office/officeart/2008/layout/VerticalCurvedList"/>
    <dgm:cxn modelId="{5B71008F-E39A-4E50-A1DB-5A5257DB5AD4}" type="presParOf" srcId="{F4A19CC6-5625-4477-9E35-0B13D115AEF6}" destId="{FD17FB1D-C397-4D52-9525-736BC4226886}" srcOrd="4" destOrd="0" presId="urn:microsoft.com/office/officeart/2008/layout/VerticalCurvedList"/>
    <dgm:cxn modelId="{F68955B8-1805-418C-B55C-9DE067162A99}" type="presParOf" srcId="{FD17FB1D-C397-4D52-9525-736BC4226886}" destId="{8F19A3A7-F226-46C3-8AAE-4753F4079D88}" srcOrd="0" destOrd="0" presId="urn:microsoft.com/office/officeart/2008/layout/VerticalCurvedList"/>
    <dgm:cxn modelId="{D28CB401-2E67-4FC0-9F59-C2084A77DA73}" type="presParOf" srcId="{F4A19CC6-5625-4477-9E35-0B13D115AEF6}" destId="{AF06BE3D-223B-46B7-A85E-10C51E7723E5}" srcOrd="5" destOrd="0" presId="urn:microsoft.com/office/officeart/2008/layout/VerticalCurvedList"/>
    <dgm:cxn modelId="{1FB64C52-3A72-4A64-B894-81186F4B611E}" type="presParOf" srcId="{F4A19CC6-5625-4477-9E35-0B13D115AEF6}" destId="{131169E7-F817-4B2E-B693-A207D4220EFA}" srcOrd="6" destOrd="0" presId="urn:microsoft.com/office/officeart/2008/layout/VerticalCurvedList"/>
    <dgm:cxn modelId="{9EA56D91-F43E-43F0-B423-A86AAECFC519}" type="presParOf" srcId="{131169E7-F817-4B2E-B693-A207D4220EFA}" destId="{328B4AB5-C9F0-44C1-B5C1-71999A0883FA}" srcOrd="0" destOrd="0" presId="urn:microsoft.com/office/officeart/2008/layout/VerticalCurvedList"/>
    <dgm:cxn modelId="{F8A8911C-AB39-41F2-A1F4-AB6F4A632960}" type="presParOf" srcId="{F4A19CC6-5625-4477-9E35-0B13D115AEF6}" destId="{28D8EF5C-1CFB-4DC7-B127-5EB8B3E7AE55}" srcOrd="7" destOrd="0" presId="urn:microsoft.com/office/officeart/2008/layout/VerticalCurvedList"/>
    <dgm:cxn modelId="{517598B3-41E4-48A1-A56D-F5BDD9872EFB}" type="presParOf" srcId="{F4A19CC6-5625-4477-9E35-0B13D115AEF6}" destId="{C2306EC9-B254-4E0F-BB0D-6B463A2B0385}" srcOrd="8" destOrd="0" presId="urn:microsoft.com/office/officeart/2008/layout/VerticalCurvedList"/>
    <dgm:cxn modelId="{9E3A7642-D64A-4E8A-A05F-3E075A603733}" type="presParOf" srcId="{C2306EC9-B254-4E0F-BB0D-6B463A2B0385}" destId="{ED6CA75B-0814-4215-BE84-8BF4F07048B2}"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6E4F8361-C1A4-4880-A536-AF96D80C321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E4FA0C2-3ED4-4679-BDEB-1DF10CC25B12}">
      <dgm:prSet/>
      <dgm:spPr>
        <a:solidFill>
          <a:srgbClr val="365F91"/>
        </a:solidFill>
      </dgm:spPr>
      <dgm:t>
        <a:bodyPr/>
        <a:lstStyle/>
        <a:p>
          <a:pPr rtl="0"/>
          <a:r>
            <a:rPr lang="en-US" dirty="0"/>
            <a:t>Refer to rehabilitation specialists and dental professionals to prevent trismus and to treat </a:t>
          </a:r>
          <a:r>
            <a:rPr lang="en-US" dirty="0" err="1"/>
            <a:t>trismus</a:t>
          </a:r>
          <a:r>
            <a:rPr lang="en-US" dirty="0"/>
            <a:t> as soon as it is diagnosed</a:t>
          </a:r>
        </a:p>
      </dgm:t>
    </dgm:pt>
    <dgm:pt modelId="{7BD0E636-7062-44DD-BF43-65FCE2588D8C}" type="parTrans" cxnId="{B4EBDEBA-A102-491B-94F1-4D27506539B2}">
      <dgm:prSet/>
      <dgm:spPr/>
      <dgm:t>
        <a:bodyPr/>
        <a:lstStyle/>
        <a:p>
          <a:endParaRPr lang="en-US"/>
        </a:p>
      </dgm:t>
    </dgm:pt>
    <dgm:pt modelId="{F059BD14-E102-4061-AA70-00F9A6FE07BE}" type="sibTrans" cxnId="{B4EBDEBA-A102-491B-94F1-4D27506539B2}">
      <dgm:prSet/>
      <dgm:spPr/>
      <dgm:t>
        <a:bodyPr/>
        <a:lstStyle/>
        <a:p>
          <a:endParaRPr lang="en-US"/>
        </a:p>
      </dgm:t>
    </dgm:pt>
    <dgm:pt modelId="{E7FE86D3-712E-4F73-889C-56E97CF86DE5}">
      <dgm:prSet/>
      <dgm:spPr>
        <a:solidFill>
          <a:srgbClr val="365F91"/>
        </a:solidFill>
      </dgm:spPr>
      <dgm:t>
        <a:bodyPr/>
        <a:lstStyle/>
        <a:p>
          <a:pPr rtl="0"/>
          <a:r>
            <a:rPr lang="en-US" dirty="0"/>
            <a:t>Prescribe nerve-stabilizing agents to combat pain and spasms</a:t>
          </a:r>
        </a:p>
      </dgm:t>
    </dgm:pt>
    <dgm:pt modelId="{D50BB63D-F184-4117-BC16-D7BF7303CFA6}" type="parTrans" cxnId="{0621E176-9804-4E24-9E3D-80D1C0748561}">
      <dgm:prSet/>
      <dgm:spPr/>
      <dgm:t>
        <a:bodyPr/>
        <a:lstStyle/>
        <a:p>
          <a:endParaRPr lang="en-US"/>
        </a:p>
      </dgm:t>
    </dgm:pt>
    <dgm:pt modelId="{9B4C34CD-6080-4640-B80E-F6AE260921F2}" type="sibTrans" cxnId="{0621E176-9804-4E24-9E3D-80D1C0748561}">
      <dgm:prSet/>
      <dgm:spPr/>
      <dgm:t>
        <a:bodyPr/>
        <a:lstStyle/>
        <a:p>
          <a:endParaRPr lang="en-US"/>
        </a:p>
      </dgm:t>
    </dgm:pt>
    <dgm:pt modelId="{63B4C7F3-50F5-469C-BB22-ED86AA438A36}">
      <dgm:prSet/>
      <dgm:spPr>
        <a:solidFill>
          <a:srgbClr val="365F91"/>
        </a:solidFill>
      </dgm:spPr>
      <dgm:t>
        <a:bodyPr/>
        <a:lstStyle/>
        <a:p>
          <a:pPr rtl="0"/>
          <a:r>
            <a:rPr lang="en-US" dirty="0"/>
            <a:t>Estimated 28% of HNC survivors experience </a:t>
          </a:r>
          <a:r>
            <a:rPr lang="en-US" dirty="0" err="1"/>
            <a:t>trismus</a:t>
          </a:r>
          <a:r>
            <a:rPr lang="en-US" dirty="0"/>
            <a:t> at 1y after treatment</a:t>
          </a:r>
        </a:p>
      </dgm:t>
    </dgm:pt>
    <dgm:pt modelId="{CC9C6731-7571-4FE5-8190-D7072AEFB535}" type="parTrans" cxnId="{AE70FDAF-3AEE-4D67-8F0D-04CC03CA187B}">
      <dgm:prSet/>
      <dgm:spPr/>
    </dgm:pt>
    <dgm:pt modelId="{101993A8-165D-4651-862F-FD555A5C8C14}" type="sibTrans" cxnId="{AE70FDAF-3AEE-4D67-8F0D-04CC03CA187B}">
      <dgm:prSet/>
      <dgm:spPr/>
    </dgm:pt>
    <dgm:pt modelId="{DFAD7D57-CD99-4CCA-8DAE-EF809601224C}" type="pres">
      <dgm:prSet presAssocID="{6E4F8361-C1A4-4880-A536-AF96D80C321B}" presName="linear" presStyleCnt="0">
        <dgm:presLayoutVars>
          <dgm:animLvl val="lvl"/>
          <dgm:resizeHandles val="exact"/>
        </dgm:presLayoutVars>
      </dgm:prSet>
      <dgm:spPr/>
    </dgm:pt>
    <dgm:pt modelId="{FEAB6FCF-BCA4-48B5-88DA-73FEE6D39EE5}" type="pres">
      <dgm:prSet presAssocID="{63B4C7F3-50F5-469C-BB22-ED86AA438A36}" presName="parentText" presStyleLbl="node1" presStyleIdx="0" presStyleCnt="3">
        <dgm:presLayoutVars>
          <dgm:chMax val="0"/>
          <dgm:bulletEnabled val="1"/>
        </dgm:presLayoutVars>
      </dgm:prSet>
      <dgm:spPr/>
    </dgm:pt>
    <dgm:pt modelId="{24A85958-699A-483D-901A-7FD98AD66445}" type="pres">
      <dgm:prSet presAssocID="{101993A8-165D-4651-862F-FD555A5C8C14}" presName="spacer" presStyleCnt="0"/>
      <dgm:spPr/>
    </dgm:pt>
    <dgm:pt modelId="{548CA9FE-D9F4-4D8F-8ACC-324FB4058812}" type="pres">
      <dgm:prSet presAssocID="{EE4FA0C2-3ED4-4679-BDEB-1DF10CC25B12}" presName="parentText" presStyleLbl="node1" presStyleIdx="1" presStyleCnt="3">
        <dgm:presLayoutVars>
          <dgm:chMax val="0"/>
          <dgm:bulletEnabled val="1"/>
        </dgm:presLayoutVars>
      </dgm:prSet>
      <dgm:spPr/>
    </dgm:pt>
    <dgm:pt modelId="{A3BDA3ED-E5DC-4F23-838E-5E9625695EA7}" type="pres">
      <dgm:prSet presAssocID="{F059BD14-E102-4061-AA70-00F9A6FE07BE}" presName="spacer" presStyleCnt="0"/>
      <dgm:spPr/>
    </dgm:pt>
    <dgm:pt modelId="{353046BF-E974-4391-9CFE-2A8DA313E807}" type="pres">
      <dgm:prSet presAssocID="{E7FE86D3-712E-4F73-889C-56E97CF86DE5}" presName="parentText" presStyleLbl="node1" presStyleIdx="2" presStyleCnt="3">
        <dgm:presLayoutVars>
          <dgm:chMax val="0"/>
          <dgm:bulletEnabled val="1"/>
        </dgm:presLayoutVars>
      </dgm:prSet>
      <dgm:spPr/>
    </dgm:pt>
  </dgm:ptLst>
  <dgm:cxnLst>
    <dgm:cxn modelId="{0621E176-9804-4E24-9E3D-80D1C0748561}" srcId="{6E4F8361-C1A4-4880-A536-AF96D80C321B}" destId="{E7FE86D3-712E-4F73-889C-56E97CF86DE5}" srcOrd="2" destOrd="0" parTransId="{D50BB63D-F184-4117-BC16-D7BF7303CFA6}" sibTransId="{9B4C34CD-6080-4640-B80E-F6AE260921F2}"/>
    <dgm:cxn modelId="{377A33A3-A329-47F7-A407-0E2F70A77B65}" type="presOf" srcId="{6E4F8361-C1A4-4880-A536-AF96D80C321B}" destId="{DFAD7D57-CD99-4CCA-8DAE-EF809601224C}" srcOrd="0" destOrd="0" presId="urn:microsoft.com/office/officeart/2005/8/layout/vList2"/>
    <dgm:cxn modelId="{AE70FDAF-3AEE-4D67-8F0D-04CC03CA187B}" srcId="{6E4F8361-C1A4-4880-A536-AF96D80C321B}" destId="{63B4C7F3-50F5-469C-BB22-ED86AA438A36}" srcOrd="0" destOrd="0" parTransId="{CC9C6731-7571-4FE5-8190-D7072AEFB535}" sibTransId="{101993A8-165D-4651-862F-FD555A5C8C14}"/>
    <dgm:cxn modelId="{B4EBDEBA-A102-491B-94F1-4D27506539B2}" srcId="{6E4F8361-C1A4-4880-A536-AF96D80C321B}" destId="{EE4FA0C2-3ED4-4679-BDEB-1DF10CC25B12}" srcOrd="1" destOrd="0" parTransId="{7BD0E636-7062-44DD-BF43-65FCE2588D8C}" sibTransId="{F059BD14-E102-4061-AA70-00F9A6FE07BE}"/>
    <dgm:cxn modelId="{C224AAC9-3373-4000-A307-7E9470200A68}" type="presOf" srcId="{E7FE86D3-712E-4F73-889C-56E97CF86DE5}" destId="{353046BF-E974-4391-9CFE-2A8DA313E807}" srcOrd="0" destOrd="0" presId="urn:microsoft.com/office/officeart/2005/8/layout/vList2"/>
    <dgm:cxn modelId="{2F707BDD-DC5B-48D4-A74E-18D1F8C46112}" type="presOf" srcId="{63B4C7F3-50F5-469C-BB22-ED86AA438A36}" destId="{FEAB6FCF-BCA4-48B5-88DA-73FEE6D39EE5}" srcOrd="0" destOrd="0" presId="urn:microsoft.com/office/officeart/2005/8/layout/vList2"/>
    <dgm:cxn modelId="{CD6230E3-3B2D-419C-B768-C53BDBE2785A}" type="presOf" srcId="{EE4FA0C2-3ED4-4679-BDEB-1DF10CC25B12}" destId="{548CA9FE-D9F4-4D8F-8ACC-324FB4058812}" srcOrd="0" destOrd="0" presId="urn:microsoft.com/office/officeart/2005/8/layout/vList2"/>
    <dgm:cxn modelId="{CD905010-ECC0-4D07-88F4-209CADB37BA5}" type="presParOf" srcId="{DFAD7D57-CD99-4CCA-8DAE-EF809601224C}" destId="{FEAB6FCF-BCA4-48B5-88DA-73FEE6D39EE5}" srcOrd="0" destOrd="0" presId="urn:microsoft.com/office/officeart/2005/8/layout/vList2"/>
    <dgm:cxn modelId="{DA553E6E-C9E8-4088-84B3-383C4D28216C}" type="presParOf" srcId="{DFAD7D57-CD99-4CCA-8DAE-EF809601224C}" destId="{24A85958-699A-483D-901A-7FD98AD66445}" srcOrd="1" destOrd="0" presId="urn:microsoft.com/office/officeart/2005/8/layout/vList2"/>
    <dgm:cxn modelId="{4244B343-EBCF-43E4-8C87-0817051A4E2A}" type="presParOf" srcId="{DFAD7D57-CD99-4CCA-8DAE-EF809601224C}" destId="{548CA9FE-D9F4-4D8F-8ACC-324FB4058812}" srcOrd="2" destOrd="0" presId="urn:microsoft.com/office/officeart/2005/8/layout/vList2"/>
    <dgm:cxn modelId="{8846FDC2-5637-4B0E-9457-4F94655D4AFB}" type="presParOf" srcId="{DFAD7D57-CD99-4CCA-8DAE-EF809601224C}" destId="{A3BDA3ED-E5DC-4F23-838E-5E9625695EA7}" srcOrd="3" destOrd="0" presId="urn:microsoft.com/office/officeart/2005/8/layout/vList2"/>
    <dgm:cxn modelId="{C93C2867-1CAB-41AE-A4F6-632CEE020A54}" type="presParOf" srcId="{DFAD7D57-CD99-4CCA-8DAE-EF809601224C}" destId="{353046BF-E974-4391-9CFE-2A8DA313E807}" srcOrd="4" destOrd="0" presId="urn:microsoft.com/office/officeart/2005/8/layout/vList2"/>
  </dgm:cxnLst>
  <dgm:bg>
    <a:noFill/>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7A68554B-05CA-417D-9ED6-4DD73A45BD17}"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E035707B-0067-4DC8-AC46-EFF8B2C72BFF}">
      <dgm:prSet custT="1"/>
      <dgm:spPr>
        <a:solidFill>
          <a:srgbClr val="365F91"/>
        </a:solidFill>
      </dgm:spPr>
      <dgm:t>
        <a:bodyPr/>
        <a:lstStyle/>
        <a:p>
          <a:pPr algn="l" rtl="0"/>
          <a:r>
            <a:rPr lang="en-US" sz="3200" dirty="0"/>
            <a:t>Refer HNC survivors </a:t>
          </a:r>
        </a:p>
      </dgm:t>
    </dgm:pt>
    <dgm:pt modelId="{DFB502ED-B4E8-4D7D-8FDC-16AE957110BC}" type="parTrans" cxnId="{A91DA6D3-AD2E-4995-826C-F16D5D5C5ECA}">
      <dgm:prSet/>
      <dgm:spPr/>
      <dgm:t>
        <a:bodyPr/>
        <a:lstStyle/>
        <a:p>
          <a:endParaRPr lang="en-US"/>
        </a:p>
      </dgm:t>
    </dgm:pt>
    <dgm:pt modelId="{93D21FE9-5EA9-40AF-B572-64C9F523B3B7}" type="sibTrans" cxnId="{A91DA6D3-AD2E-4995-826C-F16D5D5C5ECA}">
      <dgm:prSet/>
      <dgm:spPr/>
      <dgm:t>
        <a:bodyPr/>
        <a:lstStyle/>
        <a:p>
          <a:endParaRPr lang="en-US"/>
        </a:p>
      </dgm:t>
    </dgm:pt>
    <dgm:pt modelId="{8E8585F7-7326-424A-B2D8-F18DCEF4A204}">
      <dgm:prSet/>
      <dgm:spPr>
        <a:solidFill>
          <a:srgbClr val="FFEAD5">
            <a:alpha val="90000"/>
          </a:srgbClr>
        </a:solidFill>
      </dgm:spPr>
      <dgm:t>
        <a:bodyPr/>
        <a:lstStyle/>
        <a:p>
          <a:pPr rtl="0"/>
          <a:r>
            <a:rPr lang="en-US" dirty="0"/>
            <a:t>With complaints of dysphagia, </a:t>
          </a:r>
          <a:r>
            <a:rPr lang="en-US" dirty="0" err="1"/>
            <a:t>postrandial</a:t>
          </a:r>
          <a:r>
            <a:rPr lang="en-US" dirty="0"/>
            <a:t> cough, unexplained weight loss, and/or pneumonia to an experienced rehabilitation specialist for instrumental evaluation of swallowing function to assess and manage dysphagia and possible aspiration</a:t>
          </a:r>
        </a:p>
      </dgm:t>
    </dgm:pt>
    <dgm:pt modelId="{909465B9-A555-49DF-90B2-238B97F685F3}" type="parTrans" cxnId="{0956F876-E948-4758-B9A8-4438A9E18509}">
      <dgm:prSet/>
      <dgm:spPr/>
      <dgm:t>
        <a:bodyPr/>
        <a:lstStyle/>
        <a:p>
          <a:endParaRPr lang="en-US"/>
        </a:p>
      </dgm:t>
    </dgm:pt>
    <dgm:pt modelId="{81574F2A-10F0-49C0-AC06-D980029CAEE5}" type="sibTrans" cxnId="{0956F876-E948-4758-B9A8-4438A9E18509}">
      <dgm:prSet/>
      <dgm:spPr/>
      <dgm:t>
        <a:bodyPr/>
        <a:lstStyle/>
        <a:p>
          <a:endParaRPr lang="en-US"/>
        </a:p>
      </dgm:t>
    </dgm:pt>
    <dgm:pt modelId="{B1141030-15B0-4755-89B6-C764CC0DC662}">
      <dgm:prSet/>
      <dgm:spPr>
        <a:solidFill>
          <a:srgbClr val="FFEAD5">
            <a:alpha val="90000"/>
          </a:srgbClr>
        </a:solidFill>
      </dgm:spPr>
      <dgm:t>
        <a:bodyPr/>
        <a:lstStyle/>
        <a:p>
          <a:pPr rtl="0"/>
          <a:r>
            <a:rPr lang="en-US" dirty="0"/>
            <a:t>To appropriate clinician as needed to address psychosocial barriers to swallowing recovery</a:t>
          </a:r>
        </a:p>
      </dgm:t>
    </dgm:pt>
    <dgm:pt modelId="{49AA8729-4697-4EC9-ABB8-3E5A4E97F260}" type="parTrans" cxnId="{0C4DA298-697B-4086-B1BB-BAB49DFBC5FF}">
      <dgm:prSet/>
      <dgm:spPr/>
      <dgm:t>
        <a:bodyPr/>
        <a:lstStyle/>
        <a:p>
          <a:endParaRPr lang="en-US"/>
        </a:p>
      </dgm:t>
    </dgm:pt>
    <dgm:pt modelId="{5BA18340-D8D8-4E5A-B920-E37FA7291195}" type="sibTrans" cxnId="{0C4DA298-697B-4086-B1BB-BAB49DFBC5FF}">
      <dgm:prSet/>
      <dgm:spPr/>
      <dgm:t>
        <a:bodyPr/>
        <a:lstStyle/>
        <a:p>
          <a:endParaRPr lang="en-US"/>
        </a:p>
      </dgm:t>
    </dgm:pt>
    <dgm:pt modelId="{78861192-ADE9-48DE-91E0-997BA8A2252E}">
      <dgm:prSet/>
      <dgm:spPr>
        <a:solidFill>
          <a:srgbClr val="FFEAD5">
            <a:alpha val="90000"/>
          </a:srgbClr>
        </a:solidFill>
      </dgm:spPr>
      <dgm:t>
        <a:bodyPr/>
        <a:lstStyle/>
        <a:p>
          <a:pPr rtl="0"/>
          <a:r>
            <a:rPr lang="en-US" dirty="0"/>
            <a:t>To a rehabilitation specialist for videofluoroscopy as the first-line test for suspected structure due to high degree of coexisting physiologic dysphagia</a:t>
          </a:r>
        </a:p>
      </dgm:t>
    </dgm:pt>
    <dgm:pt modelId="{34DD85C6-43D2-4C69-8FC1-ADE353C14364}" type="parTrans" cxnId="{A413FDCF-0452-4E42-BDEE-75A1F0D54B46}">
      <dgm:prSet/>
      <dgm:spPr/>
      <dgm:t>
        <a:bodyPr/>
        <a:lstStyle/>
        <a:p>
          <a:endParaRPr lang="en-US"/>
        </a:p>
      </dgm:t>
    </dgm:pt>
    <dgm:pt modelId="{9E640F65-BEA1-4691-A60A-1F4BCA6B5A4E}" type="sibTrans" cxnId="{A413FDCF-0452-4E42-BDEE-75A1F0D54B46}">
      <dgm:prSet/>
      <dgm:spPr/>
      <dgm:t>
        <a:bodyPr/>
        <a:lstStyle/>
        <a:p>
          <a:endParaRPr lang="en-US"/>
        </a:p>
      </dgm:t>
    </dgm:pt>
    <dgm:pt modelId="{D1DE79F7-9DEE-4378-B27F-F1E9ABA1CB57}">
      <dgm:prSet/>
      <dgm:spPr>
        <a:solidFill>
          <a:srgbClr val="FFEAD5">
            <a:alpha val="90000"/>
          </a:srgbClr>
        </a:solidFill>
      </dgm:spPr>
      <dgm:t>
        <a:bodyPr/>
        <a:lstStyle/>
        <a:p>
          <a:pPr rtl="0"/>
          <a:r>
            <a:rPr lang="en-US" dirty="0"/>
            <a:t>To gastroenterologist or head and neck surgeon for esophageal dilation in cases of stricture</a:t>
          </a:r>
        </a:p>
      </dgm:t>
    </dgm:pt>
    <dgm:pt modelId="{208137FE-019B-495C-8F35-902A021CED72}" type="parTrans" cxnId="{D0806187-24EA-42ED-8D7E-C021C4B25041}">
      <dgm:prSet/>
      <dgm:spPr/>
      <dgm:t>
        <a:bodyPr/>
        <a:lstStyle/>
        <a:p>
          <a:endParaRPr lang="en-US"/>
        </a:p>
      </dgm:t>
    </dgm:pt>
    <dgm:pt modelId="{48391994-C53A-47FE-ACF6-F8AFBCA02950}" type="sibTrans" cxnId="{D0806187-24EA-42ED-8D7E-C021C4B25041}">
      <dgm:prSet/>
      <dgm:spPr/>
      <dgm:t>
        <a:bodyPr/>
        <a:lstStyle/>
        <a:p>
          <a:endParaRPr lang="en-US"/>
        </a:p>
      </dgm:t>
    </dgm:pt>
    <dgm:pt modelId="{CF6C9E46-FE5C-4FA7-B264-2069C03C31F5}" type="pres">
      <dgm:prSet presAssocID="{7A68554B-05CA-417D-9ED6-4DD73A45BD17}" presName="Name0" presStyleCnt="0">
        <dgm:presLayoutVars>
          <dgm:dir/>
          <dgm:animLvl val="lvl"/>
          <dgm:resizeHandles val="exact"/>
        </dgm:presLayoutVars>
      </dgm:prSet>
      <dgm:spPr/>
    </dgm:pt>
    <dgm:pt modelId="{E4B2A720-C362-4FEF-9D90-88B8A3933662}" type="pres">
      <dgm:prSet presAssocID="{E035707B-0067-4DC8-AC46-EFF8B2C72BFF}" presName="composite" presStyleCnt="0"/>
      <dgm:spPr/>
    </dgm:pt>
    <dgm:pt modelId="{8A280881-ACB3-476D-A7A8-F58B2B9FBB23}" type="pres">
      <dgm:prSet presAssocID="{E035707B-0067-4DC8-AC46-EFF8B2C72BFF}" presName="parTx" presStyleLbl="alignNode1" presStyleIdx="0" presStyleCnt="1">
        <dgm:presLayoutVars>
          <dgm:chMax val="0"/>
          <dgm:chPref val="0"/>
          <dgm:bulletEnabled val="1"/>
        </dgm:presLayoutVars>
      </dgm:prSet>
      <dgm:spPr/>
    </dgm:pt>
    <dgm:pt modelId="{579D5E72-BA55-465D-AE5F-1C58A9097CBB}" type="pres">
      <dgm:prSet presAssocID="{E035707B-0067-4DC8-AC46-EFF8B2C72BFF}" presName="desTx" presStyleLbl="alignAccFollowNode1" presStyleIdx="0" presStyleCnt="1">
        <dgm:presLayoutVars>
          <dgm:bulletEnabled val="1"/>
        </dgm:presLayoutVars>
      </dgm:prSet>
      <dgm:spPr/>
    </dgm:pt>
  </dgm:ptLst>
  <dgm:cxnLst>
    <dgm:cxn modelId="{F7D0B03F-5FC8-4E65-8CD8-43B1590AEB88}" type="presOf" srcId="{8E8585F7-7326-424A-B2D8-F18DCEF4A204}" destId="{579D5E72-BA55-465D-AE5F-1C58A9097CBB}" srcOrd="0" destOrd="0" presId="urn:microsoft.com/office/officeart/2005/8/layout/hList1"/>
    <dgm:cxn modelId="{77FEC756-1D1A-4F63-B142-47776CF9495E}" type="presOf" srcId="{D1DE79F7-9DEE-4378-B27F-F1E9ABA1CB57}" destId="{579D5E72-BA55-465D-AE5F-1C58A9097CBB}" srcOrd="0" destOrd="3" presId="urn:microsoft.com/office/officeart/2005/8/layout/hList1"/>
    <dgm:cxn modelId="{0956F876-E948-4758-B9A8-4438A9E18509}" srcId="{E035707B-0067-4DC8-AC46-EFF8B2C72BFF}" destId="{8E8585F7-7326-424A-B2D8-F18DCEF4A204}" srcOrd="0" destOrd="0" parTransId="{909465B9-A555-49DF-90B2-238B97F685F3}" sibTransId="{81574F2A-10F0-49C0-AC06-D980029CAEE5}"/>
    <dgm:cxn modelId="{D0806187-24EA-42ED-8D7E-C021C4B25041}" srcId="{E035707B-0067-4DC8-AC46-EFF8B2C72BFF}" destId="{D1DE79F7-9DEE-4378-B27F-F1E9ABA1CB57}" srcOrd="3" destOrd="0" parTransId="{208137FE-019B-495C-8F35-902A021CED72}" sibTransId="{48391994-C53A-47FE-ACF6-F8AFBCA02950}"/>
    <dgm:cxn modelId="{0C4DA298-697B-4086-B1BB-BAB49DFBC5FF}" srcId="{E035707B-0067-4DC8-AC46-EFF8B2C72BFF}" destId="{B1141030-15B0-4755-89B6-C764CC0DC662}" srcOrd="1" destOrd="0" parTransId="{49AA8729-4697-4EC9-ABB8-3E5A4E97F260}" sibTransId="{5BA18340-D8D8-4E5A-B920-E37FA7291195}"/>
    <dgm:cxn modelId="{E5ABC29E-B595-4799-B049-A1A407319936}" type="presOf" srcId="{7A68554B-05CA-417D-9ED6-4DD73A45BD17}" destId="{CF6C9E46-FE5C-4FA7-B264-2069C03C31F5}" srcOrd="0" destOrd="0" presId="urn:microsoft.com/office/officeart/2005/8/layout/hList1"/>
    <dgm:cxn modelId="{F2E6DDB7-01E7-4454-8119-C4A941543186}" type="presOf" srcId="{E035707B-0067-4DC8-AC46-EFF8B2C72BFF}" destId="{8A280881-ACB3-476D-A7A8-F58B2B9FBB23}" srcOrd="0" destOrd="0" presId="urn:microsoft.com/office/officeart/2005/8/layout/hList1"/>
    <dgm:cxn modelId="{BFFE27BE-B8FC-4354-B042-7E24C6F659A3}" type="presOf" srcId="{B1141030-15B0-4755-89B6-C764CC0DC662}" destId="{579D5E72-BA55-465D-AE5F-1C58A9097CBB}" srcOrd="0" destOrd="1" presId="urn:microsoft.com/office/officeart/2005/8/layout/hList1"/>
    <dgm:cxn modelId="{A413FDCF-0452-4E42-BDEE-75A1F0D54B46}" srcId="{E035707B-0067-4DC8-AC46-EFF8B2C72BFF}" destId="{78861192-ADE9-48DE-91E0-997BA8A2252E}" srcOrd="2" destOrd="0" parTransId="{34DD85C6-43D2-4C69-8FC1-ADE353C14364}" sibTransId="{9E640F65-BEA1-4691-A60A-1F4BCA6B5A4E}"/>
    <dgm:cxn modelId="{A91DA6D3-AD2E-4995-826C-F16D5D5C5ECA}" srcId="{7A68554B-05CA-417D-9ED6-4DD73A45BD17}" destId="{E035707B-0067-4DC8-AC46-EFF8B2C72BFF}" srcOrd="0" destOrd="0" parTransId="{DFB502ED-B4E8-4D7D-8FDC-16AE957110BC}" sibTransId="{93D21FE9-5EA9-40AF-B572-64C9F523B3B7}"/>
    <dgm:cxn modelId="{FE174CE7-17E0-41DD-BD1F-4643E60C4B2C}" type="presOf" srcId="{78861192-ADE9-48DE-91E0-997BA8A2252E}" destId="{579D5E72-BA55-465D-AE5F-1C58A9097CBB}" srcOrd="0" destOrd="2" presId="urn:microsoft.com/office/officeart/2005/8/layout/hList1"/>
    <dgm:cxn modelId="{3585DFB5-2D38-4B33-9B78-7FD95411B128}" type="presParOf" srcId="{CF6C9E46-FE5C-4FA7-B264-2069C03C31F5}" destId="{E4B2A720-C362-4FEF-9D90-88B8A3933662}" srcOrd="0" destOrd="0" presId="urn:microsoft.com/office/officeart/2005/8/layout/hList1"/>
    <dgm:cxn modelId="{05010560-181B-4CD5-BE9A-B706DD82AA94}" type="presParOf" srcId="{E4B2A720-C362-4FEF-9D90-88B8A3933662}" destId="{8A280881-ACB3-476D-A7A8-F58B2B9FBB23}" srcOrd="0" destOrd="0" presId="urn:microsoft.com/office/officeart/2005/8/layout/hList1"/>
    <dgm:cxn modelId="{D7AD42CB-F678-47D4-ABE2-6C86FC8B03AB}" type="presParOf" srcId="{E4B2A720-C362-4FEF-9D90-88B8A3933662}" destId="{579D5E72-BA55-465D-AE5F-1C58A9097CBB}"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35D54957-5A59-4212-833B-5B3DE3C51D3A}" type="doc">
      <dgm:prSet loTypeId="urn:microsoft.com/office/officeart/2005/8/layout/vList2" loCatId="list" qsTypeId="urn:microsoft.com/office/officeart/2005/8/quickstyle/simple2" qsCatId="simple" csTypeId="urn:microsoft.com/office/officeart/2005/8/colors/accent1_2" csCatId="accent1" phldr="1"/>
      <dgm:spPr/>
      <dgm:t>
        <a:bodyPr/>
        <a:lstStyle/>
        <a:p>
          <a:endParaRPr lang="en-US"/>
        </a:p>
      </dgm:t>
    </dgm:pt>
    <dgm:pt modelId="{0BA33B2D-14A5-4734-A55A-A6FF118931E6}">
      <dgm:prSet/>
      <dgm:spPr>
        <a:solidFill>
          <a:srgbClr val="365F91"/>
        </a:solidFill>
        <a:ln>
          <a:solidFill>
            <a:srgbClr val="FFEAD5"/>
          </a:solidFill>
        </a:ln>
      </dgm:spPr>
      <dgm:t>
        <a:bodyPr/>
        <a:lstStyle/>
        <a:p>
          <a:pPr rtl="0"/>
          <a:r>
            <a:rPr lang="en-US" dirty="0"/>
            <a:t>Assess using NCI's CTCAE v. 4.03, or refer for endoscopic evaluation of mucosal edema of the oropharynx and larynx, tape measurements, sonography or external photographs</a:t>
          </a:r>
        </a:p>
      </dgm:t>
    </dgm:pt>
    <dgm:pt modelId="{01BB3343-BE39-41B4-9471-5FF0D45E9AEF}" type="parTrans" cxnId="{6887E2C6-5285-4F54-B89E-F759929A3435}">
      <dgm:prSet/>
      <dgm:spPr/>
      <dgm:t>
        <a:bodyPr/>
        <a:lstStyle/>
        <a:p>
          <a:endParaRPr lang="en-US"/>
        </a:p>
      </dgm:t>
    </dgm:pt>
    <dgm:pt modelId="{D7C7F4AA-8672-42F7-BA76-A088F082F40B}" type="sibTrans" cxnId="{6887E2C6-5285-4F54-B89E-F759929A3435}">
      <dgm:prSet/>
      <dgm:spPr/>
      <dgm:t>
        <a:bodyPr/>
        <a:lstStyle/>
        <a:p>
          <a:endParaRPr lang="en-US"/>
        </a:p>
      </dgm:t>
    </dgm:pt>
    <dgm:pt modelId="{44DCCBDF-4C54-405E-8D55-15A913608F64}">
      <dgm:prSet/>
      <dgm:spPr>
        <a:solidFill>
          <a:srgbClr val="365F91"/>
        </a:solidFill>
        <a:ln>
          <a:solidFill>
            <a:srgbClr val="FFEAD5"/>
          </a:solidFill>
        </a:ln>
      </dgm:spPr>
      <dgm:t>
        <a:bodyPr/>
        <a:lstStyle/>
        <a:p>
          <a:pPr rtl="0"/>
          <a:r>
            <a:rPr lang="en-US" dirty="0"/>
            <a:t>Refer to a rehabilitation specialist for treatment consisting of MLD (manual lymphatic drainage) and, if tolerated, compressive bandaging </a:t>
          </a:r>
        </a:p>
      </dgm:t>
    </dgm:pt>
    <dgm:pt modelId="{7129A1C2-B886-483D-AFCF-E6857E75A27B}" type="parTrans" cxnId="{C1E2DF81-D4DB-4990-B80D-34E34EAC7E8C}">
      <dgm:prSet/>
      <dgm:spPr/>
      <dgm:t>
        <a:bodyPr/>
        <a:lstStyle/>
        <a:p>
          <a:endParaRPr lang="en-US"/>
        </a:p>
      </dgm:t>
    </dgm:pt>
    <dgm:pt modelId="{C81ABE07-B9F0-4E8D-BF3C-0A51A84E6F94}" type="sibTrans" cxnId="{C1E2DF81-D4DB-4990-B80D-34E34EAC7E8C}">
      <dgm:prSet/>
      <dgm:spPr/>
      <dgm:t>
        <a:bodyPr/>
        <a:lstStyle/>
        <a:p>
          <a:endParaRPr lang="en-US"/>
        </a:p>
      </dgm:t>
    </dgm:pt>
    <dgm:pt modelId="{6E5C9C88-3B9A-4A70-88A9-40E1D7589990}" type="pres">
      <dgm:prSet presAssocID="{35D54957-5A59-4212-833B-5B3DE3C51D3A}" presName="linear" presStyleCnt="0">
        <dgm:presLayoutVars>
          <dgm:animLvl val="lvl"/>
          <dgm:resizeHandles val="exact"/>
        </dgm:presLayoutVars>
      </dgm:prSet>
      <dgm:spPr/>
    </dgm:pt>
    <dgm:pt modelId="{83FC1C22-B5E0-459F-AC1E-D416B765E549}" type="pres">
      <dgm:prSet presAssocID="{0BA33B2D-14A5-4734-A55A-A6FF118931E6}" presName="parentText" presStyleLbl="node1" presStyleIdx="0" presStyleCnt="2" custLinFactY="-2040" custLinFactNeighborY="-100000">
        <dgm:presLayoutVars>
          <dgm:chMax val="0"/>
          <dgm:bulletEnabled val="1"/>
        </dgm:presLayoutVars>
      </dgm:prSet>
      <dgm:spPr>
        <a:prstGeom prst="rect">
          <a:avLst/>
        </a:prstGeom>
      </dgm:spPr>
    </dgm:pt>
    <dgm:pt modelId="{140D81F2-F8CD-4909-A60D-ED79D03781E2}" type="pres">
      <dgm:prSet presAssocID="{D7C7F4AA-8672-42F7-BA76-A088F082F40B}" presName="spacer" presStyleCnt="0"/>
      <dgm:spPr/>
    </dgm:pt>
    <dgm:pt modelId="{6E8FE1C3-9498-44FE-8520-28BB05C20954}" type="pres">
      <dgm:prSet presAssocID="{44DCCBDF-4C54-405E-8D55-15A913608F64}" presName="parentText" presStyleLbl="node1" presStyleIdx="1" presStyleCnt="2" custLinFactY="1537" custLinFactNeighborY="100000">
        <dgm:presLayoutVars>
          <dgm:chMax val="0"/>
          <dgm:bulletEnabled val="1"/>
        </dgm:presLayoutVars>
      </dgm:prSet>
      <dgm:spPr>
        <a:prstGeom prst="rect">
          <a:avLst/>
        </a:prstGeom>
      </dgm:spPr>
    </dgm:pt>
  </dgm:ptLst>
  <dgm:cxnLst>
    <dgm:cxn modelId="{C1E2DF81-D4DB-4990-B80D-34E34EAC7E8C}" srcId="{35D54957-5A59-4212-833B-5B3DE3C51D3A}" destId="{44DCCBDF-4C54-405E-8D55-15A913608F64}" srcOrd="1" destOrd="0" parTransId="{7129A1C2-B886-483D-AFCF-E6857E75A27B}" sibTransId="{C81ABE07-B9F0-4E8D-BF3C-0A51A84E6F94}"/>
    <dgm:cxn modelId="{83D2479A-F13A-4F42-8CCA-64BEF4F40799}" type="presOf" srcId="{44DCCBDF-4C54-405E-8D55-15A913608F64}" destId="{6E8FE1C3-9498-44FE-8520-28BB05C20954}" srcOrd="0" destOrd="0" presId="urn:microsoft.com/office/officeart/2005/8/layout/vList2"/>
    <dgm:cxn modelId="{6887E2C6-5285-4F54-B89E-F759929A3435}" srcId="{35D54957-5A59-4212-833B-5B3DE3C51D3A}" destId="{0BA33B2D-14A5-4734-A55A-A6FF118931E6}" srcOrd="0" destOrd="0" parTransId="{01BB3343-BE39-41B4-9471-5FF0D45E9AEF}" sibTransId="{D7C7F4AA-8672-42F7-BA76-A088F082F40B}"/>
    <dgm:cxn modelId="{D15B5FFA-0925-44CB-8CD6-ACF11B68EC14}" type="presOf" srcId="{35D54957-5A59-4212-833B-5B3DE3C51D3A}" destId="{6E5C9C88-3B9A-4A70-88A9-40E1D7589990}" srcOrd="0" destOrd="0" presId="urn:microsoft.com/office/officeart/2005/8/layout/vList2"/>
    <dgm:cxn modelId="{23CA0FFF-1A4C-4E9B-84FC-554A7F257C55}" type="presOf" srcId="{0BA33B2D-14A5-4734-A55A-A6FF118931E6}" destId="{83FC1C22-B5E0-459F-AC1E-D416B765E549}" srcOrd="0" destOrd="0" presId="urn:microsoft.com/office/officeart/2005/8/layout/vList2"/>
    <dgm:cxn modelId="{597527B0-4CFE-4054-8D19-93D072BC0C4C}" type="presParOf" srcId="{6E5C9C88-3B9A-4A70-88A9-40E1D7589990}" destId="{83FC1C22-B5E0-459F-AC1E-D416B765E549}" srcOrd="0" destOrd="0" presId="urn:microsoft.com/office/officeart/2005/8/layout/vList2"/>
    <dgm:cxn modelId="{136B3391-4014-473A-813C-6CF5B164695B}" type="presParOf" srcId="{6E5C9C88-3B9A-4A70-88A9-40E1D7589990}" destId="{140D81F2-F8CD-4909-A60D-ED79D03781E2}" srcOrd="1" destOrd="0" presId="urn:microsoft.com/office/officeart/2005/8/layout/vList2"/>
    <dgm:cxn modelId="{AB7EF975-E0CB-4810-8B06-31FD65FC299D}" type="presParOf" srcId="{6E5C9C88-3B9A-4A70-88A9-40E1D7589990}" destId="{6E8FE1C3-9498-44FE-8520-28BB05C20954}"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BBA0DB60-474B-452D-A077-B0655BD7ED07}"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488A25AB-DC92-47CC-A9CD-D028B119DEC2}">
      <dgm:prSet custT="1"/>
      <dgm:spPr>
        <a:solidFill>
          <a:srgbClr val="365F91"/>
        </a:solidFill>
        <a:ln>
          <a:solidFill>
            <a:srgbClr val="FFEAD5"/>
          </a:solidFill>
        </a:ln>
      </dgm:spPr>
      <dgm:t>
        <a:bodyPr/>
        <a:lstStyle/>
        <a:p>
          <a:pPr rtl="0"/>
          <a:r>
            <a:rPr lang="en-US" sz="2000" dirty="0"/>
            <a:t>Assess for fatigue and treat any causative factors (e.g., anemia, thyroid or cardiac dysfunction)</a:t>
          </a:r>
        </a:p>
      </dgm:t>
    </dgm:pt>
    <dgm:pt modelId="{D5052A84-6A10-4F11-9D5D-86F6A224A78E}" type="parTrans" cxnId="{92736445-9912-4C3A-B656-D3184E331BAE}">
      <dgm:prSet/>
      <dgm:spPr/>
      <dgm:t>
        <a:bodyPr/>
        <a:lstStyle/>
        <a:p>
          <a:endParaRPr lang="en-US"/>
        </a:p>
      </dgm:t>
    </dgm:pt>
    <dgm:pt modelId="{4DDF66F8-65A5-4C35-98A9-C8E3A5AE32C4}" type="sibTrans" cxnId="{92736445-9912-4C3A-B656-D3184E331BAE}">
      <dgm:prSet/>
      <dgm:spPr/>
      <dgm:t>
        <a:bodyPr/>
        <a:lstStyle/>
        <a:p>
          <a:endParaRPr lang="en-US"/>
        </a:p>
      </dgm:t>
    </dgm:pt>
    <dgm:pt modelId="{789668C8-ED31-48DC-9DFA-FE27746A3AE6}">
      <dgm:prSet custT="1"/>
      <dgm:spPr>
        <a:solidFill>
          <a:srgbClr val="365F91"/>
        </a:solidFill>
        <a:ln>
          <a:solidFill>
            <a:srgbClr val="FFEAD5"/>
          </a:solidFill>
        </a:ln>
      </dgm:spPr>
      <dgm:t>
        <a:bodyPr/>
        <a:lstStyle/>
        <a:p>
          <a:pPr rtl="0"/>
          <a:r>
            <a:rPr lang="en-US" sz="2000" dirty="0"/>
            <a:t>Offer treatment or referral for factors that may impact fatigue (e.g., mood disorders, sleep disturbance, pain)</a:t>
          </a:r>
        </a:p>
      </dgm:t>
    </dgm:pt>
    <dgm:pt modelId="{EAB9192B-47AA-47E1-ADA2-33A0C6C524C6}" type="parTrans" cxnId="{0459BBB9-E626-4EF1-B901-2C7AD76C01D0}">
      <dgm:prSet/>
      <dgm:spPr/>
      <dgm:t>
        <a:bodyPr/>
        <a:lstStyle/>
        <a:p>
          <a:endParaRPr lang="en-US"/>
        </a:p>
      </dgm:t>
    </dgm:pt>
    <dgm:pt modelId="{0BE21ADB-5AD6-434C-B925-6C2EB64006CC}" type="sibTrans" cxnId="{0459BBB9-E626-4EF1-B901-2C7AD76C01D0}">
      <dgm:prSet/>
      <dgm:spPr/>
      <dgm:t>
        <a:bodyPr/>
        <a:lstStyle/>
        <a:p>
          <a:endParaRPr lang="en-US"/>
        </a:p>
      </dgm:t>
    </dgm:pt>
    <dgm:pt modelId="{56666B7F-0F9B-491B-B8CE-4B928BE5CA8A}">
      <dgm:prSet custT="1"/>
      <dgm:spPr>
        <a:solidFill>
          <a:srgbClr val="365F91"/>
        </a:solidFill>
        <a:ln>
          <a:solidFill>
            <a:srgbClr val="FFEAD5"/>
          </a:solidFill>
        </a:ln>
      </dgm:spPr>
      <dgm:t>
        <a:bodyPr/>
        <a:lstStyle/>
        <a:p>
          <a:pPr rtl="0"/>
          <a:r>
            <a:rPr lang="en-US" sz="2000" dirty="0"/>
            <a:t>Counsel survivors to engage in regular physical activity and refer for cognitive behavioral therapy as appropriate</a:t>
          </a:r>
        </a:p>
      </dgm:t>
    </dgm:pt>
    <dgm:pt modelId="{9BE192BF-4E21-4C99-A7DB-1954CE9C82D5}" type="parTrans" cxnId="{034BB15D-4C2E-4A3F-8DEE-019C95814B31}">
      <dgm:prSet/>
      <dgm:spPr/>
      <dgm:t>
        <a:bodyPr/>
        <a:lstStyle/>
        <a:p>
          <a:endParaRPr lang="en-US"/>
        </a:p>
      </dgm:t>
    </dgm:pt>
    <dgm:pt modelId="{EA8BB66E-5700-49B4-8B50-E8BD289267A7}" type="sibTrans" cxnId="{034BB15D-4C2E-4A3F-8DEE-019C95814B31}">
      <dgm:prSet/>
      <dgm:spPr/>
      <dgm:t>
        <a:bodyPr/>
        <a:lstStyle/>
        <a:p>
          <a:endParaRPr lang="en-US"/>
        </a:p>
      </dgm:t>
    </dgm:pt>
    <dgm:pt modelId="{08DAC878-F8A2-40F8-829A-C94D4EA0286C}" type="pres">
      <dgm:prSet presAssocID="{BBA0DB60-474B-452D-A077-B0655BD7ED07}" presName="linear" presStyleCnt="0">
        <dgm:presLayoutVars>
          <dgm:dir/>
          <dgm:animLvl val="lvl"/>
          <dgm:resizeHandles val="exact"/>
        </dgm:presLayoutVars>
      </dgm:prSet>
      <dgm:spPr/>
    </dgm:pt>
    <dgm:pt modelId="{CD3064F9-CB10-411E-A284-F2CAA4DB3177}" type="pres">
      <dgm:prSet presAssocID="{488A25AB-DC92-47CC-A9CD-D028B119DEC2}" presName="parentLin" presStyleCnt="0"/>
      <dgm:spPr/>
    </dgm:pt>
    <dgm:pt modelId="{347BADF0-5242-4381-BFD9-750A1576C294}" type="pres">
      <dgm:prSet presAssocID="{488A25AB-DC92-47CC-A9CD-D028B119DEC2}" presName="parentLeftMargin" presStyleLbl="node1" presStyleIdx="0" presStyleCnt="3"/>
      <dgm:spPr/>
    </dgm:pt>
    <dgm:pt modelId="{E12CA2B1-0AF7-4EA3-A6EA-5BFF27685CB3}" type="pres">
      <dgm:prSet presAssocID="{488A25AB-DC92-47CC-A9CD-D028B119DEC2}" presName="parentText" presStyleLbl="node1" presStyleIdx="0" presStyleCnt="3" custScaleX="121164" custScaleY="228363" custLinFactNeighborX="-62963" custLinFactNeighborY="66198">
        <dgm:presLayoutVars>
          <dgm:chMax val="0"/>
          <dgm:bulletEnabled val="1"/>
        </dgm:presLayoutVars>
      </dgm:prSet>
      <dgm:spPr/>
    </dgm:pt>
    <dgm:pt modelId="{C29116A2-27FD-40E9-A01D-026FB489C479}" type="pres">
      <dgm:prSet presAssocID="{488A25AB-DC92-47CC-A9CD-D028B119DEC2}" presName="negativeSpace" presStyleCnt="0"/>
      <dgm:spPr/>
    </dgm:pt>
    <dgm:pt modelId="{0512E7DA-C29E-405E-BC05-D9AE04A5D4D6}" type="pres">
      <dgm:prSet presAssocID="{488A25AB-DC92-47CC-A9CD-D028B119DEC2}" presName="childText" presStyleLbl="conFgAcc1" presStyleIdx="0" presStyleCnt="3" custScaleY="228362">
        <dgm:presLayoutVars>
          <dgm:bulletEnabled val="1"/>
        </dgm:presLayoutVars>
      </dgm:prSet>
      <dgm:spPr>
        <a:ln>
          <a:solidFill>
            <a:srgbClr val="FFEAD5"/>
          </a:solidFill>
        </a:ln>
      </dgm:spPr>
    </dgm:pt>
    <dgm:pt modelId="{63117053-308E-43E9-AB74-8D0E3171C532}" type="pres">
      <dgm:prSet presAssocID="{4DDF66F8-65A5-4C35-98A9-C8E3A5AE32C4}" presName="spaceBetweenRectangles" presStyleCnt="0"/>
      <dgm:spPr/>
    </dgm:pt>
    <dgm:pt modelId="{6E0DCDDA-3585-4E3E-8032-6888A3A475C3}" type="pres">
      <dgm:prSet presAssocID="{789668C8-ED31-48DC-9DFA-FE27746A3AE6}" presName="parentLin" presStyleCnt="0"/>
      <dgm:spPr/>
    </dgm:pt>
    <dgm:pt modelId="{893A6EBB-2376-41EA-A3A2-6AB5EEE0B8CC}" type="pres">
      <dgm:prSet presAssocID="{789668C8-ED31-48DC-9DFA-FE27746A3AE6}" presName="parentLeftMargin" presStyleLbl="node1" presStyleIdx="0" presStyleCnt="3"/>
      <dgm:spPr/>
    </dgm:pt>
    <dgm:pt modelId="{0C6E145D-6E22-45F7-A936-8E56BE0CD736}" type="pres">
      <dgm:prSet presAssocID="{789668C8-ED31-48DC-9DFA-FE27746A3AE6}" presName="parentText" presStyleLbl="node1" presStyleIdx="1" presStyleCnt="3" custScaleX="121164" custScaleY="228363" custLinFactNeighborX="-62963" custLinFactNeighborY="66198">
        <dgm:presLayoutVars>
          <dgm:chMax val="0"/>
          <dgm:bulletEnabled val="1"/>
        </dgm:presLayoutVars>
      </dgm:prSet>
      <dgm:spPr/>
    </dgm:pt>
    <dgm:pt modelId="{72620724-C088-4AE8-AE86-D9AB489FD812}" type="pres">
      <dgm:prSet presAssocID="{789668C8-ED31-48DC-9DFA-FE27746A3AE6}" presName="negativeSpace" presStyleCnt="0"/>
      <dgm:spPr/>
    </dgm:pt>
    <dgm:pt modelId="{1D3B60B7-2ED9-472E-9DE9-68B8ADBE3841}" type="pres">
      <dgm:prSet presAssocID="{789668C8-ED31-48DC-9DFA-FE27746A3AE6}" presName="childText" presStyleLbl="conFgAcc1" presStyleIdx="1" presStyleCnt="3" custScaleY="228362">
        <dgm:presLayoutVars>
          <dgm:bulletEnabled val="1"/>
        </dgm:presLayoutVars>
      </dgm:prSet>
      <dgm:spPr>
        <a:ln>
          <a:solidFill>
            <a:srgbClr val="FFEAD5"/>
          </a:solidFill>
        </a:ln>
      </dgm:spPr>
    </dgm:pt>
    <dgm:pt modelId="{51150814-DD0F-4AD5-AA73-E9A86ADC0154}" type="pres">
      <dgm:prSet presAssocID="{0BE21ADB-5AD6-434C-B925-6C2EB64006CC}" presName="spaceBetweenRectangles" presStyleCnt="0"/>
      <dgm:spPr/>
    </dgm:pt>
    <dgm:pt modelId="{F693297E-5056-44CB-834A-4A04316808C4}" type="pres">
      <dgm:prSet presAssocID="{56666B7F-0F9B-491B-B8CE-4B928BE5CA8A}" presName="parentLin" presStyleCnt="0"/>
      <dgm:spPr/>
    </dgm:pt>
    <dgm:pt modelId="{A4EE8E95-2648-43B0-8680-43B2CACCFB6F}" type="pres">
      <dgm:prSet presAssocID="{56666B7F-0F9B-491B-B8CE-4B928BE5CA8A}" presName="parentLeftMargin" presStyleLbl="node1" presStyleIdx="1" presStyleCnt="3"/>
      <dgm:spPr/>
    </dgm:pt>
    <dgm:pt modelId="{53A3AE2D-E291-4BB7-9036-1E9FE9DE56FC}" type="pres">
      <dgm:prSet presAssocID="{56666B7F-0F9B-491B-B8CE-4B928BE5CA8A}" presName="parentText" presStyleLbl="node1" presStyleIdx="2" presStyleCnt="3" custScaleX="121164" custScaleY="228363" custLinFactNeighborX="-62963" custLinFactNeighborY="66198">
        <dgm:presLayoutVars>
          <dgm:chMax val="0"/>
          <dgm:bulletEnabled val="1"/>
        </dgm:presLayoutVars>
      </dgm:prSet>
      <dgm:spPr/>
    </dgm:pt>
    <dgm:pt modelId="{AF2A8979-FE4A-434A-8FB1-E5B51EEC1B93}" type="pres">
      <dgm:prSet presAssocID="{56666B7F-0F9B-491B-B8CE-4B928BE5CA8A}" presName="negativeSpace" presStyleCnt="0"/>
      <dgm:spPr/>
    </dgm:pt>
    <dgm:pt modelId="{C13DA8BE-75F4-466E-ABEE-EA0ADD1130C0}" type="pres">
      <dgm:prSet presAssocID="{56666B7F-0F9B-491B-B8CE-4B928BE5CA8A}" presName="childText" presStyleLbl="conFgAcc1" presStyleIdx="2" presStyleCnt="3" custScaleY="228362">
        <dgm:presLayoutVars>
          <dgm:bulletEnabled val="1"/>
        </dgm:presLayoutVars>
      </dgm:prSet>
      <dgm:spPr>
        <a:ln>
          <a:solidFill>
            <a:srgbClr val="FFEAD5"/>
          </a:solidFill>
        </a:ln>
      </dgm:spPr>
    </dgm:pt>
  </dgm:ptLst>
  <dgm:cxnLst>
    <dgm:cxn modelId="{E2B55619-7F12-4664-8A93-5519308B2125}" type="presOf" srcId="{488A25AB-DC92-47CC-A9CD-D028B119DEC2}" destId="{E12CA2B1-0AF7-4EA3-A6EA-5BFF27685CB3}" srcOrd="1" destOrd="0" presId="urn:microsoft.com/office/officeart/2005/8/layout/list1"/>
    <dgm:cxn modelId="{F15AF728-6B8B-4410-9002-D2A24E30E632}" type="presOf" srcId="{56666B7F-0F9B-491B-B8CE-4B928BE5CA8A}" destId="{A4EE8E95-2648-43B0-8680-43B2CACCFB6F}" srcOrd="0" destOrd="0" presId="urn:microsoft.com/office/officeart/2005/8/layout/list1"/>
    <dgm:cxn modelId="{0F45E435-26BA-4B39-8437-D36F9C494D75}" type="presOf" srcId="{BBA0DB60-474B-452D-A077-B0655BD7ED07}" destId="{08DAC878-F8A2-40F8-829A-C94D4EA0286C}" srcOrd="0" destOrd="0" presId="urn:microsoft.com/office/officeart/2005/8/layout/list1"/>
    <dgm:cxn modelId="{011BB75C-446D-4B13-A55E-BD2DD8F7DBE8}" type="presOf" srcId="{56666B7F-0F9B-491B-B8CE-4B928BE5CA8A}" destId="{53A3AE2D-E291-4BB7-9036-1E9FE9DE56FC}" srcOrd="1" destOrd="0" presId="urn:microsoft.com/office/officeart/2005/8/layout/list1"/>
    <dgm:cxn modelId="{034BB15D-4C2E-4A3F-8DEE-019C95814B31}" srcId="{BBA0DB60-474B-452D-A077-B0655BD7ED07}" destId="{56666B7F-0F9B-491B-B8CE-4B928BE5CA8A}" srcOrd="2" destOrd="0" parTransId="{9BE192BF-4E21-4C99-A7DB-1954CE9C82D5}" sibTransId="{EA8BB66E-5700-49B4-8B50-E8BD289267A7}"/>
    <dgm:cxn modelId="{92736445-9912-4C3A-B656-D3184E331BAE}" srcId="{BBA0DB60-474B-452D-A077-B0655BD7ED07}" destId="{488A25AB-DC92-47CC-A9CD-D028B119DEC2}" srcOrd="0" destOrd="0" parTransId="{D5052A84-6A10-4F11-9D5D-86F6A224A78E}" sibTransId="{4DDF66F8-65A5-4C35-98A9-C8E3A5AE32C4}"/>
    <dgm:cxn modelId="{33BBD4AC-46E1-4550-B120-7B4F2E44CF38}" type="presOf" srcId="{789668C8-ED31-48DC-9DFA-FE27746A3AE6}" destId="{0C6E145D-6E22-45F7-A936-8E56BE0CD736}" srcOrd="1" destOrd="0" presId="urn:microsoft.com/office/officeart/2005/8/layout/list1"/>
    <dgm:cxn modelId="{13B4E0B7-1FBD-4A27-BDA9-BDF73D36AA0C}" type="presOf" srcId="{488A25AB-DC92-47CC-A9CD-D028B119DEC2}" destId="{347BADF0-5242-4381-BFD9-750A1576C294}" srcOrd="0" destOrd="0" presId="urn:microsoft.com/office/officeart/2005/8/layout/list1"/>
    <dgm:cxn modelId="{84260EB8-5ED3-4633-A6CF-25E9AC73B38F}" type="presOf" srcId="{789668C8-ED31-48DC-9DFA-FE27746A3AE6}" destId="{893A6EBB-2376-41EA-A3A2-6AB5EEE0B8CC}" srcOrd="0" destOrd="0" presId="urn:microsoft.com/office/officeart/2005/8/layout/list1"/>
    <dgm:cxn modelId="{0459BBB9-E626-4EF1-B901-2C7AD76C01D0}" srcId="{BBA0DB60-474B-452D-A077-B0655BD7ED07}" destId="{789668C8-ED31-48DC-9DFA-FE27746A3AE6}" srcOrd="1" destOrd="0" parTransId="{EAB9192B-47AA-47E1-ADA2-33A0C6C524C6}" sibTransId="{0BE21ADB-5AD6-434C-B925-6C2EB64006CC}"/>
    <dgm:cxn modelId="{FFE6811B-06BE-41AF-9F46-1FEE5DCF1F6D}" type="presParOf" srcId="{08DAC878-F8A2-40F8-829A-C94D4EA0286C}" destId="{CD3064F9-CB10-411E-A284-F2CAA4DB3177}" srcOrd="0" destOrd="0" presId="urn:microsoft.com/office/officeart/2005/8/layout/list1"/>
    <dgm:cxn modelId="{D73D6EC6-4DDC-4471-BE39-2C175A94104E}" type="presParOf" srcId="{CD3064F9-CB10-411E-A284-F2CAA4DB3177}" destId="{347BADF0-5242-4381-BFD9-750A1576C294}" srcOrd="0" destOrd="0" presId="urn:microsoft.com/office/officeart/2005/8/layout/list1"/>
    <dgm:cxn modelId="{0DD724DD-C8A4-4D98-B671-13F0AF6FC3D2}" type="presParOf" srcId="{CD3064F9-CB10-411E-A284-F2CAA4DB3177}" destId="{E12CA2B1-0AF7-4EA3-A6EA-5BFF27685CB3}" srcOrd="1" destOrd="0" presId="urn:microsoft.com/office/officeart/2005/8/layout/list1"/>
    <dgm:cxn modelId="{13C617E2-70B1-4DBA-9086-F861A096BAE7}" type="presParOf" srcId="{08DAC878-F8A2-40F8-829A-C94D4EA0286C}" destId="{C29116A2-27FD-40E9-A01D-026FB489C479}" srcOrd="1" destOrd="0" presId="urn:microsoft.com/office/officeart/2005/8/layout/list1"/>
    <dgm:cxn modelId="{67E93BAF-D7E8-46F1-A060-D069D76D8863}" type="presParOf" srcId="{08DAC878-F8A2-40F8-829A-C94D4EA0286C}" destId="{0512E7DA-C29E-405E-BC05-D9AE04A5D4D6}" srcOrd="2" destOrd="0" presId="urn:microsoft.com/office/officeart/2005/8/layout/list1"/>
    <dgm:cxn modelId="{81828EC9-09D4-4386-AC8C-291C4D18260B}" type="presParOf" srcId="{08DAC878-F8A2-40F8-829A-C94D4EA0286C}" destId="{63117053-308E-43E9-AB74-8D0E3171C532}" srcOrd="3" destOrd="0" presId="urn:microsoft.com/office/officeart/2005/8/layout/list1"/>
    <dgm:cxn modelId="{AAE8EEAA-BA89-4ECE-8879-E941BBF580BC}" type="presParOf" srcId="{08DAC878-F8A2-40F8-829A-C94D4EA0286C}" destId="{6E0DCDDA-3585-4E3E-8032-6888A3A475C3}" srcOrd="4" destOrd="0" presId="urn:microsoft.com/office/officeart/2005/8/layout/list1"/>
    <dgm:cxn modelId="{FFD92C88-4AFF-4E6F-BA99-740E7260CD8D}" type="presParOf" srcId="{6E0DCDDA-3585-4E3E-8032-6888A3A475C3}" destId="{893A6EBB-2376-41EA-A3A2-6AB5EEE0B8CC}" srcOrd="0" destOrd="0" presId="urn:microsoft.com/office/officeart/2005/8/layout/list1"/>
    <dgm:cxn modelId="{2FBCF260-9840-43E9-88A7-BBA3A4242C71}" type="presParOf" srcId="{6E0DCDDA-3585-4E3E-8032-6888A3A475C3}" destId="{0C6E145D-6E22-45F7-A936-8E56BE0CD736}" srcOrd="1" destOrd="0" presId="urn:microsoft.com/office/officeart/2005/8/layout/list1"/>
    <dgm:cxn modelId="{E79651FD-0A61-46F0-9626-ECE62D22D6AB}" type="presParOf" srcId="{08DAC878-F8A2-40F8-829A-C94D4EA0286C}" destId="{72620724-C088-4AE8-AE86-D9AB489FD812}" srcOrd="5" destOrd="0" presId="urn:microsoft.com/office/officeart/2005/8/layout/list1"/>
    <dgm:cxn modelId="{A579ACD6-859C-4BFC-B46E-0DE50E762A02}" type="presParOf" srcId="{08DAC878-F8A2-40F8-829A-C94D4EA0286C}" destId="{1D3B60B7-2ED9-472E-9DE9-68B8ADBE3841}" srcOrd="6" destOrd="0" presId="urn:microsoft.com/office/officeart/2005/8/layout/list1"/>
    <dgm:cxn modelId="{6AB5E88C-6D1D-4A6C-87A5-807E82203233}" type="presParOf" srcId="{08DAC878-F8A2-40F8-829A-C94D4EA0286C}" destId="{51150814-DD0F-4AD5-AA73-E9A86ADC0154}" srcOrd="7" destOrd="0" presId="urn:microsoft.com/office/officeart/2005/8/layout/list1"/>
    <dgm:cxn modelId="{6DBF1ACD-6757-4CB3-B316-71B7D582914C}" type="presParOf" srcId="{08DAC878-F8A2-40F8-829A-C94D4EA0286C}" destId="{F693297E-5056-44CB-834A-4A04316808C4}" srcOrd="8" destOrd="0" presId="urn:microsoft.com/office/officeart/2005/8/layout/list1"/>
    <dgm:cxn modelId="{191A02D8-0274-46EC-A772-E54564C7BF78}" type="presParOf" srcId="{F693297E-5056-44CB-834A-4A04316808C4}" destId="{A4EE8E95-2648-43B0-8680-43B2CACCFB6F}" srcOrd="0" destOrd="0" presId="urn:microsoft.com/office/officeart/2005/8/layout/list1"/>
    <dgm:cxn modelId="{C1AC30AC-94E5-4622-B1BC-10CD71C9A20F}" type="presParOf" srcId="{F693297E-5056-44CB-834A-4A04316808C4}" destId="{53A3AE2D-E291-4BB7-9036-1E9FE9DE56FC}" srcOrd="1" destOrd="0" presId="urn:microsoft.com/office/officeart/2005/8/layout/list1"/>
    <dgm:cxn modelId="{5F4F5FD6-EF7D-40D0-92F5-C6C063D876C1}" type="presParOf" srcId="{08DAC878-F8A2-40F8-829A-C94D4EA0286C}" destId="{AF2A8979-FE4A-434A-8FB1-E5B51EEC1B93}" srcOrd="9" destOrd="0" presId="urn:microsoft.com/office/officeart/2005/8/layout/list1"/>
    <dgm:cxn modelId="{D57D7190-A618-43A1-9112-7DF28D0A0D6C}" type="presParOf" srcId="{08DAC878-F8A2-40F8-829A-C94D4EA0286C}" destId="{C13DA8BE-75F4-466E-ABEE-EA0ADD1130C0}"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FC4CBCB-8234-451F-8133-A160E5D255BA}" type="doc">
      <dgm:prSet loTypeId="urn:microsoft.com/office/officeart/2005/8/layout/list1" loCatId="list" qsTypeId="urn:microsoft.com/office/officeart/2005/8/quickstyle/simple5" qsCatId="simple" csTypeId="urn:microsoft.com/office/officeart/2005/8/colors/accent6_2" csCatId="accent6" phldr="1"/>
      <dgm:spPr/>
      <dgm:t>
        <a:bodyPr/>
        <a:lstStyle/>
        <a:p>
          <a:endParaRPr lang="en-US"/>
        </a:p>
      </dgm:t>
    </dgm:pt>
    <dgm:pt modelId="{30BE4CDE-AA16-4A52-916C-1B1D90959AF7}">
      <dgm:prSet custT="1"/>
      <dgm:spPr>
        <a:solidFill>
          <a:srgbClr val="FFEAD5"/>
        </a:solidFill>
        <a:ln>
          <a:solidFill>
            <a:srgbClr val="365F91"/>
          </a:solidFill>
        </a:ln>
      </dgm:spPr>
      <dgm:t>
        <a:bodyPr/>
        <a:lstStyle/>
        <a:p>
          <a:pPr rtl="0"/>
          <a:r>
            <a:rPr lang="en-US" sz="1200" dirty="0"/>
            <a:t>American Cancer Society Head and Neck Cancer Survivorship Care Guideline published in 2016</a:t>
          </a:r>
        </a:p>
      </dgm:t>
    </dgm:pt>
    <dgm:pt modelId="{528F6BE1-E67F-4332-9C96-1CC23AE1B60B}" type="parTrans" cxnId="{930BE0E0-52B8-433F-8AB6-7DD67BE6BE2F}">
      <dgm:prSet/>
      <dgm:spPr/>
      <dgm:t>
        <a:bodyPr/>
        <a:lstStyle/>
        <a:p>
          <a:endParaRPr lang="en-US" sz="1200"/>
        </a:p>
      </dgm:t>
    </dgm:pt>
    <dgm:pt modelId="{84F18EE1-D653-445E-9C44-6C125213623A}" type="sibTrans" cxnId="{930BE0E0-52B8-433F-8AB6-7DD67BE6BE2F}">
      <dgm:prSet/>
      <dgm:spPr/>
      <dgm:t>
        <a:bodyPr/>
        <a:lstStyle/>
        <a:p>
          <a:endParaRPr lang="en-US" sz="1200"/>
        </a:p>
      </dgm:t>
    </dgm:pt>
    <dgm:pt modelId="{19773B60-2A8A-445F-A6DC-BB4ADDC21A8D}">
      <dgm:prSet custT="1"/>
      <dgm:spPr>
        <a:solidFill>
          <a:srgbClr val="365F91"/>
        </a:solidFill>
        <a:ln>
          <a:solidFill>
            <a:srgbClr val="365F91"/>
          </a:solidFill>
        </a:ln>
      </dgm:spPr>
      <dgm:t>
        <a:bodyPr/>
        <a:lstStyle/>
        <a:p>
          <a:pPr rtl="0"/>
          <a:r>
            <a:rPr lang="en-US" sz="1200" dirty="0"/>
            <a:t>Multidisciplinary Workgroup</a:t>
          </a:r>
        </a:p>
      </dgm:t>
    </dgm:pt>
    <dgm:pt modelId="{330E7A0A-68B5-428E-8C04-D59BE9BEBCE8}" type="parTrans" cxnId="{7DA76611-3B6E-497A-A497-64CBF24886C4}">
      <dgm:prSet/>
      <dgm:spPr/>
      <dgm:t>
        <a:bodyPr/>
        <a:lstStyle/>
        <a:p>
          <a:endParaRPr lang="en-US" sz="1200"/>
        </a:p>
      </dgm:t>
    </dgm:pt>
    <dgm:pt modelId="{4D92F340-83AF-4CA1-A760-FDCAF7C83D4C}" type="sibTrans" cxnId="{7DA76611-3B6E-497A-A497-64CBF24886C4}">
      <dgm:prSet/>
      <dgm:spPr/>
      <dgm:t>
        <a:bodyPr/>
        <a:lstStyle/>
        <a:p>
          <a:endParaRPr lang="en-US" sz="1200"/>
        </a:p>
      </dgm:t>
    </dgm:pt>
    <dgm:pt modelId="{9BD59DBC-E0E6-4889-8AE5-A502D3C68E6E}">
      <dgm:prSet custT="1"/>
      <dgm:spPr>
        <a:solidFill>
          <a:srgbClr val="365F91"/>
        </a:solidFill>
        <a:ln>
          <a:solidFill>
            <a:srgbClr val="365F91"/>
          </a:solidFill>
        </a:ln>
      </dgm:spPr>
      <dgm:t>
        <a:bodyPr/>
        <a:lstStyle/>
        <a:p>
          <a:pPr rtl="0"/>
          <a:r>
            <a:rPr lang="en-US" sz="1200" dirty="0"/>
            <a:t>Articles Included</a:t>
          </a:r>
        </a:p>
      </dgm:t>
    </dgm:pt>
    <dgm:pt modelId="{31E116A9-7A56-498B-8563-E14B085F3B77}" type="parTrans" cxnId="{CED44130-8AD9-461E-87A2-C01DB017DED8}">
      <dgm:prSet/>
      <dgm:spPr/>
      <dgm:t>
        <a:bodyPr/>
        <a:lstStyle/>
        <a:p>
          <a:endParaRPr lang="en-US" sz="1200"/>
        </a:p>
      </dgm:t>
    </dgm:pt>
    <dgm:pt modelId="{C706B97D-0476-4514-A16D-E65BA3733368}" type="sibTrans" cxnId="{CED44130-8AD9-461E-87A2-C01DB017DED8}">
      <dgm:prSet/>
      <dgm:spPr/>
      <dgm:t>
        <a:bodyPr/>
        <a:lstStyle/>
        <a:p>
          <a:endParaRPr lang="en-US" sz="1200"/>
        </a:p>
      </dgm:t>
    </dgm:pt>
    <dgm:pt modelId="{B5694CCA-C0D9-4193-802E-3522A7BDB510}">
      <dgm:prSet custT="1"/>
      <dgm:spPr>
        <a:solidFill>
          <a:srgbClr val="365F91"/>
        </a:solidFill>
        <a:ln>
          <a:solidFill>
            <a:srgbClr val="365F91"/>
          </a:solidFill>
        </a:ln>
      </dgm:spPr>
      <dgm:t>
        <a:bodyPr/>
        <a:lstStyle/>
        <a:p>
          <a:pPr rtl="0"/>
          <a:r>
            <a:rPr lang="en-US" sz="1200" dirty="0"/>
            <a:t>Vetted by</a:t>
          </a:r>
        </a:p>
      </dgm:t>
    </dgm:pt>
    <dgm:pt modelId="{0FAD38E6-EE13-433F-BD6A-E0EB56AA3F88}" type="parTrans" cxnId="{18108E56-6268-42AD-890E-D784ADD77F32}">
      <dgm:prSet/>
      <dgm:spPr/>
      <dgm:t>
        <a:bodyPr/>
        <a:lstStyle/>
        <a:p>
          <a:endParaRPr lang="en-US" sz="1200"/>
        </a:p>
      </dgm:t>
    </dgm:pt>
    <dgm:pt modelId="{8C18CD6B-4C8E-4996-9F52-A90C775AFDC5}" type="sibTrans" cxnId="{18108E56-6268-42AD-890E-D784ADD77F32}">
      <dgm:prSet/>
      <dgm:spPr/>
      <dgm:t>
        <a:bodyPr/>
        <a:lstStyle/>
        <a:p>
          <a:endParaRPr lang="en-US" sz="1200"/>
        </a:p>
      </dgm:t>
    </dgm:pt>
    <dgm:pt modelId="{89CE33A0-E82B-45BE-B97D-0FD441DB43E8}">
      <dgm:prSet custT="1"/>
      <dgm:spPr>
        <a:solidFill>
          <a:srgbClr val="FFEAD5"/>
        </a:solidFill>
        <a:ln>
          <a:solidFill>
            <a:srgbClr val="365F91"/>
          </a:solidFill>
        </a:ln>
      </dgm:spPr>
      <dgm:t>
        <a:bodyPr/>
        <a:lstStyle/>
        <a:p>
          <a:pPr rtl="0"/>
          <a:r>
            <a:rPr lang="en-US" sz="1200" dirty="0">
              <a:solidFill>
                <a:schemeClr val="tx1"/>
              </a:solidFill>
            </a:rPr>
            <a:t>Expert panelists divided into topic focused subgroups </a:t>
          </a:r>
        </a:p>
      </dgm:t>
    </dgm:pt>
    <dgm:pt modelId="{53304A18-C4DA-41CC-978A-65CBE7B4E3D1}" type="parTrans" cxnId="{BF48B728-8B66-46E9-878E-ABE87FBE3442}">
      <dgm:prSet/>
      <dgm:spPr/>
      <dgm:t>
        <a:bodyPr/>
        <a:lstStyle/>
        <a:p>
          <a:endParaRPr lang="en-US" sz="1200"/>
        </a:p>
      </dgm:t>
    </dgm:pt>
    <dgm:pt modelId="{D68B4105-1AED-4B76-AEDC-D5753E4787B6}" type="sibTrans" cxnId="{BF48B728-8B66-46E9-878E-ABE87FBE3442}">
      <dgm:prSet/>
      <dgm:spPr/>
      <dgm:t>
        <a:bodyPr/>
        <a:lstStyle/>
        <a:p>
          <a:endParaRPr lang="en-US" sz="1200"/>
        </a:p>
      </dgm:t>
    </dgm:pt>
    <dgm:pt modelId="{644FAEDD-CB98-4BBB-847A-D47CD7ECF832}">
      <dgm:prSet custT="1"/>
      <dgm:spPr>
        <a:solidFill>
          <a:srgbClr val="FFEAD5"/>
        </a:solidFill>
        <a:ln>
          <a:solidFill>
            <a:srgbClr val="365F91"/>
          </a:solidFill>
        </a:ln>
      </dgm:spPr>
      <dgm:t>
        <a:bodyPr/>
        <a:lstStyle/>
        <a:p>
          <a:pPr rtl="0"/>
          <a:r>
            <a:rPr lang="en-US" sz="1200" dirty="0">
              <a:solidFill>
                <a:schemeClr val="tx1"/>
              </a:solidFill>
            </a:rPr>
            <a:t>Conducted additional literature review and analysis</a:t>
          </a:r>
        </a:p>
      </dgm:t>
    </dgm:pt>
    <dgm:pt modelId="{F326CF4F-BDC9-4F05-929C-9A84EB07DC17}" type="parTrans" cxnId="{E61F1757-04CE-44E9-B723-A38197654BA2}">
      <dgm:prSet/>
      <dgm:spPr/>
      <dgm:t>
        <a:bodyPr/>
        <a:lstStyle/>
        <a:p>
          <a:endParaRPr lang="en-US" sz="1200"/>
        </a:p>
      </dgm:t>
    </dgm:pt>
    <dgm:pt modelId="{F6E305AF-1EFC-405B-A29C-95FAD32C0391}" type="sibTrans" cxnId="{E61F1757-04CE-44E9-B723-A38197654BA2}">
      <dgm:prSet/>
      <dgm:spPr/>
      <dgm:t>
        <a:bodyPr/>
        <a:lstStyle/>
        <a:p>
          <a:endParaRPr lang="en-US" sz="1200"/>
        </a:p>
      </dgm:t>
    </dgm:pt>
    <dgm:pt modelId="{749D2F2D-F79A-4E6D-A5DF-C440A74BC42D}">
      <dgm:prSet custT="1"/>
      <dgm:spPr>
        <a:solidFill>
          <a:srgbClr val="FFEAD5">
            <a:alpha val="90000"/>
          </a:srgbClr>
        </a:solidFill>
        <a:ln>
          <a:solidFill>
            <a:srgbClr val="365F91"/>
          </a:solidFill>
        </a:ln>
      </dgm:spPr>
      <dgm:t>
        <a:bodyPr/>
        <a:lstStyle/>
        <a:p>
          <a:pPr rtl="0"/>
          <a:r>
            <a:rPr lang="en-US" sz="1200" dirty="0">
              <a:solidFill>
                <a:schemeClr val="tx1"/>
              </a:solidFill>
            </a:rPr>
            <a:t>ACS &amp; GW internal experts</a:t>
          </a:r>
        </a:p>
      </dgm:t>
    </dgm:pt>
    <dgm:pt modelId="{FC9A74D0-64E1-4D66-9FC7-C42891764ACB}" type="parTrans" cxnId="{B59963C7-DFE7-43E6-967A-9AA5D4D94D7A}">
      <dgm:prSet/>
      <dgm:spPr/>
      <dgm:t>
        <a:bodyPr/>
        <a:lstStyle/>
        <a:p>
          <a:endParaRPr lang="en-US" sz="1200"/>
        </a:p>
      </dgm:t>
    </dgm:pt>
    <dgm:pt modelId="{CFEAEE26-4144-4847-A10C-F74F580668B2}" type="sibTrans" cxnId="{B59963C7-DFE7-43E6-967A-9AA5D4D94D7A}">
      <dgm:prSet/>
      <dgm:spPr/>
      <dgm:t>
        <a:bodyPr/>
        <a:lstStyle/>
        <a:p>
          <a:endParaRPr lang="en-US" sz="1200"/>
        </a:p>
      </dgm:t>
    </dgm:pt>
    <dgm:pt modelId="{8FFDD294-564D-4548-B6BE-B309C1AEB13C}">
      <dgm:prSet custT="1"/>
      <dgm:spPr>
        <a:solidFill>
          <a:srgbClr val="FFEAD5">
            <a:alpha val="90000"/>
          </a:srgbClr>
        </a:solidFill>
        <a:ln>
          <a:solidFill>
            <a:srgbClr val="365F91"/>
          </a:solidFill>
        </a:ln>
      </dgm:spPr>
      <dgm:t>
        <a:bodyPr/>
        <a:lstStyle/>
        <a:p>
          <a:pPr rtl="0"/>
          <a:r>
            <a:rPr lang="en-US" sz="1200" dirty="0">
              <a:solidFill>
                <a:schemeClr val="tx1"/>
              </a:solidFill>
            </a:rPr>
            <a:t>ACS Priority Mission Outcomes Committee and National Board of Directors and</a:t>
          </a:r>
        </a:p>
      </dgm:t>
    </dgm:pt>
    <dgm:pt modelId="{73211450-01A1-4678-93E3-1D63E92570B1}" type="parTrans" cxnId="{DCBAA0F2-06B6-4F35-9349-DBEF0BD54003}">
      <dgm:prSet/>
      <dgm:spPr/>
      <dgm:t>
        <a:bodyPr/>
        <a:lstStyle/>
        <a:p>
          <a:endParaRPr lang="en-US" sz="1200"/>
        </a:p>
      </dgm:t>
    </dgm:pt>
    <dgm:pt modelId="{5BEC9A70-714F-4885-8F3C-B658D72E220A}" type="sibTrans" cxnId="{DCBAA0F2-06B6-4F35-9349-DBEF0BD54003}">
      <dgm:prSet/>
      <dgm:spPr/>
      <dgm:t>
        <a:bodyPr/>
        <a:lstStyle/>
        <a:p>
          <a:endParaRPr lang="en-US" sz="1200"/>
        </a:p>
      </dgm:t>
    </dgm:pt>
    <dgm:pt modelId="{687E8749-636F-402C-A9DF-BD40C3986294}">
      <dgm:prSet custT="1"/>
      <dgm:spPr>
        <a:solidFill>
          <a:srgbClr val="FFEAD5">
            <a:alpha val="90000"/>
          </a:srgbClr>
        </a:solidFill>
        <a:ln>
          <a:solidFill>
            <a:srgbClr val="365F91"/>
          </a:solidFill>
        </a:ln>
      </dgm:spPr>
      <dgm:t>
        <a:bodyPr/>
        <a:lstStyle/>
        <a:p>
          <a:pPr rtl="0"/>
          <a:r>
            <a:rPr lang="en-US" sz="1200" dirty="0">
              <a:solidFill>
                <a:schemeClr val="tx1"/>
              </a:solidFill>
            </a:rPr>
            <a:t>External experts</a:t>
          </a:r>
        </a:p>
      </dgm:t>
    </dgm:pt>
    <dgm:pt modelId="{3393DF9E-3354-4606-AB17-BE9D49A599F8}" type="parTrans" cxnId="{7ACC6E52-6EF0-49BC-9889-C99E192CF8A5}">
      <dgm:prSet/>
      <dgm:spPr/>
      <dgm:t>
        <a:bodyPr/>
        <a:lstStyle/>
        <a:p>
          <a:endParaRPr lang="en-US" sz="1200"/>
        </a:p>
      </dgm:t>
    </dgm:pt>
    <dgm:pt modelId="{7833108E-0C07-4980-B7F9-446A9D9317AC}" type="sibTrans" cxnId="{7ACC6E52-6EF0-49BC-9889-C99E192CF8A5}">
      <dgm:prSet/>
      <dgm:spPr/>
      <dgm:t>
        <a:bodyPr/>
        <a:lstStyle/>
        <a:p>
          <a:endParaRPr lang="en-US" sz="1200"/>
        </a:p>
      </dgm:t>
    </dgm:pt>
    <dgm:pt modelId="{5E85B10B-E715-43FD-8229-4E382DE941C9}">
      <dgm:prSet custT="1"/>
      <dgm:spPr>
        <a:solidFill>
          <a:srgbClr val="365F91"/>
        </a:solidFill>
        <a:ln>
          <a:solidFill>
            <a:srgbClr val="365F91"/>
          </a:solidFill>
        </a:ln>
      </dgm:spPr>
      <dgm:t>
        <a:bodyPr/>
        <a:lstStyle/>
        <a:p>
          <a:pPr rtl="0"/>
          <a:r>
            <a:rPr lang="en-US" sz="1200" dirty="0"/>
            <a:t>Primary care clinician</a:t>
          </a:r>
        </a:p>
      </dgm:t>
    </dgm:pt>
    <dgm:pt modelId="{E40704F1-0F98-4960-A491-96F09E6736EF}" type="parTrans" cxnId="{579C0C65-0140-4AA2-A51A-59FDE5C48284}">
      <dgm:prSet/>
      <dgm:spPr/>
      <dgm:t>
        <a:bodyPr/>
        <a:lstStyle/>
        <a:p>
          <a:endParaRPr lang="en-US"/>
        </a:p>
      </dgm:t>
    </dgm:pt>
    <dgm:pt modelId="{FFCCEC0D-716B-4318-A82A-816120097736}" type="sibTrans" cxnId="{579C0C65-0140-4AA2-A51A-59FDE5C48284}">
      <dgm:prSet/>
      <dgm:spPr/>
      <dgm:t>
        <a:bodyPr/>
        <a:lstStyle/>
        <a:p>
          <a:endParaRPr lang="en-US"/>
        </a:p>
      </dgm:t>
    </dgm:pt>
    <dgm:pt modelId="{8C0007A4-0CC3-4A47-9283-CAD30B739750}">
      <dgm:prSet custT="1"/>
      <dgm:spPr>
        <a:solidFill>
          <a:srgbClr val="365F91"/>
        </a:solidFill>
        <a:ln>
          <a:solidFill>
            <a:srgbClr val="365F91"/>
          </a:solidFill>
        </a:ln>
      </dgm:spPr>
      <dgm:t>
        <a:bodyPr/>
        <a:lstStyle/>
        <a:p>
          <a:pPr rtl="0"/>
          <a:r>
            <a:rPr lang="en-US" sz="1200" dirty="0"/>
            <a:t>Basis</a:t>
          </a:r>
        </a:p>
      </dgm:t>
    </dgm:pt>
    <dgm:pt modelId="{987D7250-62D8-4E33-B318-FEDB868726D0}" type="parTrans" cxnId="{155E8C8C-15EC-477A-AD4A-2A995ABE90CF}">
      <dgm:prSet/>
      <dgm:spPr/>
      <dgm:t>
        <a:bodyPr/>
        <a:lstStyle/>
        <a:p>
          <a:endParaRPr lang="en-US"/>
        </a:p>
      </dgm:t>
    </dgm:pt>
    <dgm:pt modelId="{BD1787BD-2CD6-4979-87A8-847863FF47FD}" type="sibTrans" cxnId="{155E8C8C-15EC-477A-AD4A-2A995ABE90CF}">
      <dgm:prSet/>
      <dgm:spPr/>
      <dgm:t>
        <a:bodyPr/>
        <a:lstStyle/>
        <a:p>
          <a:endParaRPr lang="en-US"/>
        </a:p>
      </dgm:t>
    </dgm:pt>
    <dgm:pt modelId="{3CF9E865-9AC2-408C-99E5-C1B6F88F3752}">
      <dgm:prSet custT="1"/>
      <dgm:spPr>
        <a:solidFill>
          <a:srgbClr val="FFEAD5"/>
        </a:solidFill>
        <a:ln>
          <a:solidFill>
            <a:srgbClr val="365F91"/>
          </a:solidFill>
        </a:ln>
      </dgm:spPr>
      <dgm:t>
        <a:bodyPr/>
        <a:lstStyle/>
        <a:p>
          <a:pPr rtl="0"/>
          <a:r>
            <a:rPr lang="en-US" sz="1200" dirty="0">
              <a:solidFill>
                <a:schemeClr val="tx1"/>
              </a:solidFill>
            </a:rPr>
            <a:t>ACS staff conducted preliminary systematic evidence reviews to develop a foundation for expert panelists</a:t>
          </a:r>
        </a:p>
      </dgm:t>
    </dgm:pt>
    <dgm:pt modelId="{64E8498E-B75E-47BD-BF3E-603FBF22FE64}" type="parTrans" cxnId="{68967E98-64ED-4DAD-94DC-092DF5D1D61B}">
      <dgm:prSet/>
      <dgm:spPr/>
      <dgm:t>
        <a:bodyPr/>
        <a:lstStyle/>
        <a:p>
          <a:endParaRPr lang="en-US"/>
        </a:p>
      </dgm:t>
    </dgm:pt>
    <dgm:pt modelId="{E2FB4BC9-AE64-4CB5-A03C-704905458AC9}" type="sibTrans" cxnId="{68967E98-64ED-4DAD-94DC-092DF5D1D61B}">
      <dgm:prSet/>
      <dgm:spPr/>
      <dgm:t>
        <a:bodyPr/>
        <a:lstStyle/>
        <a:p>
          <a:endParaRPr lang="en-US"/>
        </a:p>
      </dgm:t>
    </dgm:pt>
    <dgm:pt modelId="{E2E79376-C396-49F1-868D-4AC32A9A3E32}">
      <dgm:prSet custT="1"/>
      <dgm:spPr>
        <a:solidFill>
          <a:srgbClr val="365F91"/>
        </a:solidFill>
        <a:ln>
          <a:solidFill>
            <a:srgbClr val="365F91"/>
          </a:solidFill>
        </a:ln>
      </dgm:spPr>
      <dgm:t>
        <a:bodyPr/>
        <a:lstStyle/>
        <a:p>
          <a:pPr rtl="0"/>
          <a:r>
            <a:rPr lang="en-US" sz="1200" dirty="0"/>
            <a:t>Literature Review</a:t>
          </a:r>
        </a:p>
      </dgm:t>
    </dgm:pt>
    <dgm:pt modelId="{AD2119AA-99DB-4046-81C3-95EE2EF096A5}" type="parTrans" cxnId="{C43AF48F-576E-4C74-AE50-4EDE81ABA8F7}">
      <dgm:prSet/>
      <dgm:spPr/>
      <dgm:t>
        <a:bodyPr/>
        <a:lstStyle/>
        <a:p>
          <a:endParaRPr lang="en-US"/>
        </a:p>
      </dgm:t>
    </dgm:pt>
    <dgm:pt modelId="{503C9835-D4EA-488D-A738-728349C86849}" type="sibTrans" cxnId="{C43AF48F-576E-4C74-AE50-4EDE81ABA8F7}">
      <dgm:prSet/>
      <dgm:spPr/>
      <dgm:t>
        <a:bodyPr/>
        <a:lstStyle/>
        <a:p>
          <a:endParaRPr lang="en-US"/>
        </a:p>
      </dgm:t>
    </dgm:pt>
    <dgm:pt modelId="{F4894524-A47D-4EC9-9EB1-8F320BC76DEE}">
      <dgm:prSet custT="1"/>
      <dgm:spPr>
        <a:solidFill>
          <a:srgbClr val="365F91"/>
        </a:solidFill>
        <a:ln>
          <a:solidFill>
            <a:srgbClr val="365F91"/>
          </a:solidFill>
        </a:ln>
      </dgm:spPr>
      <dgm:t>
        <a:bodyPr/>
        <a:lstStyle/>
        <a:p>
          <a:pPr rtl="0"/>
          <a:r>
            <a:rPr lang="en-US" sz="1200" dirty="0"/>
            <a:t>184 articles used to support the guideline </a:t>
          </a:r>
        </a:p>
      </dgm:t>
    </dgm:pt>
    <dgm:pt modelId="{D109CCD8-EA28-460F-BE4C-C30E2A53EDBE}" type="parTrans" cxnId="{38B95D81-568A-49EA-B8EB-C34E126C6772}">
      <dgm:prSet/>
      <dgm:spPr/>
      <dgm:t>
        <a:bodyPr/>
        <a:lstStyle/>
        <a:p>
          <a:endParaRPr lang="en-US"/>
        </a:p>
      </dgm:t>
    </dgm:pt>
    <dgm:pt modelId="{3110994F-E21D-4016-A1C2-851367E55FD5}" type="sibTrans" cxnId="{38B95D81-568A-49EA-B8EB-C34E126C6772}">
      <dgm:prSet/>
      <dgm:spPr/>
      <dgm:t>
        <a:bodyPr/>
        <a:lstStyle/>
        <a:p>
          <a:endParaRPr lang="en-US"/>
        </a:p>
      </dgm:t>
    </dgm:pt>
    <dgm:pt modelId="{89334900-7F5B-4888-919D-EDAB4AF644AC}">
      <dgm:prSet custT="1"/>
      <dgm:spPr>
        <a:solidFill>
          <a:srgbClr val="365F91"/>
        </a:solidFill>
        <a:ln>
          <a:solidFill>
            <a:srgbClr val="365F91"/>
          </a:solidFill>
        </a:ln>
      </dgm:spPr>
      <dgm:t>
        <a:bodyPr/>
        <a:lstStyle/>
        <a:p>
          <a:pPr rtl="0"/>
          <a:r>
            <a:rPr lang="en-US" sz="1200" dirty="0"/>
            <a:t>Nurse</a:t>
          </a:r>
        </a:p>
      </dgm:t>
    </dgm:pt>
    <dgm:pt modelId="{37F0CDC4-E326-4E23-8534-1095124875A1}" type="parTrans" cxnId="{B7B4D3B0-AA76-43CF-A132-238A2F835A6A}">
      <dgm:prSet/>
      <dgm:spPr/>
      <dgm:t>
        <a:bodyPr/>
        <a:lstStyle/>
        <a:p>
          <a:endParaRPr lang="en-US"/>
        </a:p>
      </dgm:t>
    </dgm:pt>
    <dgm:pt modelId="{CEAA5317-9B7E-463B-A222-A7E7E62D762B}" type="sibTrans" cxnId="{B7B4D3B0-AA76-43CF-A132-238A2F835A6A}">
      <dgm:prSet/>
      <dgm:spPr/>
      <dgm:t>
        <a:bodyPr/>
        <a:lstStyle/>
        <a:p>
          <a:endParaRPr lang="en-US"/>
        </a:p>
      </dgm:t>
    </dgm:pt>
    <dgm:pt modelId="{17BD1DCA-557F-4275-B84A-EDADAE90F506}">
      <dgm:prSet custT="1"/>
      <dgm:spPr>
        <a:solidFill>
          <a:srgbClr val="365F91"/>
        </a:solidFill>
        <a:ln>
          <a:solidFill>
            <a:srgbClr val="365F91"/>
          </a:solidFill>
        </a:ln>
      </dgm:spPr>
      <dgm:t>
        <a:bodyPr/>
        <a:lstStyle/>
        <a:p>
          <a:pPr rtl="0"/>
          <a:r>
            <a:rPr lang="en-US" sz="1200" dirty="0"/>
            <a:t>Cancer survivor</a:t>
          </a:r>
        </a:p>
      </dgm:t>
    </dgm:pt>
    <dgm:pt modelId="{AE828C6B-82FA-4A89-9811-9B8C69984F31}" type="parTrans" cxnId="{6B79FF66-A702-4F59-ADBB-58F72B2D37A7}">
      <dgm:prSet/>
      <dgm:spPr/>
      <dgm:t>
        <a:bodyPr/>
        <a:lstStyle/>
        <a:p>
          <a:endParaRPr lang="en-US"/>
        </a:p>
      </dgm:t>
    </dgm:pt>
    <dgm:pt modelId="{6C0F8083-3D04-4447-9B3F-C114FD4709C2}" type="sibTrans" cxnId="{6B79FF66-A702-4F59-ADBB-58F72B2D37A7}">
      <dgm:prSet/>
      <dgm:spPr/>
      <dgm:t>
        <a:bodyPr/>
        <a:lstStyle/>
        <a:p>
          <a:endParaRPr lang="en-US"/>
        </a:p>
      </dgm:t>
    </dgm:pt>
    <dgm:pt modelId="{877807E3-C8BC-4FB0-9CDA-6D2505FA933F}">
      <dgm:prSet custT="1"/>
      <dgm:spPr>
        <a:solidFill>
          <a:srgbClr val="365F91"/>
        </a:solidFill>
        <a:ln>
          <a:solidFill>
            <a:srgbClr val="365F91"/>
          </a:solidFill>
        </a:ln>
      </dgm:spPr>
      <dgm:t>
        <a:bodyPr/>
        <a:lstStyle/>
        <a:p>
          <a:pPr rtl="0"/>
          <a:r>
            <a:rPr lang="en-US" sz="1200" dirty="0"/>
            <a:t>Oncologist (Surgical, Medical, Radiation)</a:t>
          </a:r>
        </a:p>
      </dgm:t>
    </dgm:pt>
    <dgm:pt modelId="{47DD84D0-B2AB-4078-B5AE-5AD031AEDDFC}" type="parTrans" cxnId="{145A0B2E-59AA-4128-9C62-4AB60B947665}">
      <dgm:prSet/>
      <dgm:spPr/>
      <dgm:t>
        <a:bodyPr/>
        <a:lstStyle/>
        <a:p>
          <a:endParaRPr lang="en-US"/>
        </a:p>
      </dgm:t>
    </dgm:pt>
    <dgm:pt modelId="{17F9B27D-141A-4763-83EC-7AF063EDA59B}" type="sibTrans" cxnId="{145A0B2E-59AA-4128-9C62-4AB60B947665}">
      <dgm:prSet/>
      <dgm:spPr/>
      <dgm:t>
        <a:bodyPr/>
        <a:lstStyle/>
        <a:p>
          <a:endParaRPr lang="en-US"/>
        </a:p>
      </dgm:t>
    </dgm:pt>
    <dgm:pt modelId="{B5B5196A-D9EF-49DB-B070-653D76F66711}">
      <dgm:prSet custT="1"/>
      <dgm:spPr>
        <a:solidFill>
          <a:srgbClr val="365F91"/>
        </a:solidFill>
        <a:ln>
          <a:solidFill>
            <a:srgbClr val="365F91"/>
          </a:solidFill>
        </a:ln>
      </dgm:spPr>
      <dgm:t>
        <a:bodyPr/>
        <a:lstStyle/>
        <a:p>
          <a:pPr rtl="0"/>
          <a:r>
            <a:rPr lang="en-US" sz="1200" dirty="0"/>
            <a:t>Clinical psychologist</a:t>
          </a:r>
        </a:p>
      </dgm:t>
    </dgm:pt>
    <dgm:pt modelId="{07E7A417-B4B9-4DC9-8818-BFA114AAB723}" type="parTrans" cxnId="{E8A77FCC-5B96-4027-B578-5BEC882739A7}">
      <dgm:prSet/>
      <dgm:spPr/>
      <dgm:t>
        <a:bodyPr/>
        <a:lstStyle/>
        <a:p>
          <a:endParaRPr lang="en-US"/>
        </a:p>
      </dgm:t>
    </dgm:pt>
    <dgm:pt modelId="{848EED40-304E-491B-BB4F-FDD4BE771649}" type="sibTrans" cxnId="{E8A77FCC-5B96-4027-B578-5BEC882739A7}">
      <dgm:prSet/>
      <dgm:spPr/>
      <dgm:t>
        <a:bodyPr/>
        <a:lstStyle/>
        <a:p>
          <a:endParaRPr lang="en-US"/>
        </a:p>
      </dgm:t>
    </dgm:pt>
    <dgm:pt modelId="{7B4DFBC6-5FD2-404A-9414-10BEA1BB35A5}">
      <dgm:prSet custT="1"/>
      <dgm:spPr>
        <a:solidFill>
          <a:srgbClr val="365F91"/>
        </a:solidFill>
        <a:ln>
          <a:solidFill>
            <a:srgbClr val="365F91"/>
          </a:solidFill>
        </a:ln>
      </dgm:spPr>
      <dgm:t>
        <a:bodyPr/>
        <a:lstStyle/>
        <a:p>
          <a:pPr rtl="0"/>
          <a:r>
            <a:rPr lang="en-US" sz="1200" dirty="0"/>
            <a:t>Speech-language pathologist</a:t>
          </a:r>
        </a:p>
      </dgm:t>
    </dgm:pt>
    <dgm:pt modelId="{C188D985-9201-4011-A845-C2BF770FDCD3}" type="parTrans" cxnId="{EC5E238A-E2D3-4D5C-846A-021151686B30}">
      <dgm:prSet/>
      <dgm:spPr/>
      <dgm:t>
        <a:bodyPr/>
        <a:lstStyle/>
        <a:p>
          <a:endParaRPr lang="en-US"/>
        </a:p>
      </dgm:t>
    </dgm:pt>
    <dgm:pt modelId="{FF0E65AB-3512-4AF5-B55E-DDAB4614A848}" type="sibTrans" cxnId="{EC5E238A-E2D3-4D5C-846A-021151686B30}">
      <dgm:prSet/>
      <dgm:spPr/>
      <dgm:t>
        <a:bodyPr/>
        <a:lstStyle/>
        <a:p>
          <a:endParaRPr lang="en-US"/>
        </a:p>
      </dgm:t>
    </dgm:pt>
    <dgm:pt modelId="{F0093977-FAEB-4E5C-A3D5-07AA1C1BF3E1}">
      <dgm:prSet custT="1"/>
      <dgm:spPr>
        <a:solidFill>
          <a:srgbClr val="365F91"/>
        </a:solidFill>
        <a:ln>
          <a:solidFill>
            <a:srgbClr val="365F91"/>
          </a:solidFill>
        </a:ln>
      </dgm:spPr>
      <dgm:t>
        <a:bodyPr/>
        <a:lstStyle/>
        <a:p>
          <a:pPr rtl="0"/>
          <a:r>
            <a:rPr lang="en-US" sz="1200" dirty="0"/>
            <a:t>Rehabilitation specialist</a:t>
          </a:r>
        </a:p>
      </dgm:t>
    </dgm:pt>
    <dgm:pt modelId="{9E3BB1FD-F8E0-43E6-9774-3D1AECE1FE91}" type="parTrans" cxnId="{C6DC1145-099E-4909-9042-40AAC0675245}">
      <dgm:prSet/>
      <dgm:spPr/>
      <dgm:t>
        <a:bodyPr/>
        <a:lstStyle/>
        <a:p>
          <a:endParaRPr lang="en-US"/>
        </a:p>
      </dgm:t>
    </dgm:pt>
    <dgm:pt modelId="{A701CD7E-9F0C-4755-9D32-8FC85823D34B}" type="sibTrans" cxnId="{C6DC1145-099E-4909-9042-40AAC0675245}">
      <dgm:prSet/>
      <dgm:spPr/>
      <dgm:t>
        <a:bodyPr/>
        <a:lstStyle/>
        <a:p>
          <a:endParaRPr lang="en-US"/>
        </a:p>
      </dgm:t>
    </dgm:pt>
    <dgm:pt modelId="{B47B885D-4156-4981-8707-A0FB2A1C4E43}">
      <dgm:prSet custT="1"/>
      <dgm:spPr>
        <a:solidFill>
          <a:srgbClr val="365F91"/>
        </a:solidFill>
        <a:ln>
          <a:solidFill>
            <a:srgbClr val="365F91"/>
          </a:solidFill>
        </a:ln>
      </dgm:spPr>
      <dgm:t>
        <a:bodyPr/>
        <a:lstStyle/>
        <a:p>
          <a:pPr rtl="0"/>
          <a:r>
            <a:rPr lang="en-US" sz="1200" dirty="0"/>
            <a:t>Dentist</a:t>
          </a:r>
        </a:p>
      </dgm:t>
    </dgm:pt>
    <dgm:pt modelId="{9E7DF883-E8CF-4FDC-8D69-3F97502A5364}" type="parTrans" cxnId="{4F758066-2D91-43D9-9443-FAAF65CD6E9C}">
      <dgm:prSet/>
      <dgm:spPr/>
    </dgm:pt>
    <dgm:pt modelId="{4109EF64-F479-4739-BA27-F792238E8025}" type="sibTrans" cxnId="{4F758066-2D91-43D9-9443-FAAF65CD6E9C}">
      <dgm:prSet/>
      <dgm:spPr/>
    </dgm:pt>
    <dgm:pt modelId="{D6EB5008-7BD4-408C-A8A8-87A8ADDCFD96}" type="pres">
      <dgm:prSet presAssocID="{7FC4CBCB-8234-451F-8133-A160E5D255BA}" presName="linear" presStyleCnt="0">
        <dgm:presLayoutVars>
          <dgm:dir/>
          <dgm:animLvl val="lvl"/>
          <dgm:resizeHandles val="exact"/>
        </dgm:presLayoutVars>
      </dgm:prSet>
      <dgm:spPr/>
    </dgm:pt>
    <dgm:pt modelId="{55C5433E-4FE8-4A5C-A4DE-97078B86C773}" type="pres">
      <dgm:prSet presAssocID="{8C0007A4-0CC3-4A47-9283-CAD30B739750}" presName="parentLin" presStyleCnt="0"/>
      <dgm:spPr/>
    </dgm:pt>
    <dgm:pt modelId="{EA537AEC-2471-42B0-ADD1-2ABA6EC2E67B}" type="pres">
      <dgm:prSet presAssocID="{8C0007A4-0CC3-4A47-9283-CAD30B739750}" presName="parentLeftMargin" presStyleLbl="node1" presStyleIdx="0" presStyleCnt="5"/>
      <dgm:spPr/>
    </dgm:pt>
    <dgm:pt modelId="{E9DC8A87-2B21-4773-879F-A00930AD06B8}" type="pres">
      <dgm:prSet presAssocID="{8C0007A4-0CC3-4A47-9283-CAD30B739750}" presName="parentText" presStyleLbl="node1" presStyleIdx="0" presStyleCnt="5">
        <dgm:presLayoutVars>
          <dgm:chMax val="0"/>
          <dgm:bulletEnabled val="1"/>
        </dgm:presLayoutVars>
      </dgm:prSet>
      <dgm:spPr/>
    </dgm:pt>
    <dgm:pt modelId="{89E7669A-011F-4487-A7A4-5DA77DCB6FAA}" type="pres">
      <dgm:prSet presAssocID="{8C0007A4-0CC3-4A47-9283-CAD30B739750}" presName="negativeSpace" presStyleCnt="0"/>
      <dgm:spPr/>
    </dgm:pt>
    <dgm:pt modelId="{A200F463-B994-4FA7-A532-E0CEEA81B1D3}" type="pres">
      <dgm:prSet presAssocID="{8C0007A4-0CC3-4A47-9283-CAD30B739750}" presName="childText" presStyleLbl="conFgAcc1" presStyleIdx="0" presStyleCnt="5">
        <dgm:presLayoutVars>
          <dgm:bulletEnabled val="1"/>
        </dgm:presLayoutVars>
      </dgm:prSet>
      <dgm:spPr/>
    </dgm:pt>
    <dgm:pt modelId="{574AC8CC-7654-46AA-B831-FA9809F0E6B9}" type="pres">
      <dgm:prSet presAssocID="{BD1787BD-2CD6-4979-87A8-847863FF47FD}" presName="spaceBetweenRectangles" presStyleCnt="0"/>
      <dgm:spPr/>
    </dgm:pt>
    <dgm:pt modelId="{1533AA87-1CCA-47E2-8D0A-37A51379E0BE}" type="pres">
      <dgm:prSet presAssocID="{19773B60-2A8A-445F-A6DC-BB4ADDC21A8D}" presName="parentLin" presStyleCnt="0"/>
      <dgm:spPr/>
    </dgm:pt>
    <dgm:pt modelId="{F225F3AB-B0D2-408E-944F-EDB7762AC868}" type="pres">
      <dgm:prSet presAssocID="{19773B60-2A8A-445F-A6DC-BB4ADDC21A8D}" presName="parentLeftMargin" presStyleLbl="node1" presStyleIdx="0" presStyleCnt="5"/>
      <dgm:spPr/>
    </dgm:pt>
    <dgm:pt modelId="{602FCBF5-C1D6-4F0A-AF64-BBF519068849}" type="pres">
      <dgm:prSet presAssocID="{19773B60-2A8A-445F-A6DC-BB4ADDC21A8D}" presName="parentText" presStyleLbl="node1" presStyleIdx="1" presStyleCnt="5">
        <dgm:presLayoutVars>
          <dgm:chMax val="0"/>
          <dgm:bulletEnabled val="1"/>
        </dgm:presLayoutVars>
      </dgm:prSet>
      <dgm:spPr/>
    </dgm:pt>
    <dgm:pt modelId="{0D91566F-7E64-4A50-89D0-4BFEF3B01F40}" type="pres">
      <dgm:prSet presAssocID="{19773B60-2A8A-445F-A6DC-BB4ADDC21A8D}" presName="negativeSpace" presStyleCnt="0"/>
      <dgm:spPr/>
    </dgm:pt>
    <dgm:pt modelId="{563E1B55-DB50-4DC4-9395-ACB1B619D996}" type="pres">
      <dgm:prSet presAssocID="{19773B60-2A8A-445F-A6DC-BB4ADDC21A8D}" presName="childText" presStyleLbl="conFgAcc1" presStyleIdx="1" presStyleCnt="5" custLinFactNeighborX="-870" custLinFactNeighborY="-15648">
        <dgm:presLayoutVars>
          <dgm:bulletEnabled val="1"/>
        </dgm:presLayoutVars>
      </dgm:prSet>
      <dgm:spPr>
        <a:solidFill>
          <a:srgbClr val="FFEAD5">
            <a:alpha val="90000"/>
          </a:srgbClr>
        </a:solidFill>
      </dgm:spPr>
    </dgm:pt>
    <dgm:pt modelId="{ED762EF5-BFB6-4255-B021-BB003F8E513A}" type="pres">
      <dgm:prSet presAssocID="{4D92F340-83AF-4CA1-A760-FDCAF7C83D4C}" presName="spaceBetweenRectangles" presStyleCnt="0"/>
      <dgm:spPr/>
    </dgm:pt>
    <dgm:pt modelId="{D292FBE6-FFD9-4559-9268-B1AF65E6FC85}" type="pres">
      <dgm:prSet presAssocID="{E2E79376-C396-49F1-868D-4AC32A9A3E32}" presName="parentLin" presStyleCnt="0"/>
      <dgm:spPr/>
    </dgm:pt>
    <dgm:pt modelId="{F181E0FB-A555-4E01-91E0-6D1B8B830D03}" type="pres">
      <dgm:prSet presAssocID="{E2E79376-C396-49F1-868D-4AC32A9A3E32}" presName="parentLeftMargin" presStyleLbl="node1" presStyleIdx="1" presStyleCnt="5"/>
      <dgm:spPr/>
    </dgm:pt>
    <dgm:pt modelId="{42F661BD-A689-4771-8254-52EEB7AEF54F}" type="pres">
      <dgm:prSet presAssocID="{E2E79376-C396-49F1-868D-4AC32A9A3E32}" presName="parentText" presStyleLbl="node1" presStyleIdx="2" presStyleCnt="5">
        <dgm:presLayoutVars>
          <dgm:chMax val="0"/>
          <dgm:bulletEnabled val="1"/>
        </dgm:presLayoutVars>
      </dgm:prSet>
      <dgm:spPr/>
    </dgm:pt>
    <dgm:pt modelId="{5273BD27-C638-48FE-BB76-EA0D5ECB431E}" type="pres">
      <dgm:prSet presAssocID="{E2E79376-C396-49F1-868D-4AC32A9A3E32}" presName="negativeSpace" presStyleCnt="0"/>
      <dgm:spPr/>
    </dgm:pt>
    <dgm:pt modelId="{AC3F7A55-4555-426B-A2C2-5A195211EC27}" type="pres">
      <dgm:prSet presAssocID="{E2E79376-C396-49F1-868D-4AC32A9A3E32}" presName="childText" presStyleLbl="conFgAcc1" presStyleIdx="2" presStyleCnt="5">
        <dgm:presLayoutVars>
          <dgm:bulletEnabled val="1"/>
        </dgm:presLayoutVars>
      </dgm:prSet>
      <dgm:spPr/>
    </dgm:pt>
    <dgm:pt modelId="{D436BCFA-1A61-4275-A304-DE64EC879239}" type="pres">
      <dgm:prSet presAssocID="{503C9835-D4EA-488D-A738-728349C86849}" presName="spaceBetweenRectangles" presStyleCnt="0"/>
      <dgm:spPr/>
    </dgm:pt>
    <dgm:pt modelId="{6E41143A-BFE3-4075-ABC9-B4BBE1D781F0}" type="pres">
      <dgm:prSet presAssocID="{9BD59DBC-E0E6-4889-8AE5-A502D3C68E6E}" presName="parentLin" presStyleCnt="0"/>
      <dgm:spPr/>
    </dgm:pt>
    <dgm:pt modelId="{393BFE6F-0B4C-425C-9B90-F33DCE54C2E0}" type="pres">
      <dgm:prSet presAssocID="{9BD59DBC-E0E6-4889-8AE5-A502D3C68E6E}" presName="parentLeftMargin" presStyleLbl="node1" presStyleIdx="2" presStyleCnt="5"/>
      <dgm:spPr/>
    </dgm:pt>
    <dgm:pt modelId="{A4AEA78B-7814-4AA1-BCD4-2DDE1CEE9D5F}" type="pres">
      <dgm:prSet presAssocID="{9BD59DBC-E0E6-4889-8AE5-A502D3C68E6E}" presName="parentText" presStyleLbl="node1" presStyleIdx="3" presStyleCnt="5">
        <dgm:presLayoutVars>
          <dgm:chMax val="0"/>
          <dgm:bulletEnabled val="1"/>
        </dgm:presLayoutVars>
      </dgm:prSet>
      <dgm:spPr/>
    </dgm:pt>
    <dgm:pt modelId="{8FB260BF-C3C6-4EBD-87FD-4E33FB380B35}" type="pres">
      <dgm:prSet presAssocID="{9BD59DBC-E0E6-4889-8AE5-A502D3C68E6E}" presName="negativeSpace" presStyleCnt="0"/>
      <dgm:spPr/>
    </dgm:pt>
    <dgm:pt modelId="{474A95FD-A3D5-43B1-A977-FB737684622C}" type="pres">
      <dgm:prSet presAssocID="{9BD59DBC-E0E6-4889-8AE5-A502D3C68E6E}" presName="childText" presStyleLbl="conFgAcc1" presStyleIdx="3" presStyleCnt="5">
        <dgm:presLayoutVars>
          <dgm:bulletEnabled val="1"/>
        </dgm:presLayoutVars>
      </dgm:prSet>
      <dgm:spPr>
        <a:solidFill>
          <a:srgbClr val="FFEAD5">
            <a:alpha val="90000"/>
          </a:srgbClr>
        </a:solidFill>
        <a:ln>
          <a:solidFill>
            <a:srgbClr val="365F91"/>
          </a:solidFill>
        </a:ln>
      </dgm:spPr>
    </dgm:pt>
    <dgm:pt modelId="{F34E7C10-7C64-47F9-8D04-D13C3A340B49}" type="pres">
      <dgm:prSet presAssocID="{C706B97D-0476-4514-A16D-E65BA3733368}" presName="spaceBetweenRectangles" presStyleCnt="0"/>
      <dgm:spPr/>
    </dgm:pt>
    <dgm:pt modelId="{D0A4FD4F-D104-4D01-ADA6-7C4A993CF312}" type="pres">
      <dgm:prSet presAssocID="{B5694CCA-C0D9-4193-802E-3522A7BDB510}" presName="parentLin" presStyleCnt="0"/>
      <dgm:spPr/>
    </dgm:pt>
    <dgm:pt modelId="{699A4A4D-70F1-4820-B607-07BC82FF4D76}" type="pres">
      <dgm:prSet presAssocID="{B5694CCA-C0D9-4193-802E-3522A7BDB510}" presName="parentLeftMargin" presStyleLbl="node1" presStyleIdx="3" presStyleCnt="5"/>
      <dgm:spPr/>
    </dgm:pt>
    <dgm:pt modelId="{6F5AA880-3647-4D89-9A09-075051BE9759}" type="pres">
      <dgm:prSet presAssocID="{B5694CCA-C0D9-4193-802E-3522A7BDB510}" presName="parentText" presStyleLbl="node1" presStyleIdx="4" presStyleCnt="5">
        <dgm:presLayoutVars>
          <dgm:chMax val="0"/>
          <dgm:bulletEnabled val="1"/>
        </dgm:presLayoutVars>
      </dgm:prSet>
      <dgm:spPr/>
    </dgm:pt>
    <dgm:pt modelId="{7E465F87-4141-4760-A86C-B9DDC17732E6}" type="pres">
      <dgm:prSet presAssocID="{B5694CCA-C0D9-4193-802E-3522A7BDB510}" presName="negativeSpace" presStyleCnt="0"/>
      <dgm:spPr/>
    </dgm:pt>
    <dgm:pt modelId="{539074F0-E974-4D59-AA6E-3327B28B5423}" type="pres">
      <dgm:prSet presAssocID="{B5694CCA-C0D9-4193-802E-3522A7BDB510}" presName="childText" presStyleLbl="conFgAcc1" presStyleIdx="4" presStyleCnt="5">
        <dgm:presLayoutVars>
          <dgm:bulletEnabled val="1"/>
        </dgm:presLayoutVars>
      </dgm:prSet>
      <dgm:spPr/>
    </dgm:pt>
  </dgm:ptLst>
  <dgm:cxnLst>
    <dgm:cxn modelId="{5688AA03-6576-473F-8DFF-282FF6A00CE5}" type="presOf" srcId="{9BD59DBC-E0E6-4889-8AE5-A502D3C68E6E}" destId="{393BFE6F-0B4C-425C-9B90-F33DCE54C2E0}" srcOrd="0" destOrd="0" presId="urn:microsoft.com/office/officeart/2005/8/layout/list1"/>
    <dgm:cxn modelId="{7DA76611-3B6E-497A-A497-64CBF24886C4}" srcId="{7FC4CBCB-8234-451F-8133-A160E5D255BA}" destId="{19773B60-2A8A-445F-A6DC-BB4ADDC21A8D}" srcOrd="1" destOrd="0" parTransId="{330E7A0A-68B5-428E-8C04-D59BE9BEBCE8}" sibTransId="{4D92F340-83AF-4CA1-A760-FDCAF7C83D4C}"/>
    <dgm:cxn modelId="{7D9B1415-BA81-445C-9A64-CC9D4F99E9F4}" type="presOf" srcId="{B5694CCA-C0D9-4193-802E-3522A7BDB510}" destId="{699A4A4D-70F1-4820-B607-07BC82FF4D76}" srcOrd="0" destOrd="0" presId="urn:microsoft.com/office/officeart/2005/8/layout/list1"/>
    <dgm:cxn modelId="{3537CC1A-622A-4B3C-A3AD-524210366BE8}" type="presOf" srcId="{B47B885D-4156-4981-8707-A0FB2A1C4E43}" destId="{563E1B55-DB50-4DC4-9395-ACB1B619D996}" srcOrd="0" destOrd="1" presId="urn:microsoft.com/office/officeart/2005/8/layout/list1"/>
    <dgm:cxn modelId="{E931621D-94B5-48FB-98A0-8A919F435BBC}" type="presOf" srcId="{644FAEDD-CB98-4BBB-847A-D47CD7ECF832}" destId="{AC3F7A55-4555-426B-A2C2-5A195211EC27}" srcOrd="0" destOrd="2" presId="urn:microsoft.com/office/officeart/2005/8/layout/list1"/>
    <dgm:cxn modelId="{D2767623-743B-4181-88C2-EF96E34603E5}" type="presOf" srcId="{19773B60-2A8A-445F-A6DC-BB4ADDC21A8D}" destId="{F225F3AB-B0D2-408E-944F-EDB7762AC868}" srcOrd="0" destOrd="0" presId="urn:microsoft.com/office/officeart/2005/8/layout/list1"/>
    <dgm:cxn modelId="{49926D26-E6EA-4AE5-B88D-ABD45D72B800}" type="presOf" srcId="{F4894524-A47D-4EC9-9EB1-8F320BC76DEE}" destId="{474A95FD-A3D5-43B1-A977-FB737684622C}" srcOrd="0" destOrd="0" presId="urn:microsoft.com/office/officeart/2005/8/layout/list1"/>
    <dgm:cxn modelId="{BF48B728-8B66-46E9-878E-ABE87FBE3442}" srcId="{E2E79376-C396-49F1-868D-4AC32A9A3E32}" destId="{89CE33A0-E82B-45BE-B97D-0FD441DB43E8}" srcOrd="1" destOrd="0" parTransId="{53304A18-C4DA-41CC-978A-65CBE7B4E3D1}" sibTransId="{D68B4105-1AED-4B76-AEDC-D5753E4787B6}"/>
    <dgm:cxn modelId="{7664102A-6EBE-4056-BE69-44B5EB3CD949}" type="presOf" srcId="{687E8749-636F-402C-A9DF-BD40C3986294}" destId="{539074F0-E974-4D59-AA6E-3327B28B5423}" srcOrd="0" destOrd="2" presId="urn:microsoft.com/office/officeart/2005/8/layout/list1"/>
    <dgm:cxn modelId="{145A0B2E-59AA-4128-9C62-4AB60B947665}" srcId="{19773B60-2A8A-445F-A6DC-BB4ADDC21A8D}" destId="{877807E3-C8BC-4FB0-9CDA-6D2505FA933F}" srcOrd="2" destOrd="0" parTransId="{47DD84D0-B2AB-4078-B5AE-5AD031AEDDFC}" sibTransId="{17F9B27D-141A-4763-83EC-7AF063EDA59B}"/>
    <dgm:cxn modelId="{CED44130-8AD9-461E-87A2-C01DB017DED8}" srcId="{7FC4CBCB-8234-451F-8133-A160E5D255BA}" destId="{9BD59DBC-E0E6-4889-8AE5-A502D3C68E6E}" srcOrd="3" destOrd="0" parTransId="{31E116A9-7A56-498B-8563-E14B085F3B77}" sibTransId="{C706B97D-0476-4514-A16D-E65BA3733368}"/>
    <dgm:cxn modelId="{0F40D35D-22F1-435D-976E-B0BEDC91FA54}" type="presOf" srcId="{3CF9E865-9AC2-408C-99E5-C1B6F88F3752}" destId="{AC3F7A55-4555-426B-A2C2-5A195211EC27}" srcOrd="0" destOrd="0" presId="urn:microsoft.com/office/officeart/2005/8/layout/list1"/>
    <dgm:cxn modelId="{A0A80B5E-4A56-4A0C-A897-43609184AFE9}" type="presOf" srcId="{B5B5196A-D9EF-49DB-B070-653D76F66711}" destId="{563E1B55-DB50-4DC4-9395-ACB1B619D996}" srcOrd="0" destOrd="3" presId="urn:microsoft.com/office/officeart/2005/8/layout/list1"/>
    <dgm:cxn modelId="{ED103642-08CA-4CC1-9B15-2D3EF38181F9}" type="presOf" srcId="{877807E3-C8BC-4FB0-9CDA-6D2505FA933F}" destId="{563E1B55-DB50-4DC4-9395-ACB1B619D996}" srcOrd="0" destOrd="2" presId="urn:microsoft.com/office/officeart/2005/8/layout/list1"/>
    <dgm:cxn modelId="{579C0C65-0140-4AA2-A51A-59FDE5C48284}" srcId="{19773B60-2A8A-445F-A6DC-BB4ADDC21A8D}" destId="{5E85B10B-E715-43FD-8229-4E382DE941C9}" srcOrd="0" destOrd="0" parTransId="{E40704F1-0F98-4960-A491-96F09E6736EF}" sibTransId="{FFCCEC0D-716B-4318-A82A-816120097736}"/>
    <dgm:cxn modelId="{C6DC1145-099E-4909-9042-40AAC0675245}" srcId="{19773B60-2A8A-445F-A6DC-BB4ADDC21A8D}" destId="{F0093977-FAEB-4E5C-A3D5-07AA1C1BF3E1}" srcOrd="5" destOrd="0" parTransId="{9E3BB1FD-F8E0-43E6-9774-3D1AECE1FE91}" sibTransId="{A701CD7E-9F0C-4755-9D32-8FC85823D34B}"/>
    <dgm:cxn modelId="{4F758066-2D91-43D9-9443-FAAF65CD6E9C}" srcId="{19773B60-2A8A-445F-A6DC-BB4ADDC21A8D}" destId="{B47B885D-4156-4981-8707-A0FB2A1C4E43}" srcOrd="1" destOrd="0" parTransId="{9E7DF883-E8CF-4FDC-8D69-3F97502A5364}" sibTransId="{4109EF64-F479-4739-BA27-F792238E8025}"/>
    <dgm:cxn modelId="{6B79FF66-A702-4F59-ADBB-58F72B2D37A7}" srcId="{19773B60-2A8A-445F-A6DC-BB4ADDC21A8D}" destId="{17BD1DCA-557F-4275-B84A-EDADAE90F506}" srcOrd="7" destOrd="0" parTransId="{AE828C6B-82FA-4A89-9811-9B8C69984F31}" sibTransId="{6C0F8083-3D04-4447-9B3F-C114FD4709C2}"/>
    <dgm:cxn modelId="{FC92DE6C-0BD2-4B0A-8738-1B05B275C19C}" type="presOf" srcId="{E2E79376-C396-49F1-868D-4AC32A9A3E32}" destId="{F181E0FB-A555-4E01-91E0-6D1B8B830D03}" srcOrd="0" destOrd="0" presId="urn:microsoft.com/office/officeart/2005/8/layout/list1"/>
    <dgm:cxn modelId="{47967771-4B99-4ED9-ADD2-BB6E480FBDFC}" type="presOf" srcId="{30BE4CDE-AA16-4A52-916C-1B1D90959AF7}" destId="{A200F463-B994-4FA7-A532-E0CEEA81B1D3}" srcOrd="0" destOrd="0" presId="urn:microsoft.com/office/officeart/2005/8/layout/list1"/>
    <dgm:cxn modelId="{7ACC6E52-6EF0-49BC-9889-C99E192CF8A5}" srcId="{B5694CCA-C0D9-4193-802E-3522A7BDB510}" destId="{687E8749-636F-402C-A9DF-BD40C3986294}" srcOrd="2" destOrd="0" parTransId="{3393DF9E-3354-4606-AB17-BE9D49A599F8}" sibTransId="{7833108E-0C07-4980-B7F9-446A9D9317AC}"/>
    <dgm:cxn modelId="{18108E56-6268-42AD-890E-D784ADD77F32}" srcId="{7FC4CBCB-8234-451F-8133-A160E5D255BA}" destId="{B5694CCA-C0D9-4193-802E-3522A7BDB510}" srcOrd="4" destOrd="0" parTransId="{0FAD38E6-EE13-433F-BD6A-E0EB56AA3F88}" sibTransId="{8C18CD6B-4C8E-4996-9F52-A90C775AFDC5}"/>
    <dgm:cxn modelId="{E61F1757-04CE-44E9-B723-A38197654BA2}" srcId="{E2E79376-C396-49F1-868D-4AC32A9A3E32}" destId="{644FAEDD-CB98-4BBB-847A-D47CD7ECF832}" srcOrd="2" destOrd="0" parTransId="{F326CF4F-BDC9-4F05-929C-9A84EB07DC17}" sibTransId="{F6E305AF-1EFC-405B-A29C-95FAD32C0391}"/>
    <dgm:cxn modelId="{BAEA017F-A945-4579-9C61-4D3A935A1863}" type="presOf" srcId="{7FC4CBCB-8234-451F-8133-A160E5D255BA}" destId="{D6EB5008-7BD4-408C-A8A8-87A8ADDCFD96}" srcOrd="0" destOrd="0" presId="urn:microsoft.com/office/officeart/2005/8/layout/list1"/>
    <dgm:cxn modelId="{38B95D81-568A-49EA-B8EB-C34E126C6772}" srcId="{9BD59DBC-E0E6-4889-8AE5-A502D3C68E6E}" destId="{F4894524-A47D-4EC9-9EB1-8F320BC76DEE}" srcOrd="0" destOrd="0" parTransId="{D109CCD8-EA28-460F-BE4C-C30E2A53EDBE}" sibTransId="{3110994F-E21D-4016-A1C2-851367E55FD5}"/>
    <dgm:cxn modelId="{EC5E238A-E2D3-4D5C-846A-021151686B30}" srcId="{19773B60-2A8A-445F-A6DC-BB4ADDC21A8D}" destId="{7B4DFBC6-5FD2-404A-9414-10BEA1BB35A5}" srcOrd="4" destOrd="0" parTransId="{C188D985-9201-4011-A845-C2BF770FDCD3}" sibTransId="{FF0E65AB-3512-4AF5-B55E-DDAB4614A848}"/>
    <dgm:cxn modelId="{155E8C8C-15EC-477A-AD4A-2A995ABE90CF}" srcId="{7FC4CBCB-8234-451F-8133-A160E5D255BA}" destId="{8C0007A4-0CC3-4A47-9283-CAD30B739750}" srcOrd="0" destOrd="0" parTransId="{987D7250-62D8-4E33-B318-FEDB868726D0}" sibTransId="{BD1787BD-2CD6-4979-87A8-847863FF47FD}"/>
    <dgm:cxn modelId="{1398EA8D-A799-4C13-86CE-0FA4743CE67F}" type="presOf" srcId="{9BD59DBC-E0E6-4889-8AE5-A502D3C68E6E}" destId="{A4AEA78B-7814-4AA1-BCD4-2DDE1CEE9D5F}" srcOrd="1" destOrd="0" presId="urn:microsoft.com/office/officeart/2005/8/layout/list1"/>
    <dgm:cxn modelId="{C43AF48F-576E-4C74-AE50-4EDE81ABA8F7}" srcId="{7FC4CBCB-8234-451F-8133-A160E5D255BA}" destId="{E2E79376-C396-49F1-868D-4AC32A9A3E32}" srcOrd="2" destOrd="0" parTransId="{AD2119AA-99DB-4046-81C3-95EE2EF096A5}" sibTransId="{503C9835-D4EA-488D-A738-728349C86849}"/>
    <dgm:cxn modelId="{F977C692-9D41-4A81-B3E7-DFE417858B97}" type="presOf" srcId="{19773B60-2A8A-445F-A6DC-BB4ADDC21A8D}" destId="{602FCBF5-C1D6-4F0A-AF64-BBF519068849}" srcOrd="1" destOrd="0" presId="urn:microsoft.com/office/officeart/2005/8/layout/list1"/>
    <dgm:cxn modelId="{68967E98-64ED-4DAD-94DC-092DF5D1D61B}" srcId="{E2E79376-C396-49F1-868D-4AC32A9A3E32}" destId="{3CF9E865-9AC2-408C-99E5-C1B6F88F3752}" srcOrd="0" destOrd="0" parTransId="{64E8498E-B75E-47BD-BF3E-603FBF22FE64}" sibTransId="{E2FB4BC9-AE64-4CB5-A03C-704905458AC9}"/>
    <dgm:cxn modelId="{0033309D-D5EE-47E9-8FBC-BF7B2466D5BF}" type="presOf" srcId="{5E85B10B-E715-43FD-8229-4E382DE941C9}" destId="{563E1B55-DB50-4DC4-9395-ACB1B619D996}" srcOrd="0" destOrd="0" presId="urn:microsoft.com/office/officeart/2005/8/layout/list1"/>
    <dgm:cxn modelId="{0CD5879D-508F-4319-8545-C6EFEF3CF495}" type="presOf" srcId="{8C0007A4-0CC3-4A47-9283-CAD30B739750}" destId="{E9DC8A87-2B21-4773-879F-A00930AD06B8}" srcOrd="1" destOrd="0" presId="urn:microsoft.com/office/officeart/2005/8/layout/list1"/>
    <dgm:cxn modelId="{1B39E3A2-2BA3-457F-A9D6-E93D8405693E}" type="presOf" srcId="{89334900-7F5B-4888-919D-EDAB4AF644AC}" destId="{563E1B55-DB50-4DC4-9395-ACB1B619D996}" srcOrd="0" destOrd="6" presId="urn:microsoft.com/office/officeart/2005/8/layout/list1"/>
    <dgm:cxn modelId="{70EA8BA6-B3EC-42A8-A61C-6422DD076EC8}" type="presOf" srcId="{89CE33A0-E82B-45BE-B97D-0FD441DB43E8}" destId="{AC3F7A55-4555-426B-A2C2-5A195211EC27}" srcOrd="0" destOrd="1" presId="urn:microsoft.com/office/officeart/2005/8/layout/list1"/>
    <dgm:cxn modelId="{B7B4D3B0-AA76-43CF-A132-238A2F835A6A}" srcId="{19773B60-2A8A-445F-A6DC-BB4ADDC21A8D}" destId="{89334900-7F5B-4888-919D-EDAB4AF644AC}" srcOrd="6" destOrd="0" parTransId="{37F0CDC4-E326-4E23-8534-1095124875A1}" sibTransId="{CEAA5317-9B7E-463B-A222-A7E7E62D762B}"/>
    <dgm:cxn modelId="{83BAD5B2-9789-404E-861F-C2E5B0696BB8}" type="presOf" srcId="{17BD1DCA-557F-4275-B84A-EDADAE90F506}" destId="{563E1B55-DB50-4DC4-9395-ACB1B619D996}" srcOrd="0" destOrd="7" presId="urn:microsoft.com/office/officeart/2005/8/layout/list1"/>
    <dgm:cxn modelId="{D7AAD3B6-1DE5-4D45-A42A-E9CA00656B6E}" type="presOf" srcId="{E2E79376-C396-49F1-868D-4AC32A9A3E32}" destId="{42F661BD-A689-4771-8254-52EEB7AEF54F}" srcOrd="1" destOrd="0" presId="urn:microsoft.com/office/officeart/2005/8/layout/list1"/>
    <dgm:cxn modelId="{F3BBDBBC-BFE9-4E80-A310-86F74EEB63ED}" type="presOf" srcId="{8FFDD294-564D-4548-B6BE-B309C1AEB13C}" destId="{539074F0-E974-4D59-AA6E-3327B28B5423}" srcOrd="0" destOrd="1" presId="urn:microsoft.com/office/officeart/2005/8/layout/list1"/>
    <dgm:cxn modelId="{77B077BD-913F-48B8-91C4-C9E8C4605E6B}" type="presOf" srcId="{B5694CCA-C0D9-4193-802E-3522A7BDB510}" destId="{6F5AA880-3647-4D89-9A09-075051BE9759}" srcOrd="1" destOrd="0" presId="urn:microsoft.com/office/officeart/2005/8/layout/list1"/>
    <dgm:cxn modelId="{B59963C7-DFE7-43E6-967A-9AA5D4D94D7A}" srcId="{B5694CCA-C0D9-4193-802E-3522A7BDB510}" destId="{749D2F2D-F79A-4E6D-A5DF-C440A74BC42D}" srcOrd="0" destOrd="0" parTransId="{FC9A74D0-64E1-4D66-9FC7-C42891764ACB}" sibTransId="{CFEAEE26-4144-4847-A10C-F74F580668B2}"/>
    <dgm:cxn modelId="{E872EFC7-7560-4ED0-A809-FE0C773DC61C}" type="presOf" srcId="{749D2F2D-F79A-4E6D-A5DF-C440A74BC42D}" destId="{539074F0-E974-4D59-AA6E-3327B28B5423}" srcOrd="0" destOrd="0" presId="urn:microsoft.com/office/officeart/2005/8/layout/list1"/>
    <dgm:cxn modelId="{E8A77FCC-5B96-4027-B578-5BEC882739A7}" srcId="{19773B60-2A8A-445F-A6DC-BB4ADDC21A8D}" destId="{B5B5196A-D9EF-49DB-B070-653D76F66711}" srcOrd="3" destOrd="0" parTransId="{07E7A417-B4B9-4DC9-8818-BFA114AAB723}" sibTransId="{848EED40-304E-491B-BB4F-FDD4BE771649}"/>
    <dgm:cxn modelId="{4DEFDCDE-F224-4BF7-A98E-6942C851F295}" type="presOf" srcId="{F0093977-FAEB-4E5C-A3D5-07AA1C1BF3E1}" destId="{563E1B55-DB50-4DC4-9395-ACB1B619D996}" srcOrd="0" destOrd="5" presId="urn:microsoft.com/office/officeart/2005/8/layout/list1"/>
    <dgm:cxn modelId="{930BE0E0-52B8-433F-8AB6-7DD67BE6BE2F}" srcId="{8C0007A4-0CC3-4A47-9283-CAD30B739750}" destId="{30BE4CDE-AA16-4A52-916C-1B1D90959AF7}" srcOrd="0" destOrd="0" parTransId="{528F6BE1-E67F-4332-9C96-1CC23AE1B60B}" sibTransId="{84F18EE1-D653-445E-9C44-6C125213623A}"/>
    <dgm:cxn modelId="{04B55AE5-49F1-449D-BFF8-39070D5C2814}" type="presOf" srcId="{8C0007A4-0CC3-4A47-9283-CAD30B739750}" destId="{EA537AEC-2471-42B0-ADD1-2ABA6EC2E67B}" srcOrd="0" destOrd="0" presId="urn:microsoft.com/office/officeart/2005/8/layout/list1"/>
    <dgm:cxn modelId="{1DB795E6-D116-4388-8576-CBC712BF19DC}" type="presOf" srcId="{7B4DFBC6-5FD2-404A-9414-10BEA1BB35A5}" destId="{563E1B55-DB50-4DC4-9395-ACB1B619D996}" srcOrd="0" destOrd="4" presId="urn:microsoft.com/office/officeart/2005/8/layout/list1"/>
    <dgm:cxn modelId="{DCBAA0F2-06B6-4F35-9349-DBEF0BD54003}" srcId="{B5694CCA-C0D9-4193-802E-3522A7BDB510}" destId="{8FFDD294-564D-4548-B6BE-B309C1AEB13C}" srcOrd="1" destOrd="0" parTransId="{73211450-01A1-4678-93E3-1D63E92570B1}" sibTransId="{5BEC9A70-714F-4885-8F3C-B658D72E220A}"/>
    <dgm:cxn modelId="{E8A514F8-0B1F-4A1C-8DE0-3499D9138DE4}" type="presParOf" srcId="{D6EB5008-7BD4-408C-A8A8-87A8ADDCFD96}" destId="{55C5433E-4FE8-4A5C-A4DE-97078B86C773}" srcOrd="0" destOrd="0" presId="urn:microsoft.com/office/officeart/2005/8/layout/list1"/>
    <dgm:cxn modelId="{BB760C44-90F2-4851-8CA1-16995149034F}" type="presParOf" srcId="{55C5433E-4FE8-4A5C-A4DE-97078B86C773}" destId="{EA537AEC-2471-42B0-ADD1-2ABA6EC2E67B}" srcOrd="0" destOrd="0" presId="urn:microsoft.com/office/officeart/2005/8/layout/list1"/>
    <dgm:cxn modelId="{2EF29C86-0747-4375-821B-F492F313C865}" type="presParOf" srcId="{55C5433E-4FE8-4A5C-A4DE-97078B86C773}" destId="{E9DC8A87-2B21-4773-879F-A00930AD06B8}" srcOrd="1" destOrd="0" presId="urn:microsoft.com/office/officeart/2005/8/layout/list1"/>
    <dgm:cxn modelId="{27CAA043-B78C-489D-A952-8BE7DA44422F}" type="presParOf" srcId="{D6EB5008-7BD4-408C-A8A8-87A8ADDCFD96}" destId="{89E7669A-011F-4487-A7A4-5DA77DCB6FAA}" srcOrd="1" destOrd="0" presId="urn:microsoft.com/office/officeart/2005/8/layout/list1"/>
    <dgm:cxn modelId="{F2687329-F357-416B-8693-5488C07DA2B3}" type="presParOf" srcId="{D6EB5008-7BD4-408C-A8A8-87A8ADDCFD96}" destId="{A200F463-B994-4FA7-A532-E0CEEA81B1D3}" srcOrd="2" destOrd="0" presId="urn:microsoft.com/office/officeart/2005/8/layout/list1"/>
    <dgm:cxn modelId="{DA001AD2-0150-4EA1-A018-1D7C4CFE5C29}" type="presParOf" srcId="{D6EB5008-7BD4-408C-A8A8-87A8ADDCFD96}" destId="{574AC8CC-7654-46AA-B831-FA9809F0E6B9}" srcOrd="3" destOrd="0" presId="urn:microsoft.com/office/officeart/2005/8/layout/list1"/>
    <dgm:cxn modelId="{C507DA66-75BF-484E-BCA1-2DF1BB685A93}" type="presParOf" srcId="{D6EB5008-7BD4-408C-A8A8-87A8ADDCFD96}" destId="{1533AA87-1CCA-47E2-8D0A-37A51379E0BE}" srcOrd="4" destOrd="0" presId="urn:microsoft.com/office/officeart/2005/8/layout/list1"/>
    <dgm:cxn modelId="{7F5430D2-2A18-4D9E-8958-8D1DCC61AFA1}" type="presParOf" srcId="{1533AA87-1CCA-47E2-8D0A-37A51379E0BE}" destId="{F225F3AB-B0D2-408E-944F-EDB7762AC868}" srcOrd="0" destOrd="0" presId="urn:microsoft.com/office/officeart/2005/8/layout/list1"/>
    <dgm:cxn modelId="{38613F12-1E96-4A8F-81CB-B1B0EA872F2F}" type="presParOf" srcId="{1533AA87-1CCA-47E2-8D0A-37A51379E0BE}" destId="{602FCBF5-C1D6-4F0A-AF64-BBF519068849}" srcOrd="1" destOrd="0" presId="urn:microsoft.com/office/officeart/2005/8/layout/list1"/>
    <dgm:cxn modelId="{CAA7DA58-9A6E-4C8A-936E-B695B45D6DEC}" type="presParOf" srcId="{D6EB5008-7BD4-408C-A8A8-87A8ADDCFD96}" destId="{0D91566F-7E64-4A50-89D0-4BFEF3B01F40}" srcOrd="5" destOrd="0" presId="urn:microsoft.com/office/officeart/2005/8/layout/list1"/>
    <dgm:cxn modelId="{343D1BC6-36B8-4D9E-B30F-4A74915EFF6D}" type="presParOf" srcId="{D6EB5008-7BD4-408C-A8A8-87A8ADDCFD96}" destId="{563E1B55-DB50-4DC4-9395-ACB1B619D996}" srcOrd="6" destOrd="0" presId="urn:microsoft.com/office/officeart/2005/8/layout/list1"/>
    <dgm:cxn modelId="{88C28738-3374-4C92-A8DE-8BAD7B36E5C4}" type="presParOf" srcId="{D6EB5008-7BD4-408C-A8A8-87A8ADDCFD96}" destId="{ED762EF5-BFB6-4255-B021-BB003F8E513A}" srcOrd="7" destOrd="0" presId="urn:microsoft.com/office/officeart/2005/8/layout/list1"/>
    <dgm:cxn modelId="{66A4C5CE-F453-42D2-8666-DBEE721F9F2A}" type="presParOf" srcId="{D6EB5008-7BD4-408C-A8A8-87A8ADDCFD96}" destId="{D292FBE6-FFD9-4559-9268-B1AF65E6FC85}" srcOrd="8" destOrd="0" presId="urn:microsoft.com/office/officeart/2005/8/layout/list1"/>
    <dgm:cxn modelId="{201E399B-3132-4E5F-ADA0-9F405215E14F}" type="presParOf" srcId="{D292FBE6-FFD9-4559-9268-B1AF65E6FC85}" destId="{F181E0FB-A555-4E01-91E0-6D1B8B830D03}" srcOrd="0" destOrd="0" presId="urn:microsoft.com/office/officeart/2005/8/layout/list1"/>
    <dgm:cxn modelId="{CB02BA8A-164C-4CB4-8691-DCCC76793651}" type="presParOf" srcId="{D292FBE6-FFD9-4559-9268-B1AF65E6FC85}" destId="{42F661BD-A689-4771-8254-52EEB7AEF54F}" srcOrd="1" destOrd="0" presId="urn:microsoft.com/office/officeart/2005/8/layout/list1"/>
    <dgm:cxn modelId="{B9C35FCE-C871-4AAF-B554-A0ED521241E3}" type="presParOf" srcId="{D6EB5008-7BD4-408C-A8A8-87A8ADDCFD96}" destId="{5273BD27-C638-48FE-BB76-EA0D5ECB431E}" srcOrd="9" destOrd="0" presId="urn:microsoft.com/office/officeart/2005/8/layout/list1"/>
    <dgm:cxn modelId="{100E0C8F-381D-4E73-BA4F-1CE8FFAC912C}" type="presParOf" srcId="{D6EB5008-7BD4-408C-A8A8-87A8ADDCFD96}" destId="{AC3F7A55-4555-426B-A2C2-5A195211EC27}" srcOrd="10" destOrd="0" presId="urn:microsoft.com/office/officeart/2005/8/layout/list1"/>
    <dgm:cxn modelId="{D313EF77-AD77-455B-87F1-583A5555A1E5}" type="presParOf" srcId="{D6EB5008-7BD4-408C-A8A8-87A8ADDCFD96}" destId="{D436BCFA-1A61-4275-A304-DE64EC879239}" srcOrd="11" destOrd="0" presId="urn:microsoft.com/office/officeart/2005/8/layout/list1"/>
    <dgm:cxn modelId="{18529E25-7CBF-4AF9-8DFA-F4BD4B5A4664}" type="presParOf" srcId="{D6EB5008-7BD4-408C-A8A8-87A8ADDCFD96}" destId="{6E41143A-BFE3-4075-ABC9-B4BBE1D781F0}" srcOrd="12" destOrd="0" presId="urn:microsoft.com/office/officeart/2005/8/layout/list1"/>
    <dgm:cxn modelId="{5F6E7175-4D5E-4349-8A67-A31F5F391DB1}" type="presParOf" srcId="{6E41143A-BFE3-4075-ABC9-B4BBE1D781F0}" destId="{393BFE6F-0B4C-425C-9B90-F33DCE54C2E0}" srcOrd="0" destOrd="0" presId="urn:microsoft.com/office/officeart/2005/8/layout/list1"/>
    <dgm:cxn modelId="{DD407D1C-A8D2-4FBF-908A-BD3C4C10429D}" type="presParOf" srcId="{6E41143A-BFE3-4075-ABC9-B4BBE1D781F0}" destId="{A4AEA78B-7814-4AA1-BCD4-2DDE1CEE9D5F}" srcOrd="1" destOrd="0" presId="urn:microsoft.com/office/officeart/2005/8/layout/list1"/>
    <dgm:cxn modelId="{3261D2B0-C726-4AE5-B1D3-DF5CE5A5369A}" type="presParOf" srcId="{D6EB5008-7BD4-408C-A8A8-87A8ADDCFD96}" destId="{8FB260BF-C3C6-4EBD-87FD-4E33FB380B35}" srcOrd="13" destOrd="0" presId="urn:microsoft.com/office/officeart/2005/8/layout/list1"/>
    <dgm:cxn modelId="{0A338DA9-FAB2-4F6E-8F66-1A337D3326F0}" type="presParOf" srcId="{D6EB5008-7BD4-408C-A8A8-87A8ADDCFD96}" destId="{474A95FD-A3D5-43B1-A977-FB737684622C}" srcOrd="14" destOrd="0" presId="urn:microsoft.com/office/officeart/2005/8/layout/list1"/>
    <dgm:cxn modelId="{933A8CE6-B62F-471C-A7A5-8ACBDD997D70}" type="presParOf" srcId="{D6EB5008-7BD4-408C-A8A8-87A8ADDCFD96}" destId="{F34E7C10-7C64-47F9-8D04-D13C3A340B49}" srcOrd="15" destOrd="0" presId="urn:microsoft.com/office/officeart/2005/8/layout/list1"/>
    <dgm:cxn modelId="{2BF25DB5-88F4-414F-8A72-E3B0806189A7}" type="presParOf" srcId="{D6EB5008-7BD4-408C-A8A8-87A8ADDCFD96}" destId="{D0A4FD4F-D104-4D01-ADA6-7C4A993CF312}" srcOrd="16" destOrd="0" presId="urn:microsoft.com/office/officeart/2005/8/layout/list1"/>
    <dgm:cxn modelId="{6DD2D22D-1470-44D5-B41C-B9EA3EC7F3EB}" type="presParOf" srcId="{D0A4FD4F-D104-4D01-ADA6-7C4A993CF312}" destId="{699A4A4D-70F1-4820-B607-07BC82FF4D76}" srcOrd="0" destOrd="0" presId="urn:microsoft.com/office/officeart/2005/8/layout/list1"/>
    <dgm:cxn modelId="{E2142EA8-3E56-49C6-B137-A4394F0730FB}" type="presParOf" srcId="{D0A4FD4F-D104-4D01-ADA6-7C4A993CF312}" destId="{6F5AA880-3647-4D89-9A09-075051BE9759}" srcOrd="1" destOrd="0" presId="urn:microsoft.com/office/officeart/2005/8/layout/list1"/>
    <dgm:cxn modelId="{753577A1-E31A-48A1-8698-3F2C08B8E279}" type="presParOf" srcId="{D6EB5008-7BD4-408C-A8A8-87A8ADDCFD96}" destId="{7E465F87-4141-4760-A86C-B9DDC17732E6}" srcOrd="17" destOrd="0" presId="urn:microsoft.com/office/officeart/2005/8/layout/list1"/>
    <dgm:cxn modelId="{EFF7789A-1217-49CA-85C5-FE88A8E2840C}" type="presParOf" srcId="{D6EB5008-7BD4-408C-A8A8-87A8ADDCFD96}" destId="{539074F0-E974-4D59-AA6E-3327B28B5423}" srcOrd="18"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1FC9DDFB-2309-43C0-86D8-DE3CEC4B4FFB}" type="doc">
      <dgm:prSet loTypeId="urn:microsoft.com/office/officeart/2005/8/layout/pList1" loCatId="picture" qsTypeId="urn:microsoft.com/office/officeart/2005/8/quickstyle/simple3" qsCatId="simple" csTypeId="urn:microsoft.com/office/officeart/2005/8/colors/accent1_2" csCatId="accent1" phldr="1"/>
      <dgm:spPr/>
      <dgm:t>
        <a:bodyPr/>
        <a:lstStyle/>
        <a:p>
          <a:endParaRPr lang="en-US"/>
        </a:p>
      </dgm:t>
    </dgm:pt>
    <dgm:pt modelId="{A72A5C37-D4C9-4E2D-AF86-B889778F0D0B}">
      <dgm:prSet/>
      <dgm:spPr/>
      <dgm:t>
        <a:bodyPr/>
        <a:lstStyle/>
        <a:p>
          <a:pPr rtl="0"/>
          <a:r>
            <a:rPr lang="en-US" dirty="0"/>
            <a:t>Refer to appropriate specialists for loss of hearing, vertigo or vestibular neuropathy</a:t>
          </a:r>
        </a:p>
      </dgm:t>
    </dgm:pt>
    <dgm:pt modelId="{14EB5727-87BB-43B0-85D1-F8170949E428}" type="parTrans" cxnId="{3799F404-6CD9-4D49-BCA8-5A32BCFC543D}">
      <dgm:prSet/>
      <dgm:spPr/>
      <dgm:t>
        <a:bodyPr/>
        <a:lstStyle/>
        <a:p>
          <a:endParaRPr lang="en-US"/>
        </a:p>
      </dgm:t>
    </dgm:pt>
    <dgm:pt modelId="{01747634-C942-4CB3-9123-77E49ABC861C}" type="sibTrans" cxnId="{3799F404-6CD9-4D49-BCA8-5A32BCFC543D}">
      <dgm:prSet/>
      <dgm:spPr/>
      <dgm:t>
        <a:bodyPr/>
        <a:lstStyle/>
        <a:p>
          <a:endParaRPr lang="en-US"/>
        </a:p>
      </dgm:t>
    </dgm:pt>
    <dgm:pt modelId="{A2B30538-4161-46A6-9BF3-4864530310A8}" type="pres">
      <dgm:prSet presAssocID="{1FC9DDFB-2309-43C0-86D8-DE3CEC4B4FFB}" presName="Name0" presStyleCnt="0">
        <dgm:presLayoutVars>
          <dgm:dir/>
          <dgm:resizeHandles val="exact"/>
        </dgm:presLayoutVars>
      </dgm:prSet>
      <dgm:spPr/>
    </dgm:pt>
    <dgm:pt modelId="{B2782975-AB45-4B04-9FD8-A258BA8182DA}" type="pres">
      <dgm:prSet presAssocID="{A72A5C37-D4C9-4E2D-AF86-B889778F0D0B}" presName="compNode" presStyleCnt="0"/>
      <dgm:spPr/>
    </dgm:pt>
    <dgm:pt modelId="{0D987C69-7815-44E8-8C0C-3C0A7DAECBD2}" type="pres">
      <dgm:prSet presAssocID="{A72A5C37-D4C9-4E2D-AF86-B889778F0D0B}" presName="pictRect" presStyleLbl="node1" presStyleIdx="0" presStyleCnt="1"/>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57000" b="-57000"/>
          </a:stretch>
        </a:blipFill>
      </dgm:spPr>
    </dgm:pt>
    <dgm:pt modelId="{16B2E052-C489-4039-B99A-6B83B326562A}" type="pres">
      <dgm:prSet presAssocID="{A72A5C37-D4C9-4E2D-AF86-B889778F0D0B}" presName="textRect" presStyleLbl="revTx" presStyleIdx="0" presStyleCnt="1" custScaleX="137294">
        <dgm:presLayoutVars>
          <dgm:bulletEnabled val="1"/>
        </dgm:presLayoutVars>
      </dgm:prSet>
      <dgm:spPr/>
    </dgm:pt>
  </dgm:ptLst>
  <dgm:cxnLst>
    <dgm:cxn modelId="{3799F404-6CD9-4D49-BCA8-5A32BCFC543D}" srcId="{1FC9DDFB-2309-43C0-86D8-DE3CEC4B4FFB}" destId="{A72A5C37-D4C9-4E2D-AF86-B889778F0D0B}" srcOrd="0" destOrd="0" parTransId="{14EB5727-87BB-43B0-85D1-F8170949E428}" sibTransId="{01747634-C942-4CB3-9123-77E49ABC861C}"/>
    <dgm:cxn modelId="{3D7E999D-3510-43F5-AC05-DDC5ACEB6B90}" type="presOf" srcId="{1FC9DDFB-2309-43C0-86D8-DE3CEC4B4FFB}" destId="{A2B30538-4161-46A6-9BF3-4864530310A8}" srcOrd="0" destOrd="0" presId="urn:microsoft.com/office/officeart/2005/8/layout/pList1"/>
    <dgm:cxn modelId="{4D40F9D5-2B56-4134-ADBB-64C67A16BC28}" type="presOf" srcId="{A72A5C37-D4C9-4E2D-AF86-B889778F0D0B}" destId="{16B2E052-C489-4039-B99A-6B83B326562A}" srcOrd="0" destOrd="0" presId="urn:microsoft.com/office/officeart/2005/8/layout/pList1"/>
    <dgm:cxn modelId="{B4094CA1-6E98-4100-B70D-7434BAAEC77E}" type="presParOf" srcId="{A2B30538-4161-46A6-9BF3-4864530310A8}" destId="{B2782975-AB45-4B04-9FD8-A258BA8182DA}" srcOrd="0" destOrd="0" presId="urn:microsoft.com/office/officeart/2005/8/layout/pList1"/>
    <dgm:cxn modelId="{338C1CE5-F9A2-476E-A0F8-1EE28D496309}" type="presParOf" srcId="{B2782975-AB45-4B04-9FD8-A258BA8182DA}" destId="{0D987C69-7815-44E8-8C0C-3C0A7DAECBD2}" srcOrd="0" destOrd="0" presId="urn:microsoft.com/office/officeart/2005/8/layout/pList1"/>
    <dgm:cxn modelId="{68295ED5-4CB9-444E-A3E2-34128F3BF7C5}" type="presParOf" srcId="{B2782975-AB45-4B04-9FD8-A258BA8182DA}" destId="{16B2E052-C489-4039-B99A-6B83B326562A}" srcOrd="1" destOrd="0" presId="urn:microsoft.com/office/officeart/2005/8/layout/p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96C17B59-5DE1-468D-8B0F-AA0C6407DA96}" type="doc">
      <dgm:prSet loTypeId="urn:microsoft.com/office/officeart/2008/layout/VerticalCurvedList" loCatId="list" qsTypeId="urn:microsoft.com/office/officeart/2005/8/quickstyle/simple4" qsCatId="simple" csTypeId="urn:microsoft.com/office/officeart/2005/8/colors/accent1_2" csCatId="accent1" phldr="1"/>
      <dgm:spPr/>
      <dgm:t>
        <a:bodyPr/>
        <a:lstStyle/>
        <a:p>
          <a:endParaRPr lang="en-US"/>
        </a:p>
      </dgm:t>
    </dgm:pt>
    <dgm:pt modelId="{9010FC66-0C96-4AB7-9B13-650620E46C09}">
      <dgm:prSet/>
      <dgm:spPr>
        <a:solidFill>
          <a:srgbClr val="365F91"/>
        </a:solidFill>
      </dgm:spPr>
      <dgm:t>
        <a:bodyPr/>
        <a:lstStyle/>
        <a:p>
          <a:pPr rtl="0"/>
          <a:r>
            <a:rPr lang="en-US" dirty="0"/>
            <a:t>Assess for speech disturbance</a:t>
          </a:r>
        </a:p>
      </dgm:t>
    </dgm:pt>
    <dgm:pt modelId="{00025C61-53CB-4388-9586-8B01F3555039}" type="parTrans" cxnId="{72ED2D48-BC6A-4750-A852-CD2C951635E9}">
      <dgm:prSet/>
      <dgm:spPr/>
      <dgm:t>
        <a:bodyPr/>
        <a:lstStyle/>
        <a:p>
          <a:endParaRPr lang="en-US"/>
        </a:p>
      </dgm:t>
    </dgm:pt>
    <dgm:pt modelId="{310DA041-EC66-471B-B38B-6E25F0BDEC03}" type="sibTrans" cxnId="{72ED2D48-BC6A-4750-A852-CD2C951635E9}">
      <dgm:prSet/>
      <dgm:spPr/>
      <dgm:t>
        <a:bodyPr/>
        <a:lstStyle/>
        <a:p>
          <a:endParaRPr lang="en-US"/>
        </a:p>
      </dgm:t>
    </dgm:pt>
    <dgm:pt modelId="{E9AB4A96-92A5-4110-A717-3446CB6E8FF3}">
      <dgm:prSet/>
      <dgm:spPr>
        <a:solidFill>
          <a:srgbClr val="365F91"/>
        </a:solidFill>
      </dgm:spPr>
      <dgm:t>
        <a:bodyPr/>
        <a:lstStyle/>
        <a:p>
          <a:pPr rtl="0"/>
          <a:r>
            <a:rPr lang="en-US" dirty="0"/>
            <a:t>Refer to an experienced speech-language pathologist specialist if communication disorder exists </a:t>
          </a:r>
        </a:p>
      </dgm:t>
    </dgm:pt>
    <dgm:pt modelId="{71DA356D-C38E-4FB6-A7A6-A6E0713BEEF5}" type="parTrans" cxnId="{CF343157-201D-4C2F-8603-684D75070F29}">
      <dgm:prSet/>
      <dgm:spPr/>
      <dgm:t>
        <a:bodyPr/>
        <a:lstStyle/>
        <a:p>
          <a:endParaRPr lang="en-US"/>
        </a:p>
      </dgm:t>
    </dgm:pt>
    <dgm:pt modelId="{BD4CCFDC-C95F-413F-B82A-A7D4C20C19E2}" type="sibTrans" cxnId="{CF343157-201D-4C2F-8603-684D75070F29}">
      <dgm:prSet/>
      <dgm:spPr/>
      <dgm:t>
        <a:bodyPr/>
        <a:lstStyle/>
        <a:p>
          <a:endParaRPr lang="en-US"/>
        </a:p>
      </dgm:t>
    </dgm:pt>
    <dgm:pt modelId="{01BF696B-C3DF-404E-9DFA-1361076A1D23}" type="pres">
      <dgm:prSet presAssocID="{96C17B59-5DE1-468D-8B0F-AA0C6407DA96}" presName="Name0" presStyleCnt="0">
        <dgm:presLayoutVars>
          <dgm:chMax val="7"/>
          <dgm:chPref val="7"/>
          <dgm:dir/>
        </dgm:presLayoutVars>
      </dgm:prSet>
      <dgm:spPr/>
    </dgm:pt>
    <dgm:pt modelId="{DBC4AB60-A125-4353-BA62-7655F9B63322}" type="pres">
      <dgm:prSet presAssocID="{96C17B59-5DE1-468D-8B0F-AA0C6407DA96}" presName="Name1" presStyleCnt="0"/>
      <dgm:spPr/>
    </dgm:pt>
    <dgm:pt modelId="{C574CF66-0D97-4669-A2D9-3B0405E37F03}" type="pres">
      <dgm:prSet presAssocID="{96C17B59-5DE1-468D-8B0F-AA0C6407DA96}" presName="cycle" presStyleCnt="0"/>
      <dgm:spPr/>
    </dgm:pt>
    <dgm:pt modelId="{E0AB21BC-4606-4AE9-8752-B4DC7C23F49E}" type="pres">
      <dgm:prSet presAssocID="{96C17B59-5DE1-468D-8B0F-AA0C6407DA96}" presName="srcNode" presStyleLbl="node1" presStyleIdx="0" presStyleCnt="2"/>
      <dgm:spPr/>
    </dgm:pt>
    <dgm:pt modelId="{F4454C13-D6EC-42DC-BB6E-755B872B037B}" type="pres">
      <dgm:prSet presAssocID="{96C17B59-5DE1-468D-8B0F-AA0C6407DA96}" presName="conn" presStyleLbl="parChTrans1D2" presStyleIdx="0" presStyleCnt="1"/>
      <dgm:spPr/>
    </dgm:pt>
    <dgm:pt modelId="{FDCEEEF3-B3E4-482A-A90C-FE84FDEE5B8A}" type="pres">
      <dgm:prSet presAssocID="{96C17B59-5DE1-468D-8B0F-AA0C6407DA96}" presName="extraNode" presStyleLbl="node1" presStyleIdx="0" presStyleCnt="2"/>
      <dgm:spPr/>
    </dgm:pt>
    <dgm:pt modelId="{2E8E5966-68EE-4CA0-87A3-02BAD10923C1}" type="pres">
      <dgm:prSet presAssocID="{96C17B59-5DE1-468D-8B0F-AA0C6407DA96}" presName="dstNode" presStyleLbl="node1" presStyleIdx="0" presStyleCnt="2"/>
      <dgm:spPr/>
    </dgm:pt>
    <dgm:pt modelId="{B14BF2AA-61C1-4D3A-88BE-B0E2EA5017A9}" type="pres">
      <dgm:prSet presAssocID="{9010FC66-0C96-4AB7-9B13-650620E46C09}" presName="text_1" presStyleLbl="node1" presStyleIdx="0" presStyleCnt="2">
        <dgm:presLayoutVars>
          <dgm:bulletEnabled val="1"/>
        </dgm:presLayoutVars>
      </dgm:prSet>
      <dgm:spPr/>
    </dgm:pt>
    <dgm:pt modelId="{42AA3FA0-ADCD-4364-A90B-2B3547EC1B1B}" type="pres">
      <dgm:prSet presAssocID="{9010FC66-0C96-4AB7-9B13-650620E46C09}" presName="accent_1" presStyleCnt="0"/>
      <dgm:spPr/>
    </dgm:pt>
    <dgm:pt modelId="{FBA690FE-2103-4F4B-B2F2-00872E7FEE35}" type="pres">
      <dgm:prSet presAssocID="{9010FC66-0C96-4AB7-9B13-650620E46C09}" presName="accentRepeatNode" presStyleLbl="solidFgAcc1" presStyleIdx="0" presStyleCnt="2"/>
      <dgm:spPr>
        <a:prstGeom prst="diamond">
          <a:avLst/>
        </a:prstGeom>
        <a:solidFill>
          <a:srgbClr val="FFEAD5"/>
        </a:solidFill>
        <a:ln>
          <a:solidFill>
            <a:srgbClr val="365F91"/>
          </a:solidFill>
        </a:ln>
      </dgm:spPr>
    </dgm:pt>
    <dgm:pt modelId="{6336BEE1-4560-4BD3-8F91-F3CE41CB17D9}" type="pres">
      <dgm:prSet presAssocID="{E9AB4A96-92A5-4110-A717-3446CB6E8FF3}" presName="text_2" presStyleLbl="node1" presStyleIdx="1" presStyleCnt="2">
        <dgm:presLayoutVars>
          <dgm:bulletEnabled val="1"/>
        </dgm:presLayoutVars>
      </dgm:prSet>
      <dgm:spPr/>
    </dgm:pt>
    <dgm:pt modelId="{EDB5D54C-5346-47E3-BD60-A0622DBB4610}" type="pres">
      <dgm:prSet presAssocID="{E9AB4A96-92A5-4110-A717-3446CB6E8FF3}" presName="accent_2" presStyleCnt="0"/>
      <dgm:spPr/>
    </dgm:pt>
    <dgm:pt modelId="{8F14522B-D87E-4286-B28C-ECBD239EB5E2}" type="pres">
      <dgm:prSet presAssocID="{E9AB4A96-92A5-4110-A717-3446CB6E8FF3}" presName="accentRepeatNode" presStyleLbl="solidFgAcc1" presStyleIdx="1" presStyleCnt="2"/>
      <dgm:spPr>
        <a:prstGeom prst="diamond">
          <a:avLst/>
        </a:prstGeom>
        <a:solidFill>
          <a:srgbClr val="FFEAD5"/>
        </a:solidFill>
        <a:ln>
          <a:solidFill>
            <a:srgbClr val="365F91"/>
          </a:solidFill>
        </a:ln>
      </dgm:spPr>
    </dgm:pt>
  </dgm:ptLst>
  <dgm:cxnLst>
    <dgm:cxn modelId="{0ABC6035-7E12-4AC2-B7C3-6EF664D7C9D8}" type="presOf" srcId="{96C17B59-5DE1-468D-8B0F-AA0C6407DA96}" destId="{01BF696B-C3DF-404E-9DFA-1361076A1D23}" srcOrd="0" destOrd="0" presId="urn:microsoft.com/office/officeart/2008/layout/VerticalCurvedList"/>
    <dgm:cxn modelId="{72ED2D48-BC6A-4750-A852-CD2C951635E9}" srcId="{96C17B59-5DE1-468D-8B0F-AA0C6407DA96}" destId="{9010FC66-0C96-4AB7-9B13-650620E46C09}" srcOrd="0" destOrd="0" parTransId="{00025C61-53CB-4388-9586-8B01F3555039}" sibTransId="{310DA041-EC66-471B-B38B-6E25F0BDEC03}"/>
    <dgm:cxn modelId="{20A60C70-52FA-46F9-85C4-AB217FDCEA38}" type="presOf" srcId="{9010FC66-0C96-4AB7-9B13-650620E46C09}" destId="{B14BF2AA-61C1-4D3A-88BE-B0E2EA5017A9}" srcOrd="0" destOrd="0" presId="urn:microsoft.com/office/officeart/2008/layout/VerticalCurvedList"/>
    <dgm:cxn modelId="{CF343157-201D-4C2F-8603-684D75070F29}" srcId="{96C17B59-5DE1-468D-8B0F-AA0C6407DA96}" destId="{E9AB4A96-92A5-4110-A717-3446CB6E8FF3}" srcOrd="1" destOrd="0" parTransId="{71DA356D-C38E-4FB6-A7A6-A6E0713BEEF5}" sibTransId="{BD4CCFDC-C95F-413F-B82A-A7D4C20C19E2}"/>
    <dgm:cxn modelId="{94DE14AA-BE18-4EF8-99C0-6E53C09D78E6}" type="presOf" srcId="{310DA041-EC66-471B-B38B-6E25F0BDEC03}" destId="{F4454C13-D6EC-42DC-BB6E-755B872B037B}" srcOrd="0" destOrd="0" presId="urn:microsoft.com/office/officeart/2008/layout/VerticalCurvedList"/>
    <dgm:cxn modelId="{3D32F5DE-9FCE-44FB-B09E-C32AB4690481}" type="presOf" srcId="{E9AB4A96-92A5-4110-A717-3446CB6E8FF3}" destId="{6336BEE1-4560-4BD3-8F91-F3CE41CB17D9}" srcOrd="0" destOrd="0" presId="urn:microsoft.com/office/officeart/2008/layout/VerticalCurvedList"/>
    <dgm:cxn modelId="{C02491C2-A98D-4C85-A8EF-A28B361EA6D5}" type="presParOf" srcId="{01BF696B-C3DF-404E-9DFA-1361076A1D23}" destId="{DBC4AB60-A125-4353-BA62-7655F9B63322}" srcOrd="0" destOrd="0" presId="urn:microsoft.com/office/officeart/2008/layout/VerticalCurvedList"/>
    <dgm:cxn modelId="{F4ECD079-8C11-4249-9565-2ABA5F4202F1}" type="presParOf" srcId="{DBC4AB60-A125-4353-BA62-7655F9B63322}" destId="{C574CF66-0D97-4669-A2D9-3B0405E37F03}" srcOrd="0" destOrd="0" presId="urn:microsoft.com/office/officeart/2008/layout/VerticalCurvedList"/>
    <dgm:cxn modelId="{E00BC3B9-E8F2-4E08-BA4E-BD2242C83966}" type="presParOf" srcId="{C574CF66-0D97-4669-A2D9-3B0405E37F03}" destId="{E0AB21BC-4606-4AE9-8752-B4DC7C23F49E}" srcOrd="0" destOrd="0" presId="urn:microsoft.com/office/officeart/2008/layout/VerticalCurvedList"/>
    <dgm:cxn modelId="{A7211A24-5561-4677-BCBB-05FB1E02D3D2}" type="presParOf" srcId="{C574CF66-0D97-4669-A2D9-3B0405E37F03}" destId="{F4454C13-D6EC-42DC-BB6E-755B872B037B}" srcOrd="1" destOrd="0" presId="urn:microsoft.com/office/officeart/2008/layout/VerticalCurvedList"/>
    <dgm:cxn modelId="{56A7B8D5-5368-4ED2-8572-B0FBCC673768}" type="presParOf" srcId="{C574CF66-0D97-4669-A2D9-3B0405E37F03}" destId="{FDCEEEF3-B3E4-482A-A90C-FE84FDEE5B8A}" srcOrd="2" destOrd="0" presId="urn:microsoft.com/office/officeart/2008/layout/VerticalCurvedList"/>
    <dgm:cxn modelId="{65B34DEE-6530-4E24-AB5F-999CC3BDF86F}" type="presParOf" srcId="{C574CF66-0D97-4669-A2D9-3B0405E37F03}" destId="{2E8E5966-68EE-4CA0-87A3-02BAD10923C1}" srcOrd="3" destOrd="0" presId="urn:microsoft.com/office/officeart/2008/layout/VerticalCurvedList"/>
    <dgm:cxn modelId="{86E5FE49-4746-4E2D-A86B-6B45521DC831}" type="presParOf" srcId="{DBC4AB60-A125-4353-BA62-7655F9B63322}" destId="{B14BF2AA-61C1-4D3A-88BE-B0E2EA5017A9}" srcOrd="1" destOrd="0" presId="urn:microsoft.com/office/officeart/2008/layout/VerticalCurvedList"/>
    <dgm:cxn modelId="{1E6A804F-784D-4000-A2B6-91FEF2704408}" type="presParOf" srcId="{DBC4AB60-A125-4353-BA62-7655F9B63322}" destId="{42AA3FA0-ADCD-4364-A90B-2B3547EC1B1B}" srcOrd="2" destOrd="0" presId="urn:microsoft.com/office/officeart/2008/layout/VerticalCurvedList"/>
    <dgm:cxn modelId="{785EC59B-2354-4F42-A75E-F3F815032A32}" type="presParOf" srcId="{42AA3FA0-ADCD-4364-A90B-2B3547EC1B1B}" destId="{FBA690FE-2103-4F4B-B2F2-00872E7FEE35}" srcOrd="0" destOrd="0" presId="urn:microsoft.com/office/officeart/2008/layout/VerticalCurvedList"/>
    <dgm:cxn modelId="{7593B97E-319B-44EF-8A73-3D7766510953}" type="presParOf" srcId="{DBC4AB60-A125-4353-BA62-7655F9B63322}" destId="{6336BEE1-4560-4BD3-8F91-F3CE41CB17D9}" srcOrd="3" destOrd="0" presId="urn:microsoft.com/office/officeart/2008/layout/VerticalCurvedList"/>
    <dgm:cxn modelId="{E0C63E88-C2BB-42EA-8A04-269B144BC12F}" type="presParOf" srcId="{DBC4AB60-A125-4353-BA62-7655F9B63322}" destId="{EDB5D54C-5346-47E3-BD60-A0622DBB4610}" srcOrd="4" destOrd="0" presId="urn:microsoft.com/office/officeart/2008/layout/VerticalCurvedList"/>
    <dgm:cxn modelId="{F9099DB7-1890-42C2-AAE4-CEB67BBAC8CD}" type="presParOf" srcId="{EDB5D54C-5346-47E3-BD60-A0622DBB4610}" destId="{8F14522B-D87E-4286-B28C-ECBD239EB5E2}"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AFCC5283-620B-4451-91AC-8A85668AC3F6}" type="doc">
      <dgm:prSet loTypeId="urn:microsoft.com/office/officeart/2008/layout/AlternatingPictureBlocks" loCatId="picture" qsTypeId="urn:microsoft.com/office/officeart/2005/8/quickstyle/simple1" qsCatId="simple" csTypeId="urn:microsoft.com/office/officeart/2005/8/colors/accent1_2" csCatId="accent1" phldr="1"/>
      <dgm:spPr/>
      <dgm:t>
        <a:bodyPr/>
        <a:lstStyle/>
        <a:p>
          <a:endParaRPr lang="en-US"/>
        </a:p>
      </dgm:t>
    </dgm:pt>
    <dgm:pt modelId="{BE057695-1691-4B95-AAB3-CB4FDA389A59}">
      <dgm:prSet/>
      <dgm:spPr>
        <a:solidFill>
          <a:srgbClr val="002060"/>
        </a:solidFill>
      </dgm:spPr>
      <dgm:t>
        <a:bodyPr/>
        <a:lstStyle/>
        <a:p>
          <a:pPr rtl="0"/>
          <a:r>
            <a:rPr lang="en-US" dirty="0"/>
            <a:t>Evaluate thyroid function by measuring thyroid stimulating hormone (TSH) levels every 6 - 12 months</a:t>
          </a:r>
        </a:p>
      </dgm:t>
    </dgm:pt>
    <dgm:pt modelId="{531BDF11-2107-4EED-8DBD-E9185195D92A}" type="parTrans" cxnId="{5A4B14F4-8316-4F01-B39E-94D38A475E18}">
      <dgm:prSet/>
      <dgm:spPr/>
      <dgm:t>
        <a:bodyPr/>
        <a:lstStyle/>
        <a:p>
          <a:endParaRPr lang="en-US"/>
        </a:p>
      </dgm:t>
    </dgm:pt>
    <dgm:pt modelId="{043D8E5F-0920-4606-A402-A632A24A3681}" type="sibTrans" cxnId="{5A4B14F4-8316-4F01-B39E-94D38A475E18}">
      <dgm:prSet/>
      <dgm:spPr/>
      <dgm:t>
        <a:bodyPr/>
        <a:lstStyle/>
        <a:p>
          <a:endParaRPr lang="en-US"/>
        </a:p>
      </dgm:t>
    </dgm:pt>
    <dgm:pt modelId="{0343865A-B92C-4208-A134-C8F47983E871}" type="pres">
      <dgm:prSet presAssocID="{AFCC5283-620B-4451-91AC-8A85668AC3F6}" presName="linearFlow" presStyleCnt="0">
        <dgm:presLayoutVars>
          <dgm:dir/>
          <dgm:resizeHandles val="exact"/>
        </dgm:presLayoutVars>
      </dgm:prSet>
      <dgm:spPr/>
    </dgm:pt>
    <dgm:pt modelId="{08F81E2E-0C1D-414A-8A63-ACD8BA6B23EC}" type="pres">
      <dgm:prSet presAssocID="{BE057695-1691-4B95-AAB3-CB4FDA389A59}" presName="comp" presStyleCnt="0"/>
      <dgm:spPr/>
    </dgm:pt>
    <dgm:pt modelId="{B4B10287-F6E2-4D86-8609-CD5E87DAD84E}" type="pres">
      <dgm:prSet presAssocID="{BE057695-1691-4B95-AAB3-CB4FDA389A59}" presName="rect2" presStyleLbl="node1" presStyleIdx="0" presStyleCnt="1">
        <dgm:presLayoutVars>
          <dgm:bulletEnabled val="1"/>
        </dgm:presLayoutVars>
      </dgm:prSet>
      <dgm:spPr/>
    </dgm:pt>
    <dgm:pt modelId="{C7B168FF-589E-40EA-8AFF-507D742FF7E8}" type="pres">
      <dgm:prSet presAssocID="{BE057695-1691-4B95-AAB3-CB4FDA389A59}" presName="rect1" presStyleLbl="lnNode1" presStyleIdx="0" presStyleCnt="1"/>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6000" b="-6000"/>
          </a:stretch>
        </a:blipFill>
      </dgm:spPr>
    </dgm:pt>
  </dgm:ptLst>
  <dgm:cxnLst>
    <dgm:cxn modelId="{07CA036E-57E9-4D68-9C73-476D72F3B8EA}" type="presOf" srcId="{BE057695-1691-4B95-AAB3-CB4FDA389A59}" destId="{B4B10287-F6E2-4D86-8609-CD5E87DAD84E}" srcOrd="0" destOrd="0" presId="urn:microsoft.com/office/officeart/2008/layout/AlternatingPictureBlocks"/>
    <dgm:cxn modelId="{5A4B14F4-8316-4F01-B39E-94D38A475E18}" srcId="{AFCC5283-620B-4451-91AC-8A85668AC3F6}" destId="{BE057695-1691-4B95-AAB3-CB4FDA389A59}" srcOrd="0" destOrd="0" parTransId="{531BDF11-2107-4EED-8DBD-E9185195D92A}" sibTransId="{043D8E5F-0920-4606-A402-A632A24A3681}"/>
    <dgm:cxn modelId="{5AF2ADF9-12C2-40EC-8E1E-8233F2A4846E}" type="presOf" srcId="{AFCC5283-620B-4451-91AC-8A85668AC3F6}" destId="{0343865A-B92C-4208-A134-C8F47983E871}" srcOrd="0" destOrd="0" presId="urn:microsoft.com/office/officeart/2008/layout/AlternatingPictureBlocks"/>
    <dgm:cxn modelId="{9CB8B4F5-BE9F-43D8-9844-94138322F35A}" type="presParOf" srcId="{0343865A-B92C-4208-A134-C8F47983E871}" destId="{08F81E2E-0C1D-414A-8A63-ACD8BA6B23EC}" srcOrd="0" destOrd="0" presId="urn:microsoft.com/office/officeart/2008/layout/AlternatingPictureBlocks"/>
    <dgm:cxn modelId="{E208DA42-B988-4F60-AF78-EDB5DA0D26E4}" type="presParOf" srcId="{08F81E2E-0C1D-414A-8A63-ACD8BA6B23EC}" destId="{B4B10287-F6E2-4D86-8609-CD5E87DAD84E}" srcOrd="0" destOrd="0" presId="urn:microsoft.com/office/officeart/2008/layout/AlternatingPictureBlocks"/>
    <dgm:cxn modelId="{8F02937E-6C97-40D4-ACEB-B5BB6239A037}" type="presParOf" srcId="{08F81E2E-0C1D-414A-8A63-ACD8BA6B23EC}" destId="{C7B168FF-589E-40EA-8AFF-507D742FF7E8}" srcOrd="1" destOrd="0" presId="urn:microsoft.com/office/officeart/2008/layout/AlternatingPictureBlock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AC049DA6-F236-415B-B50A-5E07DEAAD722}"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82C42E76-72A7-4CE5-A5CD-6A745C3678B5}">
      <dgm:prSet/>
      <dgm:spPr>
        <a:solidFill>
          <a:srgbClr val="365F91"/>
        </a:solidFill>
      </dgm:spPr>
      <dgm:t>
        <a:bodyPr/>
        <a:lstStyle/>
        <a:p>
          <a:pPr rtl="0"/>
          <a:r>
            <a:rPr lang="en-US" dirty="0"/>
            <a:t>Counsel HNC survivors</a:t>
          </a:r>
        </a:p>
      </dgm:t>
    </dgm:pt>
    <dgm:pt modelId="{47AF9A0A-E566-40DC-B04F-9FF4EA190F4B}" type="parTrans" cxnId="{82735C3C-9C37-4C42-9809-A9EC27C94C3B}">
      <dgm:prSet/>
      <dgm:spPr/>
      <dgm:t>
        <a:bodyPr/>
        <a:lstStyle/>
        <a:p>
          <a:endParaRPr lang="en-US"/>
        </a:p>
      </dgm:t>
    </dgm:pt>
    <dgm:pt modelId="{66F2FA0B-4B1F-41FF-B0BB-A61393EFCA1C}" type="sibTrans" cxnId="{82735C3C-9C37-4C42-9809-A9EC27C94C3B}">
      <dgm:prSet/>
      <dgm:spPr/>
      <dgm:t>
        <a:bodyPr/>
        <a:lstStyle/>
        <a:p>
          <a:endParaRPr lang="en-US"/>
        </a:p>
      </dgm:t>
    </dgm:pt>
    <dgm:pt modelId="{F4D53399-DFE7-4B07-990C-4C5A5F72A637}">
      <dgm:prSet/>
      <dgm:spPr>
        <a:solidFill>
          <a:srgbClr val="FFEAD5"/>
        </a:solidFill>
      </dgm:spPr>
      <dgm:t>
        <a:bodyPr/>
        <a:lstStyle/>
        <a:p>
          <a:pPr rtl="0"/>
          <a:r>
            <a:rPr lang="en-US" dirty="0"/>
            <a:t>To seek regular professional dental care for routine examination and cleaning and immediate attention to any intraoral changes that may occur</a:t>
          </a:r>
        </a:p>
      </dgm:t>
    </dgm:pt>
    <dgm:pt modelId="{72EB2061-16B3-45DC-B00B-CFFA011A24CD}" type="parTrans" cxnId="{9703B45D-B78D-4144-BBC7-EBDE3A0A764C}">
      <dgm:prSet/>
      <dgm:spPr/>
      <dgm:t>
        <a:bodyPr/>
        <a:lstStyle/>
        <a:p>
          <a:endParaRPr lang="en-US"/>
        </a:p>
      </dgm:t>
    </dgm:pt>
    <dgm:pt modelId="{A8C8488E-FD63-45B7-9FD1-ADBE72682A24}" type="sibTrans" cxnId="{9703B45D-B78D-4144-BBC7-EBDE3A0A764C}">
      <dgm:prSet/>
      <dgm:spPr/>
      <dgm:t>
        <a:bodyPr/>
        <a:lstStyle/>
        <a:p>
          <a:endParaRPr lang="en-US"/>
        </a:p>
      </dgm:t>
    </dgm:pt>
    <dgm:pt modelId="{814EE148-A3C1-4771-9AA9-23153E078A06}">
      <dgm:prSet/>
      <dgm:spPr>
        <a:solidFill>
          <a:srgbClr val="FFEAD5"/>
        </a:solidFill>
      </dgm:spPr>
      <dgm:t>
        <a:bodyPr/>
        <a:lstStyle/>
        <a:p>
          <a:pPr rtl="0"/>
          <a:r>
            <a:rPr lang="en-US" dirty="0"/>
            <a:t>To minimize intake of sticky and/or sugar-containing food and drink to minimize risk of caries</a:t>
          </a:r>
        </a:p>
      </dgm:t>
    </dgm:pt>
    <dgm:pt modelId="{4F57F10A-9436-463E-8884-DBA4D361E457}" type="parTrans" cxnId="{96455027-5A78-4627-A7C4-C29AEA3D4D24}">
      <dgm:prSet/>
      <dgm:spPr/>
      <dgm:t>
        <a:bodyPr/>
        <a:lstStyle/>
        <a:p>
          <a:endParaRPr lang="en-US"/>
        </a:p>
      </dgm:t>
    </dgm:pt>
    <dgm:pt modelId="{53F33F4A-A0F1-4624-8804-B17D3B930977}" type="sibTrans" cxnId="{96455027-5A78-4627-A7C4-C29AEA3D4D24}">
      <dgm:prSet/>
      <dgm:spPr/>
      <dgm:t>
        <a:bodyPr/>
        <a:lstStyle/>
        <a:p>
          <a:endParaRPr lang="en-US"/>
        </a:p>
      </dgm:t>
    </dgm:pt>
    <dgm:pt modelId="{E4F247C0-B1D9-405F-B3E7-5043CBC7A6B4}">
      <dgm:prSet/>
      <dgm:spPr>
        <a:solidFill>
          <a:srgbClr val="FFEAD5"/>
        </a:solidFill>
      </dgm:spPr>
      <dgm:t>
        <a:bodyPr/>
        <a:lstStyle/>
        <a:p>
          <a:pPr rtl="0"/>
          <a:r>
            <a:rPr lang="en-US" dirty="0"/>
            <a:t>On dental prophylaxis, including brushing with remineralizing toothpaste, the use of dental floss, and fluoride use </a:t>
          </a:r>
        </a:p>
      </dgm:t>
    </dgm:pt>
    <dgm:pt modelId="{287948A6-B827-4F06-BBAB-BC18806A8C44}" type="parTrans" cxnId="{99F4F65D-05D1-4300-AD46-D37E8D814909}">
      <dgm:prSet/>
      <dgm:spPr/>
      <dgm:t>
        <a:bodyPr/>
        <a:lstStyle/>
        <a:p>
          <a:endParaRPr lang="en-US"/>
        </a:p>
      </dgm:t>
    </dgm:pt>
    <dgm:pt modelId="{4B5CB171-85CF-488E-A66C-BBA46EBB1839}" type="sibTrans" cxnId="{99F4F65D-05D1-4300-AD46-D37E8D814909}">
      <dgm:prSet/>
      <dgm:spPr/>
      <dgm:t>
        <a:bodyPr/>
        <a:lstStyle/>
        <a:p>
          <a:endParaRPr lang="en-US"/>
        </a:p>
      </dgm:t>
    </dgm:pt>
    <dgm:pt modelId="{888FCF19-2675-465B-B656-5F20FDAEBDCC}" type="pres">
      <dgm:prSet presAssocID="{AC049DA6-F236-415B-B50A-5E07DEAAD722}" presName="linear" presStyleCnt="0">
        <dgm:presLayoutVars>
          <dgm:animLvl val="lvl"/>
          <dgm:resizeHandles val="exact"/>
        </dgm:presLayoutVars>
      </dgm:prSet>
      <dgm:spPr/>
    </dgm:pt>
    <dgm:pt modelId="{9C056223-D6A9-45F6-BBAE-8ED282926FA2}" type="pres">
      <dgm:prSet presAssocID="{82C42E76-72A7-4CE5-A5CD-6A745C3678B5}" presName="parentText" presStyleLbl="node1" presStyleIdx="0" presStyleCnt="1">
        <dgm:presLayoutVars>
          <dgm:chMax val="0"/>
          <dgm:bulletEnabled val="1"/>
        </dgm:presLayoutVars>
      </dgm:prSet>
      <dgm:spPr/>
    </dgm:pt>
    <dgm:pt modelId="{FB5C08BD-753B-4FED-B6D4-705089470BE2}" type="pres">
      <dgm:prSet presAssocID="{82C42E76-72A7-4CE5-A5CD-6A745C3678B5}" presName="childText" presStyleLbl="revTx" presStyleIdx="0" presStyleCnt="1">
        <dgm:presLayoutVars>
          <dgm:bulletEnabled val="1"/>
        </dgm:presLayoutVars>
      </dgm:prSet>
      <dgm:spPr/>
    </dgm:pt>
  </dgm:ptLst>
  <dgm:cxnLst>
    <dgm:cxn modelId="{96455027-5A78-4627-A7C4-C29AEA3D4D24}" srcId="{82C42E76-72A7-4CE5-A5CD-6A745C3678B5}" destId="{814EE148-A3C1-4771-9AA9-23153E078A06}" srcOrd="1" destOrd="0" parTransId="{4F57F10A-9436-463E-8884-DBA4D361E457}" sibTransId="{53F33F4A-A0F1-4624-8804-B17D3B930977}"/>
    <dgm:cxn modelId="{7D8A242B-F9B6-4A60-9C28-B3A470514E71}" type="presOf" srcId="{AC049DA6-F236-415B-B50A-5E07DEAAD722}" destId="{888FCF19-2675-465B-B656-5F20FDAEBDCC}" srcOrd="0" destOrd="0" presId="urn:microsoft.com/office/officeart/2005/8/layout/vList2"/>
    <dgm:cxn modelId="{1C40BE35-454C-4605-9DEA-3FF8C6EC3FAB}" type="presOf" srcId="{814EE148-A3C1-4771-9AA9-23153E078A06}" destId="{FB5C08BD-753B-4FED-B6D4-705089470BE2}" srcOrd="0" destOrd="1" presId="urn:microsoft.com/office/officeart/2005/8/layout/vList2"/>
    <dgm:cxn modelId="{82735C3C-9C37-4C42-9809-A9EC27C94C3B}" srcId="{AC049DA6-F236-415B-B50A-5E07DEAAD722}" destId="{82C42E76-72A7-4CE5-A5CD-6A745C3678B5}" srcOrd="0" destOrd="0" parTransId="{47AF9A0A-E566-40DC-B04F-9FF4EA190F4B}" sibTransId="{66F2FA0B-4B1F-41FF-B0BB-A61393EFCA1C}"/>
    <dgm:cxn modelId="{9703B45D-B78D-4144-BBC7-EBDE3A0A764C}" srcId="{82C42E76-72A7-4CE5-A5CD-6A745C3678B5}" destId="{F4D53399-DFE7-4B07-990C-4C5A5F72A637}" srcOrd="0" destOrd="0" parTransId="{72EB2061-16B3-45DC-B00B-CFFA011A24CD}" sibTransId="{A8C8488E-FD63-45B7-9FD1-ADBE72682A24}"/>
    <dgm:cxn modelId="{99F4F65D-05D1-4300-AD46-D37E8D814909}" srcId="{82C42E76-72A7-4CE5-A5CD-6A745C3678B5}" destId="{E4F247C0-B1D9-405F-B3E7-5043CBC7A6B4}" srcOrd="2" destOrd="0" parTransId="{287948A6-B827-4F06-BBAB-BC18806A8C44}" sibTransId="{4B5CB171-85CF-488E-A66C-BBA46EBB1839}"/>
    <dgm:cxn modelId="{DAE2E752-AD5F-4B53-94C8-5896549D32C2}" type="presOf" srcId="{E4F247C0-B1D9-405F-B3E7-5043CBC7A6B4}" destId="{FB5C08BD-753B-4FED-B6D4-705089470BE2}" srcOrd="0" destOrd="2" presId="urn:microsoft.com/office/officeart/2005/8/layout/vList2"/>
    <dgm:cxn modelId="{1B7A595A-6F77-4ED4-9D7B-B3734FD6903F}" type="presOf" srcId="{82C42E76-72A7-4CE5-A5CD-6A745C3678B5}" destId="{9C056223-D6A9-45F6-BBAE-8ED282926FA2}" srcOrd="0" destOrd="0" presId="urn:microsoft.com/office/officeart/2005/8/layout/vList2"/>
    <dgm:cxn modelId="{AAFDF983-2BE3-4D0A-8CC0-6DE846ED2DDA}" type="presOf" srcId="{F4D53399-DFE7-4B07-990C-4C5A5F72A637}" destId="{FB5C08BD-753B-4FED-B6D4-705089470BE2}" srcOrd="0" destOrd="0" presId="urn:microsoft.com/office/officeart/2005/8/layout/vList2"/>
    <dgm:cxn modelId="{CA9E20E5-70DA-4806-BAF7-B875460FCFD7}" type="presParOf" srcId="{888FCF19-2675-465B-B656-5F20FDAEBDCC}" destId="{9C056223-D6A9-45F6-BBAE-8ED282926FA2}" srcOrd="0" destOrd="0" presId="urn:microsoft.com/office/officeart/2005/8/layout/vList2"/>
    <dgm:cxn modelId="{9D027637-F5CB-4930-B080-4BE8BCA128E3}" type="presParOf" srcId="{888FCF19-2675-465B-B656-5F20FDAEBDCC}" destId="{FB5C08BD-753B-4FED-B6D4-705089470BE2}"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D553E41C-546A-4E7F-9E05-F5C471C79144}"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56C16993-E06A-4D58-AD36-12B960FDDF44}">
      <dgm:prSet/>
      <dgm:spPr>
        <a:solidFill>
          <a:srgbClr val="365F91"/>
        </a:solidFill>
      </dgm:spPr>
      <dgm:t>
        <a:bodyPr/>
        <a:lstStyle/>
        <a:p>
          <a:pPr rtl="0"/>
          <a:r>
            <a:rPr lang="en-US" dirty="0"/>
            <a:t>Counsel HNC survivors to </a:t>
          </a:r>
        </a:p>
      </dgm:t>
    </dgm:pt>
    <dgm:pt modelId="{4665EFF4-42A0-492B-9548-8B3D4D4DCCBE}" type="parTrans" cxnId="{585A94CA-9F6B-4D9F-AD05-D06109BA6D11}">
      <dgm:prSet/>
      <dgm:spPr/>
      <dgm:t>
        <a:bodyPr/>
        <a:lstStyle/>
        <a:p>
          <a:endParaRPr lang="en-US"/>
        </a:p>
      </dgm:t>
    </dgm:pt>
    <dgm:pt modelId="{BB67585E-6D6A-43DD-A8CA-B47DD58F43C4}" type="sibTrans" cxnId="{585A94CA-9F6B-4D9F-AD05-D06109BA6D11}">
      <dgm:prSet/>
      <dgm:spPr/>
      <dgm:t>
        <a:bodyPr/>
        <a:lstStyle/>
        <a:p>
          <a:endParaRPr lang="en-US"/>
        </a:p>
      </dgm:t>
    </dgm:pt>
    <dgm:pt modelId="{E399962A-BC91-4FD5-B0CF-DAC9AA603522}">
      <dgm:prSet/>
      <dgm:spPr>
        <a:ln>
          <a:solidFill>
            <a:srgbClr val="FFEAD5"/>
          </a:solidFill>
        </a:ln>
      </dgm:spPr>
      <dgm:t>
        <a:bodyPr/>
        <a:lstStyle/>
        <a:p>
          <a:pPr rtl="0"/>
          <a:r>
            <a:rPr lang="en-US" dirty="0"/>
            <a:t>Use of alcohol-free mouth rinses</a:t>
          </a:r>
        </a:p>
      </dgm:t>
    </dgm:pt>
    <dgm:pt modelId="{22617B83-3853-4EAD-8065-19438F2E1C49}" type="parTrans" cxnId="{EDC79B87-8F06-4306-8ECC-0BAFFD318667}">
      <dgm:prSet/>
      <dgm:spPr/>
      <dgm:t>
        <a:bodyPr/>
        <a:lstStyle/>
        <a:p>
          <a:endParaRPr lang="en-US"/>
        </a:p>
      </dgm:t>
    </dgm:pt>
    <dgm:pt modelId="{0EFDF757-F498-4AF9-8A1B-7499F6855682}" type="sibTrans" cxnId="{EDC79B87-8F06-4306-8ECC-0BAFFD318667}">
      <dgm:prSet/>
      <dgm:spPr/>
      <dgm:t>
        <a:bodyPr/>
        <a:lstStyle/>
        <a:p>
          <a:endParaRPr lang="en-US"/>
        </a:p>
      </dgm:t>
    </dgm:pt>
    <dgm:pt modelId="{FB44A20A-DC0D-4A7E-987E-7C643593C1FC}">
      <dgm:prSet/>
      <dgm:spPr>
        <a:ln>
          <a:solidFill>
            <a:srgbClr val="FFEAD5"/>
          </a:solidFill>
        </a:ln>
      </dgm:spPr>
      <dgm:t>
        <a:bodyPr/>
        <a:lstStyle/>
        <a:p>
          <a:pPr rtl="0"/>
          <a:r>
            <a:rPr lang="en-US" dirty="0"/>
            <a:t>Consume low-sucrose diet and to avoid caffeine, spicy and highly acidic foods, and tobacco</a:t>
          </a:r>
        </a:p>
      </dgm:t>
    </dgm:pt>
    <dgm:pt modelId="{D4004CE4-0AF3-4FBA-A027-456C04494B7D}" type="parTrans" cxnId="{60020D56-1C36-43E5-A9B3-D27B444D95BB}">
      <dgm:prSet/>
      <dgm:spPr/>
      <dgm:t>
        <a:bodyPr/>
        <a:lstStyle/>
        <a:p>
          <a:endParaRPr lang="en-US"/>
        </a:p>
      </dgm:t>
    </dgm:pt>
    <dgm:pt modelId="{4A9968AA-6C4C-47DB-92E2-7F0487CACF98}" type="sibTrans" cxnId="{60020D56-1C36-43E5-A9B3-D27B444D95BB}">
      <dgm:prSet/>
      <dgm:spPr/>
      <dgm:t>
        <a:bodyPr/>
        <a:lstStyle/>
        <a:p>
          <a:endParaRPr lang="en-US"/>
        </a:p>
      </dgm:t>
    </dgm:pt>
    <dgm:pt modelId="{ECA1C2B0-FDB2-4512-B72E-D6646532A432}">
      <dgm:prSet/>
      <dgm:spPr>
        <a:ln>
          <a:solidFill>
            <a:srgbClr val="FFEAD5"/>
          </a:solidFill>
        </a:ln>
      </dgm:spPr>
      <dgm:t>
        <a:bodyPr/>
        <a:lstStyle/>
        <a:p>
          <a:pPr rtl="0"/>
          <a:r>
            <a:rPr lang="en-US" dirty="0"/>
            <a:t>Avoid dehydration by drinking fluoridated tap water, but explain that consumption of water will not eliminate xerostomia</a:t>
          </a:r>
        </a:p>
      </dgm:t>
    </dgm:pt>
    <dgm:pt modelId="{259E9371-8D8E-4C48-93A6-D961F26C05D4}" type="parTrans" cxnId="{3D7AB550-FC96-42AD-836E-A7BADA119666}">
      <dgm:prSet/>
      <dgm:spPr/>
      <dgm:t>
        <a:bodyPr/>
        <a:lstStyle/>
        <a:p>
          <a:endParaRPr lang="en-US"/>
        </a:p>
      </dgm:t>
    </dgm:pt>
    <dgm:pt modelId="{20BE968A-A399-4915-A406-6A7E74B57000}" type="sibTrans" cxnId="{3D7AB550-FC96-42AD-836E-A7BADA119666}">
      <dgm:prSet/>
      <dgm:spPr/>
      <dgm:t>
        <a:bodyPr/>
        <a:lstStyle/>
        <a:p>
          <a:endParaRPr lang="en-US"/>
        </a:p>
      </dgm:t>
    </dgm:pt>
    <dgm:pt modelId="{FD67DDED-D179-452D-BB21-8FD432D5E45E}" type="pres">
      <dgm:prSet presAssocID="{D553E41C-546A-4E7F-9E05-F5C471C79144}" presName="linear" presStyleCnt="0">
        <dgm:presLayoutVars>
          <dgm:dir/>
          <dgm:animLvl val="lvl"/>
          <dgm:resizeHandles val="exact"/>
        </dgm:presLayoutVars>
      </dgm:prSet>
      <dgm:spPr/>
    </dgm:pt>
    <dgm:pt modelId="{B5C57F51-49D3-4F67-B5AF-6C7DB7B2DEA6}" type="pres">
      <dgm:prSet presAssocID="{56C16993-E06A-4D58-AD36-12B960FDDF44}" presName="parentLin" presStyleCnt="0"/>
      <dgm:spPr/>
    </dgm:pt>
    <dgm:pt modelId="{FF94F07D-22D4-4FBD-BE5F-E2B0E6CFCC66}" type="pres">
      <dgm:prSet presAssocID="{56C16993-E06A-4D58-AD36-12B960FDDF44}" presName="parentLeftMargin" presStyleLbl="node1" presStyleIdx="0" presStyleCnt="1"/>
      <dgm:spPr/>
    </dgm:pt>
    <dgm:pt modelId="{4FD81720-C5DB-48F4-A6A1-093F94D2088C}" type="pres">
      <dgm:prSet presAssocID="{56C16993-E06A-4D58-AD36-12B960FDDF44}" presName="parentText" presStyleLbl="node1" presStyleIdx="0" presStyleCnt="1">
        <dgm:presLayoutVars>
          <dgm:chMax val="0"/>
          <dgm:bulletEnabled val="1"/>
        </dgm:presLayoutVars>
      </dgm:prSet>
      <dgm:spPr/>
    </dgm:pt>
    <dgm:pt modelId="{0C2FF234-B58F-478F-9996-2615309813E7}" type="pres">
      <dgm:prSet presAssocID="{56C16993-E06A-4D58-AD36-12B960FDDF44}" presName="negativeSpace" presStyleCnt="0"/>
      <dgm:spPr/>
    </dgm:pt>
    <dgm:pt modelId="{5C817EA6-C054-442C-A376-050CB40FAAB1}" type="pres">
      <dgm:prSet presAssocID="{56C16993-E06A-4D58-AD36-12B960FDDF44}" presName="childText" presStyleLbl="conFgAcc1" presStyleIdx="0" presStyleCnt="1">
        <dgm:presLayoutVars>
          <dgm:bulletEnabled val="1"/>
        </dgm:presLayoutVars>
      </dgm:prSet>
      <dgm:spPr/>
    </dgm:pt>
  </dgm:ptLst>
  <dgm:cxnLst>
    <dgm:cxn modelId="{C89B9A5D-5D85-4CDD-B8AC-2DCEB880C023}" type="presOf" srcId="{56C16993-E06A-4D58-AD36-12B960FDDF44}" destId="{4FD81720-C5DB-48F4-A6A1-093F94D2088C}" srcOrd="1" destOrd="0" presId="urn:microsoft.com/office/officeart/2005/8/layout/list1"/>
    <dgm:cxn modelId="{C0219C60-C112-4F1A-8300-2E2A3F408814}" type="presOf" srcId="{ECA1C2B0-FDB2-4512-B72E-D6646532A432}" destId="{5C817EA6-C054-442C-A376-050CB40FAAB1}" srcOrd="0" destOrd="2" presId="urn:microsoft.com/office/officeart/2005/8/layout/list1"/>
    <dgm:cxn modelId="{B4FBB669-CADE-4FCB-969C-D41DD1F157D0}" type="presOf" srcId="{56C16993-E06A-4D58-AD36-12B960FDDF44}" destId="{FF94F07D-22D4-4FBD-BE5F-E2B0E6CFCC66}" srcOrd="0" destOrd="0" presId="urn:microsoft.com/office/officeart/2005/8/layout/list1"/>
    <dgm:cxn modelId="{D5D0F56D-C4C6-4BD5-98F1-C418E7FFD027}" type="presOf" srcId="{E399962A-BC91-4FD5-B0CF-DAC9AA603522}" destId="{5C817EA6-C054-442C-A376-050CB40FAAB1}" srcOrd="0" destOrd="0" presId="urn:microsoft.com/office/officeart/2005/8/layout/list1"/>
    <dgm:cxn modelId="{3D7AB550-FC96-42AD-836E-A7BADA119666}" srcId="{56C16993-E06A-4D58-AD36-12B960FDDF44}" destId="{ECA1C2B0-FDB2-4512-B72E-D6646532A432}" srcOrd="2" destOrd="0" parTransId="{259E9371-8D8E-4C48-93A6-D961F26C05D4}" sibTransId="{20BE968A-A399-4915-A406-6A7E74B57000}"/>
    <dgm:cxn modelId="{60020D56-1C36-43E5-A9B3-D27B444D95BB}" srcId="{56C16993-E06A-4D58-AD36-12B960FDDF44}" destId="{FB44A20A-DC0D-4A7E-987E-7C643593C1FC}" srcOrd="1" destOrd="0" parTransId="{D4004CE4-0AF3-4FBA-A027-456C04494B7D}" sibTransId="{4A9968AA-6C4C-47DB-92E2-7F0487CACF98}"/>
    <dgm:cxn modelId="{EDC79B87-8F06-4306-8ECC-0BAFFD318667}" srcId="{56C16993-E06A-4D58-AD36-12B960FDDF44}" destId="{E399962A-BC91-4FD5-B0CF-DAC9AA603522}" srcOrd="0" destOrd="0" parTransId="{22617B83-3853-4EAD-8065-19438F2E1C49}" sibTransId="{0EFDF757-F498-4AF9-8A1B-7499F6855682}"/>
    <dgm:cxn modelId="{222BF8B5-ED67-434D-A0D1-FB75E59BF9AF}" type="presOf" srcId="{D553E41C-546A-4E7F-9E05-F5C471C79144}" destId="{FD67DDED-D179-452D-BB21-8FD432D5E45E}" srcOrd="0" destOrd="0" presId="urn:microsoft.com/office/officeart/2005/8/layout/list1"/>
    <dgm:cxn modelId="{585A94CA-9F6B-4D9F-AD05-D06109BA6D11}" srcId="{D553E41C-546A-4E7F-9E05-F5C471C79144}" destId="{56C16993-E06A-4D58-AD36-12B960FDDF44}" srcOrd="0" destOrd="0" parTransId="{4665EFF4-42A0-492B-9548-8B3D4D4DCCBE}" sibTransId="{BB67585E-6D6A-43DD-A8CA-B47DD58F43C4}"/>
    <dgm:cxn modelId="{FFF991D2-E43A-4B20-97AC-2E0FD2CA0AFF}" type="presOf" srcId="{FB44A20A-DC0D-4A7E-987E-7C643593C1FC}" destId="{5C817EA6-C054-442C-A376-050CB40FAAB1}" srcOrd="0" destOrd="1" presId="urn:microsoft.com/office/officeart/2005/8/layout/list1"/>
    <dgm:cxn modelId="{3A1255FA-C506-46CD-AF4B-EE2B3885A7DF}" type="presParOf" srcId="{FD67DDED-D179-452D-BB21-8FD432D5E45E}" destId="{B5C57F51-49D3-4F67-B5AF-6C7DB7B2DEA6}" srcOrd="0" destOrd="0" presId="urn:microsoft.com/office/officeart/2005/8/layout/list1"/>
    <dgm:cxn modelId="{4A59612A-F72F-4034-A092-CD93419FD9B3}" type="presParOf" srcId="{B5C57F51-49D3-4F67-B5AF-6C7DB7B2DEA6}" destId="{FF94F07D-22D4-4FBD-BE5F-E2B0E6CFCC66}" srcOrd="0" destOrd="0" presId="urn:microsoft.com/office/officeart/2005/8/layout/list1"/>
    <dgm:cxn modelId="{5DB7763C-2A2C-4773-AE3D-54AD1AC2B048}" type="presParOf" srcId="{B5C57F51-49D3-4F67-B5AF-6C7DB7B2DEA6}" destId="{4FD81720-C5DB-48F4-A6A1-093F94D2088C}" srcOrd="1" destOrd="0" presId="urn:microsoft.com/office/officeart/2005/8/layout/list1"/>
    <dgm:cxn modelId="{B2CD535B-01B8-4012-B608-9C3D266B0AAB}" type="presParOf" srcId="{FD67DDED-D179-452D-BB21-8FD432D5E45E}" destId="{0C2FF234-B58F-478F-9996-2615309813E7}" srcOrd="1" destOrd="0" presId="urn:microsoft.com/office/officeart/2005/8/layout/list1"/>
    <dgm:cxn modelId="{ECB66CD0-2890-4E8C-A9A4-F14748A46C60}" type="presParOf" srcId="{FD67DDED-D179-452D-BB21-8FD432D5E45E}" destId="{5C817EA6-C054-442C-A376-050CB40FAAB1}"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E30ECD13-6BE5-4280-8533-403A17E1DC88}"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E8A3EBD9-8285-49D4-9499-33360B8B4497}">
      <dgm:prSet/>
      <dgm:spPr>
        <a:solidFill>
          <a:srgbClr val="FFEAD5"/>
        </a:solidFill>
        <a:ln>
          <a:solidFill>
            <a:srgbClr val="FFEAD5"/>
          </a:solidFill>
        </a:ln>
      </dgm:spPr>
      <dgm:t>
        <a:bodyPr/>
        <a:lstStyle/>
        <a:p>
          <a:pPr rtl="0"/>
          <a:r>
            <a:rPr lang="en-US" dirty="0">
              <a:solidFill>
                <a:schemeClr val="tx1"/>
              </a:solidFill>
            </a:rPr>
            <a:t>Refer to a qualified dental professional for treatment and management of complicated oral conditions and infections</a:t>
          </a:r>
        </a:p>
      </dgm:t>
    </dgm:pt>
    <dgm:pt modelId="{76DEFAC7-A893-44D5-B034-9E94A7C4F716}" type="parTrans" cxnId="{45A55FF4-D600-46AA-86CE-A4197DA88659}">
      <dgm:prSet/>
      <dgm:spPr/>
      <dgm:t>
        <a:bodyPr/>
        <a:lstStyle/>
        <a:p>
          <a:endParaRPr lang="en-US"/>
        </a:p>
      </dgm:t>
    </dgm:pt>
    <dgm:pt modelId="{1FA65C74-3B12-45BD-A8AE-3DD1DB9213FA}" type="sibTrans" cxnId="{45A55FF4-D600-46AA-86CE-A4197DA88659}">
      <dgm:prSet/>
      <dgm:spPr>
        <a:solidFill>
          <a:srgbClr val="365F91"/>
        </a:solidFill>
        <a:ln>
          <a:solidFill>
            <a:srgbClr val="FFEAD5"/>
          </a:solidFill>
        </a:ln>
      </dgm:spPr>
      <dgm:t>
        <a:bodyPr/>
        <a:lstStyle/>
        <a:p>
          <a:endParaRPr lang="en-US"/>
        </a:p>
      </dgm:t>
    </dgm:pt>
    <dgm:pt modelId="{E2F8A7F6-C65F-40AF-AB27-C806F3E1033E}">
      <dgm:prSet/>
      <dgm:spPr>
        <a:solidFill>
          <a:srgbClr val="FFEAD5"/>
        </a:solidFill>
        <a:ln>
          <a:solidFill>
            <a:srgbClr val="FFEAD5"/>
          </a:solidFill>
        </a:ln>
      </dgm:spPr>
      <dgm:t>
        <a:bodyPr/>
        <a:lstStyle/>
        <a:p>
          <a:pPr rtl="0"/>
          <a:r>
            <a:rPr lang="en-US" dirty="0">
              <a:solidFill>
                <a:schemeClr val="tx1"/>
              </a:solidFill>
            </a:rPr>
            <a:t>Consider systemic fluconazole and/or localized therapy of </a:t>
          </a:r>
          <a:r>
            <a:rPr lang="en-US" dirty="0" err="1">
              <a:solidFill>
                <a:schemeClr val="tx1"/>
              </a:solidFill>
            </a:rPr>
            <a:t>clotrimazole</a:t>
          </a:r>
          <a:r>
            <a:rPr lang="en-US" dirty="0">
              <a:solidFill>
                <a:schemeClr val="tx1"/>
              </a:solidFill>
            </a:rPr>
            <a:t> troches to treat oral fungal infections</a:t>
          </a:r>
        </a:p>
      </dgm:t>
    </dgm:pt>
    <dgm:pt modelId="{C02FEBF6-0329-4C42-848D-9AA01BB0E096}" type="parTrans" cxnId="{353F45BB-B02A-48BD-8C54-1EB789530ACF}">
      <dgm:prSet/>
      <dgm:spPr/>
      <dgm:t>
        <a:bodyPr/>
        <a:lstStyle/>
        <a:p>
          <a:endParaRPr lang="en-US"/>
        </a:p>
      </dgm:t>
    </dgm:pt>
    <dgm:pt modelId="{FC0467BF-7484-48AC-8216-3DF35BCB9270}" type="sibTrans" cxnId="{353F45BB-B02A-48BD-8C54-1EB789530ACF}">
      <dgm:prSet/>
      <dgm:spPr/>
      <dgm:t>
        <a:bodyPr/>
        <a:lstStyle/>
        <a:p>
          <a:endParaRPr lang="en-US"/>
        </a:p>
      </dgm:t>
    </dgm:pt>
    <dgm:pt modelId="{0B66DDBB-0132-42E8-BD62-E088BB2FA43F}" type="pres">
      <dgm:prSet presAssocID="{E30ECD13-6BE5-4280-8533-403A17E1DC88}" presName="Name0" presStyleCnt="0">
        <dgm:presLayoutVars>
          <dgm:chMax val="7"/>
          <dgm:chPref val="7"/>
          <dgm:dir/>
        </dgm:presLayoutVars>
      </dgm:prSet>
      <dgm:spPr/>
    </dgm:pt>
    <dgm:pt modelId="{B4FD0146-766E-4F6D-9B26-4275FD99A12C}" type="pres">
      <dgm:prSet presAssocID="{E30ECD13-6BE5-4280-8533-403A17E1DC88}" presName="Name1" presStyleCnt="0"/>
      <dgm:spPr/>
    </dgm:pt>
    <dgm:pt modelId="{0F96C6FB-84FB-44A7-A73B-A1C42CA4292E}" type="pres">
      <dgm:prSet presAssocID="{E30ECD13-6BE5-4280-8533-403A17E1DC88}" presName="cycle" presStyleCnt="0"/>
      <dgm:spPr/>
    </dgm:pt>
    <dgm:pt modelId="{C824C5FC-BE6F-4F0E-9298-3319F41DE527}" type="pres">
      <dgm:prSet presAssocID="{E30ECD13-6BE5-4280-8533-403A17E1DC88}" presName="srcNode" presStyleLbl="node1" presStyleIdx="0" presStyleCnt="2"/>
      <dgm:spPr/>
    </dgm:pt>
    <dgm:pt modelId="{CF5D5A5D-DABC-4BAF-8810-48E04F8466B1}" type="pres">
      <dgm:prSet presAssocID="{E30ECD13-6BE5-4280-8533-403A17E1DC88}" presName="conn" presStyleLbl="parChTrans1D2" presStyleIdx="0" presStyleCnt="1"/>
      <dgm:spPr/>
    </dgm:pt>
    <dgm:pt modelId="{D6EC0CAB-BC0A-407D-8656-6BC572F68247}" type="pres">
      <dgm:prSet presAssocID="{E30ECD13-6BE5-4280-8533-403A17E1DC88}" presName="extraNode" presStyleLbl="node1" presStyleIdx="0" presStyleCnt="2"/>
      <dgm:spPr/>
    </dgm:pt>
    <dgm:pt modelId="{3412A7AF-4AF2-4F48-869E-16867B3798E2}" type="pres">
      <dgm:prSet presAssocID="{E30ECD13-6BE5-4280-8533-403A17E1DC88}" presName="dstNode" presStyleLbl="node1" presStyleIdx="0" presStyleCnt="2"/>
      <dgm:spPr/>
    </dgm:pt>
    <dgm:pt modelId="{F8F59253-37B3-4A60-A682-C0E991937E60}" type="pres">
      <dgm:prSet presAssocID="{E8A3EBD9-8285-49D4-9499-33360B8B4497}" presName="text_1" presStyleLbl="node1" presStyleIdx="0" presStyleCnt="2" custScaleX="102966" custScaleY="74289">
        <dgm:presLayoutVars>
          <dgm:bulletEnabled val="1"/>
        </dgm:presLayoutVars>
      </dgm:prSet>
      <dgm:spPr/>
    </dgm:pt>
    <dgm:pt modelId="{F4B902C8-D767-4D2F-A62E-213BDBD34C58}" type="pres">
      <dgm:prSet presAssocID="{E8A3EBD9-8285-49D4-9499-33360B8B4497}" presName="accent_1" presStyleCnt="0"/>
      <dgm:spPr/>
    </dgm:pt>
    <dgm:pt modelId="{FA825E2C-EA5F-4B1C-9A3F-C88DF4A71820}" type="pres">
      <dgm:prSet presAssocID="{E8A3EBD9-8285-49D4-9499-33360B8B4497}" presName="accentRepeatNode" presStyleLbl="solidFgAcc1" presStyleIdx="0" presStyleCnt="2" custScaleX="76204" custScaleY="68860"/>
      <dgm:spPr>
        <a:prstGeom prst="diamond">
          <a:avLst/>
        </a:prstGeom>
        <a:solidFill>
          <a:srgbClr val="365F91"/>
        </a:solidFill>
        <a:ln>
          <a:solidFill>
            <a:srgbClr val="FFEAD5"/>
          </a:solidFill>
        </a:ln>
      </dgm:spPr>
    </dgm:pt>
    <dgm:pt modelId="{A4D9246B-78B1-4CA0-9515-32598C6F5CF1}" type="pres">
      <dgm:prSet presAssocID="{E2F8A7F6-C65F-40AF-AB27-C806F3E1033E}" presName="text_2" presStyleLbl="node1" presStyleIdx="1" presStyleCnt="2" custScaleX="102966" custScaleY="74289">
        <dgm:presLayoutVars>
          <dgm:bulletEnabled val="1"/>
        </dgm:presLayoutVars>
      </dgm:prSet>
      <dgm:spPr/>
    </dgm:pt>
    <dgm:pt modelId="{D36B2B1B-F86F-46C7-9610-6832ECF7321D}" type="pres">
      <dgm:prSet presAssocID="{E2F8A7F6-C65F-40AF-AB27-C806F3E1033E}" presName="accent_2" presStyleCnt="0"/>
      <dgm:spPr/>
    </dgm:pt>
    <dgm:pt modelId="{6917030B-DE10-44FC-B669-271999FA9BFC}" type="pres">
      <dgm:prSet presAssocID="{E2F8A7F6-C65F-40AF-AB27-C806F3E1033E}" presName="accentRepeatNode" presStyleLbl="solidFgAcc1" presStyleIdx="1" presStyleCnt="2" custScaleX="76204" custScaleY="68860"/>
      <dgm:spPr>
        <a:prstGeom prst="diamond">
          <a:avLst/>
        </a:prstGeom>
        <a:solidFill>
          <a:srgbClr val="365F91"/>
        </a:solidFill>
        <a:ln>
          <a:solidFill>
            <a:srgbClr val="FFEAD5"/>
          </a:solidFill>
        </a:ln>
      </dgm:spPr>
    </dgm:pt>
  </dgm:ptLst>
  <dgm:cxnLst>
    <dgm:cxn modelId="{A6B5B409-5BEC-46FC-8699-9A6D4255D9C4}" type="presOf" srcId="{E30ECD13-6BE5-4280-8533-403A17E1DC88}" destId="{0B66DDBB-0132-42E8-BD62-E088BB2FA43F}" srcOrd="0" destOrd="0" presId="urn:microsoft.com/office/officeart/2008/layout/VerticalCurvedList"/>
    <dgm:cxn modelId="{AE3D114D-28AA-4F5F-AD74-72FBEFB2488E}" type="presOf" srcId="{E8A3EBD9-8285-49D4-9499-33360B8B4497}" destId="{F8F59253-37B3-4A60-A682-C0E991937E60}" srcOrd="0" destOrd="0" presId="urn:microsoft.com/office/officeart/2008/layout/VerticalCurvedList"/>
    <dgm:cxn modelId="{9B7A5BA1-27C9-4AD6-B3C3-DBB3555F0996}" type="presOf" srcId="{1FA65C74-3B12-45BD-A8AE-3DD1DB9213FA}" destId="{CF5D5A5D-DABC-4BAF-8810-48E04F8466B1}" srcOrd="0" destOrd="0" presId="urn:microsoft.com/office/officeart/2008/layout/VerticalCurvedList"/>
    <dgm:cxn modelId="{353F45BB-B02A-48BD-8C54-1EB789530ACF}" srcId="{E30ECD13-6BE5-4280-8533-403A17E1DC88}" destId="{E2F8A7F6-C65F-40AF-AB27-C806F3E1033E}" srcOrd="1" destOrd="0" parTransId="{C02FEBF6-0329-4C42-848D-9AA01BB0E096}" sibTransId="{FC0467BF-7484-48AC-8216-3DF35BCB9270}"/>
    <dgm:cxn modelId="{F75DDFDB-0D26-4B47-B9B0-6C0B0CBEFC06}" type="presOf" srcId="{E2F8A7F6-C65F-40AF-AB27-C806F3E1033E}" destId="{A4D9246B-78B1-4CA0-9515-32598C6F5CF1}" srcOrd="0" destOrd="0" presId="urn:microsoft.com/office/officeart/2008/layout/VerticalCurvedList"/>
    <dgm:cxn modelId="{45A55FF4-D600-46AA-86CE-A4197DA88659}" srcId="{E30ECD13-6BE5-4280-8533-403A17E1DC88}" destId="{E8A3EBD9-8285-49D4-9499-33360B8B4497}" srcOrd="0" destOrd="0" parTransId="{76DEFAC7-A893-44D5-B034-9E94A7C4F716}" sibTransId="{1FA65C74-3B12-45BD-A8AE-3DD1DB9213FA}"/>
    <dgm:cxn modelId="{91A4CF6F-56F1-468A-9626-A15EC11BDAE4}" type="presParOf" srcId="{0B66DDBB-0132-42E8-BD62-E088BB2FA43F}" destId="{B4FD0146-766E-4F6D-9B26-4275FD99A12C}" srcOrd="0" destOrd="0" presId="urn:microsoft.com/office/officeart/2008/layout/VerticalCurvedList"/>
    <dgm:cxn modelId="{81B12600-1D88-4712-A638-3C4D23451277}" type="presParOf" srcId="{B4FD0146-766E-4F6D-9B26-4275FD99A12C}" destId="{0F96C6FB-84FB-44A7-A73B-A1C42CA4292E}" srcOrd="0" destOrd="0" presId="urn:microsoft.com/office/officeart/2008/layout/VerticalCurvedList"/>
    <dgm:cxn modelId="{57044DED-B043-4D3D-AC8A-BF7B61ED99CE}" type="presParOf" srcId="{0F96C6FB-84FB-44A7-A73B-A1C42CA4292E}" destId="{C824C5FC-BE6F-4F0E-9298-3319F41DE527}" srcOrd="0" destOrd="0" presId="urn:microsoft.com/office/officeart/2008/layout/VerticalCurvedList"/>
    <dgm:cxn modelId="{E8831EC5-7A05-4F4D-AC54-89F43AEC1032}" type="presParOf" srcId="{0F96C6FB-84FB-44A7-A73B-A1C42CA4292E}" destId="{CF5D5A5D-DABC-4BAF-8810-48E04F8466B1}" srcOrd="1" destOrd="0" presId="urn:microsoft.com/office/officeart/2008/layout/VerticalCurvedList"/>
    <dgm:cxn modelId="{E6D96E31-FEE0-4E91-808A-EB9A263D1BC5}" type="presParOf" srcId="{0F96C6FB-84FB-44A7-A73B-A1C42CA4292E}" destId="{D6EC0CAB-BC0A-407D-8656-6BC572F68247}" srcOrd="2" destOrd="0" presId="urn:microsoft.com/office/officeart/2008/layout/VerticalCurvedList"/>
    <dgm:cxn modelId="{7B142A6F-CECA-49C7-832B-D242038C3BF2}" type="presParOf" srcId="{0F96C6FB-84FB-44A7-A73B-A1C42CA4292E}" destId="{3412A7AF-4AF2-4F48-869E-16867B3798E2}" srcOrd="3" destOrd="0" presId="urn:microsoft.com/office/officeart/2008/layout/VerticalCurvedList"/>
    <dgm:cxn modelId="{9C0EC4AF-F809-4818-81C9-373163907CB5}" type="presParOf" srcId="{B4FD0146-766E-4F6D-9B26-4275FD99A12C}" destId="{F8F59253-37B3-4A60-A682-C0E991937E60}" srcOrd="1" destOrd="0" presId="urn:microsoft.com/office/officeart/2008/layout/VerticalCurvedList"/>
    <dgm:cxn modelId="{F5B7732F-C038-46FA-BE47-707A2BCBAD70}" type="presParOf" srcId="{B4FD0146-766E-4F6D-9B26-4275FD99A12C}" destId="{F4B902C8-D767-4D2F-A62E-213BDBD34C58}" srcOrd="2" destOrd="0" presId="urn:microsoft.com/office/officeart/2008/layout/VerticalCurvedList"/>
    <dgm:cxn modelId="{BA34E80A-E58E-49C9-A962-5F1BD793807D}" type="presParOf" srcId="{F4B902C8-D767-4D2F-A62E-213BDBD34C58}" destId="{FA825E2C-EA5F-4B1C-9A3F-C88DF4A71820}" srcOrd="0" destOrd="0" presId="urn:microsoft.com/office/officeart/2008/layout/VerticalCurvedList"/>
    <dgm:cxn modelId="{52DAFC09-D879-4D05-8A0F-1E0388EB551F}" type="presParOf" srcId="{B4FD0146-766E-4F6D-9B26-4275FD99A12C}" destId="{A4D9246B-78B1-4CA0-9515-32598C6F5CF1}" srcOrd="3" destOrd="0" presId="urn:microsoft.com/office/officeart/2008/layout/VerticalCurvedList"/>
    <dgm:cxn modelId="{82839CB1-58A9-4AF2-B30F-B9D11758A3E3}" type="presParOf" srcId="{B4FD0146-766E-4F6D-9B26-4275FD99A12C}" destId="{D36B2B1B-F86F-46C7-9610-6832ECF7321D}" srcOrd="4" destOrd="0" presId="urn:microsoft.com/office/officeart/2008/layout/VerticalCurvedList"/>
    <dgm:cxn modelId="{99E2A868-56C7-45FD-8FC7-6C52F833A1EC}" type="presParOf" srcId="{D36B2B1B-F86F-46C7-9610-6832ECF7321D}" destId="{6917030B-DE10-44FC-B669-271999FA9BFC}"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4EC2F016-0115-41B6-A0E5-EF17E8A0BA19}" type="doc">
      <dgm:prSet loTypeId="urn:microsoft.com/office/officeart/2005/8/layout/default" loCatId="list" qsTypeId="urn:microsoft.com/office/officeart/2005/8/quickstyle/simple2" qsCatId="simple" csTypeId="urn:microsoft.com/office/officeart/2005/8/colors/accent1_2" csCatId="accent1" phldr="1"/>
      <dgm:spPr/>
      <dgm:t>
        <a:bodyPr/>
        <a:lstStyle/>
        <a:p>
          <a:endParaRPr lang="en-US"/>
        </a:p>
      </dgm:t>
    </dgm:pt>
    <dgm:pt modelId="{F62E9499-BDEC-4FFB-AC58-9EF2CDC44FE8}">
      <dgm:prSet/>
      <dgm:spPr>
        <a:solidFill>
          <a:srgbClr val="365F91"/>
        </a:solidFill>
      </dgm:spPr>
      <dgm:t>
        <a:bodyPr/>
        <a:lstStyle/>
        <a:p>
          <a:pPr rtl="0"/>
          <a:r>
            <a:rPr lang="en-US" dirty="0"/>
            <a:t>Assess for body and self-image concerns </a:t>
          </a:r>
        </a:p>
      </dgm:t>
    </dgm:pt>
    <dgm:pt modelId="{ADA6F58F-8BE3-4448-A3C2-C9DA1F28614C}" type="parTrans" cxnId="{79BB267C-9F09-4F8F-BA3B-D5475CF15413}">
      <dgm:prSet/>
      <dgm:spPr/>
      <dgm:t>
        <a:bodyPr/>
        <a:lstStyle/>
        <a:p>
          <a:endParaRPr lang="en-US"/>
        </a:p>
      </dgm:t>
    </dgm:pt>
    <dgm:pt modelId="{C8730EB6-20F9-47E8-AB39-717C393715DC}" type="sibTrans" cxnId="{79BB267C-9F09-4F8F-BA3B-D5475CF15413}">
      <dgm:prSet/>
      <dgm:spPr/>
      <dgm:t>
        <a:bodyPr/>
        <a:lstStyle/>
        <a:p>
          <a:endParaRPr lang="en-US"/>
        </a:p>
      </dgm:t>
    </dgm:pt>
    <dgm:pt modelId="{A6D4ABB1-0884-440F-8097-F69CC656F95F}">
      <dgm:prSet/>
      <dgm:spPr>
        <a:solidFill>
          <a:srgbClr val="365F91"/>
        </a:solidFill>
      </dgm:spPr>
      <dgm:t>
        <a:bodyPr/>
        <a:lstStyle/>
        <a:p>
          <a:pPr rtl="0"/>
          <a:r>
            <a:rPr lang="en-US" dirty="0"/>
            <a:t>Refer for psychosocial care as indicated </a:t>
          </a:r>
        </a:p>
      </dgm:t>
    </dgm:pt>
    <dgm:pt modelId="{0DCC2922-1EEA-4B9A-86DF-8DF828227045}" type="parTrans" cxnId="{43443C4A-F775-4F15-9195-97937BA94D38}">
      <dgm:prSet/>
      <dgm:spPr/>
      <dgm:t>
        <a:bodyPr/>
        <a:lstStyle/>
        <a:p>
          <a:endParaRPr lang="en-US"/>
        </a:p>
      </dgm:t>
    </dgm:pt>
    <dgm:pt modelId="{8B0A7BE9-11A7-40BE-896C-9EEFA109C0AF}" type="sibTrans" cxnId="{43443C4A-F775-4F15-9195-97937BA94D38}">
      <dgm:prSet/>
      <dgm:spPr/>
      <dgm:t>
        <a:bodyPr/>
        <a:lstStyle/>
        <a:p>
          <a:endParaRPr lang="en-US"/>
        </a:p>
      </dgm:t>
    </dgm:pt>
    <dgm:pt modelId="{94D445C7-E7C4-4623-8817-97DFAAB71402}" type="pres">
      <dgm:prSet presAssocID="{4EC2F016-0115-41B6-A0E5-EF17E8A0BA19}" presName="diagram" presStyleCnt="0">
        <dgm:presLayoutVars>
          <dgm:dir/>
          <dgm:resizeHandles val="exact"/>
        </dgm:presLayoutVars>
      </dgm:prSet>
      <dgm:spPr/>
    </dgm:pt>
    <dgm:pt modelId="{1EB2D177-4D95-4FD4-9DEB-AAB4510B436E}" type="pres">
      <dgm:prSet presAssocID="{F62E9499-BDEC-4FFB-AC58-9EF2CDC44FE8}" presName="node" presStyleLbl="node1" presStyleIdx="0" presStyleCnt="2">
        <dgm:presLayoutVars>
          <dgm:bulletEnabled val="1"/>
        </dgm:presLayoutVars>
      </dgm:prSet>
      <dgm:spPr/>
    </dgm:pt>
    <dgm:pt modelId="{5F799565-D9DF-46CE-97F7-B1B1C9CE98CC}" type="pres">
      <dgm:prSet presAssocID="{C8730EB6-20F9-47E8-AB39-717C393715DC}" presName="sibTrans" presStyleCnt="0"/>
      <dgm:spPr/>
    </dgm:pt>
    <dgm:pt modelId="{9B721A9E-F2DD-4D5D-A31A-830F724E785D}" type="pres">
      <dgm:prSet presAssocID="{A6D4ABB1-0884-440F-8097-F69CC656F95F}" presName="node" presStyleLbl="node1" presStyleIdx="1" presStyleCnt="2">
        <dgm:presLayoutVars>
          <dgm:bulletEnabled val="1"/>
        </dgm:presLayoutVars>
      </dgm:prSet>
      <dgm:spPr/>
    </dgm:pt>
  </dgm:ptLst>
  <dgm:cxnLst>
    <dgm:cxn modelId="{0E1B8201-13BD-4442-85EE-7E64435380ED}" type="presOf" srcId="{F62E9499-BDEC-4FFB-AC58-9EF2CDC44FE8}" destId="{1EB2D177-4D95-4FD4-9DEB-AAB4510B436E}" srcOrd="0" destOrd="0" presId="urn:microsoft.com/office/officeart/2005/8/layout/default"/>
    <dgm:cxn modelId="{D6B89631-0975-420E-99FB-F485A7F25ED0}" type="presOf" srcId="{A6D4ABB1-0884-440F-8097-F69CC656F95F}" destId="{9B721A9E-F2DD-4D5D-A31A-830F724E785D}" srcOrd="0" destOrd="0" presId="urn:microsoft.com/office/officeart/2005/8/layout/default"/>
    <dgm:cxn modelId="{43443C4A-F775-4F15-9195-97937BA94D38}" srcId="{4EC2F016-0115-41B6-A0E5-EF17E8A0BA19}" destId="{A6D4ABB1-0884-440F-8097-F69CC656F95F}" srcOrd="1" destOrd="0" parTransId="{0DCC2922-1EEA-4B9A-86DF-8DF828227045}" sibTransId="{8B0A7BE9-11A7-40BE-896C-9EEFA109C0AF}"/>
    <dgm:cxn modelId="{79BB267C-9F09-4F8F-BA3B-D5475CF15413}" srcId="{4EC2F016-0115-41B6-A0E5-EF17E8A0BA19}" destId="{F62E9499-BDEC-4FFB-AC58-9EF2CDC44FE8}" srcOrd="0" destOrd="0" parTransId="{ADA6F58F-8BE3-4448-A3C2-C9DA1F28614C}" sibTransId="{C8730EB6-20F9-47E8-AB39-717C393715DC}"/>
    <dgm:cxn modelId="{9048E87E-DECD-4A86-A2E7-0F017E517EE8}" type="presOf" srcId="{4EC2F016-0115-41B6-A0E5-EF17E8A0BA19}" destId="{94D445C7-E7C4-4623-8817-97DFAAB71402}" srcOrd="0" destOrd="0" presId="urn:microsoft.com/office/officeart/2005/8/layout/default"/>
    <dgm:cxn modelId="{9D614376-72DD-4F2D-9C1C-E6FE6FED1C81}" type="presParOf" srcId="{94D445C7-E7C4-4623-8817-97DFAAB71402}" destId="{1EB2D177-4D95-4FD4-9DEB-AAB4510B436E}" srcOrd="0" destOrd="0" presId="urn:microsoft.com/office/officeart/2005/8/layout/default"/>
    <dgm:cxn modelId="{C70E438B-38E1-4118-9F34-AE9FD71E08C3}" type="presParOf" srcId="{94D445C7-E7C4-4623-8817-97DFAAB71402}" destId="{5F799565-D9DF-46CE-97F7-B1B1C9CE98CC}" srcOrd="1" destOrd="0" presId="urn:microsoft.com/office/officeart/2005/8/layout/default"/>
    <dgm:cxn modelId="{219CBE10-206A-4B58-99DF-D776AE9F1FF5}" type="presParOf" srcId="{94D445C7-E7C4-4623-8817-97DFAAB71402}" destId="{9B721A9E-F2DD-4D5D-A31A-830F724E785D}" srcOrd="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AC2973DD-7EE5-4331-B0CB-FD1A9F86144D}" type="doc">
      <dgm:prSet loTypeId="urn:microsoft.com/office/officeart/2005/8/layout/rings+Icon" loCatId="relationship" qsTypeId="urn:microsoft.com/office/officeart/2005/8/quickstyle/simple1" qsCatId="simple" csTypeId="urn:microsoft.com/office/officeart/2005/8/colors/accent1_2" csCatId="accent1" phldr="1"/>
      <dgm:spPr/>
      <dgm:t>
        <a:bodyPr/>
        <a:lstStyle/>
        <a:p>
          <a:endParaRPr lang="en-US"/>
        </a:p>
      </dgm:t>
    </dgm:pt>
    <dgm:pt modelId="{7A4BBA94-FF43-477D-8853-99C476954DDE}">
      <dgm:prSet custT="1"/>
      <dgm:spPr>
        <a:solidFill>
          <a:srgbClr val="FFEAD5"/>
        </a:solidFill>
        <a:ln>
          <a:solidFill>
            <a:srgbClr val="365F91"/>
          </a:solidFill>
        </a:ln>
      </dgm:spPr>
      <dgm:t>
        <a:bodyPr/>
        <a:lstStyle/>
        <a:p>
          <a:pPr rtl="0"/>
          <a:r>
            <a:rPr lang="en-US" sz="2200" dirty="0">
              <a:solidFill>
                <a:srgbClr val="365F91"/>
              </a:solidFill>
            </a:rPr>
            <a:t>Information</a:t>
          </a:r>
        </a:p>
      </dgm:t>
    </dgm:pt>
    <dgm:pt modelId="{2727A69D-6A7C-4947-A12D-BC892CC18DF7}" type="parTrans" cxnId="{2D7CBFEE-CA7C-4F41-A2BB-8F9328C12EBF}">
      <dgm:prSet/>
      <dgm:spPr/>
      <dgm:t>
        <a:bodyPr/>
        <a:lstStyle/>
        <a:p>
          <a:endParaRPr lang="en-US" sz="2400">
            <a:solidFill>
              <a:schemeClr val="bg1"/>
            </a:solidFill>
          </a:endParaRPr>
        </a:p>
      </dgm:t>
    </dgm:pt>
    <dgm:pt modelId="{B7FC3A05-AE6A-4494-A8D7-E4578DD1419B}" type="sibTrans" cxnId="{2D7CBFEE-CA7C-4F41-A2BB-8F9328C12EBF}">
      <dgm:prSet/>
      <dgm:spPr>
        <a:ln>
          <a:solidFill>
            <a:srgbClr val="365F91"/>
          </a:solidFill>
        </a:ln>
      </dgm:spPr>
      <dgm:t>
        <a:bodyPr/>
        <a:lstStyle/>
        <a:p>
          <a:endParaRPr lang="en-US" sz="2400">
            <a:solidFill>
              <a:schemeClr val="bg1"/>
            </a:solidFill>
          </a:endParaRPr>
        </a:p>
      </dgm:t>
    </dgm:pt>
    <dgm:pt modelId="{63BC2FA7-878F-4F8A-902E-7C5A6FD03412}">
      <dgm:prSet custT="1"/>
      <dgm:spPr>
        <a:solidFill>
          <a:srgbClr val="FFEAD5"/>
        </a:solidFill>
        <a:ln>
          <a:solidFill>
            <a:srgbClr val="365F91"/>
          </a:solidFill>
        </a:ln>
      </dgm:spPr>
      <dgm:t>
        <a:bodyPr/>
        <a:lstStyle/>
        <a:p>
          <a:pPr rtl="0"/>
          <a:r>
            <a:rPr lang="en-US" sz="2200" dirty="0">
              <a:solidFill>
                <a:srgbClr val="365F91"/>
              </a:solidFill>
            </a:rPr>
            <a:t>Healthy weight</a:t>
          </a:r>
        </a:p>
      </dgm:t>
    </dgm:pt>
    <dgm:pt modelId="{0E73BAAC-203F-4EE8-9D3D-A981FA50A96A}" type="parTrans" cxnId="{DE76BEBE-88C5-4A4A-95F4-E62D2E1716AB}">
      <dgm:prSet/>
      <dgm:spPr/>
      <dgm:t>
        <a:bodyPr/>
        <a:lstStyle/>
        <a:p>
          <a:endParaRPr lang="en-US" sz="2400">
            <a:solidFill>
              <a:schemeClr val="bg1"/>
            </a:solidFill>
          </a:endParaRPr>
        </a:p>
      </dgm:t>
    </dgm:pt>
    <dgm:pt modelId="{0D42DD90-20A5-4C5C-8BDE-8D708661B715}" type="sibTrans" cxnId="{DE76BEBE-88C5-4A4A-95F4-E62D2E1716AB}">
      <dgm:prSet/>
      <dgm:spPr>
        <a:ln>
          <a:solidFill>
            <a:srgbClr val="365F91"/>
          </a:solidFill>
        </a:ln>
      </dgm:spPr>
      <dgm:t>
        <a:bodyPr/>
        <a:lstStyle/>
        <a:p>
          <a:endParaRPr lang="en-US" sz="2400">
            <a:solidFill>
              <a:schemeClr val="bg1"/>
            </a:solidFill>
          </a:endParaRPr>
        </a:p>
      </dgm:t>
    </dgm:pt>
    <dgm:pt modelId="{02758849-37FA-4F85-9016-D6A314B50601}">
      <dgm:prSet custT="1"/>
      <dgm:spPr>
        <a:solidFill>
          <a:srgbClr val="FFEAD5"/>
        </a:solidFill>
        <a:ln>
          <a:solidFill>
            <a:srgbClr val="365F91"/>
          </a:solidFill>
        </a:ln>
      </dgm:spPr>
      <dgm:t>
        <a:bodyPr/>
        <a:lstStyle/>
        <a:p>
          <a:pPr rtl="0"/>
          <a:r>
            <a:rPr lang="en-US" sz="2200" dirty="0">
              <a:solidFill>
                <a:srgbClr val="365F91"/>
              </a:solidFill>
            </a:rPr>
            <a:t>Physical activity</a:t>
          </a:r>
        </a:p>
      </dgm:t>
    </dgm:pt>
    <dgm:pt modelId="{2659AAD0-9C0C-4844-BE59-661DB570DF00}" type="parTrans" cxnId="{8E03C0BA-C37A-41A5-B39E-10008D847C07}">
      <dgm:prSet/>
      <dgm:spPr/>
      <dgm:t>
        <a:bodyPr/>
        <a:lstStyle/>
        <a:p>
          <a:endParaRPr lang="en-US" sz="2400">
            <a:solidFill>
              <a:schemeClr val="bg1"/>
            </a:solidFill>
          </a:endParaRPr>
        </a:p>
      </dgm:t>
    </dgm:pt>
    <dgm:pt modelId="{EE040749-668F-43F3-A62B-56F8F648F4D5}" type="sibTrans" cxnId="{8E03C0BA-C37A-41A5-B39E-10008D847C07}">
      <dgm:prSet/>
      <dgm:spPr>
        <a:ln>
          <a:solidFill>
            <a:srgbClr val="365F91"/>
          </a:solidFill>
        </a:ln>
      </dgm:spPr>
      <dgm:t>
        <a:bodyPr/>
        <a:lstStyle/>
        <a:p>
          <a:endParaRPr lang="en-US" sz="2400">
            <a:solidFill>
              <a:schemeClr val="bg1"/>
            </a:solidFill>
          </a:endParaRPr>
        </a:p>
      </dgm:t>
    </dgm:pt>
    <dgm:pt modelId="{3F13C8EC-4C32-4876-BE61-350C623F84CC}">
      <dgm:prSet custT="1"/>
      <dgm:spPr>
        <a:solidFill>
          <a:srgbClr val="FFEAD5"/>
        </a:solidFill>
        <a:ln>
          <a:solidFill>
            <a:srgbClr val="365F91"/>
          </a:solidFill>
        </a:ln>
      </dgm:spPr>
      <dgm:t>
        <a:bodyPr/>
        <a:lstStyle/>
        <a:p>
          <a:pPr rtl="0"/>
          <a:r>
            <a:rPr lang="en-US" sz="2200" dirty="0">
              <a:solidFill>
                <a:srgbClr val="365F91"/>
              </a:solidFill>
            </a:rPr>
            <a:t>Nutrition</a:t>
          </a:r>
        </a:p>
      </dgm:t>
    </dgm:pt>
    <dgm:pt modelId="{051CF1BD-94DA-4927-BA74-276153EF7DA7}" type="parTrans" cxnId="{800DBE8C-E190-451B-9A7E-86DE80B8B29E}">
      <dgm:prSet/>
      <dgm:spPr/>
      <dgm:t>
        <a:bodyPr/>
        <a:lstStyle/>
        <a:p>
          <a:endParaRPr lang="en-US" sz="2400">
            <a:solidFill>
              <a:schemeClr val="bg1"/>
            </a:solidFill>
          </a:endParaRPr>
        </a:p>
      </dgm:t>
    </dgm:pt>
    <dgm:pt modelId="{2F39F4BE-B00B-4F3C-BC29-8E414CECDFDC}" type="sibTrans" cxnId="{800DBE8C-E190-451B-9A7E-86DE80B8B29E}">
      <dgm:prSet/>
      <dgm:spPr>
        <a:ln>
          <a:solidFill>
            <a:srgbClr val="365F91"/>
          </a:solidFill>
        </a:ln>
      </dgm:spPr>
      <dgm:t>
        <a:bodyPr/>
        <a:lstStyle/>
        <a:p>
          <a:endParaRPr lang="en-US" sz="2400">
            <a:solidFill>
              <a:schemeClr val="bg1"/>
            </a:solidFill>
          </a:endParaRPr>
        </a:p>
      </dgm:t>
    </dgm:pt>
    <dgm:pt modelId="{22F1F789-1120-4AD4-A6CA-D257E59D8662}">
      <dgm:prSet custT="1"/>
      <dgm:spPr>
        <a:solidFill>
          <a:srgbClr val="FFEAD5"/>
        </a:solidFill>
        <a:ln>
          <a:solidFill>
            <a:srgbClr val="365F91"/>
          </a:solidFill>
        </a:ln>
      </dgm:spPr>
      <dgm:t>
        <a:bodyPr/>
        <a:lstStyle/>
        <a:p>
          <a:pPr rtl="0"/>
          <a:r>
            <a:rPr lang="en-US" sz="2200" dirty="0">
              <a:solidFill>
                <a:srgbClr val="365F91"/>
              </a:solidFill>
            </a:rPr>
            <a:t>Tobacco cessation</a:t>
          </a:r>
        </a:p>
      </dgm:t>
    </dgm:pt>
    <dgm:pt modelId="{0F8F96C5-54F5-4220-AE70-77692DD9A467}" type="parTrans" cxnId="{831488CC-3A7E-4F00-AD1C-90B6D5837CDD}">
      <dgm:prSet/>
      <dgm:spPr/>
      <dgm:t>
        <a:bodyPr/>
        <a:lstStyle/>
        <a:p>
          <a:endParaRPr lang="en-US" sz="2400">
            <a:solidFill>
              <a:schemeClr val="bg1"/>
            </a:solidFill>
          </a:endParaRPr>
        </a:p>
      </dgm:t>
    </dgm:pt>
    <dgm:pt modelId="{56B17D64-3E55-47F0-9C04-792A010A3588}" type="sibTrans" cxnId="{831488CC-3A7E-4F00-AD1C-90B6D5837CDD}">
      <dgm:prSet/>
      <dgm:spPr>
        <a:ln>
          <a:solidFill>
            <a:srgbClr val="365F91"/>
          </a:solidFill>
        </a:ln>
      </dgm:spPr>
      <dgm:t>
        <a:bodyPr/>
        <a:lstStyle/>
        <a:p>
          <a:endParaRPr lang="en-US" sz="2400">
            <a:solidFill>
              <a:schemeClr val="bg1"/>
            </a:solidFill>
          </a:endParaRPr>
        </a:p>
      </dgm:t>
    </dgm:pt>
    <dgm:pt modelId="{5C00F37E-0FFE-4F59-846B-8FBCFAC1B9BD}">
      <dgm:prSet custT="1"/>
      <dgm:spPr>
        <a:solidFill>
          <a:srgbClr val="FFEAD5"/>
        </a:solidFill>
        <a:ln>
          <a:solidFill>
            <a:srgbClr val="365F91"/>
          </a:solidFill>
        </a:ln>
      </dgm:spPr>
      <dgm:t>
        <a:bodyPr/>
        <a:lstStyle/>
        <a:p>
          <a:pPr rtl="0"/>
          <a:r>
            <a:rPr lang="en-US" sz="2200" dirty="0">
              <a:solidFill>
                <a:srgbClr val="365F91"/>
              </a:solidFill>
            </a:rPr>
            <a:t>Personal oral health</a:t>
          </a:r>
        </a:p>
      </dgm:t>
    </dgm:pt>
    <dgm:pt modelId="{7B423D0C-AB5A-46B5-9BF7-C6921640A665}" type="parTrans" cxnId="{44C80D51-8548-4C3A-8CD2-7B29C7045B0D}">
      <dgm:prSet/>
      <dgm:spPr/>
      <dgm:t>
        <a:bodyPr/>
        <a:lstStyle/>
        <a:p>
          <a:endParaRPr lang="en-US" sz="2400">
            <a:solidFill>
              <a:schemeClr val="bg1"/>
            </a:solidFill>
          </a:endParaRPr>
        </a:p>
      </dgm:t>
    </dgm:pt>
    <dgm:pt modelId="{8A9A374D-FB9B-40EE-88E8-EEBC64D1BDC8}" type="sibTrans" cxnId="{44C80D51-8548-4C3A-8CD2-7B29C7045B0D}">
      <dgm:prSet/>
      <dgm:spPr>
        <a:ln>
          <a:solidFill>
            <a:srgbClr val="365F91"/>
          </a:solidFill>
        </a:ln>
      </dgm:spPr>
      <dgm:t>
        <a:bodyPr/>
        <a:lstStyle/>
        <a:p>
          <a:endParaRPr lang="en-US" sz="2400">
            <a:solidFill>
              <a:schemeClr val="bg1"/>
            </a:solidFill>
          </a:endParaRPr>
        </a:p>
      </dgm:t>
    </dgm:pt>
    <dgm:pt modelId="{396EB51C-6005-4300-85B5-2C69F5B949ED}" type="pres">
      <dgm:prSet presAssocID="{AC2973DD-7EE5-4331-B0CB-FD1A9F86144D}" presName="Name0" presStyleCnt="0">
        <dgm:presLayoutVars>
          <dgm:chMax val="7"/>
          <dgm:dir/>
          <dgm:resizeHandles val="exact"/>
        </dgm:presLayoutVars>
      </dgm:prSet>
      <dgm:spPr/>
    </dgm:pt>
    <dgm:pt modelId="{59D38CB4-6E3B-4B52-A6FD-432149ECBCB6}" type="pres">
      <dgm:prSet presAssocID="{AC2973DD-7EE5-4331-B0CB-FD1A9F86144D}" presName="ellipse1" presStyleLbl="vennNode1" presStyleIdx="0" presStyleCnt="6">
        <dgm:presLayoutVars>
          <dgm:bulletEnabled val="1"/>
        </dgm:presLayoutVars>
      </dgm:prSet>
      <dgm:spPr/>
    </dgm:pt>
    <dgm:pt modelId="{5EC1A963-AB00-4122-8A78-F88E56264953}" type="pres">
      <dgm:prSet presAssocID="{AC2973DD-7EE5-4331-B0CB-FD1A9F86144D}" presName="ellipse2" presStyleLbl="vennNode1" presStyleIdx="1" presStyleCnt="6">
        <dgm:presLayoutVars>
          <dgm:bulletEnabled val="1"/>
        </dgm:presLayoutVars>
      </dgm:prSet>
      <dgm:spPr/>
    </dgm:pt>
    <dgm:pt modelId="{9C321915-D7D8-4237-A945-21B2F1615CCC}" type="pres">
      <dgm:prSet presAssocID="{AC2973DD-7EE5-4331-B0CB-FD1A9F86144D}" presName="ellipse3" presStyleLbl="vennNode1" presStyleIdx="2" presStyleCnt="6">
        <dgm:presLayoutVars>
          <dgm:bulletEnabled val="1"/>
        </dgm:presLayoutVars>
      </dgm:prSet>
      <dgm:spPr/>
    </dgm:pt>
    <dgm:pt modelId="{38707F08-40C7-4FA8-A3FA-CA482976044E}" type="pres">
      <dgm:prSet presAssocID="{AC2973DD-7EE5-4331-B0CB-FD1A9F86144D}" presName="ellipse4" presStyleLbl="vennNode1" presStyleIdx="3" presStyleCnt="6">
        <dgm:presLayoutVars>
          <dgm:bulletEnabled val="1"/>
        </dgm:presLayoutVars>
      </dgm:prSet>
      <dgm:spPr/>
    </dgm:pt>
    <dgm:pt modelId="{B03D7B37-802D-4CC5-B016-9048C8A68256}" type="pres">
      <dgm:prSet presAssocID="{AC2973DD-7EE5-4331-B0CB-FD1A9F86144D}" presName="ellipse5" presStyleLbl="vennNode1" presStyleIdx="4" presStyleCnt="6">
        <dgm:presLayoutVars>
          <dgm:bulletEnabled val="1"/>
        </dgm:presLayoutVars>
      </dgm:prSet>
      <dgm:spPr/>
    </dgm:pt>
    <dgm:pt modelId="{FA0241D3-723F-4DEA-8987-CE6DC7462D1E}" type="pres">
      <dgm:prSet presAssocID="{AC2973DD-7EE5-4331-B0CB-FD1A9F86144D}" presName="ellipse6" presStyleLbl="vennNode1" presStyleIdx="5" presStyleCnt="6">
        <dgm:presLayoutVars>
          <dgm:bulletEnabled val="1"/>
        </dgm:presLayoutVars>
      </dgm:prSet>
      <dgm:spPr/>
    </dgm:pt>
  </dgm:ptLst>
  <dgm:cxnLst>
    <dgm:cxn modelId="{6FD7DD26-507F-4176-95BA-6ABF57E900E5}" type="presOf" srcId="{02758849-37FA-4F85-9016-D6A314B50601}" destId="{9C321915-D7D8-4237-A945-21B2F1615CCC}" srcOrd="0" destOrd="0" presId="urn:microsoft.com/office/officeart/2005/8/layout/rings+Icon"/>
    <dgm:cxn modelId="{22E1B93F-42CA-4586-B2F6-394CC0DD15DC}" type="presOf" srcId="{5C00F37E-0FFE-4F59-846B-8FBCFAC1B9BD}" destId="{FA0241D3-723F-4DEA-8987-CE6DC7462D1E}" srcOrd="0" destOrd="0" presId="urn:microsoft.com/office/officeart/2005/8/layout/rings+Icon"/>
    <dgm:cxn modelId="{44C80D51-8548-4C3A-8CD2-7B29C7045B0D}" srcId="{AC2973DD-7EE5-4331-B0CB-FD1A9F86144D}" destId="{5C00F37E-0FFE-4F59-846B-8FBCFAC1B9BD}" srcOrd="5" destOrd="0" parTransId="{7B423D0C-AB5A-46B5-9BF7-C6921640A665}" sibTransId="{8A9A374D-FB9B-40EE-88E8-EEBC64D1BDC8}"/>
    <dgm:cxn modelId="{A8A2058B-DF49-41B9-8833-33585A5286F6}" type="presOf" srcId="{63BC2FA7-878F-4F8A-902E-7C5A6FD03412}" destId="{5EC1A963-AB00-4122-8A78-F88E56264953}" srcOrd="0" destOrd="0" presId="urn:microsoft.com/office/officeart/2005/8/layout/rings+Icon"/>
    <dgm:cxn modelId="{800DBE8C-E190-451B-9A7E-86DE80B8B29E}" srcId="{AC2973DD-7EE5-4331-B0CB-FD1A9F86144D}" destId="{3F13C8EC-4C32-4876-BE61-350C623F84CC}" srcOrd="3" destOrd="0" parTransId="{051CF1BD-94DA-4927-BA74-276153EF7DA7}" sibTransId="{2F39F4BE-B00B-4F3C-BC29-8E414CECDFDC}"/>
    <dgm:cxn modelId="{63D48697-D015-4AEE-9037-74A205A14560}" type="presOf" srcId="{22F1F789-1120-4AD4-A6CA-D257E59D8662}" destId="{B03D7B37-802D-4CC5-B016-9048C8A68256}" srcOrd="0" destOrd="0" presId="urn:microsoft.com/office/officeart/2005/8/layout/rings+Icon"/>
    <dgm:cxn modelId="{5F7218A1-9A6E-43C9-8218-488B404731FD}" type="presOf" srcId="{3F13C8EC-4C32-4876-BE61-350C623F84CC}" destId="{38707F08-40C7-4FA8-A3FA-CA482976044E}" srcOrd="0" destOrd="0" presId="urn:microsoft.com/office/officeart/2005/8/layout/rings+Icon"/>
    <dgm:cxn modelId="{563BBAA6-1CC3-47D8-8A0B-5C54FA2D8C1A}" type="presOf" srcId="{7A4BBA94-FF43-477D-8853-99C476954DDE}" destId="{59D38CB4-6E3B-4B52-A6FD-432149ECBCB6}" srcOrd="0" destOrd="0" presId="urn:microsoft.com/office/officeart/2005/8/layout/rings+Icon"/>
    <dgm:cxn modelId="{8E03C0BA-C37A-41A5-B39E-10008D847C07}" srcId="{AC2973DD-7EE5-4331-B0CB-FD1A9F86144D}" destId="{02758849-37FA-4F85-9016-D6A314B50601}" srcOrd="2" destOrd="0" parTransId="{2659AAD0-9C0C-4844-BE59-661DB570DF00}" sibTransId="{EE040749-668F-43F3-A62B-56F8F648F4D5}"/>
    <dgm:cxn modelId="{DE76BEBE-88C5-4A4A-95F4-E62D2E1716AB}" srcId="{AC2973DD-7EE5-4331-B0CB-FD1A9F86144D}" destId="{63BC2FA7-878F-4F8A-902E-7C5A6FD03412}" srcOrd="1" destOrd="0" parTransId="{0E73BAAC-203F-4EE8-9D3D-A981FA50A96A}" sibTransId="{0D42DD90-20A5-4C5C-8BDE-8D708661B715}"/>
    <dgm:cxn modelId="{831488CC-3A7E-4F00-AD1C-90B6D5837CDD}" srcId="{AC2973DD-7EE5-4331-B0CB-FD1A9F86144D}" destId="{22F1F789-1120-4AD4-A6CA-D257E59D8662}" srcOrd="4" destOrd="0" parTransId="{0F8F96C5-54F5-4220-AE70-77692DD9A467}" sibTransId="{56B17D64-3E55-47F0-9C04-792A010A3588}"/>
    <dgm:cxn modelId="{3A5918DC-F76A-404D-A796-9F29E0E3629B}" type="presOf" srcId="{AC2973DD-7EE5-4331-B0CB-FD1A9F86144D}" destId="{396EB51C-6005-4300-85B5-2C69F5B949ED}" srcOrd="0" destOrd="0" presId="urn:microsoft.com/office/officeart/2005/8/layout/rings+Icon"/>
    <dgm:cxn modelId="{2D7CBFEE-CA7C-4F41-A2BB-8F9328C12EBF}" srcId="{AC2973DD-7EE5-4331-B0CB-FD1A9F86144D}" destId="{7A4BBA94-FF43-477D-8853-99C476954DDE}" srcOrd="0" destOrd="0" parTransId="{2727A69D-6A7C-4947-A12D-BC892CC18DF7}" sibTransId="{B7FC3A05-AE6A-4494-A8D7-E4578DD1419B}"/>
    <dgm:cxn modelId="{43084AD5-926F-496A-B276-8C34CF2E2733}" type="presParOf" srcId="{396EB51C-6005-4300-85B5-2C69F5B949ED}" destId="{59D38CB4-6E3B-4B52-A6FD-432149ECBCB6}" srcOrd="0" destOrd="0" presId="urn:microsoft.com/office/officeart/2005/8/layout/rings+Icon"/>
    <dgm:cxn modelId="{89F6E551-315A-4E51-9198-C3B609D6392A}" type="presParOf" srcId="{396EB51C-6005-4300-85B5-2C69F5B949ED}" destId="{5EC1A963-AB00-4122-8A78-F88E56264953}" srcOrd="1" destOrd="0" presId="urn:microsoft.com/office/officeart/2005/8/layout/rings+Icon"/>
    <dgm:cxn modelId="{2FA74E1D-ACB5-40DE-BC1C-B943545005E4}" type="presParOf" srcId="{396EB51C-6005-4300-85B5-2C69F5B949ED}" destId="{9C321915-D7D8-4237-A945-21B2F1615CCC}" srcOrd="2" destOrd="0" presId="urn:microsoft.com/office/officeart/2005/8/layout/rings+Icon"/>
    <dgm:cxn modelId="{D20DDCE9-9809-4A6B-885E-C0377A06489B}" type="presParOf" srcId="{396EB51C-6005-4300-85B5-2C69F5B949ED}" destId="{38707F08-40C7-4FA8-A3FA-CA482976044E}" srcOrd="3" destOrd="0" presId="urn:microsoft.com/office/officeart/2005/8/layout/rings+Icon"/>
    <dgm:cxn modelId="{A2CDE693-ACE8-4A42-AB8B-3863D891EB8E}" type="presParOf" srcId="{396EB51C-6005-4300-85B5-2C69F5B949ED}" destId="{B03D7B37-802D-4CC5-B016-9048C8A68256}" srcOrd="4" destOrd="0" presId="urn:microsoft.com/office/officeart/2005/8/layout/rings+Icon"/>
    <dgm:cxn modelId="{B8838190-0CBC-4073-ACF0-837160543D78}" type="presParOf" srcId="{396EB51C-6005-4300-85B5-2C69F5B949ED}" destId="{FA0241D3-723F-4DEA-8987-CE6DC7462D1E}" srcOrd="5" destOrd="0" presId="urn:microsoft.com/office/officeart/2005/8/layout/rings+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0383A35E-BB2D-44A5-9476-197231F38910}"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C2A0A65B-A989-405E-B84A-9ABE4AB15D57}">
      <dgm:prSet/>
      <dgm:spPr>
        <a:solidFill>
          <a:srgbClr val="365F91"/>
        </a:solidFill>
      </dgm:spPr>
      <dgm:t>
        <a:bodyPr/>
        <a:lstStyle/>
        <a:p>
          <a:pPr rtl="0"/>
          <a:r>
            <a:rPr lang="en-US" dirty="0"/>
            <a:t>Survivorship care plan</a:t>
          </a:r>
        </a:p>
      </dgm:t>
    </dgm:pt>
    <dgm:pt modelId="{08BD70CA-FE54-46E4-BB0D-AF7EA1146464}" type="parTrans" cxnId="{DFB6E332-B904-489D-9C3B-D65798FABC74}">
      <dgm:prSet/>
      <dgm:spPr/>
      <dgm:t>
        <a:bodyPr/>
        <a:lstStyle/>
        <a:p>
          <a:endParaRPr lang="en-US"/>
        </a:p>
      </dgm:t>
    </dgm:pt>
    <dgm:pt modelId="{F86BF5A0-37D8-40D9-891E-C8627F8F970F}" type="sibTrans" cxnId="{DFB6E332-B904-489D-9C3B-D65798FABC74}">
      <dgm:prSet/>
      <dgm:spPr/>
      <dgm:t>
        <a:bodyPr/>
        <a:lstStyle/>
        <a:p>
          <a:endParaRPr lang="en-US"/>
        </a:p>
      </dgm:t>
    </dgm:pt>
    <dgm:pt modelId="{2064A840-124D-4F87-A327-AB2545895780}">
      <dgm:prSet/>
      <dgm:spPr>
        <a:solidFill>
          <a:srgbClr val="365F91"/>
        </a:solidFill>
      </dgm:spPr>
      <dgm:t>
        <a:bodyPr/>
        <a:lstStyle/>
        <a:p>
          <a:pPr rtl="0"/>
          <a:r>
            <a:rPr lang="en-US" dirty="0"/>
            <a:t>Communication with other providers</a:t>
          </a:r>
        </a:p>
      </dgm:t>
    </dgm:pt>
    <dgm:pt modelId="{37CB19E1-96DD-45D9-8D8C-426EADC91E1F}" type="parTrans" cxnId="{16B4CED8-7F5D-4846-805A-8C19B407E389}">
      <dgm:prSet/>
      <dgm:spPr/>
      <dgm:t>
        <a:bodyPr/>
        <a:lstStyle/>
        <a:p>
          <a:endParaRPr lang="en-US"/>
        </a:p>
      </dgm:t>
    </dgm:pt>
    <dgm:pt modelId="{D765C27B-2E0A-4EA2-A873-8B5430F34FBA}" type="sibTrans" cxnId="{16B4CED8-7F5D-4846-805A-8C19B407E389}">
      <dgm:prSet/>
      <dgm:spPr/>
      <dgm:t>
        <a:bodyPr/>
        <a:lstStyle/>
        <a:p>
          <a:endParaRPr lang="en-US"/>
        </a:p>
      </dgm:t>
    </dgm:pt>
    <dgm:pt modelId="{1D73F8DE-F596-4640-B564-FFE3ECDCA688}">
      <dgm:prSet/>
      <dgm:spPr>
        <a:solidFill>
          <a:srgbClr val="365F91"/>
        </a:solidFill>
      </dgm:spPr>
      <dgm:t>
        <a:bodyPr/>
        <a:lstStyle/>
        <a:p>
          <a:pPr rtl="0"/>
          <a:r>
            <a:rPr lang="en-US" dirty="0"/>
            <a:t>Inclusion of caregivers</a:t>
          </a:r>
        </a:p>
      </dgm:t>
    </dgm:pt>
    <dgm:pt modelId="{ADE93AD2-E0BD-4C81-8C1E-E75C1E3D0368}" type="parTrans" cxnId="{FBCCF508-071E-47B2-9487-91654555420B}">
      <dgm:prSet/>
      <dgm:spPr/>
      <dgm:t>
        <a:bodyPr/>
        <a:lstStyle/>
        <a:p>
          <a:endParaRPr lang="en-US"/>
        </a:p>
      </dgm:t>
    </dgm:pt>
    <dgm:pt modelId="{EAA0E359-A039-425A-A2DC-121FCEA1B5AC}" type="sibTrans" cxnId="{FBCCF508-071E-47B2-9487-91654555420B}">
      <dgm:prSet/>
      <dgm:spPr/>
      <dgm:t>
        <a:bodyPr/>
        <a:lstStyle/>
        <a:p>
          <a:endParaRPr lang="en-US"/>
        </a:p>
      </dgm:t>
    </dgm:pt>
    <dgm:pt modelId="{A9905958-B168-427C-AEA2-65EEE078757F}" type="pres">
      <dgm:prSet presAssocID="{0383A35E-BB2D-44A5-9476-197231F38910}" presName="diagram" presStyleCnt="0">
        <dgm:presLayoutVars>
          <dgm:dir/>
          <dgm:resizeHandles val="exact"/>
        </dgm:presLayoutVars>
      </dgm:prSet>
      <dgm:spPr/>
    </dgm:pt>
    <dgm:pt modelId="{BFD65E76-017D-4796-9EC8-8356DB00EBEC}" type="pres">
      <dgm:prSet presAssocID="{C2A0A65B-A989-405E-B84A-9ABE4AB15D57}" presName="node" presStyleLbl="node1" presStyleIdx="0" presStyleCnt="3">
        <dgm:presLayoutVars>
          <dgm:bulletEnabled val="1"/>
        </dgm:presLayoutVars>
      </dgm:prSet>
      <dgm:spPr/>
    </dgm:pt>
    <dgm:pt modelId="{419D83FA-448A-46D5-9A01-D3A7286D5D07}" type="pres">
      <dgm:prSet presAssocID="{F86BF5A0-37D8-40D9-891E-C8627F8F970F}" presName="sibTrans" presStyleCnt="0"/>
      <dgm:spPr/>
    </dgm:pt>
    <dgm:pt modelId="{76350087-E402-4A34-BFE5-7D20BBB21DA6}" type="pres">
      <dgm:prSet presAssocID="{2064A840-124D-4F87-A327-AB2545895780}" presName="node" presStyleLbl="node1" presStyleIdx="1" presStyleCnt="3">
        <dgm:presLayoutVars>
          <dgm:bulletEnabled val="1"/>
        </dgm:presLayoutVars>
      </dgm:prSet>
      <dgm:spPr/>
    </dgm:pt>
    <dgm:pt modelId="{486E732B-D5D5-4C1C-B478-17A467E1ABFA}" type="pres">
      <dgm:prSet presAssocID="{D765C27B-2E0A-4EA2-A873-8B5430F34FBA}" presName="sibTrans" presStyleCnt="0"/>
      <dgm:spPr/>
    </dgm:pt>
    <dgm:pt modelId="{2B309D91-24B7-4DEF-B487-19EF19FB0D84}" type="pres">
      <dgm:prSet presAssocID="{1D73F8DE-F596-4640-B564-FFE3ECDCA688}" presName="node" presStyleLbl="node1" presStyleIdx="2" presStyleCnt="3" custLinFactNeighborY="-7815">
        <dgm:presLayoutVars>
          <dgm:bulletEnabled val="1"/>
        </dgm:presLayoutVars>
      </dgm:prSet>
      <dgm:spPr/>
    </dgm:pt>
  </dgm:ptLst>
  <dgm:cxnLst>
    <dgm:cxn modelId="{FBCCF508-071E-47B2-9487-91654555420B}" srcId="{0383A35E-BB2D-44A5-9476-197231F38910}" destId="{1D73F8DE-F596-4640-B564-FFE3ECDCA688}" srcOrd="2" destOrd="0" parTransId="{ADE93AD2-E0BD-4C81-8C1E-E75C1E3D0368}" sibTransId="{EAA0E359-A039-425A-A2DC-121FCEA1B5AC}"/>
    <dgm:cxn modelId="{49D0241C-B03B-478C-B86A-CFAEA3FA5AC2}" type="presOf" srcId="{2064A840-124D-4F87-A327-AB2545895780}" destId="{76350087-E402-4A34-BFE5-7D20BBB21DA6}" srcOrd="0" destOrd="0" presId="urn:microsoft.com/office/officeart/2005/8/layout/default"/>
    <dgm:cxn modelId="{DFB6E332-B904-489D-9C3B-D65798FABC74}" srcId="{0383A35E-BB2D-44A5-9476-197231F38910}" destId="{C2A0A65B-A989-405E-B84A-9ABE4AB15D57}" srcOrd="0" destOrd="0" parTransId="{08BD70CA-FE54-46E4-BB0D-AF7EA1146464}" sibTransId="{F86BF5A0-37D8-40D9-891E-C8627F8F970F}"/>
    <dgm:cxn modelId="{7740918E-72A2-4624-97E3-E14BA27452CA}" type="presOf" srcId="{0383A35E-BB2D-44A5-9476-197231F38910}" destId="{A9905958-B168-427C-AEA2-65EEE078757F}" srcOrd="0" destOrd="0" presId="urn:microsoft.com/office/officeart/2005/8/layout/default"/>
    <dgm:cxn modelId="{189D79AE-5028-46E8-9702-CDEA8DD53EE3}" type="presOf" srcId="{C2A0A65B-A989-405E-B84A-9ABE4AB15D57}" destId="{BFD65E76-017D-4796-9EC8-8356DB00EBEC}" srcOrd="0" destOrd="0" presId="urn:microsoft.com/office/officeart/2005/8/layout/default"/>
    <dgm:cxn modelId="{16B4CED8-7F5D-4846-805A-8C19B407E389}" srcId="{0383A35E-BB2D-44A5-9476-197231F38910}" destId="{2064A840-124D-4F87-A327-AB2545895780}" srcOrd="1" destOrd="0" parTransId="{37CB19E1-96DD-45D9-8D8C-426EADC91E1F}" sibTransId="{D765C27B-2E0A-4EA2-A873-8B5430F34FBA}"/>
    <dgm:cxn modelId="{AD8F5CF9-3E5B-497F-B11E-927FA5CD901E}" type="presOf" srcId="{1D73F8DE-F596-4640-B564-FFE3ECDCA688}" destId="{2B309D91-24B7-4DEF-B487-19EF19FB0D84}" srcOrd="0" destOrd="0" presId="urn:microsoft.com/office/officeart/2005/8/layout/default"/>
    <dgm:cxn modelId="{AC63F0F6-6363-4B85-9706-6CB9821D9074}" type="presParOf" srcId="{A9905958-B168-427C-AEA2-65EEE078757F}" destId="{BFD65E76-017D-4796-9EC8-8356DB00EBEC}" srcOrd="0" destOrd="0" presId="urn:microsoft.com/office/officeart/2005/8/layout/default"/>
    <dgm:cxn modelId="{CB9C969C-7898-49B5-B975-636D3AB7F781}" type="presParOf" srcId="{A9905958-B168-427C-AEA2-65EEE078757F}" destId="{419D83FA-448A-46D5-9A01-D3A7286D5D07}" srcOrd="1" destOrd="0" presId="urn:microsoft.com/office/officeart/2005/8/layout/default"/>
    <dgm:cxn modelId="{C6E53FBB-3685-4D43-A1D8-9F0CDEBFDE72}" type="presParOf" srcId="{A9905958-B168-427C-AEA2-65EEE078757F}" destId="{76350087-E402-4A34-BFE5-7D20BBB21DA6}" srcOrd="2" destOrd="0" presId="urn:microsoft.com/office/officeart/2005/8/layout/default"/>
    <dgm:cxn modelId="{6403D4AC-E4DC-4FA0-B322-F99DFE942AC6}" type="presParOf" srcId="{A9905958-B168-427C-AEA2-65EEE078757F}" destId="{486E732B-D5D5-4C1C-B478-17A467E1ABFA}" srcOrd="3" destOrd="0" presId="urn:microsoft.com/office/officeart/2005/8/layout/default"/>
    <dgm:cxn modelId="{4C39FF1A-11C7-43D3-BF84-6E0FE0647121}" type="presParOf" srcId="{A9905958-B168-427C-AEA2-65EEE078757F}" destId="{2B309D91-24B7-4DEF-B487-19EF19FB0D84}"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5AD16E8-7A20-4EDF-9D0C-8BFC076271B5}" type="doc">
      <dgm:prSet loTypeId="urn:microsoft.com/office/officeart/2005/8/layout/hList1" loCatId="list" qsTypeId="urn:microsoft.com/office/officeart/2005/8/quickstyle/simple2" qsCatId="simple" csTypeId="urn:microsoft.com/office/officeart/2005/8/colors/accent1_2" csCatId="accent1" phldr="1"/>
      <dgm:spPr/>
      <dgm:t>
        <a:bodyPr/>
        <a:lstStyle/>
        <a:p>
          <a:endParaRPr lang="en-US"/>
        </a:p>
      </dgm:t>
    </dgm:pt>
    <dgm:pt modelId="{AC7AE394-E319-4BEE-AB64-F1B831727A8C}">
      <dgm:prSet/>
      <dgm:spPr>
        <a:solidFill>
          <a:srgbClr val="365F91"/>
        </a:solidFill>
        <a:ln>
          <a:noFill/>
        </a:ln>
      </dgm:spPr>
      <dgm:t>
        <a:bodyPr/>
        <a:lstStyle/>
        <a:p>
          <a:pPr rtl="0"/>
          <a:r>
            <a:rPr lang="en-US" dirty="0"/>
            <a:t>Projected cases for 2016: 61,760</a:t>
          </a:r>
        </a:p>
      </dgm:t>
    </dgm:pt>
    <dgm:pt modelId="{162C7EB9-A735-4E18-8CD3-BE06C68C654A}" type="sibTrans" cxnId="{FB60FE15-2E7E-40FD-812F-DF8C666243CF}">
      <dgm:prSet/>
      <dgm:spPr/>
      <dgm:t>
        <a:bodyPr/>
        <a:lstStyle/>
        <a:p>
          <a:endParaRPr lang="en-US"/>
        </a:p>
      </dgm:t>
    </dgm:pt>
    <dgm:pt modelId="{1EBF594F-543F-405E-8FB9-86C79A73626B}" type="parTrans" cxnId="{FB60FE15-2E7E-40FD-812F-DF8C666243CF}">
      <dgm:prSet/>
      <dgm:spPr/>
      <dgm:t>
        <a:bodyPr/>
        <a:lstStyle/>
        <a:p>
          <a:endParaRPr lang="en-US"/>
        </a:p>
      </dgm:t>
    </dgm:pt>
    <dgm:pt modelId="{C14E2190-EDA5-4136-8225-05BB45F23E6F}">
      <dgm:prSet/>
      <dgm:spPr>
        <a:solidFill>
          <a:srgbClr val="FFEAD5">
            <a:alpha val="90000"/>
          </a:srgbClr>
        </a:solidFill>
        <a:ln>
          <a:noFill/>
        </a:ln>
      </dgm:spPr>
      <dgm:t>
        <a:bodyPr/>
        <a:lstStyle/>
        <a:p>
          <a:pPr rtl="0"/>
          <a:r>
            <a:rPr lang="en-US" dirty="0"/>
            <a:t>Alcohol and tobacco use: 75%</a:t>
          </a:r>
        </a:p>
      </dgm:t>
    </dgm:pt>
    <dgm:pt modelId="{D231E6D4-8EAF-4E14-9C2F-9EEE5C45C92D}" type="parTrans" cxnId="{C89F774C-79F4-4A4A-9412-20BD1C7F0472}">
      <dgm:prSet/>
      <dgm:spPr/>
      <dgm:t>
        <a:bodyPr/>
        <a:lstStyle/>
        <a:p>
          <a:endParaRPr lang="en-US"/>
        </a:p>
      </dgm:t>
    </dgm:pt>
    <dgm:pt modelId="{913C6F9F-3C9D-4E42-9006-29ED0B960152}" type="sibTrans" cxnId="{C89F774C-79F4-4A4A-9412-20BD1C7F0472}">
      <dgm:prSet/>
      <dgm:spPr/>
      <dgm:t>
        <a:bodyPr/>
        <a:lstStyle/>
        <a:p>
          <a:endParaRPr lang="en-US"/>
        </a:p>
      </dgm:t>
    </dgm:pt>
    <dgm:pt modelId="{CE90CA5C-B7FD-4D44-BA11-7D4A957A3D48}">
      <dgm:prSet/>
      <dgm:spPr>
        <a:solidFill>
          <a:srgbClr val="FFEAD5">
            <a:alpha val="90000"/>
          </a:srgbClr>
        </a:solidFill>
        <a:ln>
          <a:noFill/>
        </a:ln>
      </dgm:spPr>
      <dgm:t>
        <a:bodyPr/>
        <a:lstStyle/>
        <a:p>
          <a:pPr rtl="0"/>
          <a:r>
            <a:rPr lang="en-US" dirty="0"/>
            <a:t>Oropharyngeal cancers from human papillomavirus (HPV): 70%</a:t>
          </a:r>
        </a:p>
      </dgm:t>
    </dgm:pt>
    <dgm:pt modelId="{8005CDDC-94B4-4D8A-A18B-E39DD71BC2D1}" type="parTrans" cxnId="{0EA79EED-6EAE-4116-B980-C350A1E8C514}">
      <dgm:prSet/>
      <dgm:spPr/>
      <dgm:t>
        <a:bodyPr/>
        <a:lstStyle/>
        <a:p>
          <a:endParaRPr lang="en-US"/>
        </a:p>
      </dgm:t>
    </dgm:pt>
    <dgm:pt modelId="{8DB5237B-4D25-41C2-ACD2-E7F41FBAD37E}" type="sibTrans" cxnId="{0EA79EED-6EAE-4116-B980-C350A1E8C514}">
      <dgm:prSet/>
      <dgm:spPr/>
      <dgm:t>
        <a:bodyPr/>
        <a:lstStyle/>
        <a:p>
          <a:endParaRPr lang="en-US"/>
        </a:p>
      </dgm:t>
    </dgm:pt>
    <dgm:pt modelId="{09962194-0135-49FF-A7AF-797D0E1B282A}">
      <dgm:prSet/>
      <dgm:spPr>
        <a:solidFill>
          <a:srgbClr val="FFEAD5">
            <a:alpha val="90000"/>
          </a:srgbClr>
        </a:solidFill>
        <a:ln>
          <a:noFill/>
        </a:ln>
      </dgm:spPr>
      <dgm:t>
        <a:bodyPr/>
        <a:lstStyle/>
        <a:p>
          <a:pPr rtl="0"/>
          <a:r>
            <a:rPr lang="en-US" dirty="0"/>
            <a:t>20% of population positive for exposure to high-risk HPV</a:t>
          </a:r>
        </a:p>
      </dgm:t>
    </dgm:pt>
    <dgm:pt modelId="{5200C7A4-7010-4C6D-8F8A-45A10DEC7C1A}" type="parTrans" cxnId="{A14E0D08-9D51-4D85-AF9A-34CC4656ACAD}">
      <dgm:prSet/>
      <dgm:spPr/>
      <dgm:t>
        <a:bodyPr/>
        <a:lstStyle/>
        <a:p>
          <a:endParaRPr lang="en-US"/>
        </a:p>
      </dgm:t>
    </dgm:pt>
    <dgm:pt modelId="{25C17B8F-B70A-40B9-AFF4-BB7F300FE08C}" type="sibTrans" cxnId="{A14E0D08-9D51-4D85-AF9A-34CC4656ACAD}">
      <dgm:prSet/>
      <dgm:spPr/>
      <dgm:t>
        <a:bodyPr/>
        <a:lstStyle/>
        <a:p>
          <a:endParaRPr lang="en-US"/>
        </a:p>
      </dgm:t>
    </dgm:pt>
    <dgm:pt modelId="{318D385C-5E52-410F-97FB-694EE93DDE17}" type="pres">
      <dgm:prSet presAssocID="{F5AD16E8-7A20-4EDF-9D0C-8BFC076271B5}" presName="Name0" presStyleCnt="0">
        <dgm:presLayoutVars>
          <dgm:dir/>
          <dgm:animLvl val="lvl"/>
          <dgm:resizeHandles val="exact"/>
        </dgm:presLayoutVars>
      </dgm:prSet>
      <dgm:spPr/>
    </dgm:pt>
    <dgm:pt modelId="{588EA0A2-2D50-469E-BE21-B3AF51464003}" type="pres">
      <dgm:prSet presAssocID="{AC7AE394-E319-4BEE-AB64-F1B831727A8C}" presName="composite" presStyleCnt="0"/>
      <dgm:spPr/>
    </dgm:pt>
    <dgm:pt modelId="{BCFF406B-FBD8-4DA1-BF58-A070DC5EAB04}" type="pres">
      <dgm:prSet presAssocID="{AC7AE394-E319-4BEE-AB64-F1B831727A8C}" presName="parTx" presStyleLbl="alignNode1" presStyleIdx="0" presStyleCnt="1">
        <dgm:presLayoutVars>
          <dgm:chMax val="0"/>
          <dgm:chPref val="0"/>
          <dgm:bulletEnabled val="1"/>
        </dgm:presLayoutVars>
      </dgm:prSet>
      <dgm:spPr/>
    </dgm:pt>
    <dgm:pt modelId="{BD374405-6DE2-40A4-99FA-5691C78A93A6}" type="pres">
      <dgm:prSet presAssocID="{AC7AE394-E319-4BEE-AB64-F1B831727A8C}" presName="desTx" presStyleLbl="alignAccFollowNode1" presStyleIdx="0" presStyleCnt="1">
        <dgm:presLayoutVars>
          <dgm:bulletEnabled val="1"/>
        </dgm:presLayoutVars>
      </dgm:prSet>
      <dgm:spPr/>
    </dgm:pt>
  </dgm:ptLst>
  <dgm:cxnLst>
    <dgm:cxn modelId="{A14E0D08-9D51-4D85-AF9A-34CC4656ACAD}" srcId="{CE90CA5C-B7FD-4D44-BA11-7D4A957A3D48}" destId="{09962194-0135-49FF-A7AF-797D0E1B282A}" srcOrd="0" destOrd="0" parTransId="{5200C7A4-7010-4C6D-8F8A-45A10DEC7C1A}" sibTransId="{25C17B8F-B70A-40B9-AFF4-BB7F300FE08C}"/>
    <dgm:cxn modelId="{FB60FE15-2E7E-40FD-812F-DF8C666243CF}" srcId="{F5AD16E8-7A20-4EDF-9D0C-8BFC076271B5}" destId="{AC7AE394-E319-4BEE-AB64-F1B831727A8C}" srcOrd="0" destOrd="0" parTransId="{1EBF594F-543F-405E-8FB9-86C79A73626B}" sibTransId="{162C7EB9-A735-4E18-8CD3-BE06C68C654A}"/>
    <dgm:cxn modelId="{D5841743-2EDF-4D5E-9E06-883FCD9D35FF}" type="presOf" srcId="{C14E2190-EDA5-4136-8225-05BB45F23E6F}" destId="{BD374405-6DE2-40A4-99FA-5691C78A93A6}" srcOrd="0" destOrd="0" presId="urn:microsoft.com/office/officeart/2005/8/layout/hList1"/>
    <dgm:cxn modelId="{C89F774C-79F4-4A4A-9412-20BD1C7F0472}" srcId="{AC7AE394-E319-4BEE-AB64-F1B831727A8C}" destId="{C14E2190-EDA5-4136-8225-05BB45F23E6F}" srcOrd="0" destOrd="0" parTransId="{D231E6D4-8EAF-4E14-9C2F-9EEE5C45C92D}" sibTransId="{913C6F9F-3C9D-4E42-9006-29ED0B960152}"/>
    <dgm:cxn modelId="{AA802451-5455-4852-AE28-DDCF892BB432}" type="presOf" srcId="{AC7AE394-E319-4BEE-AB64-F1B831727A8C}" destId="{BCFF406B-FBD8-4DA1-BF58-A070DC5EAB04}" srcOrd="0" destOrd="0" presId="urn:microsoft.com/office/officeart/2005/8/layout/hList1"/>
    <dgm:cxn modelId="{99EF7990-C5CB-4315-A456-F41821BD0AA6}" type="presOf" srcId="{09962194-0135-49FF-A7AF-797D0E1B282A}" destId="{BD374405-6DE2-40A4-99FA-5691C78A93A6}" srcOrd="0" destOrd="2" presId="urn:microsoft.com/office/officeart/2005/8/layout/hList1"/>
    <dgm:cxn modelId="{CDE037A8-C8A8-414E-9949-D9E0A7B55E93}" type="presOf" srcId="{F5AD16E8-7A20-4EDF-9D0C-8BFC076271B5}" destId="{318D385C-5E52-410F-97FB-694EE93DDE17}" srcOrd="0" destOrd="0" presId="urn:microsoft.com/office/officeart/2005/8/layout/hList1"/>
    <dgm:cxn modelId="{BC1865DE-FDEA-4ECE-BF46-7884E6639422}" type="presOf" srcId="{CE90CA5C-B7FD-4D44-BA11-7D4A957A3D48}" destId="{BD374405-6DE2-40A4-99FA-5691C78A93A6}" srcOrd="0" destOrd="1" presId="urn:microsoft.com/office/officeart/2005/8/layout/hList1"/>
    <dgm:cxn modelId="{0EA79EED-6EAE-4116-B980-C350A1E8C514}" srcId="{AC7AE394-E319-4BEE-AB64-F1B831727A8C}" destId="{CE90CA5C-B7FD-4D44-BA11-7D4A957A3D48}" srcOrd="1" destOrd="0" parTransId="{8005CDDC-94B4-4D8A-A18B-E39DD71BC2D1}" sibTransId="{8DB5237B-4D25-41C2-ACD2-E7F41FBAD37E}"/>
    <dgm:cxn modelId="{3BC633BB-697D-4A82-AE08-C04802EF0C16}" type="presParOf" srcId="{318D385C-5E52-410F-97FB-694EE93DDE17}" destId="{588EA0A2-2D50-469E-BE21-B3AF51464003}" srcOrd="0" destOrd="0" presId="urn:microsoft.com/office/officeart/2005/8/layout/hList1"/>
    <dgm:cxn modelId="{6B1125D2-28D1-492E-A64A-ECD766C7C286}" type="presParOf" srcId="{588EA0A2-2D50-469E-BE21-B3AF51464003}" destId="{BCFF406B-FBD8-4DA1-BF58-A070DC5EAB04}" srcOrd="0" destOrd="0" presId="urn:microsoft.com/office/officeart/2005/8/layout/hList1"/>
    <dgm:cxn modelId="{9B28EBA2-1DED-4B86-95E3-125A063EE0AA}" type="presParOf" srcId="{588EA0A2-2D50-469E-BE21-B3AF51464003}" destId="{BD374405-6DE2-40A4-99FA-5691C78A93A6}"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FAE80FD-683C-4F91-B1B4-D858CFFD7D48}" type="doc">
      <dgm:prSet loTypeId="urn:microsoft.com/office/officeart/2005/8/layout/default#1" loCatId="list" qsTypeId="urn:microsoft.com/office/officeart/2005/8/quickstyle/simple2" qsCatId="simple" csTypeId="urn:microsoft.com/office/officeart/2005/8/colors/accent1_2" csCatId="accent1" phldr="1"/>
      <dgm:spPr/>
      <dgm:t>
        <a:bodyPr/>
        <a:lstStyle/>
        <a:p>
          <a:endParaRPr lang="en-US"/>
        </a:p>
      </dgm:t>
    </dgm:pt>
    <dgm:pt modelId="{80CD46F9-D715-406B-A69B-94CF76C11776}">
      <dgm:prSet/>
      <dgm:spPr>
        <a:solidFill>
          <a:srgbClr val="365F91"/>
        </a:solidFill>
        <a:ln>
          <a:solidFill>
            <a:srgbClr val="FFEAD5"/>
          </a:solidFill>
        </a:ln>
      </dgm:spPr>
      <dgm:t>
        <a:bodyPr/>
        <a:lstStyle/>
        <a:p>
          <a:pPr rtl="0"/>
          <a:r>
            <a:rPr lang="en-US" dirty="0"/>
            <a:t>Type of treatment(s)</a:t>
          </a:r>
        </a:p>
      </dgm:t>
    </dgm:pt>
    <dgm:pt modelId="{130D86AB-9551-4FB1-95D8-55FF8F466921}" type="parTrans" cxnId="{045A1AF9-5F87-4430-84C9-AD8989A38C32}">
      <dgm:prSet/>
      <dgm:spPr/>
      <dgm:t>
        <a:bodyPr/>
        <a:lstStyle/>
        <a:p>
          <a:endParaRPr lang="en-US"/>
        </a:p>
      </dgm:t>
    </dgm:pt>
    <dgm:pt modelId="{CF589CC6-003D-4FC5-BBF0-9257B6C83A8D}" type="sibTrans" cxnId="{045A1AF9-5F87-4430-84C9-AD8989A38C32}">
      <dgm:prSet/>
      <dgm:spPr/>
      <dgm:t>
        <a:bodyPr/>
        <a:lstStyle/>
        <a:p>
          <a:endParaRPr lang="en-US"/>
        </a:p>
      </dgm:t>
    </dgm:pt>
    <dgm:pt modelId="{466A47D5-E3E1-4012-8579-AD1D65C462FE}">
      <dgm:prSet/>
      <dgm:spPr>
        <a:solidFill>
          <a:srgbClr val="365F91"/>
        </a:solidFill>
        <a:ln>
          <a:solidFill>
            <a:srgbClr val="FFEAD5"/>
          </a:solidFill>
        </a:ln>
      </dgm:spPr>
      <dgm:t>
        <a:bodyPr/>
        <a:lstStyle/>
        <a:p>
          <a:pPr rtl="0"/>
          <a:r>
            <a:rPr lang="en-US" dirty="0"/>
            <a:t>Duration and dose of treatment(s)</a:t>
          </a:r>
        </a:p>
      </dgm:t>
    </dgm:pt>
    <dgm:pt modelId="{A426128D-157E-4406-961E-E9EC6C04B5AF}" type="parTrans" cxnId="{E739F264-FD20-4185-8AF8-256DF5BE0B3E}">
      <dgm:prSet/>
      <dgm:spPr/>
      <dgm:t>
        <a:bodyPr/>
        <a:lstStyle/>
        <a:p>
          <a:endParaRPr lang="en-US"/>
        </a:p>
      </dgm:t>
    </dgm:pt>
    <dgm:pt modelId="{AF283779-B18F-48E3-99BC-4A1C25E7830E}" type="sibTrans" cxnId="{E739F264-FD20-4185-8AF8-256DF5BE0B3E}">
      <dgm:prSet/>
      <dgm:spPr/>
      <dgm:t>
        <a:bodyPr/>
        <a:lstStyle/>
        <a:p>
          <a:endParaRPr lang="en-US"/>
        </a:p>
      </dgm:t>
    </dgm:pt>
    <dgm:pt modelId="{C7564761-EA78-4198-B2D2-E5633883C0F6}">
      <dgm:prSet/>
      <dgm:spPr>
        <a:solidFill>
          <a:srgbClr val="365F91"/>
        </a:solidFill>
        <a:ln>
          <a:solidFill>
            <a:srgbClr val="FFEAD5"/>
          </a:solidFill>
        </a:ln>
      </dgm:spPr>
      <dgm:t>
        <a:bodyPr/>
        <a:lstStyle/>
        <a:p>
          <a:pPr rtl="0"/>
          <a:r>
            <a:rPr lang="en-US" dirty="0"/>
            <a:t>Specific type of chemotherapy</a:t>
          </a:r>
        </a:p>
      </dgm:t>
    </dgm:pt>
    <dgm:pt modelId="{55B6A95E-DFAB-4651-AEB7-4F70F97DE73B}" type="parTrans" cxnId="{B5972991-24E6-4D9E-997C-A36D62A75075}">
      <dgm:prSet/>
      <dgm:spPr/>
      <dgm:t>
        <a:bodyPr/>
        <a:lstStyle/>
        <a:p>
          <a:endParaRPr lang="en-US"/>
        </a:p>
      </dgm:t>
    </dgm:pt>
    <dgm:pt modelId="{9B7707C1-BCEE-4801-9C25-A97439988E61}" type="sibTrans" cxnId="{B5972991-24E6-4D9E-997C-A36D62A75075}">
      <dgm:prSet/>
      <dgm:spPr/>
      <dgm:t>
        <a:bodyPr/>
        <a:lstStyle/>
        <a:p>
          <a:endParaRPr lang="en-US"/>
        </a:p>
      </dgm:t>
    </dgm:pt>
    <dgm:pt modelId="{18BC5768-6EAC-4EC7-9F2F-FDCD4B5EB0FF}">
      <dgm:prSet/>
      <dgm:spPr>
        <a:solidFill>
          <a:srgbClr val="365F91"/>
        </a:solidFill>
        <a:ln>
          <a:solidFill>
            <a:srgbClr val="FFEAD5"/>
          </a:solidFill>
        </a:ln>
      </dgm:spPr>
      <dgm:t>
        <a:bodyPr/>
        <a:lstStyle/>
        <a:p>
          <a:pPr rtl="0"/>
          <a:r>
            <a:rPr lang="en-US" dirty="0"/>
            <a:t>Age of patient during treatment</a:t>
          </a:r>
        </a:p>
      </dgm:t>
    </dgm:pt>
    <dgm:pt modelId="{7B9A6721-5FBA-4071-BB28-55440864959B}" type="parTrans" cxnId="{D4D59353-67B4-44CC-BC04-E72F479DCC5F}">
      <dgm:prSet/>
      <dgm:spPr/>
      <dgm:t>
        <a:bodyPr/>
        <a:lstStyle/>
        <a:p>
          <a:endParaRPr lang="en-US"/>
        </a:p>
      </dgm:t>
    </dgm:pt>
    <dgm:pt modelId="{BFC63DBD-5210-4214-A0F1-037692BCF055}" type="sibTrans" cxnId="{D4D59353-67B4-44CC-BC04-E72F479DCC5F}">
      <dgm:prSet/>
      <dgm:spPr/>
      <dgm:t>
        <a:bodyPr/>
        <a:lstStyle/>
        <a:p>
          <a:endParaRPr lang="en-US"/>
        </a:p>
      </dgm:t>
    </dgm:pt>
    <dgm:pt modelId="{BC4684BB-A991-401F-B3B0-A5A8DAC10FBB}">
      <dgm:prSet/>
      <dgm:spPr>
        <a:solidFill>
          <a:srgbClr val="365F91"/>
        </a:solidFill>
        <a:ln>
          <a:solidFill>
            <a:srgbClr val="FFEAD5"/>
          </a:solidFill>
        </a:ln>
      </dgm:spPr>
      <dgm:t>
        <a:bodyPr/>
        <a:lstStyle/>
        <a:p>
          <a:pPr rtl="0"/>
          <a:r>
            <a:rPr lang="en-US" dirty="0"/>
            <a:t>Location of primary tumor</a:t>
          </a:r>
        </a:p>
      </dgm:t>
    </dgm:pt>
    <dgm:pt modelId="{CF59A9F2-637C-4BA6-B0F0-9026C9481025}" type="parTrans" cxnId="{6845D862-F67D-4E21-81E2-6DC9C4B0A2A4}">
      <dgm:prSet/>
      <dgm:spPr/>
      <dgm:t>
        <a:bodyPr/>
        <a:lstStyle/>
        <a:p>
          <a:endParaRPr lang="en-US"/>
        </a:p>
      </dgm:t>
    </dgm:pt>
    <dgm:pt modelId="{D0C87B57-9E19-4267-B7FF-E6361AAE4356}" type="sibTrans" cxnId="{6845D862-F67D-4E21-81E2-6DC9C4B0A2A4}">
      <dgm:prSet/>
      <dgm:spPr/>
      <dgm:t>
        <a:bodyPr/>
        <a:lstStyle/>
        <a:p>
          <a:endParaRPr lang="en-US"/>
        </a:p>
      </dgm:t>
    </dgm:pt>
    <dgm:pt modelId="{2F558FBD-CE05-425C-8EF5-8E8052989FC5}">
      <dgm:prSet/>
      <dgm:spPr>
        <a:solidFill>
          <a:srgbClr val="365F91"/>
        </a:solidFill>
        <a:ln>
          <a:solidFill>
            <a:srgbClr val="FFEAD5"/>
          </a:solidFill>
        </a:ln>
      </dgm:spPr>
      <dgm:t>
        <a:bodyPr/>
        <a:lstStyle/>
        <a:p>
          <a:pPr rtl="0"/>
          <a:r>
            <a:rPr lang="en-US" dirty="0"/>
            <a:t>Use of tobacco products</a:t>
          </a:r>
        </a:p>
      </dgm:t>
    </dgm:pt>
    <dgm:pt modelId="{E2583D5F-E395-435A-A14E-D6C38B447612}" type="parTrans" cxnId="{228922A0-5AA8-4D50-A479-D9365701E4B0}">
      <dgm:prSet/>
      <dgm:spPr/>
      <dgm:t>
        <a:bodyPr/>
        <a:lstStyle/>
        <a:p>
          <a:endParaRPr lang="en-US"/>
        </a:p>
      </dgm:t>
    </dgm:pt>
    <dgm:pt modelId="{D398B182-E54A-46F8-B9BF-9EBB1D71822E}" type="sibTrans" cxnId="{228922A0-5AA8-4D50-A479-D9365701E4B0}">
      <dgm:prSet/>
      <dgm:spPr/>
      <dgm:t>
        <a:bodyPr/>
        <a:lstStyle/>
        <a:p>
          <a:endParaRPr lang="en-US"/>
        </a:p>
      </dgm:t>
    </dgm:pt>
    <dgm:pt modelId="{C8556E76-AC5C-4D8B-97D4-3D115552A307}" type="pres">
      <dgm:prSet presAssocID="{2FAE80FD-683C-4F91-B1B4-D858CFFD7D48}" presName="diagram" presStyleCnt="0">
        <dgm:presLayoutVars>
          <dgm:dir/>
          <dgm:resizeHandles val="exact"/>
        </dgm:presLayoutVars>
      </dgm:prSet>
      <dgm:spPr/>
    </dgm:pt>
    <dgm:pt modelId="{A7C8BAA0-E534-4093-A6E5-B558086ECDA0}" type="pres">
      <dgm:prSet presAssocID="{80CD46F9-D715-406B-A69B-94CF76C11776}" presName="node" presStyleLbl="node1" presStyleIdx="0" presStyleCnt="6">
        <dgm:presLayoutVars>
          <dgm:bulletEnabled val="1"/>
        </dgm:presLayoutVars>
      </dgm:prSet>
      <dgm:spPr/>
    </dgm:pt>
    <dgm:pt modelId="{FADAB720-37E2-4FA9-9C8D-3E87BF0D91B4}" type="pres">
      <dgm:prSet presAssocID="{CF589CC6-003D-4FC5-BBF0-9257B6C83A8D}" presName="sibTrans" presStyleCnt="0"/>
      <dgm:spPr/>
    </dgm:pt>
    <dgm:pt modelId="{1172411C-249B-47B6-9190-0604C83D6AB0}" type="pres">
      <dgm:prSet presAssocID="{466A47D5-E3E1-4012-8579-AD1D65C462FE}" presName="node" presStyleLbl="node1" presStyleIdx="1" presStyleCnt="6">
        <dgm:presLayoutVars>
          <dgm:bulletEnabled val="1"/>
        </dgm:presLayoutVars>
      </dgm:prSet>
      <dgm:spPr/>
    </dgm:pt>
    <dgm:pt modelId="{4C890C91-6DBA-4F3F-9052-CAA0AD4A8B56}" type="pres">
      <dgm:prSet presAssocID="{AF283779-B18F-48E3-99BC-4A1C25E7830E}" presName="sibTrans" presStyleCnt="0"/>
      <dgm:spPr/>
    </dgm:pt>
    <dgm:pt modelId="{16CCC6AF-46A3-4F00-9F17-757B080F6B0E}" type="pres">
      <dgm:prSet presAssocID="{C7564761-EA78-4198-B2D2-E5633883C0F6}" presName="node" presStyleLbl="node1" presStyleIdx="2" presStyleCnt="6">
        <dgm:presLayoutVars>
          <dgm:bulletEnabled val="1"/>
        </dgm:presLayoutVars>
      </dgm:prSet>
      <dgm:spPr/>
    </dgm:pt>
    <dgm:pt modelId="{D9EF732B-563C-4E89-BF23-05E6CA3CD57F}" type="pres">
      <dgm:prSet presAssocID="{9B7707C1-BCEE-4801-9C25-A97439988E61}" presName="sibTrans" presStyleCnt="0"/>
      <dgm:spPr/>
    </dgm:pt>
    <dgm:pt modelId="{FDEB9FCE-0E87-4653-A7F3-F24C2EA804A5}" type="pres">
      <dgm:prSet presAssocID="{18BC5768-6EAC-4EC7-9F2F-FDCD4B5EB0FF}" presName="node" presStyleLbl="node1" presStyleIdx="3" presStyleCnt="6">
        <dgm:presLayoutVars>
          <dgm:bulletEnabled val="1"/>
        </dgm:presLayoutVars>
      </dgm:prSet>
      <dgm:spPr/>
    </dgm:pt>
    <dgm:pt modelId="{1F446C41-1D03-48FC-8DF6-1E3B1D13261A}" type="pres">
      <dgm:prSet presAssocID="{BFC63DBD-5210-4214-A0F1-037692BCF055}" presName="sibTrans" presStyleCnt="0"/>
      <dgm:spPr/>
    </dgm:pt>
    <dgm:pt modelId="{839F3A99-76AE-49A3-876C-504ABAFD386E}" type="pres">
      <dgm:prSet presAssocID="{BC4684BB-A991-401F-B3B0-A5A8DAC10FBB}" presName="node" presStyleLbl="node1" presStyleIdx="4" presStyleCnt="6">
        <dgm:presLayoutVars>
          <dgm:bulletEnabled val="1"/>
        </dgm:presLayoutVars>
      </dgm:prSet>
      <dgm:spPr/>
    </dgm:pt>
    <dgm:pt modelId="{688965B1-BBE4-4AE2-A43D-A2A26ADE8062}" type="pres">
      <dgm:prSet presAssocID="{D0C87B57-9E19-4267-B7FF-E6361AAE4356}" presName="sibTrans" presStyleCnt="0"/>
      <dgm:spPr/>
    </dgm:pt>
    <dgm:pt modelId="{CD6C6381-F6A3-4D21-9750-1320BA540DFC}" type="pres">
      <dgm:prSet presAssocID="{2F558FBD-CE05-425C-8EF5-8E8052989FC5}" presName="node" presStyleLbl="node1" presStyleIdx="5" presStyleCnt="6">
        <dgm:presLayoutVars>
          <dgm:bulletEnabled val="1"/>
        </dgm:presLayoutVars>
      </dgm:prSet>
      <dgm:spPr/>
    </dgm:pt>
  </dgm:ptLst>
  <dgm:cxnLst>
    <dgm:cxn modelId="{37EF6E35-0470-4391-988C-16F88ACF8B70}" type="presOf" srcId="{18BC5768-6EAC-4EC7-9F2F-FDCD4B5EB0FF}" destId="{FDEB9FCE-0E87-4653-A7F3-F24C2EA804A5}" srcOrd="0" destOrd="0" presId="urn:microsoft.com/office/officeart/2005/8/layout/default#1"/>
    <dgm:cxn modelId="{6DC1D660-4436-4A3E-B8C2-4E6614D208BE}" type="presOf" srcId="{2FAE80FD-683C-4F91-B1B4-D858CFFD7D48}" destId="{C8556E76-AC5C-4D8B-97D4-3D115552A307}" srcOrd="0" destOrd="0" presId="urn:microsoft.com/office/officeart/2005/8/layout/default#1"/>
    <dgm:cxn modelId="{6845D862-F67D-4E21-81E2-6DC9C4B0A2A4}" srcId="{2FAE80FD-683C-4F91-B1B4-D858CFFD7D48}" destId="{BC4684BB-A991-401F-B3B0-A5A8DAC10FBB}" srcOrd="4" destOrd="0" parTransId="{CF59A9F2-637C-4BA6-B0F0-9026C9481025}" sibTransId="{D0C87B57-9E19-4267-B7FF-E6361AAE4356}"/>
    <dgm:cxn modelId="{E739F264-FD20-4185-8AF8-256DF5BE0B3E}" srcId="{2FAE80FD-683C-4F91-B1B4-D858CFFD7D48}" destId="{466A47D5-E3E1-4012-8579-AD1D65C462FE}" srcOrd="1" destOrd="0" parTransId="{A426128D-157E-4406-961E-E9EC6C04B5AF}" sibTransId="{AF283779-B18F-48E3-99BC-4A1C25E7830E}"/>
    <dgm:cxn modelId="{D4D59353-67B4-44CC-BC04-E72F479DCC5F}" srcId="{2FAE80FD-683C-4F91-B1B4-D858CFFD7D48}" destId="{18BC5768-6EAC-4EC7-9F2F-FDCD4B5EB0FF}" srcOrd="3" destOrd="0" parTransId="{7B9A6721-5FBA-4071-BB28-55440864959B}" sibTransId="{BFC63DBD-5210-4214-A0F1-037692BCF055}"/>
    <dgm:cxn modelId="{73C0767E-6157-4A72-9248-B847ED3FF2D8}" type="presOf" srcId="{BC4684BB-A991-401F-B3B0-A5A8DAC10FBB}" destId="{839F3A99-76AE-49A3-876C-504ABAFD386E}" srcOrd="0" destOrd="0" presId="urn:microsoft.com/office/officeart/2005/8/layout/default#1"/>
    <dgm:cxn modelId="{DAFAF48D-BCF2-4E94-A8F2-3373253A0043}" type="presOf" srcId="{466A47D5-E3E1-4012-8579-AD1D65C462FE}" destId="{1172411C-249B-47B6-9190-0604C83D6AB0}" srcOrd="0" destOrd="0" presId="urn:microsoft.com/office/officeart/2005/8/layout/default#1"/>
    <dgm:cxn modelId="{B5972991-24E6-4D9E-997C-A36D62A75075}" srcId="{2FAE80FD-683C-4F91-B1B4-D858CFFD7D48}" destId="{C7564761-EA78-4198-B2D2-E5633883C0F6}" srcOrd="2" destOrd="0" parTransId="{55B6A95E-DFAB-4651-AEB7-4F70F97DE73B}" sibTransId="{9B7707C1-BCEE-4801-9C25-A97439988E61}"/>
    <dgm:cxn modelId="{228922A0-5AA8-4D50-A479-D9365701E4B0}" srcId="{2FAE80FD-683C-4F91-B1B4-D858CFFD7D48}" destId="{2F558FBD-CE05-425C-8EF5-8E8052989FC5}" srcOrd="5" destOrd="0" parTransId="{E2583D5F-E395-435A-A14E-D6C38B447612}" sibTransId="{D398B182-E54A-46F8-B9BF-9EBB1D71822E}"/>
    <dgm:cxn modelId="{85790ACA-C99A-48C3-8FAC-5A619DD5903C}" type="presOf" srcId="{C7564761-EA78-4198-B2D2-E5633883C0F6}" destId="{16CCC6AF-46A3-4F00-9F17-757B080F6B0E}" srcOrd="0" destOrd="0" presId="urn:microsoft.com/office/officeart/2005/8/layout/default#1"/>
    <dgm:cxn modelId="{ECECEEDD-4590-42C7-801B-DBC5DCDAB8CC}" type="presOf" srcId="{2F558FBD-CE05-425C-8EF5-8E8052989FC5}" destId="{CD6C6381-F6A3-4D21-9750-1320BA540DFC}" srcOrd="0" destOrd="0" presId="urn:microsoft.com/office/officeart/2005/8/layout/default#1"/>
    <dgm:cxn modelId="{045A1AF9-5F87-4430-84C9-AD8989A38C32}" srcId="{2FAE80FD-683C-4F91-B1B4-D858CFFD7D48}" destId="{80CD46F9-D715-406B-A69B-94CF76C11776}" srcOrd="0" destOrd="0" parTransId="{130D86AB-9551-4FB1-95D8-55FF8F466921}" sibTransId="{CF589CC6-003D-4FC5-BBF0-9257B6C83A8D}"/>
    <dgm:cxn modelId="{5698ACFE-3F97-4DCB-A18C-E5681F6B352C}" type="presOf" srcId="{80CD46F9-D715-406B-A69B-94CF76C11776}" destId="{A7C8BAA0-E534-4093-A6E5-B558086ECDA0}" srcOrd="0" destOrd="0" presId="urn:microsoft.com/office/officeart/2005/8/layout/default#1"/>
    <dgm:cxn modelId="{64472022-66B7-4413-BA25-E2AC18B45C3F}" type="presParOf" srcId="{C8556E76-AC5C-4D8B-97D4-3D115552A307}" destId="{A7C8BAA0-E534-4093-A6E5-B558086ECDA0}" srcOrd="0" destOrd="0" presId="urn:microsoft.com/office/officeart/2005/8/layout/default#1"/>
    <dgm:cxn modelId="{4BCF1353-12CF-479E-931E-F1938DB55F56}" type="presParOf" srcId="{C8556E76-AC5C-4D8B-97D4-3D115552A307}" destId="{FADAB720-37E2-4FA9-9C8D-3E87BF0D91B4}" srcOrd="1" destOrd="0" presId="urn:microsoft.com/office/officeart/2005/8/layout/default#1"/>
    <dgm:cxn modelId="{C45956B7-3F38-4CF3-84E1-65DE962BDEB4}" type="presParOf" srcId="{C8556E76-AC5C-4D8B-97D4-3D115552A307}" destId="{1172411C-249B-47B6-9190-0604C83D6AB0}" srcOrd="2" destOrd="0" presId="urn:microsoft.com/office/officeart/2005/8/layout/default#1"/>
    <dgm:cxn modelId="{5D9DBF2C-CCA6-489A-A91E-56DE460E90D6}" type="presParOf" srcId="{C8556E76-AC5C-4D8B-97D4-3D115552A307}" destId="{4C890C91-6DBA-4F3F-9052-CAA0AD4A8B56}" srcOrd="3" destOrd="0" presId="urn:microsoft.com/office/officeart/2005/8/layout/default#1"/>
    <dgm:cxn modelId="{E5020055-733D-4016-B481-7F3CB248FA1B}" type="presParOf" srcId="{C8556E76-AC5C-4D8B-97D4-3D115552A307}" destId="{16CCC6AF-46A3-4F00-9F17-757B080F6B0E}" srcOrd="4" destOrd="0" presId="urn:microsoft.com/office/officeart/2005/8/layout/default#1"/>
    <dgm:cxn modelId="{050B6095-C256-4CD6-A5AC-563DC08DCA48}" type="presParOf" srcId="{C8556E76-AC5C-4D8B-97D4-3D115552A307}" destId="{D9EF732B-563C-4E89-BF23-05E6CA3CD57F}" srcOrd="5" destOrd="0" presId="urn:microsoft.com/office/officeart/2005/8/layout/default#1"/>
    <dgm:cxn modelId="{2FB58003-03F4-46E1-BF0C-B5FEDB190C62}" type="presParOf" srcId="{C8556E76-AC5C-4D8B-97D4-3D115552A307}" destId="{FDEB9FCE-0E87-4653-A7F3-F24C2EA804A5}" srcOrd="6" destOrd="0" presId="urn:microsoft.com/office/officeart/2005/8/layout/default#1"/>
    <dgm:cxn modelId="{7597FE96-7AFE-44E0-97AB-E3F8FFE21468}" type="presParOf" srcId="{C8556E76-AC5C-4D8B-97D4-3D115552A307}" destId="{1F446C41-1D03-48FC-8DF6-1E3B1D13261A}" srcOrd="7" destOrd="0" presId="urn:microsoft.com/office/officeart/2005/8/layout/default#1"/>
    <dgm:cxn modelId="{911DFBBA-0D72-441F-9821-060B5634CF9A}" type="presParOf" srcId="{C8556E76-AC5C-4D8B-97D4-3D115552A307}" destId="{839F3A99-76AE-49A3-876C-504ABAFD386E}" srcOrd="8" destOrd="0" presId="urn:microsoft.com/office/officeart/2005/8/layout/default#1"/>
    <dgm:cxn modelId="{72A6DF2F-4B4A-441E-89D4-1798C4ED8D34}" type="presParOf" srcId="{C8556E76-AC5C-4D8B-97D4-3D115552A307}" destId="{688965B1-BBE4-4AE2-A43D-A2A26ADE8062}" srcOrd="9" destOrd="0" presId="urn:microsoft.com/office/officeart/2005/8/layout/default#1"/>
    <dgm:cxn modelId="{56A6ACDC-E899-4C8A-B75E-BFEA9A5B1BFD}" type="presParOf" srcId="{C8556E76-AC5C-4D8B-97D4-3D115552A307}" destId="{CD6C6381-F6A3-4D21-9750-1320BA540DFC}" srcOrd="10" destOrd="0" presId="urn:microsoft.com/office/officeart/2005/8/layout/defaul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72D65B6-7DBD-4C2F-A5BB-F1B37997D3BA}" type="doc">
      <dgm:prSet loTypeId="urn:microsoft.com/office/officeart/2008/layout/VerticalCurvedList" loCatId="list" qsTypeId="urn:microsoft.com/office/officeart/2005/8/quickstyle/simple4" qsCatId="simple" csTypeId="urn:microsoft.com/office/officeart/2005/8/colors/accent1_2" csCatId="accent1" phldr="1"/>
      <dgm:spPr/>
      <dgm:t>
        <a:bodyPr/>
        <a:lstStyle/>
        <a:p>
          <a:endParaRPr lang="en-US"/>
        </a:p>
      </dgm:t>
    </dgm:pt>
    <dgm:pt modelId="{DB4EDC66-0CD4-4297-BCD6-760E304B3296}">
      <dgm:prSet/>
      <dgm:spPr>
        <a:solidFill>
          <a:srgbClr val="365F91"/>
        </a:solidFill>
      </dgm:spPr>
      <dgm:t>
        <a:bodyPr/>
        <a:lstStyle/>
        <a:p>
          <a:pPr rtl="0"/>
          <a:r>
            <a:rPr lang="en-US" dirty="0"/>
            <a:t>Spinal accessory nerve palsy</a:t>
          </a:r>
        </a:p>
      </dgm:t>
    </dgm:pt>
    <dgm:pt modelId="{5F1E85B9-CD4D-4141-8FC4-247C570D848F}" type="parTrans" cxnId="{7AA0AEC0-F8DA-4455-BBD3-1037D64E9654}">
      <dgm:prSet/>
      <dgm:spPr/>
      <dgm:t>
        <a:bodyPr/>
        <a:lstStyle/>
        <a:p>
          <a:endParaRPr lang="en-US"/>
        </a:p>
      </dgm:t>
    </dgm:pt>
    <dgm:pt modelId="{533BCB6E-1770-4766-8714-DD42D3A6E4ED}" type="sibTrans" cxnId="{7AA0AEC0-F8DA-4455-BBD3-1037D64E9654}">
      <dgm:prSet/>
      <dgm:spPr/>
      <dgm:t>
        <a:bodyPr/>
        <a:lstStyle/>
        <a:p>
          <a:endParaRPr lang="en-US"/>
        </a:p>
      </dgm:t>
    </dgm:pt>
    <dgm:pt modelId="{F7296363-01D2-456D-AA13-583E81A7A61B}">
      <dgm:prSet/>
      <dgm:spPr>
        <a:solidFill>
          <a:srgbClr val="365F91"/>
        </a:solidFill>
      </dgm:spPr>
      <dgm:t>
        <a:bodyPr/>
        <a:lstStyle/>
        <a:p>
          <a:pPr rtl="0"/>
          <a:r>
            <a:rPr lang="en-US" dirty="0"/>
            <a:t>Cervical dystonia/muscle spasms/neuropathies</a:t>
          </a:r>
        </a:p>
      </dgm:t>
    </dgm:pt>
    <dgm:pt modelId="{9E9A84A9-9E33-42FB-AF5F-1D023BB178CD}" type="parTrans" cxnId="{E6EE12D4-9798-41DF-8D1E-2C4EA9A2FDF5}">
      <dgm:prSet/>
      <dgm:spPr/>
      <dgm:t>
        <a:bodyPr/>
        <a:lstStyle/>
        <a:p>
          <a:endParaRPr lang="en-US"/>
        </a:p>
      </dgm:t>
    </dgm:pt>
    <dgm:pt modelId="{682D14D2-3DAF-445A-9B2A-41D9ED2E6178}" type="sibTrans" cxnId="{E6EE12D4-9798-41DF-8D1E-2C4EA9A2FDF5}">
      <dgm:prSet/>
      <dgm:spPr/>
      <dgm:t>
        <a:bodyPr/>
        <a:lstStyle/>
        <a:p>
          <a:endParaRPr lang="en-US"/>
        </a:p>
      </dgm:t>
    </dgm:pt>
    <dgm:pt modelId="{334CBAAE-DDDA-4C97-AEB5-894EE7ECEEFD}">
      <dgm:prSet/>
      <dgm:spPr>
        <a:solidFill>
          <a:srgbClr val="365F91"/>
        </a:solidFill>
      </dgm:spPr>
      <dgm:t>
        <a:bodyPr/>
        <a:lstStyle/>
        <a:p>
          <a:pPr rtl="0"/>
          <a:r>
            <a:rPr lang="en-US" dirty="0"/>
            <a:t>Shoulder dysfunction</a:t>
          </a:r>
        </a:p>
      </dgm:t>
    </dgm:pt>
    <dgm:pt modelId="{A5AED2E4-1C90-49AB-91C4-8B111130601F}" type="parTrans" cxnId="{027ED2EE-7667-42F2-BC91-93DE3B3C4656}">
      <dgm:prSet/>
      <dgm:spPr/>
      <dgm:t>
        <a:bodyPr/>
        <a:lstStyle/>
        <a:p>
          <a:endParaRPr lang="en-US"/>
        </a:p>
      </dgm:t>
    </dgm:pt>
    <dgm:pt modelId="{2768C2DB-A11B-4D66-90C3-1E11F53E6F13}" type="sibTrans" cxnId="{027ED2EE-7667-42F2-BC91-93DE3B3C4656}">
      <dgm:prSet/>
      <dgm:spPr/>
      <dgm:t>
        <a:bodyPr/>
        <a:lstStyle/>
        <a:p>
          <a:endParaRPr lang="en-US"/>
        </a:p>
      </dgm:t>
    </dgm:pt>
    <dgm:pt modelId="{A00C3549-1618-46C0-8D37-C28A9ABA7E1A}">
      <dgm:prSet/>
      <dgm:spPr>
        <a:solidFill>
          <a:srgbClr val="365F91"/>
        </a:solidFill>
      </dgm:spPr>
      <dgm:t>
        <a:bodyPr/>
        <a:lstStyle/>
        <a:p>
          <a:pPr rtl="0"/>
          <a:r>
            <a:rPr lang="en-US" dirty="0"/>
            <a:t>Trismus</a:t>
          </a:r>
        </a:p>
      </dgm:t>
    </dgm:pt>
    <dgm:pt modelId="{73F93F3E-9918-4215-89B5-5C65849CC2F0}" type="parTrans" cxnId="{07299A61-3480-42E4-90EC-0FEB069F7838}">
      <dgm:prSet/>
      <dgm:spPr/>
      <dgm:t>
        <a:bodyPr/>
        <a:lstStyle/>
        <a:p>
          <a:endParaRPr lang="en-US"/>
        </a:p>
      </dgm:t>
    </dgm:pt>
    <dgm:pt modelId="{5A779619-7D9C-4071-BC2B-E3838072FA39}" type="sibTrans" cxnId="{07299A61-3480-42E4-90EC-0FEB069F7838}">
      <dgm:prSet/>
      <dgm:spPr/>
      <dgm:t>
        <a:bodyPr/>
        <a:lstStyle/>
        <a:p>
          <a:endParaRPr lang="en-US"/>
        </a:p>
      </dgm:t>
    </dgm:pt>
    <dgm:pt modelId="{0A17DD97-EF40-4530-A13A-E81E5483E8B6}" type="pres">
      <dgm:prSet presAssocID="{372D65B6-7DBD-4C2F-A5BB-F1B37997D3BA}" presName="Name0" presStyleCnt="0">
        <dgm:presLayoutVars>
          <dgm:chMax val="7"/>
          <dgm:chPref val="7"/>
          <dgm:dir/>
        </dgm:presLayoutVars>
      </dgm:prSet>
      <dgm:spPr/>
    </dgm:pt>
    <dgm:pt modelId="{D907D03D-762E-448F-9A45-C1B2E34D114E}" type="pres">
      <dgm:prSet presAssocID="{372D65B6-7DBD-4C2F-A5BB-F1B37997D3BA}" presName="Name1" presStyleCnt="0"/>
      <dgm:spPr/>
    </dgm:pt>
    <dgm:pt modelId="{02CA096E-2210-4693-871B-E4BF859B9704}" type="pres">
      <dgm:prSet presAssocID="{372D65B6-7DBD-4C2F-A5BB-F1B37997D3BA}" presName="cycle" presStyleCnt="0"/>
      <dgm:spPr/>
    </dgm:pt>
    <dgm:pt modelId="{1793B2B2-98F3-486C-AA24-45BA77B7629C}" type="pres">
      <dgm:prSet presAssocID="{372D65B6-7DBD-4C2F-A5BB-F1B37997D3BA}" presName="srcNode" presStyleLbl="node1" presStyleIdx="0" presStyleCnt="4"/>
      <dgm:spPr/>
    </dgm:pt>
    <dgm:pt modelId="{D2A15E33-3FF9-4C8F-9F65-E0C509F19452}" type="pres">
      <dgm:prSet presAssocID="{372D65B6-7DBD-4C2F-A5BB-F1B37997D3BA}" presName="conn" presStyleLbl="parChTrans1D2" presStyleIdx="0" presStyleCnt="1"/>
      <dgm:spPr/>
    </dgm:pt>
    <dgm:pt modelId="{1B1363B2-C193-4B1C-A24B-4FD38BA1A604}" type="pres">
      <dgm:prSet presAssocID="{372D65B6-7DBD-4C2F-A5BB-F1B37997D3BA}" presName="extraNode" presStyleLbl="node1" presStyleIdx="0" presStyleCnt="4"/>
      <dgm:spPr/>
    </dgm:pt>
    <dgm:pt modelId="{2838523B-C350-4F7D-ACE7-98386E0E493B}" type="pres">
      <dgm:prSet presAssocID="{372D65B6-7DBD-4C2F-A5BB-F1B37997D3BA}" presName="dstNode" presStyleLbl="node1" presStyleIdx="0" presStyleCnt="4"/>
      <dgm:spPr/>
    </dgm:pt>
    <dgm:pt modelId="{B19C5EF8-56C0-4F28-AB0A-B36626BA5AB4}" type="pres">
      <dgm:prSet presAssocID="{DB4EDC66-0CD4-4297-BCD6-760E304B3296}" presName="text_1" presStyleLbl="node1" presStyleIdx="0" presStyleCnt="4">
        <dgm:presLayoutVars>
          <dgm:bulletEnabled val="1"/>
        </dgm:presLayoutVars>
      </dgm:prSet>
      <dgm:spPr/>
    </dgm:pt>
    <dgm:pt modelId="{6DDADF32-1F76-4E2F-8A28-29897B36C4EB}" type="pres">
      <dgm:prSet presAssocID="{DB4EDC66-0CD4-4297-BCD6-760E304B3296}" presName="accent_1" presStyleCnt="0"/>
      <dgm:spPr/>
    </dgm:pt>
    <dgm:pt modelId="{73EEE139-274E-4D25-B30A-526B1301000C}" type="pres">
      <dgm:prSet presAssocID="{DB4EDC66-0CD4-4297-BCD6-760E304B3296}" presName="accentRepeatNode" presStyleLbl="solidFgAcc1" presStyleIdx="0" presStyleCnt="4"/>
      <dgm:spPr>
        <a:solidFill>
          <a:srgbClr val="FFEAD5"/>
        </a:solidFill>
        <a:ln>
          <a:solidFill>
            <a:srgbClr val="FFEAD5"/>
          </a:solidFill>
        </a:ln>
      </dgm:spPr>
    </dgm:pt>
    <dgm:pt modelId="{895E4EF3-0B19-463E-A618-18A539EC1278}" type="pres">
      <dgm:prSet presAssocID="{F7296363-01D2-456D-AA13-583E81A7A61B}" presName="text_2" presStyleLbl="node1" presStyleIdx="1" presStyleCnt="4">
        <dgm:presLayoutVars>
          <dgm:bulletEnabled val="1"/>
        </dgm:presLayoutVars>
      </dgm:prSet>
      <dgm:spPr/>
    </dgm:pt>
    <dgm:pt modelId="{5F26995F-5B66-4CCF-9CA6-CC8461998C83}" type="pres">
      <dgm:prSet presAssocID="{F7296363-01D2-456D-AA13-583E81A7A61B}" presName="accent_2" presStyleCnt="0"/>
      <dgm:spPr/>
    </dgm:pt>
    <dgm:pt modelId="{D3B59E27-9B5F-41BB-A2AF-CD623E1FB139}" type="pres">
      <dgm:prSet presAssocID="{F7296363-01D2-456D-AA13-583E81A7A61B}" presName="accentRepeatNode" presStyleLbl="solidFgAcc1" presStyleIdx="1" presStyleCnt="4"/>
      <dgm:spPr>
        <a:solidFill>
          <a:srgbClr val="FFEAD5"/>
        </a:solidFill>
        <a:ln>
          <a:solidFill>
            <a:srgbClr val="FFEAD5"/>
          </a:solidFill>
        </a:ln>
      </dgm:spPr>
    </dgm:pt>
    <dgm:pt modelId="{2C510349-3B40-4AE9-93C8-EA921E80098B}" type="pres">
      <dgm:prSet presAssocID="{334CBAAE-DDDA-4C97-AEB5-894EE7ECEEFD}" presName="text_3" presStyleLbl="node1" presStyleIdx="2" presStyleCnt="4">
        <dgm:presLayoutVars>
          <dgm:bulletEnabled val="1"/>
        </dgm:presLayoutVars>
      </dgm:prSet>
      <dgm:spPr/>
    </dgm:pt>
    <dgm:pt modelId="{1D8359AF-2002-4FE9-B05E-84BF92B2D25B}" type="pres">
      <dgm:prSet presAssocID="{334CBAAE-DDDA-4C97-AEB5-894EE7ECEEFD}" presName="accent_3" presStyleCnt="0"/>
      <dgm:spPr/>
    </dgm:pt>
    <dgm:pt modelId="{44E2E4F6-4324-4C9B-87F3-681BA0DCAED8}" type="pres">
      <dgm:prSet presAssocID="{334CBAAE-DDDA-4C97-AEB5-894EE7ECEEFD}" presName="accentRepeatNode" presStyleLbl="solidFgAcc1" presStyleIdx="2" presStyleCnt="4"/>
      <dgm:spPr>
        <a:solidFill>
          <a:srgbClr val="FFEAD5"/>
        </a:solidFill>
        <a:ln>
          <a:solidFill>
            <a:srgbClr val="FFEAD5"/>
          </a:solidFill>
        </a:ln>
      </dgm:spPr>
    </dgm:pt>
    <dgm:pt modelId="{B5D844C6-0008-4C1C-BB3E-8D7410469AB2}" type="pres">
      <dgm:prSet presAssocID="{A00C3549-1618-46C0-8D37-C28A9ABA7E1A}" presName="text_4" presStyleLbl="node1" presStyleIdx="3" presStyleCnt="4">
        <dgm:presLayoutVars>
          <dgm:bulletEnabled val="1"/>
        </dgm:presLayoutVars>
      </dgm:prSet>
      <dgm:spPr/>
    </dgm:pt>
    <dgm:pt modelId="{617C981A-8D75-482D-8632-58272B1E5C70}" type="pres">
      <dgm:prSet presAssocID="{A00C3549-1618-46C0-8D37-C28A9ABA7E1A}" presName="accent_4" presStyleCnt="0"/>
      <dgm:spPr/>
    </dgm:pt>
    <dgm:pt modelId="{196D0D74-188C-4F83-B630-1A36C3D0072B}" type="pres">
      <dgm:prSet presAssocID="{A00C3549-1618-46C0-8D37-C28A9ABA7E1A}" presName="accentRepeatNode" presStyleLbl="solidFgAcc1" presStyleIdx="3" presStyleCnt="4"/>
      <dgm:spPr>
        <a:solidFill>
          <a:srgbClr val="FFEAD5"/>
        </a:solidFill>
        <a:ln>
          <a:solidFill>
            <a:srgbClr val="FFEAD5"/>
          </a:solidFill>
        </a:ln>
      </dgm:spPr>
    </dgm:pt>
  </dgm:ptLst>
  <dgm:cxnLst>
    <dgm:cxn modelId="{C898B104-3A84-4D2C-92AA-6EBAD5E91061}" type="presOf" srcId="{A00C3549-1618-46C0-8D37-C28A9ABA7E1A}" destId="{B5D844C6-0008-4C1C-BB3E-8D7410469AB2}" srcOrd="0" destOrd="0" presId="urn:microsoft.com/office/officeart/2008/layout/VerticalCurvedList"/>
    <dgm:cxn modelId="{07299A61-3480-42E4-90EC-0FEB069F7838}" srcId="{372D65B6-7DBD-4C2F-A5BB-F1B37997D3BA}" destId="{A00C3549-1618-46C0-8D37-C28A9ABA7E1A}" srcOrd="3" destOrd="0" parTransId="{73F93F3E-9918-4215-89B5-5C65849CC2F0}" sibTransId="{5A779619-7D9C-4071-BC2B-E3838072FA39}"/>
    <dgm:cxn modelId="{F446C166-14AA-4FBD-809D-0E4CD4722282}" type="presOf" srcId="{372D65B6-7DBD-4C2F-A5BB-F1B37997D3BA}" destId="{0A17DD97-EF40-4530-A13A-E81E5483E8B6}" srcOrd="0" destOrd="0" presId="urn:microsoft.com/office/officeart/2008/layout/VerticalCurvedList"/>
    <dgm:cxn modelId="{8ADD1E6B-FE59-4CBB-A3D8-5AAC4E07CB19}" type="presOf" srcId="{F7296363-01D2-456D-AA13-583E81A7A61B}" destId="{895E4EF3-0B19-463E-A618-18A539EC1278}" srcOrd="0" destOrd="0" presId="urn:microsoft.com/office/officeart/2008/layout/VerticalCurvedList"/>
    <dgm:cxn modelId="{93F21778-8712-4F55-B091-4422DECD278E}" type="presOf" srcId="{334CBAAE-DDDA-4C97-AEB5-894EE7ECEEFD}" destId="{2C510349-3B40-4AE9-93C8-EA921E80098B}" srcOrd="0" destOrd="0" presId="urn:microsoft.com/office/officeart/2008/layout/VerticalCurvedList"/>
    <dgm:cxn modelId="{2B60BABF-1F8C-4728-BFC2-7BA987A29464}" type="presOf" srcId="{DB4EDC66-0CD4-4297-BCD6-760E304B3296}" destId="{B19C5EF8-56C0-4F28-AB0A-B36626BA5AB4}" srcOrd="0" destOrd="0" presId="urn:microsoft.com/office/officeart/2008/layout/VerticalCurvedList"/>
    <dgm:cxn modelId="{7AA0AEC0-F8DA-4455-BBD3-1037D64E9654}" srcId="{372D65B6-7DBD-4C2F-A5BB-F1B37997D3BA}" destId="{DB4EDC66-0CD4-4297-BCD6-760E304B3296}" srcOrd="0" destOrd="0" parTransId="{5F1E85B9-CD4D-4141-8FC4-247C570D848F}" sibTransId="{533BCB6E-1770-4766-8714-DD42D3A6E4ED}"/>
    <dgm:cxn modelId="{E6EE12D4-9798-41DF-8D1E-2C4EA9A2FDF5}" srcId="{372D65B6-7DBD-4C2F-A5BB-F1B37997D3BA}" destId="{F7296363-01D2-456D-AA13-583E81A7A61B}" srcOrd="1" destOrd="0" parTransId="{9E9A84A9-9E33-42FB-AF5F-1D023BB178CD}" sibTransId="{682D14D2-3DAF-445A-9B2A-41D9ED2E6178}"/>
    <dgm:cxn modelId="{5CDA66D7-C892-4753-B114-B65084839D90}" type="presOf" srcId="{533BCB6E-1770-4766-8714-DD42D3A6E4ED}" destId="{D2A15E33-3FF9-4C8F-9F65-E0C509F19452}" srcOrd="0" destOrd="0" presId="urn:microsoft.com/office/officeart/2008/layout/VerticalCurvedList"/>
    <dgm:cxn modelId="{027ED2EE-7667-42F2-BC91-93DE3B3C4656}" srcId="{372D65B6-7DBD-4C2F-A5BB-F1B37997D3BA}" destId="{334CBAAE-DDDA-4C97-AEB5-894EE7ECEEFD}" srcOrd="2" destOrd="0" parTransId="{A5AED2E4-1C90-49AB-91C4-8B111130601F}" sibTransId="{2768C2DB-A11B-4D66-90C3-1E11F53E6F13}"/>
    <dgm:cxn modelId="{3798FDA9-F8B7-4C84-8A11-3DA0A74EDA20}" type="presParOf" srcId="{0A17DD97-EF40-4530-A13A-E81E5483E8B6}" destId="{D907D03D-762E-448F-9A45-C1B2E34D114E}" srcOrd="0" destOrd="0" presId="urn:microsoft.com/office/officeart/2008/layout/VerticalCurvedList"/>
    <dgm:cxn modelId="{9B7072EF-D01F-4D9C-810A-13586DFDA0D9}" type="presParOf" srcId="{D907D03D-762E-448F-9A45-C1B2E34D114E}" destId="{02CA096E-2210-4693-871B-E4BF859B9704}" srcOrd="0" destOrd="0" presId="urn:microsoft.com/office/officeart/2008/layout/VerticalCurvedList"/>
    <dgm:cxn modelId="{EB3745E4-3722-4C87-9D5C-0CAF854B8EE5}" type="presParOf" srcId="{02CA096E-2210-4693-871B-E4BF859B9704}" destId="{1793B2B2-98F3-486C-AA24-45BA77B7629C}" srcOrd="0" destOrd="0" presId="urn:microsoft.com/office/officeart/2008/layout/VerticalCurvedList"/>
    <dgm:cxn modelId="{867E717C-5F71-4D1B-8AF9-BBE3E5C2CA26}" type="presParOf" srcId="{02CA096E-2210-4693-871B-E4BF859B9704}" destId="{D2A15E33-3FF9-4C8F-9F65-E0C509F19452}" srcOrd="1" destOrd="0" presId="urn:microsoft.com/office/officeart/2008/layout/VerticalCurvedList"/>
    <dgm:cxn modelId="{842F15E7-264C-4660-81F4-A1ED37313814}" type="presParOf" srcId="{02CA096E-2210-4693-871B-E4BF859B9704}" destId="{1B1363B2-C193-4B1C-A24B-4FD38BA1A604}" srcOrd="2" destOrd="0" presId="urn:microsoft.com/office/officeart/2008/layout/VerticalCurvedList"/>
    <dgm:cxn modelId="{564A8FCA-98CC-4630-9FB5-2AD7B01093F0}" type="presParOf" srcId="{02CA096E-2210-4693-871B-E4BF859B9704}" destId="{2838523B-C350-4F7D-ACE7-98386E0E493B}" srcOrd="3" destOrd="0" presId="urn:microsoft.com/office/officeart/2008/layout/VerticalCurvedList"/>
    <dgm:cxn modelId="{498B2C55-3CB3-420A-B1C5-9AC23D1C314B}" type="presParOf" srcId="{D907D03D-762E-448F-9A45-C1B2E34D114E}" destId="{B19C5EF8-56C0-4F28-AB0A-B36626BA5AB4}" srcOrd="1" destOrd="0" presId="urn:microsoft.com/office/officeart/2008/layout/VerticalCurvedList"/>
    <dgm:cxn modelId="{110216E2-D509-4B49-BEC1-0FB23CB1AA8B}" type="presParOf" srcId="{D907D03D-762E-448F-9A45-C1B2E34D114E}" destId="{6DDADF32-1F76-4E2F-8A28-29897B36C4EB}" srcOrd="2" destOrd="0" presId="urn:microsoft.com/office/officeart/2008/layout/VerticalCurvedList"/>
    <dgm:cxn modelId="{F61349E8-B12C-47D8-A927-02189BEB09DC}" type="presParOf" srcId="{6DDADF32-1F76-4E2F-8A28-29897B36C4EB}" destId="{73EEE139-274E-4D25-B30A-526B1301000C}" srcOrd="0" destOrd="0" presId="urn:microsoft.com/office/officeart/2008/layout/VerticalCurvedList"/>
    <dgm:cxn modelId="{37AEE985-1392-4C75-8430-C5797F95D817}" type="presParOf" srcId="{D907D03D-762E-448F-9A45-C1B2E34D114E}" destId="{895E4EF3-0B19-463E-A618-18A539EC1278}" srcOrd="3" destOrd="0" presId="urn:microsoft.com/office/officeart/2008/layout/VerticalCurvedList"/>
    <dgm:cxn modelId="{D9D249FB-A73E-47BF-8C9D-0C74007DAEA1}" type="presParOf" srcId="{D907D03D-762E-448F-9A45-C1B2E34D114E}" destId="{5F26995F-5B66-4CCF-9CA6-CC8461998C83}" srcOrd="4" destOrd="0" presId="urn:microsoft.com/office/officeart/2008/layout/VerticalCurvedList"/>
    <dgm:cxn modelId="{6F1BBE2F-CA6E-4956-9FDD-D924B3042883}" type="presParOf" srcId="{5F26995F-5B66-4CCF-9CA6-CC8461998C83}" destId="{D3B59E27-9B5F-41BB-A2AF-CD623E1FB139}" srcOrd="0" destOrd="0" presId="urn:microsoft.com/office/officeart/2008/layout/VerticalCurvedList"/>
    <dgm:cxn modelId="{2344F09D-B2E9-41C9-B4E9-E2131F456C0F}" type="presParOf" srcId="{D907D03D-762E-448F-9A45-C1B2E34D114E}" destId="{2C510349-3B40-4AE9-93C8-EA921E80098B}" srcOrd="5" destOrd="0" presId="urn:microsoft.com/office/officeart/2008/layout/VerticalCurvedList"/>
    <dgm:cxn modelId="{32D82D73-FFEF-4FB1-9B32-DF4C3251EB57}" type="presParOf" srcId="{D907D03D-762E-448F-9A45-C1B2E34D114E}" destId="{1D8359AF-2002-4FE9-B05E-84BF92B2D25B}" srcOrd="6" destOrd="0" presId="urn:microsoft.com/office/officeart/2008/layout/VerticalCurvedList"/>
    <dgm:cxn modelId="{569EA9D4-37BD-4E8D-9755-A6B05E9F5D3B}" type="presParOf" srcId="{1D8359AF-2002-4FE9-B05E-84BF92B2D25B}" destId="{44E2E4F6-4324-4C9B-87F3-681BA0DCAED8}" srcOrd="0" destOrd="0" presId="urn:microsoft.com/office/officeart/2008/layout/VerticalCurvedList"/>
    <dgm:cxn modelId="{A8FDB82F-04C0-416E-B665-7E7CCC6D20D1}" type="presParOf" srcId="{D907D03D-762E-448F-9A45-C1B2E34D114E}" destId="{B5D844C6-0008-4C1C-BB3E-8D7410469AB2}" srcOrd="7" destOrd="0" presId="urn:microsoft.com/office/officeart/2008/layout/VerticalCurvedList"/>
    <dgm:cxn modelId="{ABABE575-C6ED-4E78-9FE4-A23A23D9F794}" type="presParOf" srcId="{D907D03D-762E-448F-9A45-C1B2E34D114E}" destId="{617C981A-8D75-482D-8632-58272B1E5C70}" srcOrd="8" destOrd="0" presId="urn:microsoft.com/office/officeart/2008/layout/VerticalCurvedList"/>
    <dgm:cxn modelId="{98A5D912-455F-46D0-991F-80FCD1E7A644}" type="presParOf" srcId="{617C981A-8D75-482D-8632-58272B1E5C70}" destId="{196D0D74-188C-4F83-B630-1A36C3D0072B}"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9CEE125-4F1B-4883-8664-521F8B09D056}" type="doc">
      <dgm:prSet loTypeId="urn:microsoft.com/office/officeart/2005/8/layout/list1" loCatId="list" qsTypeId="urn:microsoft.com/office/officeart/2005/8/quickstyle/simple3" qsCatId="simple" csTypeId="urn:microsoft.com/office/officeart/2005/8/colors/accent1_2" csCatId="accent1" phldr="1"/>
      <dgm:spPr/>
      <dgm:t>
        <a:bodyPr/>
        <a:lstStyle/>
        <a:p>
          <a:endParaRPr lang="en-US"/>
        </a:p>
      </dgm:t>
    </dgm:pt>
    <dgm:pt modelId="{632B72EF-3932-4B25-8801-F654F7513EA9}">
      <dgm:prSet/>
      <dgm:spPr>
        <a:solidFill>
          <a:srgbClr val="365F91"/>
        </a:solidFill>
      </dgm:spPr>
      <dgm:t>
        <a:bodyPr/>
        <a:lstStyle/>
        <a:p>
          <a:pPr rtl="0"/>
          <a:r>
            <a:rPr lang="en-US" dirty="0">
              <a:solidFill>
                <a:schemeClr val="bg1"/>
              </a:solidFill>
            </a:rPr>
            <a:t>Dysphagia/aspiration/stricture</a:t>
          </a:r>
        </a:p>
      </dgm:t>
    </dgm:pt>
    <dgm:pt modelId="{3F2BD5BB-4C1D-428D-B55A-099EFE38F648}" type="parTrans" cxnId="{27C64A00-C2A8-46FD-9D82-BECE1AAB691E}">
      <dgm:prSet/>
      <dgm:spPr/>
      <dgm:t>
        <a:bodyPr/>
        <a:lstStyle/>
        <a:p>
          <a:endParaRPr lang="en-US"/>
        </a:p>
      </dgm:t>
    </dgm:pt>
    <dgm:pt modelId="{227ECFAA-1F74-4B9C-A0CF-736F7F495508}" type="sibTrans" cxnId="{27C64A00-C2A8-46FD-9D82-BECE1AAB691E}">
      <dgm:prSet/>
      <dgm:spPr/>
      <dgm:t>
        <a:bodyPr/>
        <a:lstStyle/>
        <a:p>
          <a:endParaRPr lang="en-US"/>
        </a:p>
      </dgm:t>
    </dgm:pt>
    <dgm:pt modelId="{1FB7B5CA-5BC6-4FB8-90BF-FD0DBA5642AD}">
      <dgm:prSet/>
      <dgm:spPr>
        <a:solidFill>
          <a:srgbClr val="365F91"/>
        </a:solidFill>
      </dgm:spPr>
      <dgm:t>
        <a:bodyPr/>
        <a:lstStyle/>
        <a:p>
          <a:pPr rtl="0"/>
          <a:r>
            <a:rPr lang="en-US" dirty="0">
              <a:solidFill>
                <a:schemeClr val="bg1"/>
              </a:solidFill>
            </a:rPr>
            <a:t>Gastroesophageal reflux disease</a:t>
          </a:r>
        </a:p>
      </dgm:t>
    </dgm:pt>
    <dgm:pt modelId="{78387513-B9FA-4FE0-A941-97C1816CEC19}" type="parTrans" cxnId="{BE2AEFD5-E35F-474D-9ECF-30CA80B4F207}">
      <dgm:prSet/>
      <dgm:spPr/>
      <dgm:t>
        <a:bodyPr/>
        <a:lstStyle/>
        <a:p>
          <a:endParaRPr lang="en-US"/>
        </a:p>
      </dgm:t>
    </dgm:pt>
    <dgm:pt modelId="{F19C6D84-F60B-4EA4-A75B-DCE88C37836F}" type="sibTrans" cxnId="{BE2AEFD5-E35F-474D-9ECF-30CA80B4F207}">
      <dgm:prSet/>
      <dgm:spPr/>
      <dgm:t>
        <a:bodyPr/>
        <a:lstStyle/>
        <a:p>
          <a:endParaRPr lang="en-US"/>
        </a:p>
      </dgm:t>
    </dgm:pt>
    <dgm:pt modelId="{A0D5E0F7-7DA9-4F98-A099-BE16AE0AC8B4}">
      <dgm:prSet/>
      <dgm:spPr>
        <a:solidFill>
          <a:srgbClr val="365F91"/>
        </a:solidFill>
      </dgm:spPr>
      <dgm:t>
        <a:bodyPr/>
        <a:lstStyle/>
        <a:p>
          <a:pPr rtl="0"/>
          <a:r>
            <a:rPr lang="en-US" dirty="0">
              <a:solidFill>
                <a:schemeClr val="bg1"/>
              </a:solidFill>
            </a:rPr>
            <a:t>Lymphedema</a:t>
          </a:r>
        </a:p>
      </dgm:t>
    </dgm:pt>
    <dgm:pt modelId="{1B170938-E3AC-4642-A9EE-79D32E58FC59}" type="parTrans" cxnId="{0452A17C-6226-40C2-BD02-0620B41D99DC}">
      <dgm:prSet/>
      <dgm:spPr/>
      <dgm:t>
        <a:bodyPr/>
        <a:lstStyle/>
        <a:p>
          <a:endParaRPr lang="en-US"/>
        </a:p>
      </dgm:t>
    </dgm:pt>
    <dgm:pt modelId="{667D03EF-9D6C-4C12-911A-FBB3796AB6B0}" type="sibTrans" cxnId="{0452A17C-6226-40C2-BD02-0620B41D99DC}">
      <dgm:prSet/>
      <dgm:spPr/>
      <dgm:t>
        <a:bodyPr/>
        <a:lstStyle/>
        <a:p>
          <a:endParaRPr lang="en-US"/>
        </a:p>
      </dgm:t>
    </dgm:pt>
    <dgm:pt modelId="{68ACD891-3BA3-4D93-8E0C-ECEFFD7A2C1D}">
      <dgm:prSet/>
      <dgm:spPr>
        <a:solidFill>
          <a:srgbClr val="365F91"/>
        </a:solidFill>
      </dgm:spPr>
      <dgm:t>
        <a:bodyPr/>
        <a:lstStyle/>
        <a:p>
          <a:pPr rtl="0"/>
          <a:r>
            <a:rPr lang="en-US" dirty="0">
              <a:solidFill>
                <a:schemeClr val="bg1"/>
              </a:solidFill>
            </a:rPr>
            <a:t>Fatigue</a:t>
          </a:r>
        </a:p>
      </dgm:t>
    </dgm:pt>
    <dgm:pt modelId="{7D2BAED8-B362-45ED-8E82-B92B65D1782D}" type="parTrans" cxnId="{9C2BCA19-E815-4C9E-907F-557C0CF724D8}">
      <dgm:prSet/>
      <dgm:spPr/>
      <dgm:t>
        <a:bodyPr/>
        <a:lstStyle/>
        <a:p>
          <a:endParaRPr lang="en-US"/>
        </a:p>
      </dgm:t>
    </dgm:pt>
    <dgm:pt modelId="{EE9A2865-3C51-4C3D-99E1-F26505F9E711}" type="sibTrans" cxnId="{9C2BCA19-E815-4C9E-907F-557C0CF724D8}">
      <dgm:prSet/>
      <dgm:spPr/>
      <dgm:t>
        <a:bodyPr/>
        <a:lstStyle/>
        <a:p>
          <a:endParaRPr lang="en-US"/>
        </a:p>
      </dgm:t>
    </dgm:pt>
    <dgm:pt modelId="{05E4D2AB-FF5E-46BD-91CD-C8AEE5317DCA}">
      <dgm:prSet/>
      <dgm:spPr>
        <a:solidFill>
          <a:srgbClr val="365F91"/>
        </a:solidFill>
      </dgm:spPr>
      <dgm:t>
        <a:bodyPr/>
        <a:lstStyle/>
        <a:p>
          <a:pPr rtl="0"/>
          <a:r>
            <a:rPr lang="en-US" dirty="0">
              <a:solidFill>
                <a:schemeClr val="bg1"/>
              </a:solidFill>
            </a:rPr>
            <a:t>Altered or loss of taste</a:t>
          </a:r>
        </a:p>
      </dgm:t>
    </dgm:pt>
    <dgm:pt modelId="{0DAAA2D7-EE65-455D-94D7-463A0A7E9E03}" type="parTrans" cxnId="{57909323-A122-4237-A0FF-48949D24688F}">
      <dgm:prSet/>
      <dgm:spPr/>
      <dgm:t>
        <a:bodyPr/>
        <a:lstStyle/>
        <a:p>
          <a:endParaRPr lang="en-US"/>
        </a:p>
      </dgm:t>
    </dgm:pt>
    <dgm:pt modelId="{1B477624-7D5C-4E94-9CC7-4EDD5F72DB77}" type="sibTrans" cxnId="{57909323-A122-4237-A0FF-48949D24688F}">
      <dgm:prSet/>
      <dgm:spPr/>
      <dgm:t>
        <a:bodyPr/>
        <a:lstStyle/>
        <a:p>
          <a:endParaRPr lang="en-US"/>
        </a:p>
      </dgm:t>
    </dgm:pt>
    <dgm:pt modelId="{E2172381-0D0B-4B97-BCA9-70886C16A77C}" type="pres">
      <dgm:prSet presAssocID="{69CEE125-4F1B-4883-8664-521F8B09D056}" presName="linear" presStyleCnt="0">
        <dgm:presLayoutVars>
          <dgm:dir/>
          <dgm:animLvl val="lvl"/>
          <dgm:resizeHandles val="exact"/>
        </dgm:presLayoutVars>
      </dgm:prSet>
      <dgm:spPr/>
    </dgm:pt>
    <dgm:pt modelId="{A6E4B9A6-D654-41E3-B9BB-060D69D0782C}" type="pres">
      <dgm:prSet presAssocID="{632B72EF-3932-4B25-8801-F654F7513EA9}" presName="parentLin" presStyleCnt="0"/>
      <dgm:spPr/>
    </dgm:pt>
    <dgm:pt modelId="{7607701B-EC3F-41F4-A43D-8B845D524E36}" type="pres">
      <dgm:prSet presAssocID="{632B72EF-3932-4B25-8801-F654F7513EA9}" presName="parentLeftMargin" presStyleLbl="node1" presStyleIdx="0" presStyleCnt="5"/>
      <dgm:spPr/>
    </dgm:pt>
    <dgm:pt modelId="{B7413CF2-BAF5-4C8F-9829-0FCA65978A90}" type="pres">
      <dgm:prSet presAssocID="{632B72EF-3932-4B25-8801-F654F7513EA9}" presName="parentText" presStyleLbl="node1" presStyleIdx="0" presStyleCnt="5">
        <dgm:presLayoutVars>
          <dgm:chMax val="0"/>
          <dgm:bulletEnabled val="1"/>
        </dgm:presLayoutVars>
      </dgm:prSet>
      <dgm:spPr/>
    </dgm:pt>
    <dgm:pt modelId="{31F869A8-31C7-4E05-B40B-5FBD642C2CF5}" type="pres">
      <dgm:prSet presAssocID="{632B72EF-3932-4B25-8801-F654F7513EA9}" presName="negativeSpace" presStyleCnt="0"/>
      <dgm:spPr/>
    </dgm:pt>
    <dgm:pt modelId="{5C36F6C9-2A70-49A2-9D9D-0F42BA2D2725}" type="pres">
      <dgm:prSet presAssocID="{632B72EF-3932-4B25-8801-F654F7513EA9}" presName="childText" presStyleLbl="conFgAcc1" presStyleIdx="0" presStyleCnt="5">
        <dgm:presLayoutVars>
          <dgm:bulletEnabled val="1"/>
        </dgm:presLayoutVars>
      </dgm:prSet>
      <dgm:spPr>
        <a:ln>
          <a:solidFill>
            <a:srgbClr val="FFEAD5"/>
          </a:solidFill>
        </a:ln>
      </dgm:spPr>
    </dgm:pt>
    <dgm:pt modelId="{0027CF62-BF7A-4DEA-8748-568AE800B9B5}" type="pres">
      <dgm:prSet presAssocID="{227ECFAA-1F74-4B9C-A0CF-736F7F495508}" presName="spaceBetweenRectangles" presStyleCnt="0"/>
      <dgm:spPr/>
    </dgm:pt>
    <dgm:pt modelId="{B82D7C9C-25BA-417E-B29A-BFC0EFED7233}" type="pres">
      <dgm:prSet presAssocID="{1FB7B5CA-5BC6-4FB8-90BF-FD0DBA5642AD}" presName="parentLin" presStyleCnt="0"/>
      <dgm:spPr/>
    </dgm:pt>
    <dgm:pt modelId="{DE6012FB-5163-41D4-BBDD-0EE3219AD7E4}" type="pres">
      <dgm:prSet presAssocID="{1FB7B5CA-5BC6-4FB8-90BF-FD0DBA5642AD}" presName="parentLeftMargin" presStyleLbl="node1" presStyleIdx="0" presStyleCnt="5"/>
      <dgm:spPr/>
    </dgm:pt>
    <dgm:pt modelId="{45D52F0D-8778-4765-9990-E175A31AFA5A}" type="pres">
      <dgm:prSet presAssocID="{1FB7B5CA-5BC6-4FB8-90BF-FD0DBA5642AD}" presName="parentText" presStyleLbl="node1" presStyleIdx="1" presStyleCnt="5">
        <dgm:presLayoutVars>
          <dgm:chMax val="0"/>
          <dgm:bulletEnabled val="1"/>
        </dgm:presLayoutVars>
      </dgm:prSet>
      <dgm:spPr/>
    </dgm:pt>
    <dgm:pt modelId="{A9F67C1A-F080-47F4-9EA7-17E18113D47C}" type="pres">
      <dgm:prSet presAssocID="{1FB7B5CA-5BC6-4FB8-90BF-FD0DBA5642AD}" presName="negativeSpace" presStyleCnt="0"/>
      <dgm:spPr/>
    </dgm:pt>
    <dgm:pt modelId="{22E77C53-0208-4C3E-AE95-0CC00FA407C7}" type="pres">
      <dgm:prSet presAssocID="{1FB7B5CA-5BC6-4FB8-90BF-FD0DBA5642AD}" presName="childText" presStyleLbl="conFgAcc1" presStyleIdx="1" presStyleCnt="5">
        <dgm:presLayoutVars>
          <dgm:bulletEnabled val="1"/>
        </dgm:presLayoutVars>
      </dgm:prSet>
      <dgm:spPr>
        <a:ln>
          <a:solidFill>
            <a:srgbClr val="FFEAD5"/>
          </a:solidFill>
        </a:ln>
      </dgm:spPr>
    </dgm:pt>
    <dgm:pt modelId="{081592DA-28DC-47FB-A856-05CE11AE4207}" type="pres">
      <dgm:prSet presAssocID="{F19C6D84-F60B-4EA4-A75B-DCE88C37836F}" presName="spaceBetweenRectangles" presStyleCnt="0"/>
      <dgm:spPr/>
    </dgm:pt>
    <dgm:pt modelId="{FB2CC9CC-F747-4C88-91EB-B890A2494620}" type="pres">
      <dgm:prSet presAssocID="{A0D5E0F7-7DA9-4F98-A099-BE16AE0AC8B4}" presName="parentLin" presStyleCnt="0"/>
      <dgm:spPr/>
    </dgm:pt>
    <dgm:pt modelId="{32B1E4DB-BCC7-440B-952E-F26BA2A81F84}" type="pres">
      <dgm:prSet presAssocID="{A0D5E0F7-7DA9-4F98-A099-BE16AE0AC8B4}" presName="parentLeftMargin" presStyleLbl="node1" presStyleIdx="1" presStyleCnt="5"/>
      <dgm:spPr/>
    </dgm:pt>
    <dgm:pt modelId="{C72FA24A-7229-4BA9-AD04-5B8C8E311D4E}" type="pres">
      <dgm:prSet presAssocID="{A0D5E0F7-7DA9-4F98-A099-BE16AE0AC8B4}" presName="parentText" presStyleLbl="node1" presStyleIdx="2" presStyleCnt="5">
        <dgm:presLayoutVars>
          <dgm:chMax val="0"/>
          <dgm:bulletEnabled val="1"/>
        </dgm:presLayoutVars>
      </dgm:prSet>
      <dgm:spPr/>
    </dgm:pt>
    <dgm:pt modelId="{54432646-956A-40FF-8525-9F464CCE12B5}" type="pres">
      <dgm:prSet presAssocID="{A0D5E0F7-7DA9-4F98-A099-BE16AE0AC8B4}" presName="negativeSpace" presStyleCnt="0"/>
      <dgm:spPr/>
    </dgm:pt>
    <dgm:pt modelId="{235214E1-DF03-4BEB-BB5D-766596E64ACD}" type="pres">
      <dgm:prSet presAssocID="{A0D5E0F7-7DA9-4F98-A099-BE16AE0AC8B4}" presName="childText" presStyleLbl="conFgAcc1" presStyleIdx="2" presStyleCnt="5">
        <dgm:presLayoutVars>
          <dgm:bulletEnabled val="1"/>
        </dgm:presLayoutVars>
      </dgm:prSet>
      <dgm:spPr>
        <a:ln>
          <a:solidFill>
            <a:srgbClr val="FFEAD5"/>
          </a:solidFill>
        </a:ln>
      </dgm:spPr>
    </dgm:pt>
    <dgm:pt modelId="{04F1FD33-34B3-46C1-96C0-2F6F4F67A181}" type="pres">
      <dgm:prSet presAssocID="{667D03EF-9D6C-4C12-911A-FBB3796AB6B0}" presName="spaceBetweenRectangles" presStyleCnt="0"/>
      <dgm:spPr/>
    </dgm:pt>
    <dgm:pt modelId="{C1BD34ED-7697-4E51-A474-858A4C18A46C}" type="pres">
      <dgm:prSet presAssocID="{68ACD891-3BA3-4D93-8E0C-ECEFFD7A2C1D}" presName="parentLin" presStyleCnt="0"/>
      <dgm:spPr/>
    </dgm:pt>
    <dgm:pt modelId="{A0920F72-AC9D-4D9D-BFAA-98D29E3DEB69}" type="pres">
      <dgm:prSet presAssocID="{68ACD891-3BA3-4D93-8E0C-ECEFFD7A2C1D}" presName="parentLeftMargin" presStyleLbl="node1" presStyleIdx="2" presStyleCnt="5"/>
      <dgm:spPr/>
    </dgm:pt>
    <dgm:pt modelId="{A1FF62CD-06D9-4487-B075-A6CD6F43D940}" type="pres">
      <dgm:prSet presAssocID="{68ACD891-3BA3-4D93-8E0C-ECEFFD7A2C1D}" presName="parentText" presStyleLbl="node1" presStyleIdx="3" presStyleCnt="5">
        <dgm:presLayoutVars>
          <dgm:chMax val="0"/>
          <dgm:bulletEnabled val="1"/>
        </dgm:presLayoutVars>
      </dgm:prSet>
      <dgm:spPr/>
    </dgm:pt>
    <dgm:pt modelId="{77CF7828-7DBC-4AFC-9167-2F3382A58685}" type="pres">
      <dgm:prSet presAssocID="{68ACD891-3BA3-4D93-8E0C-ECEFFD7A2C1D}" presName="negativeSpace" presStyleCnt="0"/>
      <dgm:spPr/>
    </dgm:pt>
    <dgm:pt modelId="{565D6391-B722-4470-B463-8117D8318D44}" type="pres">
      <dgm:prSet presAssocID="{68ACD891-3BA3-4D93-8E0C-ECEFFD7A2C1D}" presName="childText" presStyleLbl="conFgAcc1" presStyleIdx="3" presStyleCnt="5">
        <dgm:presLayoutVars>
          <dgm:bulletEnabled val="1"/>
        </dgm:presLayoutVars>
      </dgm:prSet>
      <dgm:spPr>
        <a:ln>
          <a:solidFill>
            <a:srgbClr val="FFEAD5"/>
          </a:solidFill>
        </a:ln>
      </dgm:spPr>
    </dgm:pt>
    <dgm:pt modelId="{CB31061D-B987-4715-9689-6218C97445A4}" type="pres">
      <dgm:prSet presAssocID="{EE9A2865-3C51-4C3D-99E1-F26505F9E711}" presName="spaceBetweenRectangles" presStyleCnt="0"/>
      <dgm:spPr/>
    </dgm:pt>
    <dgm:pt modelId="{E170D5AE-4DCD-4CCF-8AC0-AAB87226695A}" type="pres">
      <dgm:prSet presAssocID="{05E4D2AB-FF5E-46BD-91CD-C8AEE5317DCA}" presName="parentLin" presStyleCnt="0"/>
      <dgm:spPr/>
    </dgm:pt>
    <dgm:pt modelId="{CE2A37D4-50C8-49CF-8DF2-3BF8C32078E0}" type="pres">
      <dgm:prSet presAssocID="{05E4D2AB-FF5E-46BD-91CD-C8AEE5317DCA}" presName="parentLeftMargin" presStyleLbl="node1" presStyleIdx="3" presStyleCnt="5"/>
      <dgm:spPr/>
    </dgm:pt>
    <dgm:pt modelId="{B9888E28-5D65-43B1-BFA4-E7D85D876101}" type="pres">
      <dgm:prSet presAssocID="{05E4D2AB-FF5E-46BD-91CD-C8AEE5317DCA}" presName="parentText" presStyleLbl="node1" presStyleIdx="4" presStyleCnt="5">
        <dgm:presLayoutVars>
          <dgm:chMax val="0"/>
          <dgm:bulletEnabled val="1"/>
        </dgm:presLayoutVars>
      </dgm:prSet>
      <dgm:spPr/>
    </dgm:pt>
    <dgm:pt modelId="{C88C7BA4-8031-462C-8F68-DCA938AF4CC9}" type="pres">
      <dgm:prSet presAssocID="{05E4D2AB-FF5E-46BD-91CD-C8AEE5317DCA}" presName="negativeSpace" presStyleCnt="0"/>
      <dgm:spPr/>
    </dgm:pt>
    <dgm:pt modelId="{E47D7F18-1C1C-4FE6-BE86-FBE766A99A6F}" type="pres">
      <dgm:prSet presAssocID="{05E4D2AB-FF5E-46BD-91CD-C8AEE5317DCA}" presName="childText" presStyleLbl="conFgAcc1" presStyleIdx="4" presStyleCnt="5">
        <dgm:presLayoutVars>
          <dgm:bulletEnabled val="1"/>
        </dgm:presLayoutVars>
      </dgm:prSet>
      <dgm:spPr>
        <a:ln>
          <a:solidFill>
            <a:srgbClr val="FFEAD5"/>
          </a:solidFill>
        </a:ln>
      </dgm:spPr>
    </dgm:pt>
  </dgm:ptLst>
  <dgm:cxnLst>
    <dgm:cxn modelId="{27C64A00-C2A8-46FD-9D82-BECE1AAB691E}" srcId="{69CEE125-4F1B-4883-8664-521F8B09D056}" destId="{632B72EF-3932-4B25-8801-F654F7513EA9}" srcOrd="0" destOrd="0" parTransId="{3F2BD5BB-4C1D-428D-B55A-099EFE38F648}" sibTransId="{227ECFAA-1F74-4B9C-A0CF-736F7F495508}"/>
    <dgm:cxn modelId="{761C3D04-75B4-4A6B-9462-8CFCDC3AB6DE}" type="presOf" srcId="{05E4D2AB-FF5E-46BD-91CD-C8AEE5317DCA}" destId="{CE2A37D4-50C8-49CF-8DF2-3BF8C32078E0}" srcOrd="0" destOrd="0" presId="urn:microsoft.com/office/officeart/2005/8/layout/list1"/>
    <dgm:cxn modelId="{4BD39C05-2C86-44FC-8A22-47866737BD11}" type="presOf" srcId="{69CEE125-4F1B-4883-8664-521F8B09D056}" destId="{E2172381-0D0B-4B97-BCA9-70886C16A77C}" srcOrd="0" destOrd="0" presId="urn:microsoft.com/office/officeart/2005/8/layout/list1"/>
    <dgm:cxn modelId="{9C2BCA19-E815-4C9E-907F-557C0CF724D8}" srcId="{69CEE125-4F1B-4883-8664-521F8B09D056}" destId="{68ACD891-3BA3-4D93-8E0C-ECEFFD7A2C1D}" srcOrd="3" destOrd="0" parTransId="{7D2BAED8-B362-45ED-8E82-B92B65D1782D}" sibTransId="{EE9A2865-3C51-4C3D-99E1-F26505F9E711}"/>
    <dgm:cxn modelId="{57909323-A122-4237-A0FF-48949D24688F}" srcId="{69CEE125-4F1B-4883-8664-521F8B09D056}" destId="{05E4D2AB-FF5E-46BD-91CD-C8AEE5317DCA}" srcOrd="4" destOrd="0" parTransId="{0DAAA2D7-EE65-455D-94D7-463A0A7E9E03}" sibTransId="{1B477624-7D5C-4E94-9CC7-4EDD5F72DB77}"/>
    <dgm:cxn modelId="{A2897E30-3B75-4F73-B474-8615E3AF7BFD}" type="presOf" srcId="{632B72EF-3932-4B25-8801-F654F7513EA9}" destId="{7607701B-EC3F-41F4-A43D-8B845D524E36}" srcOrd="0" destOrd="0" presId="urn:microsoft.com/office/officeart/2005/8/layout/list1"/>
    <dgm:cxn modelId="{920A9A5B-3396-4D3D-9424-6469CEBE4EA1}" type="presOf" srcId="{1FB7B5CA-5BC6-4FB8-90BF-FD0DBA5642AD}" destId="{DE6012FB-5163-41D4-BBDD-0EE3219AD7E4}" srcOrd="0" destOrd="0" presId="urn:microsoft.com/office/officeart/2005/8/layout/list1"/>
    <dgm:cxn modelId="{132CEF5D-CD2E-443D-8E74-F7AEA7AD0043}" type="presOf" srcId="{A0D5E0F7-7DA9-4F98-A099-BE16AE0AC8B4}" destId="{32B1E4DB-BCC7-440B-952E-F26BA2A81F84}" srcOrd="0" destOrd="0" presId="urn:microsoft.com/office/officeart/2005/8/layout/list1"/>
    <dgm:cxn modelId="{ED003377-FEE7-424F-8891-1EBF3BC6A0F9}" type="presOf" srcId="{1FB7B5CA-5BC6-4FB8-90BF-FD0DBA5642AD}" destId="{45D52F0D-8778-4765-9990-E175A31AFA5A}" srcOrd="1" destOrd="0" presId="urn:microsoft.com/office/officeart/2005/8/layout/list1"/>
    <dgm:cxn modelId="{3604FA79-6049-451D-AC94-36F946016267}" type="presOf" srcId="{05E4D2AB-FF5E-46BD-91CD-C8AEE5317DCA}" destId="{B9888E28-5D65-43B1-BFA4-E7D85D876101}" srcOrd="1" destOrd="0" presId="urn:microsoft.com/office/officeart/2005/8/layout/list1"/>
    <dgm:cxn modelId="{0452A17C-6226-40C2-BD02-0620B41D99DC}" srcId="{69CEE125-4F1B-4883-8664-521F8B09D056}" destId="{A0D5E0F7-7DA9-4F98-A099-BE16AE0AC8B4}" srcOrd="2" destOrd="0" parTransId="{1B170938-E3AC-4642-A9EE-79D32E58FC59}" sibTransId="{667D03EF-9D6C-4C12-911A-FBB3796AB6B0}"/>
    <dgm:cxn modelId="{DCF60D83-8E8D-4507-B7B6-A7C557D231D3}" type="presOf" srcId="{632B72EF-3932-4B25-8801-F654F7513EA9}" destId="{B7413CF2-BAF5-4C8F-9829-0FCA65978A90}" srcOrd="1" destOrd="0" presId="urn:microsoft.com/office/officeart/2005/8/layout/list1"/>
    <dgm:cxn modelId="{4F4CDC97-4FD3-4AB1-AD7D-6A52A8049445}" type="presOf" srcId="{68ACD891-3BA3-4D93-8E0C-ECEFFD7A2C1D}" destId="{A0920F72-AC9D-4D9D-BFAA-98D29E3DEB69}" srcOrd="0" destOrd="0" presId="urn:microsoft.com/office/officeart/2005/8/layout/list1"/>
    <dgm:cxn modelId="{087B0B99-57BF-4232-B4FD-FD8E7507FD86}" type="presOf" srcId="{A0D5E0F7-7DA9-4F98-A099-BE16AE0AC8B4}" destId="{C72FA24A-7229-4BA9-AD04-5B8C8E311D4E}" srcOrd="1" destOrd="0" presId="urn:microsoft.com/office/officeart/2005/8/layout/list1"/>
    <dgm:cxn modelId="{BE2AEFD5-E35F-474D-9ECF-30CA80B4F207}" srcId="{69CEE125-4F1B-4883-8664-521F8B09D056}" destId="{1FB7B5CA-5BC6-4FB8-90BF-FD0DBA5642AD}" srcOrd="1" destOrd="0" parTransId="{78387513-B9FA-4FE0-A941-97C1816CEC19}" sibTransId="{F19C6D84-F60B-4EA4-A75B-DCE88C37836F}"/>
    <dgm:cxn modelId="{84B92EF5-6BE1-4957-9F3B-65D901F6CF85}" type="presOf" srcId="{68ACD891-3BA3-4D93-8E0C-ECEFFD7A2C1D}" destId="{A1FF62CD-06D9-4487-B075-A6CD6F43D940}" srcOrd="1" destOrd="0" presId="urn:microsoft.com/office/officeart/2005/8/layout/list1"/>
    <dgm:cxn modelId="{CCCB25D1-8665-47D0-BD7E-6C4C105C2F4B}" type="presParOf" srcId="{E2172381-0D0B-4B97-BCA9-70886C16A77C}" destId="{A6E4B9A6-D654-41E3-B9BB-060D69D0782C}" srcOrd="0" destOrd="0" presId="urn:microsoft.com/office/officeart/2005/8/layout/list1"/>
    <dgm:cxn modelId="{62C64031-95E9-402B-BCA4-40BA1317AA4D}" type="presParOf" srcId="{A6E4B9A6-D654-41E3-B9BB-060D69D0782C}" destId="{7607701B-EC3F-41F4-A43D-8B845D524E36}" srcOrd="0" destOrd="0" presId="urn:microsoft.com/office/officeart/2005/8/layout/list1"/>
    <dgm:cxn modelId="{920224AD-0FE2-4CD8-9ED5-D719BD6B7515}" type="presParOf" srcId="{A6E4B9A6-D654-41E3-B9BB-060D69D0782C}" destId="{B7413CF2-BAF5-4C8F-9829-0FCA65978A90}" srcOrd="1" destOrd="0" presId="urn:microsoft.com/office/officeart/2005/8/layout/list1"/>
    <dgm:cxn modelId="{26E6436C-3740-47C5-9248-3D1FA91EC628}" type="presParOf" srcId="{E2172381-0D0B-4B97-BCA9-70886C16A77C}" destId="{31F869A8-31C7-4E05-B40B-5FBD642C2CF5}" srcOrd="1" destOrd="0" presId="urn:microsoft.com/office/officeart/2005/8/layout/list1"/>
    <dgm:cxn modelId="{85C008D4-C1CA-4E9C-BB94-FF75F81AD56A}" type="presParOf" srcId="{E2172381-0D0B-4B97-BCA9-70886C16A77C}" destId="{5C36F6C9-2A70-49A2-9D9D-0F42BA2D2725}" srcOrd="2" destOrd="0" presId="urn:microsoft.com/office/officeart/2005/8/layout/list1"/>
    <dgm:cxn modelId="{6FCEDD17-FD8E-4A24-BE70-A9EFA23E5B6D}" type="presParOf" srcId="{E2172381-0D0B-4B97-BCA9-70886C16A77C}" destId="{0027CF62-BF7A-4DEA-8748-568AE800B9B5}" srcOrd="3" destOrd="0" presId="urn:microsoft.com/office/officeart/2005/8/layout/list1"/>
    <dgm:cxn modelId="{D02879B5-8D02-43D8-B6F0-4FB965FDD2A0}" type="presParOf" srcId="{E2172381-0D0B-4B97-BCA9-70886C16A77C}" destId="{B82D7C9C-25BA-417E-B29A-BFC0EFED7233}" srcOrd="4" destOrd="0" presId="urn:microsoft.com/office/officeart/2005/8/layout/list1"/>
    <dgm:cxn modelId="{35697E1C-BEE9-44FC-905F-E5169FFBBDE3}" type="presParOf" srcId="{B82D7C9C-25BA-417E-B29A-BFC0EFED7233}" destId="{DE6012FB-5163-41D4-BBDD-0EE3219AD7E4}" srcOrd="0" destOrd="0" presId="urn:microsoft.com/office/officeart/2005/8/layout/list1"/>
    <dgm:cxn modelId="{EFB4CE3E-347F-4AC3-97AF-E802AEFCDD94}" type="presParOf" srcId="{B82D7C9C-25BA-417E-B29A-BFC0EFED7233}" destId="{45D52F0D-8778-4765-9990-E175A31AFA5A}" srcOrd="1" destOrd="0" presId="urn:microsoft.com/office/officeart/2005/8/layout/list1"/>
    <dgm:cxn modelId="{0F4DEF8B-28D5-4BD9-A8A9-4942911A6A70}" type="presParOf" srcId="{E2172381-0D0B-4B97-BCA9-70886C16A77C}" destId="{A9F67C1A-F080-47F4-9EA7-17E18113D47C}" srcOrd="5" destOrd="0" presId="urn:microsoft.com/office/officeart/2005/8/layout/list1"/>
    <dgm:cxn modelId="{0E92B509-DF9B-4DDA-9261-476B059E8AE1}" type="presParOf" srcId="{E2172381-0D0B-4B97-BCA9-70886C16A77C}" destId="{22E77C53-0208-4C3E-AE95-0CC00FA407C7}" srcOrd="6" destOrd="0" presId="urn:microsoft.com/office/officeart/2005/8/layout/list1"/>
    <dgm:cxn modelId="{3304D50A-5895-4FE5-B489-A48604AB8739}" type="presParOf" srcId="{E2172381-0D0B-4B97-BCA9-70886C16A77C}" destId="{081592DA-28DC-47FB-A856-05CE11AE4207}" srcOrd="7" destOrd="0" presId="urn:microsoft.com/office/officeart/2005/8/layout/list1"/>
    <dgm:cxn modelId="{52EF26B8-6C68-4B8B-AA82-16037C581A77}" type="presParOf" srcId="{E2172381-0D0B-4B97-BCA9-70886C16A77C}" destId="{FB2CC9CC-F747-4C88-91EB-B890A2494620}" srcOrd="8" destOrd="0" presId="urn:microsoft.com/office/officeart/2005/8/layout/list1"/>
    <dgm:cxn modelId="{A0FD013B-5CA5-49A2-990E-FEB9325B7801}" type="presParOf" srcId="{FB2CC9CC-F747-4C88-91EB-B890A2494620}" destId="{32B1E4DB-BCC7-440B-952E-F26BA2A81F84}" srcOrd="0" destOrd="0" presId="urn:microsoft.com/office/officeart/2005/8/layout/list1"/>
    <dgm:cxn modelId="{826D40C3-C12D-41FF-9BB0-EBA08AB2F339}" type="presParOf" srcId="{FB2CC9CC-F747-4C88-91EB-B890A2494620}" destId="{C72FA24A-7229-4BA9-AD04-5B8C8E311D4E}" srcOrd="1" destOrd="0" presId="urn:microsoft.com/office/officeart/2005/8/layout/list1"/>
    <dgm:cxn modelId="{E204BE7B-1C2D-446D-A7F5-245A35F65A5D}" type="presParOf" srcId="{E2172381-0D0B-4B97-BCA9-70886C16A77C}" destId="{54432646-956A-40FF-8525-9F464CCE12B5}" srcOrd="9" destOrd="0" presId="urn:microsoft.com/office/officeart/2005/8/layout/list1"/>
    <dgm:cxn modelId="{D14B4CEC-B17F-4984-96D6-414F4F7D7935}" type="presParOf" srcId="{E2172381-0D0B-4B97-BCA9-70886C16A77C}" destId="{235214E1-DF03-4BEB-BB5D-766596E64ACD}" srcOrd="10" destOrd="0" presId="urn:microsoft.com/office/officeart/2005/8/layout/list1"/>
    <dgm:cxn modelId="{CD26356B-ECB6-4800-8BB1-8A59727F66CC}" type="presParOf" srcId="{E2172381-0D0B-4B97-BCA9-70886C16A77C}" destId="{04F1FD33-34B3-46C1-96C0-2F6F4F67A181}" srcOrd="11" destOrd="0" presId="urn:microsoft.com/office/officeart/2005/8/layout/list1"/>
    <dgm:cxn modelId="{3EE4BF37-1C44-4676-8946-71B43703C4EC}" type="presParOf" srcId="{E2172381-0D0B-4B97-BCA9-70886C16A77C}" destId="{C1BD34ED-7697-4E51-A474-858A4C18A46C}" srcOrd="12" destOrd="0" presId="urn:microsoft.com/office/officeart/2005/8/layout/list1"/>
    <dgm:cxn modelId="{F5D41A71-C38A-4BF6-8E6F-585AC2095BED}" type="presParOf" srcId="{C1BD34ED-7697-4E51-A474-858A4C18A46C}" destId="{A0920F72-AC9D-4D9D-BFAA-98D29E3DEB69}" srcOrd="0" destOrd="0" presId="urn:microsoft.com/office/officeart/2005/8/layout/list1"/>
    <dgm:cxn modelId="{93772018-F4D8-4C98-AB32-13ACD8C114B7}" type="presParOf" srcId="{C1BD34ED-7697-4E51-A474-858A4C18A46C}" destId="{A1FF62CD-06D9-4487-B075-A6CD6F43D940}" srcOrd="1" destOrd="0" presId="urn:microsoft.com/office/officeart/2005/8/layout/list1"/>
    <dgm:cxn modelId="{D7F573CA-5A5C-4171-9F1F-5300459C3CD3}" type="presParOf" srcId="{E2172381-0D0B-4B97-BCA9-70886C16A77C}" destId="{77CF7828-7DBC-4AFC-9167-2F3382A58685}" srcOrd="13" destOrd="0" presId="urn:microsoft.com/office/officeart/2005/8/layout/list1"/>
    <dgm:cxn modelId="{9C418067-5A2B-457C-832A-452267526196}" type="presParOf" srcId="{E2172381-0D0B-4B97-BCA9-70886C16A77C}" destId="{565D6391-B722-4470-B463-8117D8318D44}" srcOrd="14" destOrd="0" presId="urn:microsoft.com/office/officeart/2005/8/layout/list1"/>
    <dgm:cxn modelId="{1275B09B-B293-4707-A3C9-B63CFAB2DD61}" type="presParOf" srcId="{E2172381-0D0B-4B97-BCA9-70886C16A77C}" destId="{CB31061D-B987-4715-9689-6218C97445A4}" srcOrd="15" destOrd="0" presId="urn:microsoft.com/office/officeart/2005/8/layout/list1"/>
    <dgm:cxn modelId="{5AFF5DFE-D5B9-44CD-861F-640403FEE7C1}" type="presParOf" srcId="{E2172381-0D0B-4B97-BCA9-70886C16A77C}" destId="{E170D5AE-4DCD-4CCF-8AC0-AAB87226695A}" srcOrd="16" destOrd="0" presId="urn:microsoft.com/office/officeart/2005/8/layout/list1"/>
    <dgm:cxn modelId="{C0605B1F-A022-4677-AF8F-C0D323A128B0}" type="presParOf" srcId="{E170D5AE-4DCD-4CCF-8AC0-AAB87226695A}" destId="{CE2A37D4-50C8-49CF-8DF2-3BF8C32078E0}" srcOrd="0" destOrd="0" presId="urn:microsoft.com/office/officeart/2005/8/layout/list1"/>
    <dgm:cxn modelId="{A493694C-28DC-48A2-8323-B6C79EE6C666}" type="presParOf" srcId="{E170D5AE-4DCD-4CCF-8AC0-AAB87226695A}" destId="{B9888E28-5D65-43B1-BFA4-E7D85D876101}" srcOrd="1" destOrd="0" presId="urn:microsoft.com/office/officeart/2005/8/layout/list1"/>
    <dgm:cxn modelId="{4AD7D5CF-E356-4E8A-9044-52794661CF8C}" type="presParOf" srcId="{E2172381-0D0B-4B97-BCA9-70886C16A77C}" destId="{C88C7BA4-8031-462C-8F68-DCA938AF4CC9}" srcOrd="17" destOrd="0" presId="urn:microsoft.com/office/officeart/2005/8/layout/list1"/>
    <dgm:cxn modelId="{19010799-9F75-429C-96AB-49B248C37535}" type="presParOf" srcId="{E2172381-0D0B-4B97-BCA9-70886C16A77C}" destId="{E47D7F18-1C1C-4FE6-BE86-FBE766A99A6F}" srcOrd="18" destOrd="0" presId="urn:microsoft.com/office/officeart/2005/8/layout/list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2652F1F-3446-4985-B37F-39A304EF2447}" type="doc">
      <dgm:prSet loTypeId="urn:microsoft.com/office/officeart/2005/8/layout/list1" loCatId="list" qsTypeId="urn:microsoft.com/office/officeart/2005/8/quickstyle/simple4" qsCatId="simple" csTypeId="urn:microsoft.com/office/officeart/2005/8/colors/accent1_2" csCatId="accent1" phldr="1"/>
      <dgm:spPr/>
      <dgm:t>
        <a:bodyPr/>
        <a:lstStyle/>
        <a:p>
          <a:endParaRPr lang="en-US"/>
        </a:p>
      </dgm:t>
    </dgm:pt>
    <dgm:pt modelId="{86D36679-1173-414E-BB95-957AD821F949}">
      <dgm:prSet/>
      <dgm:spPr>
        <a:solidFill>
          <a:srgbClr val="365F91"/>
        </a:solidFill>
      </dgm:spPr>
      <dgm:t>
        <a:bodyPr/>
        <a:lstStyle/>
        <a:p>
          <a:pPr rtl="0"/>
          <a:r>
            <a:rPr lang="en-US" dirty="0"/>
            <a:t>Hearing loss, vertigo, vestibular neuropathy</a:t>
          </a:r>
        </a:p>
      </dgm:t>
    </dgm:pt>
    <dgm:pt modelId="{AD2D2D53-5BED-4486-AC5D-4547C02B2712}" type="parTrans" cxnId="{EDA425E4-027F-4DE4-AF6D-AA1716239FD7}">
      <dgm:prSet/>
      <dgm:spPr/>
      <dgm:t>
        <a:bodyPr/>
        <a:lstStyle/>
        <a:p>
          <a:endParaRPr lang="en-US"/>
        </a:p>
      </dgm:t>
    </dgm:pt>
    <dgm:pt modelId="{A542AB36-6030-48E1-B2D4-450861CE0507}" type="sibTrans" cxnId="{EDA425E4-027F-4DE4-AF6D-AA1716239FD7}">
      <dgm:prSet/>
      <dgm:spPr/>
      <dgm:t>
        <a:bodyPr/>
        <a:lstStyle/>
        <a:p>
          <a:endParaRPr lang="en-US"/>
        </a:p>
      </dgm:t>
    </dgm:pt>
    <dgm:pt modelId="{E66CF86D-03E5-4CAD-A026-47FC643FCDB7}">
      <dgm:prSet/>
      <dgm:spPr>
        <a:solidFill>
          <a:srgbClr val="365F91"/>
        </a:solidFill>
      </dgm:spPr>
      <dgm:t>
        <a:bodyPr/>
        <a:lstStyle/>
        <a:p>
          <a:pPr rtl="0"/>
          <a:r>
            <a:rPr lang="en-US" dirty="0"/>
            <a:t>Sleep disturbance/sleep apnea</a:t>
          </a:r>
        </a:p>
      </dgm:t>
    </dgm:pt>
    <dgm:pt modelId="{4159565A-B4F5-4313-B72E-18654B15C0BE}" type="parTrans" cxnId="{BB1ECC9A-77AE-4978-84CA-23AFF141C0BE}">
      <dgm:prSet/>
      <dgm:spPr/>
      <dgm:t>
        <a:bodyPr/>
        <a:lstStyle/>
        <a:p>
          <a:endParaRPr lang="en-US"/>
        </a:p>
      </dgm:t>
    </dgm:pt>
    <dgm:pt modelId="{76DF7C3B-C198-41E3-A18F-2CA82D86C683}" type="sibTrans" cxnId="{BB1ECC9A-77AE-4978-84CA-23AFF141C0BE}">
      <dgm:prSet/>
      <dgm:spPr/>
      <dgm:t>
        <a:bodyPr/>
        <a:lstStyle/>
        <a:p>
          <a:endParaRPr lang="en-US"/>
        </a:p>
      </dgm:t>
    </dgm:pt>
    <dgm:pt modelId="{185DD063-F92F-4E84-B8A9-DDC56F3E3B28}">
      <dgm:prSet/>
      <dgm:spPr>
        <a:solidFill>
          <a:srgbClr val="365F91"/>
        </a:solidFill>
      </dgm:spPr>
      <dgm:t>
        <a:bodyPr/>
        <a:lstStyle/>
        <a:p>
          <a:pPr rtl="0"/>
          <a:r>
            <a:rPr lang="en-US" dirty="0"/>
            <a:t>Speech/voice</a:t>
          </a:r>
        </a:p>
      </dgm:t>
    </dgm:pt>
    <dgm:pt modelId="{32F136B7-20B2-4CAB-8128-2F9D64B15EAB}" type="parTrans" cxnId="{DB01A1E3-6C75-4F84-B25F-48107EA7DD9F}">
      <dgm:prSet/>
      <dgm:spPr/>
      <dgm:t>
        <a:bodyPr/>
        <a:lstStyle/>
        <a:p>
          <a:endParaRPr lang="en-US"/>
        </a:p>
      </dgm:t>
    </dgm:pt>
    <dgm:pt modelId="{A0DFDE13-4E88-4037-92D4-B70B6DF07C40}" type="sibTrans" cxnId="{DB01A1E3-6C75-4F84-B25F-48107EA7DD9F}">
      <dgm:prSet/>
      <dgm:spPr/>
      <dgm:t>
        <a:bodyPr/>
        <a:lstStyle/>
        <a:p>
          <a:endParaRPr lang="en-US"/>
        </a:p>
      </dgm:t>
    </dgm:pt>
    <dgm:pt modelId="{BD5F4150-D7B7-45D3-962F-2617A9D6414D}">
      <dgm:prSet/>
      <dgm:spPr>
        <a:solidFill>
          <a:srgbClr val="365F91"/>
        </a:solidFill>
      </dgm:spPr>
      <dgm:t>
        <a:bodyPr/>
        <a:lstStyle/>
        <a:p>
          <a:pPr rtl="0"/>
          <a:r>
            <a:rPr lang="en-US" dirty="0"/>
            <a:t>Hypothyroidism</a:t>
          </a:r>
        </a:p>
      </dgm:t>
    </dgm:pt>
    <dgm:pt modelId="{9B8D04F3-1C55-4939-8B87-F4D2213B68E4}" type="parTrans" cxnId="{DEADA5E7-C1CF-460A-B667-09D7DEC29AFC}">
      <dgm:prSet/>
      <dgm:spPr/>
      <dgm:t>
        <a:bodyPr/>
        <a:lstStyle/>
        <a:p>
          <a:endParaRPr lang="en-US"/>
        </a:p>
      </dgm:t>
    </dgm:pt>
    <dgm:pt modelId="{03F9ABEC-D06B-41F3-B11D-A9707F624760}" type="sibTrans" cxnId="{DEADA5E7-C1CF-460A-B667-09D7DEC29AFC}">
      <dgm:prSet/>
      <dgm:spPr/>
      <dgm:t>
        <a:bodyPr/>
        <a:lstStyle/>
        <a:p>
          <a:endParaRPr lang="en-US"/>
        </a:p>
      </dgm:t>
    </dgm:pt>
    <dgm:pt modelId="{FA56AD32-774D-40C9-B290-601ED0081657}" type="pres">
      <dgm:prSet presAssocID="{32652F1F-3446-4985-B37F-39A304EF2447}" presName="linear" presStyleCnt="0">
        <dgm:presLayoutVars>
          <dgm:dir/>
          <dgm:animLvl val="lvl"/>
          <dgm:resizeHandles val="exact"/>
        </dgm:presLayoutVars>
      </dgm:prSet>
      <dgm:spPr/>
    </dgm:pt>
    <dgm:pt modelId="{12DD5FCF-4B11-49A9-BDED-386EEDCCCB91}" type="pres">
      <dgm:prSet presAssocID="{86D36679-1173-414E-BB95-957AD821F949}" presName="parentLin" presStyleCnt="0"/>
      <dgm:spPr/>
    </dgm:pt>
    <dgm:pt modelId="{82F96DE3-F435-40B0-AB31-B99C51CBCA10}" type="pres">
      <dgm:prSet presAssocID="{86D36679-1173-414E-BB95-957AD821F949}" presName="parentLeftMargin" presStyleLbl="node1" presStyleIdx="0" presStyleCnt="4"/>
      <dgm:spPr/>
    </dgm:pt>
    <dgm:pt modelId="{293C8C98-0BAF-492F-95DA-21BFBE7FAC42}" type="pres">
      <dgm:prSet presAssocID="{86D36679-1173-414E-BB95-957AD821F949}" presName="parentText" presStyleLbl="node1" presStyleIdx="0" presStyleCnt="4">
        <dgm:presLayoutVars>
          <dgm:chMax val="0"/>
          <dgm:bulletEnabled val="1"/>
        </dgm:presLayoutVars>
      </dgm:prSet>
      <dgm:spPr/>
    </dgm:pt>
    <dgm:pt modelId="{FD914818-5D1B-4DBD-AC3E-23924DD60C8B}" type="pres">
      <dgm:prSet presAssocID="{86D36679-1173-414E-BB95-957AD821F949}" presName="negativeSpace" presStyleCnt="0"/>
      <dgm:spPr/>
    </dgm:pt>
    <dgm:pt modelId="{CC0CECC7-7DC0-4834-B906-A18F744502A7}" type="pres">
      <dgm:prSet presAssocID="{86D36679-1173-414E-BB95-957AD821F949}" presName="childText" presStyleLbl="conFgAcc1" presStyleIdx="0" presStyleCnt="4">
        <dgm:presLayoutVars>
          <dgm:bulletEnabled val="1"/>
        </dgm:presLayoutVars>
      </dgm:prSet>
      <dgm:spPr>
        <a:ln>
          <a:solidFill>
            <a:srgbClr val="FFEAD5"/>
          </a:solidFill>
        </a:ln>
      </dgm:spPr>
    </dgm:pt>
    <dgm:pt modelId="{D3F0A50D-6B56-479F-B695-AA69A5FD34DC}" type="pres">
      <dgm:prSet presAssocID="{A542AB36-6030-48E1-B2D4-450861CE0507}" presName="spaceBetweenRectangles" presStyleCnt="0"/>
      <dgm:spPr/>
    </dgm:pt>
    <dgm:pt modelId="{C7FB6F7D-8E88-4CB8-93E8-63F69CAE0C85}" type="pres">
      <dgm:prSet presAssocID="{E66CF86D-03E5-4CAD-A026-47FC643FCDB7}" presName="parentLin" presStyleCnt="0"/>
      <dgm:spPr/>
    </dgm:pt>
    <dgm:pt modelId="{251ADFEA-9FAE-4A0F-817D-ECFC3A118FFD}" type="pres">
      <dgm:prSet presAssocID="{E66CF86D-03E5-4CAD-A026-47FC643FCDB7}" presName="parentLeftMargin" presStyleLbl="node1" presStyleIdx="0" presStyleCnt="4"/>
      <dgm:spPr/>
    </dgm:pt>
    <dgm:pt modelId="{3B809AF8-00F7-4E0B-822B-788BCFCC934C}" type="pres">
      <dgm:prSet presAssocID="{E66CF86D-03E5-4CAD-A026-47FC643FCDB7}" presName="parentText" presStyleLbl="node1" presStyleIdx="1" presStyleCnt="4">
        <dgm:presLayoutVars>
          <dgm:chMax val="0"/>
          <dgm:bulletEnabled val="1"/>
        </dgm:presLayoutVars>
      </dgm:prSet>
      <dgm:spPr/>
    </dgm:pt>
    <dgm:pt modelId="{53851924-60E6-4F4A-9879-EAFA44376757}" type="pres">
      <dgm:prSet presAssocID="{E66CF86D-03E5-4CAD-A026-47FC643FCDB7}" presName="negativeSpace" presStyleCnt="0"/>
      <dgm:spPr/>
    </dgm:pt>
    <dgm:pt modelId="{2C74B313-A0CD-44B8-8188-AFBE3026713B}" type="pres">
      <dgm:prSet presAssocID="{E66CF86D-03E5-4CAD-A026-47FC643FCDB7}" presName="childText" presStyleLbl="conFgAcc1" presStyleIdx="1" presStyleCnt="4">
        <dgm:presLayoutVars>
          <dgm:bulletEnabled val="1"/>
        </dgm:presLayoutVars>
      </dgm:prSet>
      <dgm:spPr>
        <a:ln>
          <a:solidFill>
            <a:srgbClr val="FFEAD5"/>
          </a:solidFill>
        </a:ln>
      </dgm:spPr>
    </dgm:pt>
    <dgm:pt modelId="{F51122EC-96D4-495B-AAB2-E8A38B7E96E0}" type="pres">
      <dgm:prSet presAssocID="{76DF7C3B-C198-41E3-A18F-2CA82D86C683}" presName="spaceBetweenRectangles" presStyleCnt="0"/>
      <dgm:spPr/>
    </dgm:pt>
    <dgm:pt modelId="{9E78569D-7DBD-4ADC-9316-EA7F308FD1D9}" type="pres">
      <dgm:prSet presAssocID="{185DD063-F92F-4E84-B8A9-DDC56F3E3B28}" presName="parentLin" presStyleCnt="0"/>
      <dgm:spPr/>
    </dgm:pt>
    <dgm:pt modelId="{0C76152F-FAA2-40EA-B108-7DAE700551B9}" type="pres">
      <dgm:prSet presAssocID="{185DD063-F92F-4E84-B8A9-DDC56F3E3B28}" presName="parentLeftMargin" presStyleLbl="node1" presStyleIdx="1" presStyleCnt="4"/>
      <dgm:spPr/>
    </dgm:pt>
    <dgm:pt modelId="{66013A3A-7C9C-4E61-97AB-3EDEBC1C5B22}" type="pres">
      <dgm:prSet presAssocID="{185DD063-F92F-4E84-B8A9-DDC56F3E3B28}" presName="parentText" presStyleLbl="node1" presStyleIdx="2" presStyleCnt="4">
        <dgm:presLayoutVars>
          <dgm:chMax val="0"/>
          <dgm:bulletEnabled val="1"/>
        </dgm:presLayoutVars>
      </dgm:prSet>
      <dgm:spPr/>
    </dgm:pt>
    <dgm:pt modelId="{04632A2E-B368-4197-AE0D-0D2E5673D28B}" type="pres">
      <dgm:prSet presAssocID="{185DD063-F92F-4E84-B8A9-DDC56F3E3B28}" presName="negativeSpace" presStyleCnt="0"/>
      <dgm:spPr/>
    </dgm:pt>
    <dgm:pt modelId="{D5CCE506-5246-4F04-A4CA-23985B9D9968}" type="pres">
      <dgm:prSet presAssocID="{185DD063-F92F-4E84-B8A9-DDC56F3E3B28}" presName="childText" presStyleLbl="conFgAcc1" presStyleIdx="2" presStyleCnt="4">
        <dgm:presLayoutVars>
          <dgm:bulletEnabled val="1"/>
        </dgm:presLayoutVars>
      </dgm:prSet>
      <dgm:spPr>
        <a:ln>
          <a:solidFill>
            <a:srgbClr val="FFEAD5"/>
          </a:solidFill>
        </a:ln>
      </dgm:spPr>
    </dgm:pt>
    <dgm:pt modelId="{31F3B9B6-6CD5-4CF4-AD2D-C3E6B12C7E42}" type="pres">
      <dgm:prSet presAssocID="{A0DFDE13-4E88-4037-92D4-B70B6DF07C40}" presName="spaceBetweenRectangles" presStyleCnt="0"/>
      <dgm:spPr/>
    </dgm:pt>
    <dgm:pt modelId="{AA749EC7-1543-426B-86C9-AFD2819CE80E}" type="pres">
      <dgm:prSet presAssocID="{BD5F4150-D7B7-45D3-962F-2617A9D6414D}" presName="parentLin" presStyleCnt="0"/>
      <dgm:spPr/>
    </dgm:pt>
    <dgm:pt modelId="{075636FE-9C0F-4379-9C64-3A7B6957901D}" type="pres">
      <dgm:prSet presAssocID="{BD5F4150-D7B7-45D3-962F-2617A9D6414D}" presName="parentLeftMargin" presStyleLbl="node1" presStyleIdx="2" presStyleCnt="4"/>
      <dgm:spPr/>
    </dgm:pt>
    <dgm:pt modelId="{DD0D75B4-8A57-4F3C-97A5-838B599FB3C9}" type="pres">
      <dgm:prSet presAssocID="{BD5F4150-D7B7-45D3-962F-2617A9D6414D}" presName="parentText" presStyleLbl="node1" presStyleIdx="3" presStyleCnt="4">
        <dgm:presLayoutVars>
          <dgm:chMax val="0"/>
          <dgm:bulletEnabled val="1"/>
        </dgm:presLayoutVars>
      </dgm:prSet>
      <dgm:spPr/>
    </dgm:pt>
    <dgm:pt modelId="{B4ECDCE2-CD6A-4F97-9503-7D9FF0710AEF}" type="pres">
      <dgm:prSet presAssocID="{BD5F4150-D7B7-45D3-962F-2617A9D6414D}" presName="negativeSpace" presStyleCnt="0"/>
      <dgm:spPr/>
    </dgm:pt>
    <dgm:pt modelId="{95B7AA6F-AED7-4483-82A0-A68069DE0751}" type="pres">
      <dgm:prSet presAssocID="{BD5F4150-D7B7-45D3-962F-2617A9D6414D}" presName="childText" presStyleLbl="conFgAcc1" presStyleIdx="3" presStyleCnt="4">
        <dgm:presLayoutVars>
          <dgm:bulletEnabled val="1"/>
        </dgm:presLayoutVars>
      </dgm:prSet>
      <dgm:spPr>
        <a:ln>
          <a:solidFill>
            <a:srgbClr val="FFEAD5"/>
          </a:solidFill>
        </a:ln>
      </dgm:spPr>
    </dgm:pt>
  </dgm:ptLst>
  <dgm:cxnLst>
    <dgm:cxn modelId="{2E51D202-1397-4FDE-87D7-8E990FD3F245}" type="presOf" srcId="{86D36679-1173-414E-BB95-957AD821F949}" destId="{82F96DE3-F435-40B0-AB31-B99C51CBCA10}" srcOrd="0" destOrd="0" presId="urn:microsoft.com/office/officeart/2005/8/layout/list1"/>
    <dgm:cxn modelId="{E7B67828-B9AE-4CC3-A408-EEA5840A8DF0}" type="presOf" srcId="{32652F1F-3446-4985-B37F-39A304EF2447}" destId="{FA56AD32-774D-40C9-B290-601ED0081657}" srcOrd="0" destOrd="0" presId="urn:microsoft.com/office/officeart/2005/8/layout/list1"/>
    <dgm:cxn modelId="{6268C460-E12E-4CD6-A1DD-75CA1B895E3C}" type="presOf" srcId="{BD5F4150-D7B7-45D3-962F-2617A9D6414D}" destId="{DD0D75B4-8A57-4F3C-97A5-838B599FB3C9}" srcOrd="1" destOrd="0" presId="urn:microsoft.com/office/officeart/2005/8/layout/list1"/>
    <dgm:cxn modelId="{EE1F3943-49EB-48CA-B930-240C6090F7CB}" type="presOf" srcId="{BD5F4150-D7B7-45D3-962F-2617A9D6414D}" destId="{075636FE-9C0F-4379-9C64-3A7B6957901D}" srcOrd="0" destOrd="0" presId="urn:microsoft.com/office/officeart/2005/8/layout/list1"/>
    <dgm:cxn modelId="{8350F150-AE74-4A0C-A190-D5F63A30A599}" type="presOf" srcId="{86D36679-1173-414E-BB95-957AD821F949}" destId="{293C8C98-0BAF-492F-95DA-21BFBE7FAC42}" srcOrd="1" destOrd="0" presId="urn:microsoft.com/office/officeart/2005/8/layout/list1"/>
    <dgm:cxn modelId="{200C1554-FE7F-4667-9566-A331A25EBA59}" type="presOf" srcId="{E66CF86D-03E5-4CAD-A026-47FC643FCDB7}" destId="{251ADFEA-9FAE-4A0F-817D-ECFC3A118FFD}" srcOrd="0" destOrd="0" presId="urn:microsoft.com/office/officeart/2005/8/layout/list1"/>
    <dgm:cxn modelId="{7D834256-EC50-4F5B-B14B-AB604E95DE6E}" type="presOf" srcId="{E66CF86D-03E5-4CAD-A026-47FC643FCDB7}" destId="{3B809AF8-00F7-4E0B-822B-788BCFCC934C}" srcOrd="1" destOrd="0" presId="urn:microsoft.com/office/officeart/2005/8/layout/list1"/>
    <dgm:cxn modelId="{BB1ECC9A-77AE-4978-84CA-23AFF141C0BE}" srcId="{32652F1F-3446-4985-B37F-39A304EF2447}" destId="{E66CF86D-03E5-4CAD-A026-47FC643FCDB7}" srcOrd="1" destOrd="0" parTransId="{4159565A-B4F5-4313-B72E-18654B15C0BE}" sibTransId="{76DF7C3B-C198-41E3-A18F-2CA82D86C683}"/>
    <dgm:cxn modelId="{A42F27AB-6721-4196-8199-95A34F91677F}" type="presOf" srcId="{185DD063-F92F-4E84-B8A9-DDC56F3E3B28}" destId="{66013A3A-7C9C-4E61-97AB-3EDEBC1C5B22}" srcOrd="1" destOrd="0" presId="urn:microsoft.com/office/officeart/2005/8/layout/list1"/>
    <dgm:cxn modelId="{6CFA95C3-BEE7-4AD1-8646-301F78AF66D1}" type="presOf" srcId="{185DD063-F92F-4E84-B8A9-DDC56F3E3B28}" destId="{0C76152F-FAA2-40EA-B108-7DAE700551B9}" srcOrd="0" destOrd="0" presId="urn:microsoft.com/office/officeart/2005/8/layout/list1"/>
    <dgm:cxn modelId="{DB01A1E3-6C75-4F84-B25F-48107EA7DD9F}" srcId="{32652F1F-3446-4985-B37F-39A304EF2447}" destId="{185DD063-F92F-4E84-B8A9-DDC56F3E3B28}" srcOrd="2" destOrd="0" parTransId="{32F136B7-20B2-4CAB-8128-2F9D64B15EAB}" sibTransId="{A0DFDE13-4E88-4037-92D4-B70B6DF07C40}"/>
    <dgm:cxn modelId="{EDA425E4-027F-4DE4-AF6D-AA1716239FD7}" srcId="{32652F1F-3446-4985-B37F-39A304EF2447}" destId="{86D36679-1173-414E-BB95-957AD821F949}" srcOrd="0" destOrd="0" parTransId="{AD2D2D53-5BED-4486-AC5D-4547C02B2712}" sibTransId="{A542AB36-6030-48E1-B2D4-450861CE0507}"/>
    <dgm:cxn modelId="{DEADA5E7-C1CF-460A-B667-09D7DEC29AFC}" srcId="{32652F1F-3446-4985-B37F-39A304EF2447}" destId="{BD5F4150-D7B7-45D3-962F-2617A9D6414D}" srcOrd="3" destOrd="0" parTransId="{9B8D04F3-1C55-4939-8B87-F4D2213B68E4}" sibTransId="{03F9ABEC-D06B-41F3-B11D-A9707F624760}"/>
    <dgm:cxn modelId="{0C675F9B-B87E-4F7A-B9A9-A9C0D7E984CD}" type="presParOf" srcId="{FA56AD32-774D-40C9-B290-601ED0081657}" destId="{12DD5FCF-4B11-49A9-BDED-386EEDCCCB91}" srcOrd="0" destOrd="0" presId="urn:microsoft.com/office/officeart/2005/8/layout/list1"/>
    <dgm:cxn modelId="{42B285DE-A2A0-4FD7-898A-BE7B9B43FEFB}" type="presParOf" srcId="{12DD5FCF-4B11-49A9-BDED-386EEDCCCB91}" destId="{82F96DE3-F435-40B0-AB31-B99C51CBCA10}" srcOrd="0" destOrd="0" presId="urn:microsoft.com/office/officeart/2005/8/layout/list1"/>
    <dgm:cxn modelId="{32759E24-AC28-4C4C-861D-2226982839C2}" type="presParOf" srcId="{12DD5FCF-4B11-49A9-BDED-386EEDCCCB91}" destId="{293C8C98-0BAF-492F-95DA-21BFBE7FAC42}" srcOrd="1" destOrd="0" presId="urn:microsoft.com/office/officeart/2005/8/layout/list1"/>
    <dgm:cxn modelId="{D9D68A14-90AC-4EA9-9946-2BE2DBC8F779}" type="presParOf" srcId="{FA56AD32-774D-40C9-B290-601ED0081657}" destId="{FD914818-5D1B-4DBD-AC3E-23924DD60C8B}" srcOrd="1" destOrd="0" presId="urn:microsoft.com/office/officeart/2005/8/layout/list1"/>
    <dgm:cxn modelId="{CB8E5AD2-685D-48DE-8807-B425DBEAD274}" type="presParOf" srcId="{FA56AD32-774D-40C9-B290-601ED0081657}" destId="{CC0CECC7-7DC0-4834-B906-A18F744502A7}" srcOrd="2" destOrd="0" presId="urn:microsoft.com/office/officeart/2005/8/layout/list1"/>
    <dgm:cxn modelId="{65DDC3D7-0D49-47BE-A08D-D192579EFA77}" type="presParOf" srcId="{FA56AD32-774D-40C9-B290-601ED0081657}" destId="{D3F0A50D-6B56-479F-B695-AA69A5FD34DC}" srcOrd="3" destOrd="0" presId="urn:microsoft.com/office/officeart/2005/8/layout/list1"/>
    <dgm:cxn modelId="{07BB7D10-1A31-4ADE-A9B8-23BCAAA77B57}" type="presParOf" srcId="{FA56AD32-774D-40C9-B290-601ED0081657}" destId="{C7FB6F7D-8E88-4CB8-93E8-63F69CAE0C85}" srcOrd="4" destOrd="0" presId="urn:microsoft.com/office/officeart/2005/8/layout/list1"/>
    <dgm:cxn modelId="{0868F745-ED6A-46E0-A1F3-85A14C79CFE4}" type="presParOf" srcId="{C7FB6F7D-8E88-4CB8-93E8-63F69CAE0C85}" destId="{251ADFEA-9FAE-4A0F-817D-ECFC3A118FFD}" srcOrd="0" destOrd="0" presId="urn:microsoft.com/office/officeart/2005/8/layout/list1"/>
    <dgm:cxn modelId="{1F825E7C-F66A-4493-B449-0DD82407C98D}" type="presParOf" srcId="{C7FB6F7D-8E88-4CB8-93E8-63F69CAE0C85}" destId="{3B809AF8-00F7-4E0B-822B-788BCFCC934C}" srcOrd="1" destOrd="0" presId="urn:microsoft.com/office/officeart/2005/8/layout/list1"/>
    <dgm:cxn modelId="{CDF24718-CB34-4F0D-88FC-C6476484BEED}" type="presParOf" srcId="{FA56AD32-774D-40C9-B290-601ED0081657}" destId="{53851924-60E6-4F4A-9879-EAFA44376757}" srcOrd="5" destOrd="0" presId="urn:microsoft.com/office/officeart/2005/8/layout/list1"/>
    <dgm:cxn modelId="{8196AB5D-20E3-4745-96BC-D23823FAC55A}" type="presParOf" srcId="{FA56AD32-774D-40C9-B290-601ED0081657}" destId="{2C74B313-A0CD-44B8-8188-AFBE3026713B}" srcOrd="6" destOrd="0" presId="urn:microsoft.com/office/officeart/2005/8/layout/list1"/>
    <dgm:cxn modelId="{31420CC7-AEAD-4B81-9C8B-F768B734755E}" type="presParOf" srcId="{FA56AD32-774D-40C9-B290-601ED0081657}" destId="{F51122EC-96D4-495B-AAB2-E8A38B7E96E0}" srcOrd="7" destOrd="0" presId="urn:microsoft.com/office/officeart/2005/8/layout/list1"/>
    <dgm:cxn modelId="{71C94581-CCD3-45CC-A8D0-B6001F955A15}" type="presParOf" srcId="{FA56AD32-774D-40C9-B290-601ED0081657}" destId="{9E78569D-7DBD-4ADC-9316-EA7F308FD1D9}" srcOrd="8" destOrd="0" presId="urn:microsoft.com/office/officeart/2005/8/layout/list1"/>
    <dgm:cxn modelId="{DE8F3A7E-F045-4621-B9FB-A5E87BBD52BF}" type="presParOf" srcId="{9E78569D-7DBD-4ADC-9316-EA7F308FD1D9}" destId="{0C76152F-FAA2-40EA-B108-7DAE700551B9}" srcOrd="0" destOrd="0" presId="urn:microsoft.com/office/officeart/2005/8/layout/list1"/>
    <dgm:cxn modelId="{085F6C32-9941-489C-9D5D-1E552E8E180D}" type="presParOf" srcId="{9E78569D-7DBD-4ADC-9316-EA7F308FD1D9}" destId="{66013A3A-7C9C-4E61-97AB-3EDEBC1C5B22}" srcOrd="1" destOrd="0" presId="urn:microsoft.com/office/officeart/2005/8/layout/list1"/>
    <dgm:cxn modelId="{0747F9A7-FDDC-4924-B27C-67CC73815F31}" type="presParOf" srcId="{FA56AD32-774D-40C9-B290-601ED0081657}" destId="{04632A2E-B368-4197-AE0D-0D2E5673D28B}" srcOrd="9" destOrd="0" presId="urn:microsoft.com/office/officeart/2005/8/layout/list1"/>
    <dgm:cxn modelId="{482CD43B-5CB8-4376-B728-45EAA29F9E91}" type="presParOf" srcId="{FA56AD32-774D-40C9-B290-601ED0081657}" destId="{D5CCE506-5246-4F04-A4CA-23985B9D9968}" srcOrd="10" destOrd="0" presId="urn:microsoft.com/office/officeart/2005/8/layout/list1"/>
    <dgm:cxn modelId="{93E1172B-0651-4BCA-9A8B-85DE35D05138}" type="presParOf" srcId="{FA56AD32-774D-40C9-B290-601ED0081657}" destId="{31F3B9B6-6CD5-4CF4-AD2D-C3E6B12C7E42}" srcOrd="11" destOrd="0" presId="urn:microsoft.com/office/officeart/2005/8/layout/list1"/>
    <dgm:cxn modelId="{5B8EB7A7-9CE1-46F1-B277-06428789DE93}" type="presParOf" srcId="{FA56AD32-774D-40C9-B290-601ED0081657}" destId="{AA749EC7-1543-426B-86C9-AFD2819CE80E}" srcOrd="12" destOrd="0" presId="urn:microsoft.com/office/officeart/2005/8/layout/list1"/>
    <dgm:cxn modelId="{C6C1C7AA-531E-4E53-9256-653352711D50}" type="presParOf" srcId="{AA749EC7-1543-426B-86C9-AFD2819CE80E}" destId="{075636FE-9C0F-4379-9C64-3A7B6957901D}" srcOrd="0" destOrd="0" presId="urn:microsoft.com/office/officeart/2005/8/layout/list1"/>
    <dgm:cxn modelId="{E68A629A-2A39-45BC-B155-A36744EAFE69}" type="presParOf" srcId="{AA749EC7-1543-426B-86C9-AFD2819CE80E}" destId="{DD0D75B4-8A57-4F3C-97A5-838B599FB3C9}" srcOrd="1" destOrd="0" presId="urn:microsoft.com/office/officeart/2005/8/layout/list1"/>
    <dgm:cxn modelId="{375908FD-F325-4131-BD4F-0C1AE65F3E58}" type="presParOf" srcId="{FA56AD32-774D-40C9-B290-601ED0081657}" destId="{B4ECDCE2-CD6A-4F97-9503-7D9FF0710AEF}" srcOrd="13" destOrd="0" presId="urn:microsoft.com/office/officeart/2005/8/layout/list1"/>
    <dgm:cxn modelId="{30A70907-37DF-4592-B4F8-419B06483C7D}" type="presParOf" srcId="{FA56AD32-774D-40C9-B290-601ED0081657}" destId="{95B7AA6F-AED7-4483-82A0-A68069DE0751}"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4049B76-FF6B-4DB2-BE42-45FD485CBF5F}" type="doc">
      <dgm:prSet loTypeId="urn:microsoft.com/office/officeart/2005/8/layout/hList9" loCatId="list" qsTypeId="urn:microsoft.com/office/officeart/2005/8/quickstyle/simple1" qsCatId="simple" csTypeId="urn:microsoft.com/office/officeart/2005/8/colors/accent1_2" csCatId="accent1" phldr="1"/>
      <dgm:spPr/>
      <dgm:t>
        <a:bodyPr/>
        <a:lstStyle/>
        <a:p>
          <a:endParaRPr lang="en-US"/>
        </a:p>
      </dgm:t>
    </dgm:pt>
    <dgm:pt modelId="{EDBD62FD-2062-43E0-8A51-3318492CBBB9}">
      <dgm:prSet phldrT="[Text]" custT="1"/>
      <dgm:spPr>
        <a:solidFill>
          <a:srgbClr val="365F91"/>
        </a:solidFill>
      </dgm:spPr>
      <dgm:t>
        <a:bodyPr/>
        <a:lstStyle/>
        <a:p>
          <a:r>
            <a:rPr lang="en-US" sz="3600" dirty="0"/>
            <a:t>I</a:t>
          </a:r>
        </a:p>
      </dgm:t>
    </dgm:pt>
    <dgm:pt modelId="{EF24392B-9228-4481-8B4E-47FCAF67A1CE}" type="parTrans" cxnId="{51630D95-1101-4CCC-937D-F4319D55F64F}">
      <dgm:prSet/>
      <dgm:spPr/>
      <dgm:t>
        <a:bodyPr/>
        <a:lstStyle/>
        <a:p>
          <a:endParaRPr lang="en-US"/>
        </a:p>
      </dgm:t>
    </dgm:pt>
    <dgm:pt modelId="{FADC5FFD-F452-4479-9CAF-E2496C4945D3}" type="sibTrans" cxnId="{51630D95-1101-4CCC-937D-F4319D55F64F}">
      <dgm:prSet/>
      <dgm:spPr/>
      <dgm:t>
        <a:bodyPr/>
        <a:lstStyle/>
        <a:p>
          <a:endParaRPr lang="en-US"/>
        </a:p>
      </dgm:t>
    </dgm:pt>
    <dgm:pt modelId="{1EC303C1-78C6-4A49-96F3-9AAFF828F180}">
      <dgm:prSet phldrT="[Text]" custT="1"/>
      <dgm:spPr>
        <a:solidFill>
          <a:srgbClr val="FFEAD5">
            <a:alpha val="90000"/>
          </a:srgbClr>
        </a:solidFill>
        <a:ln>
          <a:noFill/>
        </a:ln>
      </dgm:spPr>
      <dgm:t>
        <a:bodyPr/>
        <a:lstStyle/>
        <a:p>
          <a:r>
            <a:rPr lang="en-US" sz="1100" dirty="0"/>
            <a:t>Meta-analyses of randomized controlled trials (RCTs)</a:t>
          </a:r>
        </a:p>
      </dgm:t>
    </dgm:pt>
    <dgm:pt modelId="{9FC38F5A-99C4-4308-AA01-90920C41B63E}" type="parTrans" cxnId="{92494875-1E78-41BA-A66A-564D71DFAAB7}">
      <dgm:prSet/>
      <dgm:spPr/>
      <dgm:t>
        <a:bodyPr/>
        <a:lstStyle/>
        <a:p>
          <a:endParaRPr lang="en-US"/>
        </a:p>
      </dgm:t>
    </dgm:pt>
    <dgm:pt modelId="{D86430E0-BB8F-4959-9989-179FB006A170}" type="sibTrans" cxnId="{92494875-1E78-41BA-A66A-564D71DFAAB7}">
      <dgm:prSet/>
      <dgm:spPr/>
      <dgm:t>
        <a:bodyPr/>
        <a:lstStyle/>
        <a:p>
          <a:endParaRPr lang="en-US"/>
        </a:p>
      </dgm:t>
    </dgm:pt>
    <dgm:pt modelId="{8F7EC341-36D5-432E-BB98-6F5EECE599A7}">
      <dgm:prSet phldrT="[Text]" custT="1"/>
      <dgm:spPr>
        <a:solidFill>
          <a:srgbClr val="365F91"/>
        </a:solidFill>
      </dgm:spPr>
      <dgm:t>
        <a:bodyPr/>
        <a:lstStyle/>
        <a:p>
          <a:r>
            <a:rPr lang="en-US" sz="3600" dirty="0"/>
            <a:t>IA</a:t>
          </a:r>
        </a:p>
      </dgm:t>
    </dgm:pt>
    <dgm:pt modelId="{2117F4D1-DDC6-42E5-958C-9D33457A7CDD}" type="parTrans" cxnId="{04356D59-7A57-450C-9DCE-4021D846D135}">
      <dgm:prSet/>
      <dgm:spPr/>
      <dgm:t>
        <a:bodyPr/>
        <a:lstStyle/>
        <a:p>
          <a:endParaRPr lang="en-US"/>
        </a:p>
      </dgm:t>
    </dgm:pt>
    <dgm:pt modelId="{7F661B2E-4419-489E-853B-294C9B41C1C6}" type="sibTrans" cxnId="{04356D59-7A57-450C-9DCE-4021D846D135}">
      <dgm:prSet/>
      <dgm:spPr/>
      <dgm:t>
        <a:bodyPr/>
        <a:lstStyle/>
        <a:p>
          <a:endParaRPr lang="en-US"/>
        </a:p>
      </dgm:t>
    </dgm:pt>
    <dgm:pt modelId="{114CF985-677C-4E82-8BD1-769258395417}">
      <dgm:prSet phldrT="[Text]" custT="1"/>
      <dgm:spPr>
        <a:solidFill>
          <a:srgbClr val="FFEAD5">
            <a:alpha val="90000"/>
          </a:srgbClr>
        </a:solidFill>
        <a:ln>
          <a:noFill/>
        </a:ln>
      </dgm:spPr>
      <dgm:t>
        <a:bodyPr/>
        <a:lstStyle/>
        <a:p>
          <a:r>
            <a:rPr lang="en-US" sz="1100" dirty="0"/>
            <a:t>RCTs of HNC survivors</a:t>
          </a:r>
        </a:p>
      </dgm:t>
    </dgm:pt>
    <dgm:pt modelId="{049C3C8E-E31F-4747-9315-77B5D622AD6D}" type="parTrans" cxnId="{E0B05817-1F3C-4D54-BE71-7993EA838BEC}">
      <dgm:prSet/>
      <dgm:spPr/>
      <dgm:t>
        <a:bodyPr/>
        <a:lstStyle/>
        <a:p>
          <a:endParaRPr lang="en-US"/>
        </a:p>
      </dgm:t>
    </dgm:pt>
    <dgm:pt modelId="{238051C2-FC56-47DA-BE46-4555A80A29E2}" type="sibTrans" cxnId="{E0B05817-1F3C-4D54-BE71-7993EA838BEC}">
      <dgm:prSet/>
      <dgm:spPr/>
      <dgm:t>
        <a:bodyPr/>
        <a:lstStyle/>
        <a:p>
          <a:endParaRPr lang="en-US"/>
        </a:p>
      </dgm:t>
    </dgm:pt>
    <dgm:pt modelId="{1DBA0C5E-E927-462B-A50D-ABF81BB0168A}">
      <dgm:prSet phldrT="[Text]" custT="1"/>
      <dgm:spPr>
        <a:solidFill>
          <a:srgbClr val="365F91"/>
        </a:solidFill>
      </dgm:spPr>
      <dgm:t>
        <a:bodyPr/>
        <a:lstStyle/>
        <a:p>
          <a:r>
            <a:rPr lang="en-US" sz="3600" dirty="0"/>
            <a:t>IB</a:t>
          </a:r>
        </a:p>
      </dgm:t>
    </dgm:pt>
    <dgm:pt modelId="{CBB753D2-C450-42AB-BE1F-4717BB0D5DA5}" type="parTrans" cxnId="{332253ED-70B8-4A1A-BD01-F72864A37E9B}">
      <dgm:prSet/>
      <dgm:spPr/>
      <dgm:t>
        <a:bodyPr/>
        <a:lstStyle/>
        <a:p>
          <a:endParaRPr lang="en-US"/>
        </a:p>
      </dgm:t>
    </dgm:pt>
    <dgm:pt modelId="{BE707479-2AE7-44EB-8CE6-19E2AFBCDF22}" type="sibTrans" cxnId="{332253ED-70B8-4A1A-BD01-F72864A37E9B}">
      <dgm:prSet/>
      <dgm:spPr/>
      <dgm:t>
        <a:bodyPr/>
        <a:lstStyle/>
        <a:p>
          <a:endParaRPr lang="en-US"/>
        </a:p>
      </dgm:t>
    </dgm:pt>
    <dgm:pt modelId="{45542B74-A6D9-471A-AD6A-0971ADD66942}">
      <dgm:prSet phldrT="[Text]" custT="1"/>
      <dgm:spPr>
        <a:solidFill>
          <a:srgbClr val="FFEAD5">
            <a:alpha val="90000"/>
          </a:srgbClr>
        </a:solidFill>
        <a:ln>
          <a:noFill/>
        </a:ln>
      </dgm:spPr>
      <dgm:t>
        <a:bodyPr/>
        <a:lstStyle/>
        <a:p>
          <a:r>
            <a:rPr lang="en-US" sz="1100" dirty="0"/>
            <a:t>RCTs based on cancer survivors across multiple cancer sites</a:t>
          </a:r>
        </a:p>
      </dgm:t>
    </dgm:pt>
    <dgm:pt modelId="{1BE52900-887D-4487-A5DA-E6D2002A55DA}" type="parTrans" cxnId="{32875DC3-62F6-4902-913E-2BAC172B659C}">
      <dgm:prSet/>
      <dgm:spPr/>
      <dgm:t>
        <a:bodyPr/>
        <a:lstStyle/>
        <a:p>
          <a:endParaRPr lang="en-US"/>
        </a:p>
      </dgm:t>
    </dgm:pt>
    <dgm:pt modelId="{4E6AC437-00A2-4179-9199-42361C97F345}" type="sibTrans" cxnId="{32875DC3-62F6-4902-913E-2BAC172B659C}">
      <dgm:prSet/>
      <dgm:spPr/>
      <dgm:t>
        <a:bodyPr/>
        <a:lstStyle/>
        <a:p>
          <a:endParaRPr lang="en-US"/>
        </a:p>
      </dgm:t>
    </dgm:pt>
    <dgm:pt modelId="{19444B5A-A421-40E2-8690-BF98D7024FFD}">
      <dgm:prSet phldrT="[Text]" custT="1"/>
      <dgm:spPr>
        <a:solidFill>
          <a:srgbClr val="365F91">
            <a:alpha val="90000"/>
          </a:srgbClr>
        </a:solidFill>
        <a:ln>
          <a:noFill/>
        </a:ln>
      </dgm:spPr>
      <dgm:t>
        <a:bodyPr/>
        <a:lstStyle/>
        <a:p>
          <a:r>
            <a:rPr lang="en-US" sz="3600" dirty="0"/>
            <a:t>IC</a:t>
          </a:r>
        </a:p>
      </dgm:t>
    </dgm:pt>
    <dgm:pt modelId="{C00DC413-9F3A-436B-94E3-7A82498AA369}" type="parTrans" cxnId="{31D4978B-2DC9-455A-B4C4-7A0A31704052}">
      <dgm:prSet/>
      <dgm:spPr/>
      <dgm:t>
        <a:bodyPr/>
        <a:lstStyle/>
        <a:p>
          <a:endParaRPr lang="en-US"/>
        </a:p>
      </dgm:t>
    </dgm:pt>
    <dgm:pt modelId="{57AB6BEB-E699-4869-B333-EEABE044874E}" type="sibTrans" cxnId="{31D4978B-2DC9-455A-B4C4-7A0A31704052}">
      <dgm:prSet/>
      <dgm:spPr/>
      <dgm:t>
        <a:bodyPr/>
        <a:lstStyle/>
        <a:p>
          <a:endParaRPr lang="en-US"/>
        </a:p>
      </dgm:t>
    </dgm:pt>
    <dgm:pt modelId="{BA05D61E-7C7D-4059-80B2-5F542303A9B0}">
      <dgm:prSet phldrT="[Text]" custT="1"/>
      <dgm:spPr>
        <a:solidFill>
          <a:srgbClr val="FFEAD5">
            <a:alpha val="90000"/>
          </a:srgbClr>
        </a:solidFill>
        <a:ln>
          <a:noFill/>
        </a:ln>
      </dgm:spPr>
      <dgm:t>
        <a:bodyPr/>
        <a:lstStyle/>
        <a:p>
          <a:r>
            <a:rPr lang="en-US" sz="1100" dirty="0"/>
            <a:t>RCTs not based on cancer survivors but on general population experiencing a specific long-term or late effect</a:t>
          </a:r>
        </a:p>
      </dgm:t>
    </dgm:pt>
    <dgm:pt modelId="{FBAF9A93-7EC3-4B1A-AC4D-3486E822E570}" type="parTrans" cxnId="{CD415305-6F52-4672-9D21-C4257F63DD33}">
      <dgm:prSet/>
      <dgm:spPr/>
      <dgm:t>
        <a:bodyPr/>
        <a:lstStyle/>
        <a:p>
          <a:endParaRPr lang="en-US"/>
        </a:p>
      </dgm:t>
    </dgm:pt>
    <dgm:pt modelId="{5FD7B943-12C0-4E12-8B44-C88CE3395BEB}" type="sibTrans" cxnId="{CD415305-6F52-4672-9D21-C4257F63DD33}">
      <dgm:prSet/>
      <dgm:spPr/>
      <dgm:t>
        <a:bodyPr/>
        <a:lstStyle/>
        <a:p>
          <a:endParaRPr lang="en-US"/>
        </a:p>
      </dgm:t>
    </dgm:pt>
    <dgm:pt modelId="{D8FB79EC-751F-41FF-8DF1-861190F0895C}" type="pres">
      <dgm:prSet presAssocID="{84049B76-FF6B-4DB2-BE42-45FD485CBF5F}" presName="list" presStyleCnt="0">
        <dgm:presLayoutVars>
          <dgm:dir/>
          <dgm:animLvl val="lvl"/>
        </dgm:presLayoutVars>
      </dgm:prSet>
      <dgm:spPr/>
    </dgm:pt>
    <dgm:pt modelId="{B263D14F-7CA2-48A3-9212-603177CEE993}" type="pres">
      <dgm:prSet presAssocID="{EDBD62FD-2062-43E0-8A51-3318492CBBB9}" presName="posSpace" presStyleCnt="0"/>
      <dgm:spPr/>
    </dgm:pt>
    <dgm:pt modelId="{5B44A9D7-6C6C-4B7A-B68C-7750C00B6C1E}" type="pres">
      <dgm:prSet presAssocID="{EDBD62FD-2062-43E0-8A51-3318492CBBB9}" presName="vertFlow" presStyleCnt="0"/>
      <dgm:spPr/>
    </dgm:pt>
    <dgm:pt modelId="{E393D19D-AF5F-4F78-B1C4-E26274EB0B2B}" type="pres">
      <dgm:prSet presAssocID="{EDBD62FD-2062-43E0-8A51-3318492CBBB9}" presName="topSpace" presStyleCnt="0"/>
      <dgm:spPr/>
    </dgm:pt>
    <dgm:pt modelId="{27CBBB16-D2C4-47EE-BABD-C41BE5C4EFD0}" type="pres">
      <dgm:prSet presAssocID="{EDBD62FD-2062-43E0-8A51-3318492CBBB9}" presName="firstComp" presStyleCnt="0"/>
      <dgm:spPr/>
    </dgm:pt>
    <dgm:pt modelId="{D63EBDEE-5FD6-44B3-BD58-77FB2D2C15D8}" type="pres">
      <dgm:prSet presAssocID="{EDBD62FD-2062-43E0-8A51-3318492CBBB9}" presName="firstChild" presStyleLbl="bgAccFollowNode1" presStyleIdx="0" presStyleCnt="4"/>
      <dgm:spPr/>
    </dgm:pt>
    <dgm:pt modelId="{A6E4BF05-BD33-42CE-A0B1-EEBE7445076F}" type="pres">
      <dgm:prSet presAssocID="{EDBD62FD-2062-43E0-8A51-3318492CBBB9}" presName="firstChildTx" presStyleLbl="bgAccFollowNode1" presStyleIdx="0" presStyleCnt="4">
        <dgm:presLayoutVars>
          <dgm:bulletEnabled val="1"/>
        </dgm:presLayoutVars>
      </dgm:prSet>
      <dgm:spPr/>
    </dgm:pt>
    <dgm:pt modelId="{F82FBC1F-5085-4D87-898C-85EBFAF81F23}" type="pres">
      <dgm:prSet presAssocID="{EDBD62FD-2062-43E0-8A51-3318492CBBB9}" presName="negSpace" presStyleCnt="0"/>
      <dgm:spPr/>
    </dgm:pt>
    <dgm:pt modelId="{951BDF8C-8838-40BD-9E7E-8558F25A0E6D}" type="pres">
      <dgm:prSet presAssocID="{EDBD62FD-2062-43E0-8A51-3318492CBBB9}" presName="circle" presStyleLbl="node1" presStyleIdx="0" presStyleCnt="4"/>
      <dgm:spPr/>
    </dgm:pt>
    <dgm:pt modelId="{7292B0F7-F9CF-4761-99B6-1BE2F88706D4}" type="pres">
      <dgm:prSet presAssocID="{FADC5FFD-F452-4479-9CAF-E2496C4945D3}" presName="transSpace" presStyleCnt="0"/>
      <dgm:spPr/>
    </dgm:pt>
    <dgm:pt modelId="{635B2047-35C1-48B5-AF9D-EAEDB13526E9}" type="pres">
      <dgm:prSet presAssocID="{8F7EC341-36D5-432E-BB98-6F5EECE599A7}" presName="posSpace" presStyleCnt="0"/>
      <dgm:spPr/>
    </dgm:pt>
    <dgm:pt modelId="{F1C99703-D923-4B46-B109-51B88EFEB261}" type="pres">
      <dgm:prSet presAssocID="{8F7EC341-36D5-432E-BB98-6F5EECE599A7}" presName="vertFlow" presStyleCnt="0"/>
      <dgm:spPr/>
    </dgm:pt>
    <dgm:pt modelId="{43F895E4-C967-4E40-B879-5C91961A115B}" type="pres">
      <dgm:prSet presAssocID="{8F7EC341-36D5-432E-BB98-6F5EECE599A7}" presName="topSpace" presStyleCnt="0"/>
      <dgm:spPr/>
    </dgm:pt>
    <dgm:pt modelId="{E8A84A56-F183-478B-B4C5-047FE8D23AE5}" type="pres">
      <dgm:prSet presAssocID="{8F7EC341-36D5-432E-BB98-6F5EECE599A7}" presName="firstComp" presStyleCnt="0"/>
      <dgm:spPr/>
    </dgm:pt>
    <dgm:pt modelId="{8A96D288-1017-44DC-8523-008BB7426B06}" type="pres">
      <dgm:prSet presAssocID="{8F7EC341-36D5-432E-BB98-6F5EECE599A7}" presName="firstChild" presStyleLbl="bgAccFollowNode1" presStyleIdx="1" presStyleCnt="4"/>
      <dgm:spPr/>
    </dgm:pt>
    <dgm:pt modelId="{745A61D6-2668-4D7C-86E3-DEF95A978633}" type="pres">
      <dgm:prSet presAssocID="{8F7EC341-36D5-432E-BB98-6F5EECE599A7}" presName="firstChildTx" presStyleLbl="bgAccFollowNode1" presStyleIdx="1" presStyleCnt="4">
        <dgm:presLayoutVars>
          <dgm:bulletEnabled val="1"/>
        </dgm:presLayoutVars>
      </dgm:prSet>
      <dgm:spPr/>
    </dgm:pt>
    <dgm:pt modelId="{C71F7AA9-A604-4790-BC45-BED72C7822AC}" type="pres">
      <dgm:prSet presAssocID="{8F7EC341-36D5-432E-BB98-6F5EECE599A7}" presName="negSpace" presStyleCnt="0"/>
      <dgm:spPr/>
    </dgm:pt>
    <dgm:pt modelId="{8B067978-B234-4472-AA2D-EDDF8D698181}" type="pres">
      <dgm:prSet presAssocID="{8F7EC341-36D5-432E-BB98-6F5EECE599A7}" presName="circle" presStyleLbl="node1" presStyleIdx="1" presStyleCnt="4"/>
      <dgm:spPr/>
    </dgm:pt>
    <dgm:pt modelId="{F8741DB4-66E8-4E69-9A3E-A19B04B58B3F}" type="pres">
      <dgm:prSet presAssocID="{7F661B2E-4419-489E-853B-294C9B41C1C6}" presName="transSpace" presStyleCnt="0"/>
      <dgm:spPr/>
    </dgm:pt>
    <dgm:pt modelId="{2C72391D-EF3E-409F-A70F-DE405D808F6D}" type="pres">
      <dgm:prSet presAssocID="{1DBA0C5E-E927-462B-A50D-ABF81BB0168A}" presName="posSpace" presStyleCnt="0"/>
      <dgm:spPr/>
    </dgm:pt>
    <dgm:pt modelId="{0259089D-A92E-4872-AEFF-63933233E3B8}" type="pres">
      <dgm:prSet presAssocID="{1DBA0C5E-E927-462B-A50D-ABF81BB0168A}" presName="vertFlow" presStyleCnt="0"/>
      <dgm:spPr/>
    </dgm:pt>
    <dgm:pt modelId="{4F6FA9E8-1D90-44C7-968D-2F6BF9831D68}" type="pres">
      <dgm:prSet presAssocID="{1DBA0C5E-E927-462B-A50D-ABF81BB0168A}" presName="topSpace" presStyleCnt="0"/>
      <dgm:spPr/>
    </dgm:pt>
    <dgm:pt modelId="{A6056BF4-C949-49D4-8333-769592D532C1}" type="pres">
      <dgm:prSet presAssocID="{1DBA0C5E-E927-462B-A50D-ABF81BB0168A}" presName="firstComp" presStyleCnt="0"/>
      <dgm:spPr/>
    </dgm:pt>
    <dgm:pt modelId="{DBDCF1DA-E0BA-4B5B-BF0F-C6F968632A40}" type="pres">
      <dgm:prSet presAssocID="{1DBA0C5E-E927-462B-A50D-ABF81BB0168A}" presName="firstChild" presStyleLbl="bgAccFollowNode1" presStyleIdx="2" presStyleCnt="4"/>
      <dgm:spPr/>
    </dgm:pt>
    <dgm:pt modelId="{4EF9A375-93EA-479E-894B-5C6721107F5C}" type="pres">
      <dgm:prSet presAssocID="{1DBA0C5E-E927-462B-A50D-ABF81BB0168A}" presName="firstChildTx" presStyleLbl="bgAccFollowNode1" presStyleIdx="2" presStyleCnt="4">
        <dgm:presLayoutVars>
          <dgm:bulletEnabled val="1"/>
        </dgm:presLayoutVars>
      </dgm:prSet>
      <dgm:spPr/>
    </dgm:pt>
    <dgm:pt modelId="{8BB422E8-B7FD-440F-A4DF-019EAF400756}" type="pres">
      <dgm:prSet presAssocID="{1DBA0C5E-E927-462B-A50D-ABF81BB0168A}" presName="negSpace" presStyleCnt="0"/>
      <dgm:spPr/>
    </dgm:pt>
    <dgm:pt modelId="{77BD0C93-7C8F-47ED-8624-0709E4656FDF}" type="pres">
      <dgm:prSet presAssocID="{1DBA0C5E-E927-462B-A50D-ABF81BB0168A}" presName="circle" presStyleLbl="node1" presStyleIdx="2" presStyleCnt="4"/>
      <dgm:spPr/>
    </dgm:pt>
    <dgm:pt modelId="{65289467-B64E-4763-998E-6C0481006C25}" type="pres">
      <dgm:prSet presAssocID="{BE707479-2AE7-44EB-8CE6-19E2AFBCDF22}" presName="transSpace" presStyleCnt="0"/>
      <dgm:spPr/>
    </dgm:pt>
    <dgm:pt modelId="{9DD6C172-46A8-42C3-B4BF-CEE2C2E07911}" type="pres">
      <dgm:prSet presAssocID="{19444B5A-A421-40E2-8690-BF98D7024FFD}" presName="posSpace" presStyleCnt="0"/>
      <dgm:spPr/>
    </dgm:pt>
    <dgm:pt modelId="{A2A7DF9F-B48E-4503-B30A-3550F1AE9441}" type="pres">
      <dgm:prSet presAssocID="{19444B5A-A421-40E2-8690-BF98D7024FFD}" presName="vertFlow" presStyleCnt="0"/>
      <dgm:spPr/>
    </dgm:pt>
    <dgm:pt modelId="{3AB43098-F687-48E7-99A0-867F2835E778}" type="pres">
      <dgm:prSet presAssocID="{19444B5A-A421-40E2-8690-BF98D7024FFD}" presName="topSpace" presStyleCnt="0"/>
      <dgm:spPr/>
    </dgm:pt>
    <dgm:pt modelId="{1BAECE91-1F46-4274-90BB-8C33E41C055A}" type="pres">
      <dgm:prSet presAssocID="{19444B5A-A421-40E2-8690-BF98D7024FFD}" presName="firstComp" presStyleCnt="0"/>
      <dgm:spPr/>
    </dgm:pt>
    <dgm:pt modelId="{EE1ECA2C-D193-4630-8FF6-508D6DE8F802}" type="pres">
      <dgm:prSet presAssocID="{19444B5A-A421-40E2-8690-BF98D7024FFD}" presName="firstChild" presStyleLbl="bgAccFollowNode1" presStyleIdx="3" presStyleCnt="4" custScaleY="259816"/>
      <dgm:spPr/>
    </dgm:pt>
    <dgm:pt modelId="{712043DF-9E41-43F4-A7D5-938B932AEC1C}" type="pres">
      <dgm:prSet presAssocID="{19444B5A-A421-40E2-8690-BF98D7024FFD}" presName="firstChildTx" presStyleLbl="bgAccFollowNode1" presStyleIdx="3" presStyleCnt="4">
        <dgm:presLayoutVars>
          <dgm:bulletEnabled val="1"/>
        </dgm:presLayoutVars>
      </dgm:prSet>
      <dgm:spPr/>
    </dgm:pt>
    <dgm:pt modelId="{60E4560D-10DE-4D95-903B-D77FEA1A1681}" type="pres">
      <dgm:prSet presAssocID="{19444B5A-A421-40E2-8690-BF98D7024FFD}" presName="negSpace" presStyleCnt="0"/>
      <dgm:spPr/>
    </dgm:pt>
    <dgm:pt modelId="{AA96C1F2-4697-4BAE-AA27-71B299A51F74}" type="pres">
      <dgm:prSet presAssocID="{19444B5A-A421-40E2-8690-BF98D7024FFD}" presName="circle" presStyleLbl="node1" presStyleIdx="3" presStyleCnt="4"/>
      <dgm:spPr/>
    </dgm:pt>
  </dgm:ptLst>
  <dgm:cxnLst>
    <dgm:cxn modelId="{17749902-1D76-4C38-97F7-435BFB024FFD}" type="presOf" srcId="{EDBD62FD-2062-43E0-8A51-3318492CBBB9}" destId="{951BDF8C-8838-40BD-9E7E-8558F25A0E6D}" srcOrd="0" destOrd="0" presId="urn:microsoft.com/office/officeart/2005/8/layout/hList9"/>
    <dgm:cxn modelId="{CD415305-6F52-4672-9D21-C4257F63DD33}" srcId="{19444B5A-A421-40E2-8690-BF98D7024FFD}" destId="{BA05D61E-7C7D-4059-80B2-5F542303A9B0}" srcOrd="0" destOrd="0" parTransId="{FBAF9A93-7EC3-4B1A-AC4D-3486E822E570}" sibTransId="{5FD7B943-12C0-4E12-8B44-C88CE3395BEB}"/>
    <dgm:cxn modelId="{E0B05817-1F3C-4D54-BE71-7993EA838BEC}" srcId="{8F7EC341-36D5-432E-BB98-6F5EECE599A7}" destId="{114CF985-677C-4E82-8BD1-769258395417}" srcOrd="0" destOrd="0" parTransId="{049C3C8E-E31F-4747-9315-77B5D622AD6D}" sibTransId="{238051C2-FC56-47DA-BE46-4555A80A29E2}"/>
    <dgm:cxn modelId="{0432561A-9F98-4977-869B-7FDBA7725FEF}" type="presOf" srcId="{1DBA0C5E-E927-462B-A50D-ABF81BB0168A}" destId="{77BD0C93-7C8F-47ED-8624-0709E4656FDF}" srcOrd="0" destOrd="0" presId="urn:microsoft.com/office/officeart/2005/8/layout/hList9"/>
    <dgm:cxn modelId="{6B7BD623-D6E4-4111-AB20-DAE7C3514E64}" type="presOf" srcId="{45542B74-A6D9-471A-AD6A-0971ADD66942}" destId="{4EF9A375-93EA-479E-894B-5C6721107F5C}" srcOrd="1" destOrd="0" presId="urn:microsoft.com/office/officeart/2005/8/layout/hList9"/>
    <dgm:cxn modelId="{DFC0DA32-A1BF-4262-9082-B577ECD45D8D}" type="presOf" srcId="{114CF985-677C-4E82-8BD1-769258395417}" destId="{745A61D6-2668-4D7C-86E3-DEF95A978633}" srcOrd="1" destOrd="0" presId="urn:microsoft.com/office/officeart/2005/8/layout/hList9"/>
    <dgm:cxn modelId="{826C5160-E2BA-4133-BBF3-4C4A34CBAB35}" type="presOf" srcId="{19444B5A-A421-40E2-8690-BF98D7024FFD}" destId="{AA96C1F2-4697-4BAE-AA27-71B299A51F74}" srcOrd="0" destOrd="0" presId="urn:microsoft.com/office/officeart/2005/8/layout/hList9"/>
    <dgm:cxn modelId="{A2627E60-21AE-4C1D-BD7D-BDB1BD0B2288}" type="presOf" srcId="{1EC303C1-78C6-4A49-96F3-9AAFF828F180}" destId="{A6E4BF05-BD33-42CE-A0B1-EEBE7445076F}" srcOrd="1" destOrd="0" presId="urn:microsoft.com/office/officeart/2005/8/layout/hList9"/>
    <dgm:cxn modelId="{E730B84E-6FAD-4011-8635-E8C8F295B5DB}" type="presOf" srcId="{1EC303C1-78C6-4A49-96F3-9AAFF828F180}" destId="{D63EBDEE-5FD6-44B3-BD58-77FB2D2C15D8}" srcOrd="0" destOrd="0" presId="urn:microsoft.com/office/officeart/2005/8/layout/hList9"/>
    <dgm:cxn modelId="{9879CB4E-8906-4B78-AB5A-502C03217402}" type="presOf" srcId="{84049B76-FF6B-4DB2-BE42-45FD485CBF5F}" destId="{D8FB79EC-751F-41FF-8DF1-861190F0895C}" srcOrd="0" destOrd="0" presId="urn:microsoft.com/office/officeart/2005/8/layout/hList9"/>
    <dgm:cxn modelId="{92494875-1E78-41BA-A66A-564D71DFAAB7}" srcId="{EDBD62FD-2062-43E0-8A51-3318492CBBB9}" destId="{1EC303C1-78C6-4A49-96F3-9AAFF828F180}" srcOrd="0" destOrd="0" parTransId="{9FC38F5A-99C4-4308-AA01-90920C41B63E}" sibTransId="{D86430E0-BB8F-4959-9989-179FB006A170}"/>
    <dgm:cxn modelId="{19C7AD76-86DE-4F08-9301-71213C09574F}" type="presOf" srcId="{8F7EC341-36D5-432E-BB98-6F5EECE599A7}" destId="{8B067978-B234-4472-AA2D-EDDF8D698181}" srcOrd="0" destOrd="0" presId="urn:microsoft.com/office/officeart/2005/8/layout/hList9"/>
    <dgm:cxn modelId="{04356D59-7A57-450C-9DCE-4021D846D135}" srcId="{84049B76-FF6B-4DB2-BE42-45FD485CBF5F}" destId="{8F7EC341-36D5-432E-BB98-6F5EECE599A7}" srcOrd="1" destOrd="0" parTransId="{2117F4D1-DDC6-42E5-958C-9D33457A7CDD}" sibTransId="{7F661B2E-4419-489E-853B-294C9B41C1C6}"/>
    <dgm:cxn modelId="{31D4978B-2DC9-455A-B4C4-7A0A31704052}" srcId="{84049B76-FF6B-4DB2-BE42-45FD485CBF5F}" destId="{19444B5A-A421-40E2-8690-BF98D7024FFD}" srcOrd="3" destOrd="0" parTransId="{C00DC413-9F3A-436B-94E3-7A82498AA369}" sibTransId="{57AB6BEB-E699-4869-B333-EEABE044874E}"/>
    <dgm:cxn modelId="{51630D95-1101-4CCC-937D-F4319D55F64F}" srcId="{84049B76-FF6B-4DB2-BE42-45FD485CBF5F}" destId="{EDBD62FD-2062-43E0-8A51-3318492CBBB9}" srcOrd="0" destOrd="0" parTransId="{EF24392B-9228-4481-8B4E-47FCAF67A1CE}" sibTransId="{FADC5FFD-F452-4479-9CAF-E2496C4945D3}"/>
    <dgm:cxn modelId="{32875DC3-62F6-4902-913E-2BAC172B659C}" srcId="{1DBA0C5E-E927-462B-A50D-ABF81BB0168A}" destId="{45542B74-A6D9-471A-AD6A-0971ADD66942}" srcOrd="0" destOrd="0" parTransId="{1BE52900-887D-4487-A5DA-E6D2002A55DA}" sibTransId="{4E6AC437-00A2-4179-9199-42361C97F345}"/>
    <dgm:cxn modelId="{B80684C3-DF71-4A61-881A-7DC565612D06}" type="presOf" srcId="{BA05D61E-7C7D-4059-80B2-5F542303A9B0}" destId="{EE1ECA2C-D193-4630-8FF6-508D6DE8F802}" srcOrd="0" destOrd="0" presId="urn:microsoft.com/office/officeart/2005/8/layout/hList9"/>
    <dgm:cxn modelId="{00CB31C7-28CE-47B4-B0D9-114458C4AFA0}" type="presOf" srcId="{45542B74-A6D9-471A-AD6A-0971ADD66942}" destId="{DBDCF1DA-E0BA-4B5B-BF0F-C6F968632A40}" srcOrd="0" destOrd="0" presId="urn:microsoft.com/office/officeart/2005/8/layout/hList9"/>
    <dgm:cxn modelId="{1EC132E3-B36F-47F1-B933-2F2EA560602C}" type="presOf" srcId="{114CF985-677C-4E82-8BD1-769258395417}" destId="{8A96D288-1017-44DC-8523-008BB7426B06}" srcOrd="0" destOrd="0" presId="urn:microsoft.com/office/officeart/2005/8/layout/hList9"/>
    <dgm:cxn modelId="{332253ED-70B8-4A1A-BD01-F72864A37E9B}" srcId="{84049B76-FF6B-4DB2-BE42-45FD485CBF5F}" destId="{1DBA0C5E-E927-462B-A50D-ABF81BB0168A}" srcOrd="2" destOrd="0" parTransId="{CBB753D2-C450-42AB-BE1F-4717BB0D5DA5}" sibTransId="{BE707479-2AE7-44EB-8CE6-19E2AFBCDF22}"/>
    <dgm:cxn modelId="{701BECF9-6FE3-455A-9006-EBCE52B964D1}" type="presOf" srcId="{BA05D61E-7C7D-4059-80B2-5F542303A9B0}" destId="{712043DF-9E41-43F4-A7D5-938B932AEC1C}" srcOrd="1" destOrd="0" presId="urn:microsoft.com/office/officeart/2005/8/layout/hList9"/>
    <dgm:cxn modelId="{B3B93C85-0E61-4DCC-A0C1-43ADDBC86B3A}" type="presParOf" srcId="{D8FB79EC-751F-41FF-8DF1-861190F0895C}" destId="{B263D14F-7CA2-48A3-9212-603177CEE993}" srcOrd="0" destOrd="0" presId="urn:microsoft.com/office/officeart/2005/8/layout/hList9"/>
    <dgm:cxn modelId="{90569054-DBB7-4EEB-BF8B-6CEC3ECDB871}" type="presParOf" srcId="{D8FB79EC-751F-41FF-8DF1-861190F0895C}" destId="{5B44A9D7-6C6C-4B7A-B68C-7750C00B6C1E}" srcOrd="1" destOrd="0" presId="urn:microsoft.com/office/officeart/2005/8/layout/hList9"/>
    <dgm:cxn modelId="{5541ECAE-1E09-41F4-A046-11E6BBD25EE3}" type="presParOf" srcId="{5B44A9D7-6C6C-4B7A-B68C-7750C00B6C1E}" destId="{E393D19D-AF5F-4F78-B1C4-E26274EB0B2B}" srcOrd="0" destOrd="0" presId="urn:microsoft.com/office/officeart/2005/8/layout/hList9"/>
    <dgm:cxn modelId="{755C0B6A-89D5-4A36-A18B-2288B17DA4D9}" type="presParOf" srcId="{5B44A9D7-6C6C-4B7A-B68C-7750C00B6C1E}" destId="{27CBBB16-D2C4-47EE-BABD-C41BE5C4EFD0}" srcOrd="1" destOrd="0" presId="urn:microsoft.com/office/officeart/2005/8/layout/hList9"/>
    <dgm:cxn modelId="{F231460D-DFFF-4B6B-9F69-4DE0B70E5D58}" type="presParOf" srcId="{27CBBB16-D2C4-47EE-BABD-C41BE5C4EFD0}" destId="{D63EBDEE-5FD6-44B3-BD58-77FB2D2C15D8}" srcOrd="0" destOrd="0" presId="urn:microsoft.com/office/officeart/2005/8/layout/hList9"/>
    <dgm:cxn modelId="{DBB8CA63-925B-408D-A8A7-51594F53A09F}" type="presParOf" srcId="{27CBBB16-D2C4-47EE-BABD-C41BE5C4EFD0}" destId="{A6E4BF05-BD33-42CE-A0B1-EEBE7445076F}" srcOrd="1" destOrd="0" presId="urn:microsoft.com/office/officeart/2005/8/layout/hList9"/>
    <dgm:cxn modelId="{F77E89C4-C8B7-4E22-A473-13CB3FFAEE6A}" type="presParOf" srcId="{D8FB79EC-751F-41FF-8DF1-861190F0895C}" destId="{F82FBC1F-5085-4D87-898C-85EBFAF81F23}" srcOrd="2" destOrd="0" presId="urn:microsoft.com/office/officeart/2005/8/layout/hList9"/>
    <dgm:cxn modelId="{BAA9D2B1-7825-4F18-91DF-6C1EEBBC97BF}" type="presParOf" srcId="{D8FB79EC-751F-41FF-8DF1-861190F0895C}" destId="{951BDF8C-8838-40BD-9E7E-8558F25A0E6D}" srcOrd="3" destOrd="0" presId="urn:microsoft.com/office/officeart/2005/8/layout/hList9"/>
    <dgm:cxn modelId="{8E8D6FBA-2424-4E52-A2F1-3FD3C26FF22F}" type="presParOf" srcId="{D8FB79EC-751F-41FF-8DF1-861190F0895C}" destId="{7292B0F7-F9CF-4761-99B6-1BE2F88706D4}" srcOrd="4" destOrd="0" presId="urn:microsoft.com/office/officeart/2005/8/layout/hList9"/>
    <dgm:cxn modelId="{ABD4AB0B-B51F-44D5-8607-93E7D0A1F18A}" type="presParOf" srcId="{D8FB79EC-751F-41FF-8DF1-861190F0895C}" destId="{635B2047-35C1-48B5-AF9D-EAEDB13526E9}" srcOrd="5" destOrd="0" presId="urn:microsoft.com/office/officeart/2005/8/layout/hList9"/>
    <dgm:cxn modelId="{EC2CB7AD-FBB7-47D8-B00F-631FE893B1AC}" type="presParOf" srcId="{D8FB79EC-751F-41FF-8DF1-861190F0895C}" destId="{F1C99703-D923-4B46-B109-51B88EFEB261}" srcOrd="6" destOrd="0" presId="urn:microsoft.com/office/officeart/2005/8/layout/hList9"/>
    <dgm:cxn modelId="{13ED28A4-96A6-45A2-B6FD-A746C4A487EB}" type="presParOf" srcId="{F1C99703-D923-4B46-B109-51B88EFEB261}" destId="{43F895E4-C967-4E40-B879-5C91961A115B}" srcOrd="0" destOrd="0" presId="urn:microsoft.com/office/officeart/2005/8/layout/hList9"/>
    <dgm:cxn modelId="{F537F002-C15C-4A6D-9E38-8917C4092D82}" type="presParOf" srcId="{F1C99703-D923-4B46-B109-51B88EFEB261}" destId="{E8A84A56-F183-478B-B4C5-047FE8D23AE5}" srcOrd="1" destOrd="0" presId="urn:microsoft.com/office/officeart/2005/8/layout/hList9"/>
    <dgm:cxn modelId="{CC6BC84D-B4EF-42E3-8EE3-31041C03B728}" type="presParOf" srcId="{E8A84A56-F183-478B-B4C5-047FE8D23AE5}" destId="{8A96D288-1017-44DC-8523-008BB7426B06}" srcOrd="0" destOrd="0" presId="urn:microsoft.com/office/officeart/2005/8/layout/hList9"/>
    <dgm:cxn modelId="{697EBF90-7291-4A56-8D9D-2F7B457C32EB}" type="presParOf" srcId="{E8A84A56-F183-478B-B4C5-047FE8D23AE5}" destId="{745A61D6-2668-4D7C-86E3-DEF95A978633}" srcOrd="1" destOrd="0" presId="urn:microsoft.com/office/officeart/2005/8/layout/hList9"/>
    <dgm:cxn modelId="{7F7914D9-6102-481D-A1E5-DC7643F3EB95}" type="presParOf" srcId="{D8FB79EC-751F-41FF-8DF1-861190F0895C}" destId="{C71F7AA9-A604-4790-BC45-BED72C7822AC}" srcOrd="7" destOrd="0" presId="urn:microsoft.com/office/officeart/2005/8/layout/hList9"/>
    <dgm:cxn modelId="{AA825FCA-9E01-47F6-80F2-A335EC696D79}" type="presParOf" srcId="{D8FB79EC-751F-41FF-8DF1-861190F0895C}" destId="{8B067978-B234-4472-AA2D-EDDF8D698181}" srcOrd="8" destOrd="0" presId="urn:microsoft.com/office/officeart/2005/8/layout/hList9"/>
    <dgm:cxn modelId="{CBA26B18-321C-4670-8219-43CB723694BB}" type="presParOf" srcId="{D8FB79EC-751F-41FF-8DF1-861190F0895C}" destId="{F8741DB4-66E8-4E69-9A3E-A19B04B58B3F}" srcOrd="9" destOrd="0" presId="urn:microsoft.com/office/officeart/2005/8/layout/hList9"/>
    <dgm:cxn modelId="{4D62959F-D22F-4C29-866B-4E7868964047}" type="presParOf" srcId="{D8FB79EC-751F-41FF-8DF1-861190F0895C}" destId="{2C72391D-EF3E-409F-A70F-DE405D808F6D}" srcOrd="10" destOrd="0" presId="urn:microsoft.com/office/officeart/2005/8/layout/hList9"/>
    <dgm:cxn modelId="{69B32523-2FEF-47E1-A268-0639BAC9E08D}" type="presParOf" srcId="{D8FB79EC-751F-41FF-8DF1-861190F0895C}" destId="{0259089D-A92E-4872-AEFF-63933233E3B8}" srcOrd="11" destOrd="0" presId="urn:microsoft.com/office/officeart/2005/8/layout/hList9"/>
    <dgm:cxn modelId="{4B826743-C075-430F-B419-036A18F72AE3}" type="presParOf" srcId="{0259089D-A92E-4872-AEFF-63933233E3B8}" destId="{4F6FA9E8-1D90-44C7-968D-2F6BF9831D68}" srcOrd="0" destOrd="0" presId="urn:microsoft.com/office/officeart/2005/8/layout/hList9"/>
    <dgm:cxn modelId="{205E6413-4485-47D4-A2FE-ED87702778A6}" type="presParOf" srcId="{0259089D-A92E-4872-AEFF-63933233E3B8}" destId="{A6056BF4-C949-49D4-8333-769592D532C1}" srcOrd="1" destOrd="0" presId="urn:microsoft.com/office/officeart/2005/8/layout/hList9"/>
    <dgm:cxn modelId="{7FC553E8-3DD1-4448-81C5-DD8DDF6DB58F}" type="presParOf" srcId="{A6056BF4-C949-49D4-8333-769592D532C1}" destId="{DBDCF1DA-E0BA-4B5B-BF0F-C6F968632A40}" srcOrd="0" destOrd="0" presId="urn:microsoft.com/office/officeart/2005/8/layout/hList9"/>
    <dgm:cxn modelId="{0BB479AC-28AD-48F6-9117-BB0A792CA31A}" type="presParOf" srcId="{A6056BF4-C949-49D4-8333-769592D532C1}" destId="{4EF9A375-93EA-479E-894B-5C6721107F5C}" srcOrd="1" destOrd="0" presId="urn:microsoft.com/office/officeart/2005/8/layout/hList9"/>
    <dgm:cxn modelId="{1BCCBC2E-042A-4513-85C2-30E70746F9A1}" type="presParOf" srcId="{D8FB79EC-751F-41FF-8DF1-861190F0895C}" destId="{8BB422E8-B7FD-440F-A4DF-019EAF400756}" srcOrd="12" destOrd="0" presId="urn:microsoft.com/office/officeart/2005/8/layout/hList9"/>
    <dgm:cxn modelId="{AD1148F7-5C3E-4E20-99A1-5CF69512D6C4}" type="presParOf" srcId="{D8FB79EC-751F-41FF-8DF1-861190F0895C}" destId="{77BD0C93-7C8F-47ED-8624-0709E4656FDF}" srcOrd="13" destOrd="0" presId="urn:microsoft.com/office/officeart/2005/8/layout/hList9"/>
    <dgm:cxn modelId="{1A3EECB9-9C10-47D2-BACE-0AD66A4CF0E0}" type="presParOf" srcId="{D8FB79EC-751F-41FF-8DF1-861190F0895C}" destId="{65289467-B64E-4763-998E-6C0481006C25}" srcOrd="14" destOrd="0" presId="urn:microsoft.com/office/officeart/2005/8/layout/hList9"/>
    <dgm:cxn modelId="{2EB8DF46-7AB8-4102-A070-743E535B2578}" type="presParOf" srcId="{D8FB79EC-751F-41FF-8DF1-861190F0895C}" destId="{9DD6C172-46A8-42C3-B4BF-CEE2C2E07911}" srcOrd="15" destOrd="0" presId="urn:microsoft.com/office/officeart/2005/8/layout/hList9"/>
    <dgm:cxn modelId="{9C8F221A-30DE-486E-A9B3-4831DCA3840A}" type="presParOf" srcId="{D8FB79EC-751F-41FF-8DF1-861190F0895C}" destId="{A2A7DF9F-B48E-4503-B30A-3550F1AE9441}" srcOrd="16" destOrd="0" presId="urn:microsoft.com/office/officeart/2005/8/layout/hList9"/>
    <dgm:cxn modelId="{591711C3-2B5E-403B-95B2-7B0FCA49428B}" type="presParOf" srcId="{A2A7DF9F-B48E-4503-B30A-3550F1AE9441}" destId="{3AB43098-F687-48E7-99A0-867F2835E778}" srcOrd="0" destOrd="0" presId="urn:microsoft.com/office/officeart/2005/8/layout/hList9"/>
    <dgm:cxn modelId="{47941C4B-BEBE-41DC-BC8B-2358FC7B1ED9}" type="presParOf" srcId="{A2A7DF9F-B48E-4503-B30A-3550F1AE9441}" destId="{1BAECE91-1F46-4274-90BB-8C33E41C055A}" srcOrd="1" destOrd="0" presId="urn:microsoft.com/office/officeart/2005/8/layout/hList9"/>
    <dgm:cxn modelId="{32B54E94-5206-4342-B078-2DB9D6EEAE90}" type="presParOf" srcId="{1BAECE91-1F46-4274-90BB-8C33E41C055A}" destId="{EE1ECA2C-D193-4630-8FF6-508D6DE8F802}" srcOrd="0" destOrd="0" presId="urn:microsoft.com/office/officeart/2005/8/layout/hList9"/>
    <dgm:cxn modelId="{1EF2973F-4914-4695-82E1-0AF3AE102BB4}" type="presParOf" srcId="{1BAECE91-1F46-4274-90BB-8C33E41C055A}" destId="{712043DF-9E41-43F4-A7D5-938B932AEC1C}" srcOrd="1" destOrd="0" presId="urn:microsoft.com/office/officeart/2005/8/layout/hList9"/>
    <dgm:cxn modelId="{678F1072-51F9-4E8A-9B79-4C269B1AB6A2}" type="presParOf" srcId="{D8FB79EC-751F-41FF-8DF1-861190F0895C}" destId="{60E4560D-10DE-4D95-903B-D77FEA1A1681}" srcOrd="17" destOrd="0" presId="urn:microsoft.com/office/officeart/2005/8/layout/hList9"/>
    <dgm:cxn modelId="{0B1D93A6-0699-45A0-8135-40C405A99746}" type="presParOf" srcId="{D8FB79EC-751F-41FF-8DF1-861190F0895C}" destId="{AA96C1F2-4697-4BAE-AA27-71B299A51F74}" srcOrd="18" destOrd="0" presId="urn:microsoft.com/office/officeart/2005/8/layout/hList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4049B76-FF6B-4DB2-BE42-45FD485CBF5F}" type="doc">
      <dgm:prSet loTypeId="urn:microsoft.com/office/officeart/2005/8/layout/hList9" loCatId="list" qsTypeId="urn:microsoft.com/office/officeart/2005/8/quickstyle/simple1" qsCatId="simple" csTypeId="urn:microsoft.com/office/officeart/2005/8/colors/accent1_2" csCatId="accent1" phldr="1"/>
      <dgm:spPr/>
      <dgm:t>
        <a:bodyPr/>
        <a:lstStyle/>
        <a:p>
          <a:endParaRPr lang="en-US"/>
        </a:p>
      </dgm:t>
    </dgm:pt>
    <dgm:pt modelId="{8F7EC341-36D5-432E-BB98-6F5EECE599A7}">
      <dgm:prSet phldrT="[Text]" custT="1"/>
      <dgm:spPr>
        <a:solidFill>
          <a:srgbClr val="365F91"/>
        </a:solidFill>
      </dgm:spPr>
      <dgm:t>
        <a:bodyPr/>
        <a:lstStyle/>
        <a:p>
          <a:r>
            <a:rPr lang="en-US" sz="3600" dirty="0"/>
            <a:t>IIA</a:t>
          </a:r>
        </a:p>
      </dgm:t>
    </dgm:pt>
    <dgm:pt modelId="{2117F4D1-DDC6-42E5-958C-9D33457A7CDD}" type="parTrans" cxnId="{04356D59-7A57-450C-9DCE-4021D846D135}">
      <dgm:prSet/>
      <dgm:spPr/>
      <dgm:t>
        <a:bodyPr/>
        <a:lstStyle/>
        <a:p>
          <a:endParaRPr lang="en-US"/>
        </a:p>
      </dgm:t>
    </dgm:pt>
    <dgm:pt modelId="{7F661B2E-4419-489E-853B-294C9B41C1C6}" type="sibTrans" cxnId="{04356D59-7A57-450C-9DCE-4021D846D135}">
      <dgm:prSet/>
      <dgm:spPr/>
      <dgm:t>
        <a:bodyPr/>
        <a:lstStyle/>
        <a:p>
          <a:endParaRPr lang="en-US"/>
        </a:p>
      </dgm:t>
    </dgm:pt>
    <dgm:pt modelId="{114CF985-677C-4E82-8BD1-769258395417}">
      <dgm:prSet phldrT="[Text]" custT="1"/>
      <dgm:spPr>
        <a:solidFill>
          <a:srgbClr val="FFEAD5"/>
        </a:solidFill>
        <a:ln>
          <a:noFill/>
        </a:ln>
      </dgm:spPr>
      <dgm:t>
        <a:bodyPr/>
        <a:lstStyle/>
        <a:p>
          <a:r>
            <a:rPr lang="en-US" sz="1100" dirty="0"/>
            <a:t>Non-RCTs based on HNC survivors</a:t>
          </a:r>
        </a:p>
      </dgm:t>
    </dgm:pt>
    <dgm:pt modelId="{049C3C8E-E31F-4747-9315-77B5D622AD6D}" type="parTrans" cxnId="{E0B05817-1F3C-4D54-BE71-7993EA838BEC}">
      <dgm:prSet/>
      <dgm:spPr/>
      <dgm:t>
        <a:bodyPr/>
        <a:lstStyle/>
        <a:p>
          <a:endParaRPr lang="en-US"/>
        </a:p>
      </dgm:t>
    </dgm:pt>
    <dgm:pt modelId="{238051C2-FC56-47DA-BE46-4555A80A29E2}" type="sibTrans" cxnId="{E0B05817-1F3C-4D54-BE71-7993EA838BEC}">
      <dgm:prSet/>
      <dgm:spPr/>
      <dgm:t>
        <a:bodyPr/>
        <a:lstStyle/>
        <a:p>
          <a:endParaRPr lang="en-US"/>
        </a:p>
      </dgm:t>
    </dgm:pt>
    <dgm:pt modelId="{1C3B1750-585C-469B-B8B1-20106696E37E}">
      <dgm:prSet phldrT="[Text]" custT="1"/>
      <dgm:spPr>
        <a:solidFill>
          <a:srgbClr val="365F91"/>
        </a:solidFill>
        <a:ln>
          <a:noFill/>
        </a:ln>
      </dgm:spPr>
      <dgm:t>
        <a:bodyPr/>
        <a:lstStyle/>
        <a:p>
          <a:r>
            <a:rPr lang="en-US" sz="3600" dirty="0"/>
            <a:t>IIB</a:t>
          </a:r>
        </a:p>
      </dgm:t>
    </dgm:pt>
    <dgm:pt modelId="{A48BC1D5-E9F0-4ECF-9391-BBEADAD8FE86}" type="parTrans" cxnId="{FC590B6D-0BC3-4794-8790-143173BC1A66}">
      <dgm:prSet/>
      <dgm:spPr/>
      <dgm:t>
        <a:bodyPr/>
        <a:lstStyle/>
        <a:p>
          <a:endParaRPr lang="en-US"/>
        </a:p>
      </dgm:t>
    </dgm:pt>
    <dgm:pt modelId="{E5A922AA-1AB6-44E8-9127-C2874BF995ED}" type="sibTrans" cxnId="{FC590B6D-0BC3-4794-8790-143173BC1A66}">
      <dgm:prSet/>
      <dgm:spPr/>
      <dgm:t>
        <a:bodyPr/>
        <a:lstStyle/>
        <a:p>
          <a:endParaRPr lang="en-US"/>
        </a:p>
      </dgm:t>
    </dgm:pt>
    <dgm:pt modelId="{F01D8508-B052-4C20-981A-D60632ED4161}">
      <dgm:prSet phldrT="[Text]" custT="1"/>
      <dgm:spPr>
        <a:solidFill>
          <a:srgbClr val="FFEAD5"/>
        </a:solidFill>
        <a:ln>
          <a:noFill/>
        </a:ln>
      </dgm:spPr>
      <dgm:t>
        <a:bodyPr/>
        <a:lstStyle/>
        <a:p>
          <a:r>
            <a:rPr lang="en-US" sz="1100" dirty="0"/>
            <a:t>Non-RCTs based on cancer survivors across multiple sites</a:t>
          </a:r>
        </a:p>
      </dgm:t>
    </dgm:pt>
    <dgm:pt modelId="{67735BB1-E160-4C8D-8E60-198E88450D0B}" type="parTrans" cxnId="{40F35761-8B5D-4FEC-8D96-F5AEAF469CA9}">
      <dgm:prSet/>
      <dgm:spPr/>
      <dgm:t>
        <a:bodyPr/>
        <a:lstStyle/>
        <a:p>
          <a:endParaRPr lang="en-US"/>
        </a:p>
      </dgm:t>
    </dgm:pt>
    <dgm:pt modelId="{344A411A-1C20-4AD9-B532-66F903925185}" type="sibTrans" cxnId="{40F35761-8B5D-4FEC-8D96-F5AEAF469CA9}">
      <dgm:prSet/>
      <dgm:spPr/>
      <dgm:t>
        <a:bodyPr/>
        <a:lstStyle/>
        <a:p>
          <a:endParaRPr lang="en-US"/>
        </a:p>
      </dgm:t>
    </dgm:pt>
    <dgm:pt modelId="{286A36CC-72AC-4F13-A389-62D0B7794584}">
      <dgm:prSet phldrT="[Text]" custT="1"/>
      <dgm:spPr>
        <a:solidFill>
          <a:srgbClr val="365F91"/>
        </a:solidFill>
      </dgm:spPr>
      <dgm:t>
        <a:bodyPr/>
        <a:lstStyle/>
        <a:p>
          <a:r>
            <a:rPr lang="en-US" sz="3600" dirty="0"/>
            <a:t>IIC</a:t>
          </a:r>
        </a:p>
      </dgm:t>
    </dgm:pt>
    <dgm:pt modelId="{18A81AB6-4845-495F-B143-5666CBE92240}" type="parTrans" cxnId="{545941D6-D2A8-41BF-82BB-E60A2B484FD1}">
      <dgm:prSet/>
      <dgm:spPr/>
      <dgm:t>
        <a:bodyPr/>
        <a:lstStyle/>
        <a:p>
          <a:endParaRPr lang="en-US"/>
        </a:p>
      </dgm:t>
    </dgm:pt>
    <dgm:pt modelId="{7CC8C213-B1D9-4CCF-8813-7DB0D0ADA7E3}" type="sibTrans" cxnId="{545941D6-D2A8-41BF-82BB-E60A2B484FD1}">
      <dgm:prSet/>
      <dgm:spPr/>
      <dgm:t>
        <a:bodyPr/>
        <a:lstStyle/>
        <a:p>
          <a:endParaRPr lang="en-US"/>
        </a:p>
      </dgm:t>
    </dgm:pt>
    <dgm:pt modelId="{99E2EDDF-03A0-42BA-8B43-F044E36CCD54}">
      <dgm:prSet phldrT="[Text]" custT="1"/>
      <dgm:spPr>
        <a:solidFill>
          <a:srgbClr val="FFEAD5"/>
        </a:solidFill>
        <a:ln>
          <a:noFill/>
        </a:ln>
      </dgm:spPr>
      <dgm:t>
        <a:bodyPr/>
        <a:lstStyle/>
        <a:p>
          <a:r>
            <a:rPr lang="en-US" sz="1100" dirty="0"/>
            <a:t>Non-RCTs not based on cancer survivors but on general population experiencing a specific long-term or late effect</a:t>
          </a:r>
        </a:p>
      </dgm:t>
    </dgm:pt>
    <dgm:pt modelId="{3A07BA39-C68E-460E-AA98-12AF9CF68A25}" type="parTrans" cxnId="{C3657735-87AB-45C5-BA13-8962C3BF88FA}">
      <dgm:prSet/>
      <dgm:spPr/>
      <dgm:t>
        <a:bodyPr/>
        <a:lstStyle/>
        <a:p>
          <a:endParaRPr lang="en-US"/>
        </a:p>
      </dgm:t>
    </dgm:pt>
    <dgm:pt modelId="{1801C00E-54A9-467C-8383-25E089C94BB2}" type="sibTrans" cxnId="{C3657735-87AB-45C5-BA13-8962C3BF88FA}">
      <dgm:prSet/>
      <dgm:spPr/>
      <dgm:t>
        <a:bodyPr/>
        <a:lstStyle/>
        <a:p>
          <a:endParaRPr lang="en-US"/>
        </a:p>
      </dgm:t>
    </dgm:pt>
    <dgm:pt modelId="{D8FB79EC-751F-41FF-8DF1-861190F0895C}" type="pres">
      <dgm:prSet presAssocID="{84049B76-FF6B-4DB2-BE42-45FD485CBF5F}" presName="list" presStyleCnt="0">
        <dgm:presLayoutVars>
          <dgm:dir/>
          <dgm:animLvl val="lvl"/>
        </dgm:presLayoutVars>
      </dgm:prSet>
      <dgm:spPr/>
    </dgm:pt>
    <dgm:pt modelId="{635B2047-35C1-48B5-AF9D-EAEDB13526E9}" type="pres">
      <dgm:prSet presAssocID="{8F7EC341-36D5-432E-BB98-6F5EECE599A7}" presName="posSpace" presStyleCnt="0"/>
      <dgm:spPr/>
    </dgm:pt>
    <dgm:pt modelId="{F1C99703-D923-4B46-B109-51B88EFEB261}" type="pres">
      <dgm:prSet presAssocID="{8F7EC341-36D5-432E-BB98-6F5EECE599A7}" presName="vertFlow" presStyleCnt="0"/>
      <dgm:spPr/>
    </dgm:pt>
    <dgm:pt modelId="{43F895E4-C967-4E40-B879-5C91961A115B}" type="pres">
      <dgm:prSet presAssocID="{8F7EC341-36D5-432E-BB98-6F5EECE599A7}" presName="topSpace" presStyleCnt="0"/>
      <dgm:spPr/>
    </dgm:pt>
    <dgm:pt modelId="{E8A84A56-F183-478B-B4C5-047FE8D23AE5}" type="pres">
      <dgm:prSet presAssocID="{8F7EC341-36D5-432E-BB98-6F5EECE599A7}" presName="firstComp" presStyleCnt="0"/>
      <dgm:spPr/>
    </dgm:pt>
    <dgm:pt modelId="{8A96D288-1017-44DC-8523-008BB7426B06}" type="pres">
      <dgm:prSet presAssocID="{8F7EC341-36D5-432E-BB98-6F5EECE599A7}" presName="firstChild" presStyleLbl="bgAccFollowNode1" presStyleIdx="0" presStyleCnt="3" custScaleX="87378" custScaleY="78620" custLinFactNeighborX="-44929" custLinFactNeighborY="275"/>
      <dgm:spPr/>
    </dgm:pt>
    <dgm:pt modelId="{745A61D6-2668-4D7C-86E3-DEF95A978633}" type="pres">
      <dgm:prSet presAssocID="{8F7EC341-36D5-432E-BB98-6F5EECE599A7}" presName="firstChildTx" presStyleLbl="bgAccFollowNode1" presStyleIdx="0" presStyleCnt="3">
        <dgm:presLayoutVars>
          <dgm:bulletEnabled val="1"/>
        </dgm:presLayoutVars>
      </dgm:prSet>
      <dgm:spPr/>
    </dgm:pt>
    <dgm:pt modelId="{C71F7AA9-A604-4790-BC45-BED72C7822AC}" type="pres">
      <dgm:prSet presAssocID="{8F7EC341-36D5-432E-BB98-6F5EECE599A7}" presName="negSpace" presStyleCnt="0"/>
      <dgm:spPr/>
    </dgm:pt>
    <dgm:pt modelId="{8B067978-B234-4472-AA2D-EDDF8D698181}" type="pres">
      <dgm:prSet presAssocID="{8F7EC341-36D5-432E-BB98-6F5EECE599A7}" presName="circle" presStyleLbl="node1" presStyleIdx="0" presStyleCnt="3" custScaleX="74823" custScaleY="74823"/>
      <dgm:spPr/>
    </dgm:pt>
    <dgm:pt modelId="{F8741DB4-66E8-4E69-9A3E-A19B04B58B3F}" type="pres">
      <dgm:prSet presAssocID="{7F661B2E-4419-489E-853B-294C9B41C1C6}" presName="transSpace" presStyleCnt="0"/>
      <dgm:spPr/>
    </dgm:pt>
    <dgm:pt modelId="{B596D98A-A811-4282-BAAF-41D06B8D0EDA}" type="pres">
      <dgm:prSet presAssocID="{1C3B1750-585C-469B-B8B1-20106696E37E}" presName="posSpace" presStyleCnt="0"/>
      <dgm:spPr/>
    </dgm:pt>
    <dgm:pt modelId="{84CE28EC-2BD1-4C64-BF0C-1DD9D4A3E884}" type="pres">
      <dgm:prSet presAssocID="{1C3B1750-585C-469B-B8B1-20106696E37E}" presName="vertFlow" presStyleCnt="0"/>
      <dgm:spPr/>
    </dgm:pt>
    <dgm:pt modelId="{524C3ED2-DA47-43A8-9D57-998A399002ED}" type="pres">
      <dgm:prSet presAssocID="{1C3B1750-585C-469B-B8B1-20106696E37E}" presName="topSpace" presStyleCnt="0"/>
      <dgm:spPr/>
    </dgm:pt>
    <dgm:pt modelId="{1332D4F8-E087-46C3-B85B-1A79D3A3C3A8}" type="pres">
      <dgm:prSet presAssocID="{1C3B1750-585C-469B-B8B1-20106696E37E}" presName="firstComp" presStyleCnt="0"/>
      <dgm:spPr/>
    </dgm:pt>
    <dgm:pt modelId="{7EF6303D-2969-4429-A749-FC3646B73702}" type="pres">
      <dgm:prSet presAssocID="{1C3B1750-585C-469B-B8B1-20106696E37E}" presName="firstChild" presStyleLbl="bgAccFollowNode1" presStyleIdx="1" presStyleCnt="3" custScaleX="87378" custScaleY="82842" custLinFactNeighborX="-32473" custLinFactNeighborY="-429"/>
      <dgm:spPr/>
    </dgm:pt>
    <dgm:pt modelId="{3CB12EA9-B220-4BA4-9698-F34E4394003F}" type="pres">
      <dgm:prSet presAssocID="{1C3B1750-585C-469B-B8B1-20106696E37E}" presName="firstChildTx" presStyleLbl="bgAccFollowNode1" presStyleIdx="1" presStyleCnt="3">
        <dgm:presLayoutVars>
          <dgm:bulletEnabled val="1"/>
        </dgm:presLayoutVars>
      </dgm:prSet>
      <dgm:spPr/>
    </dgm:pt>
    <dgm:pt modelId="{56FDDC1E-40C0-483C-9933-A8C1E8EBBBFE}" type="pres">
      <dgm:prSet presAssocID="{1C3B1750-585C-469B-B8B1-20106696E37E}" presName="negSpace" presStyleCnt="0"/>
      <dgm:spPr/>
    </dgm:pt>
    <dgm:pt modelId="{C645BD12-209F-4FED-ABCF-6776E00B7593}" type="pres">
      <dgm:prSet presAssocID="{1C3B1750-585C-469B-B8B1-20106696E37E}" presName="circle" presStyleLbl="node1" presStyleIdx="1" presStyleCnt="3" custScaleX="74823" custScaleY="74823" custLinFactNeighborX="14079" custLinFactNeighborY="-5755"/>
      <dgm:spPr/>
    </dgm:pt>
    <dgm:pt modelId="{DDF5A2F2-7087-44BE-A572-EA1DCD82D8CA}" type="pres">
      <dgm:prSet presAssocID="{E5A922AA-1AB6-44E8-9127-C2874BF995ED}" presName="transSpace" presStyleCnt="0"/>
      <dgm:spPr/>
    </dgm:pt>
    <dgm:pt modelId="{6FB890E1-BB12-42B7-A8D3-66323E8F30DE}" type="pres">
      <dgm:prSet presAssocID="{286A36CC-72AC-4F13-A389-62D0B7794584}" presName="posSpace" presStyleCnt="0"/>
      <dgm:spPr/>
    </dgm:pt>
    <dgm:pt modelId="{6E6A9318-4B74-40B6-8BC7-EB51B2E0BB4E}" type="pres">
      <dgm:prSet presAssocID="{286A36CC-72AC-4F13-A389-62D0B7794584}" presName="vertFlow" presStyleCnt="0"/>
      <dgm:spPr/>
    </dgm:pt>
    <dgm:pt modelId="{C02D8076-0669-4B9A-B74B-E0CF54742E49}" type="pres">
      <dgm:prSet presAssocID="{286A36CC-72AC-4F13-A389-62D0B7794584}" presName="topSpace" presStyleCnt="0"/>
      <dgm:spPr/>
    </dgm:pt>
    <dgm:pt modelId="{4C8C5849-563C-4CD5-A4A5-646F18E91998}" type="pres">
      <dgm:prSet presAssocID="{286A36CC-72AC-4F13-A389-62D0B7794584}" presName="firstComp" presStyleCnt="0"/>
      <dgm:spPr/>
    </dgm:pt>
    <dgm:pt modelId="{A7E8A081-B9F9-48CA-9942-6C9EF8078C95}" type="pres">
      <dgm:prSet presAssocID="{286A36CC-72AC-4F13-A389-62D0B7794584}" presName="firstChild" presStyleLbl="bgAccFollowNode1" presStyleIdx="2" presStyleCnt="3" custScaleX="98705" custLinFactNeighborX="-29634" custLinFactNeighborY="-1066"/>
      <dgm:spPr/>
    </dgm:pt>
    <dgm:pt modelId="{D67AD212-CE2F-48DA-A484-FA99EE2A770C}" type="pres">
      <dgm:prSet presAssocID="{286A36CC-72AC-4F13-A389-62D0B7794584}" presName="firstChildTx" presStyleLbl="bgAccFollowNode1" presStyleIdx="2" presStyleCnt="3">
        <dgm:presLayoutVars>
          <dgm:bulletEnabled val="1"/>
        </dgm:presLayoutVars>
      </dgm:prSet>
      <dgm:spPr/>
    </dgm:pt>
    <dgm:pt modelId="{0354B941-F6DB-409C-850F-BD36C8B343B7}" type="pres">
      <dgm:prSet presAssocID="{286A36CC-72AC-4F13-A389-62D0B7794584}" presName="negSpace" presStyleCnt="0"/>
      <dgm:spPr/>
    </dgm:pt>
    <dgm:pt modelId="{B8CFE1E8-A245-4340-9221-6B424006C9BF}" type="pres">
      <dgm:prSet presAssocID="{286A36CC-72AC-4F13-A389-62D0B7794584}" presName="circle" presStyleLbl="node1" presStyleIdx="2" presStyleCnt="3" custScaleX="74823" custScaleY="74823" custLinFactNeighborX="-5886"/>
      <dgm:spPr/>
    </dgm:pt>
  </dgm:ptLst>
  <dgm:cxnLst>
    <dgm:cxn modelId="{C3859F05-43E4-47F5-BFCB-AF2A0EFA5F8E}" type="presOf" srcId="{1C3B1750-585C-469B-B8B1-20106696E37E}" destId="{C645BD12-209F-4FED-ABCF-6776E00B7593}" srcOrd="0" destOrd="0" presId="urn:microsoft.com/office/officeart/2005/8/layout/hList9"/>
    <dgm:cxn modelId="{C252F705-5E88-4F08-A88E-E9BEB89CCD97}" type="presOf" srcId="{114CF985-677C-4E82-8BD1-769258395417}" destId="{745A61D6-2668-4D7C-86E3-DEF95A978633}" srcOrd="1" destOrd="0" presId="urn:microsoft.com/office/officeart/2005/8/layout/hList9"/>
    <dgm:cxn modelId="{207EC20D-04EF-4F02-A23B-5866361D018B}" type="presOf" srcId="{F01D8508-B052-4C20-981A-D60632ED4161}" destId="{3CB12EA9-B220-4BA4-9698-F34E4394003F}" srcOrd="1" destOrd="0" presId="urn:microsoft.com/office/officeart/2005/8/layout/hList9"/>
    <dgm:cxn modelId="{48464612-5553-41CC-9B86-5EC2BB250909}" type="presOf" srcId="{8F7EC341-36D5-432E-BB98-6F5EECE599A7}" destId="{8B067978-B234-4472-AA2D-EDDF8D698181}" srcOrd="0" destOrd="0" presId="urn:microsoft.com/office/officeart/2005/8/layout/hList9"/>
    <dgm:cxn modelId="{E0B05817-1F3C-4D54-BE71-7993EA838BEC}" srcId="{8F7EC341-36D5-432E-BB98-6F5EECE599A7}" destId="{114CF985-677C-4E82-8BD1-769258395417}" srcOrd="0" destOrd="0" parTransId="{049C3C8E-E31F-4747-9315-77B5D622AD6D}" sibTransId="{238051C2-FC56-47DA-BE46-4555A80A29E2}"/>
    <dgm:cxn modelId="{BDE0AF17-BCB7-4DB8-AB2D-7C9F43590831}" type="presOf" srcId="{84049B76-FF6B-4DB2-BE42-45FD485CBF5F}" destId="{D8FB79EC-751F-41FF-8DF1-861190F0895C}" srcOrd="0" destOrd="0" presId="urn:microsoft.com/office/officeart/2005/8/layout/hList9"/>
    <dgm:cxn modelId="{23C99B22-4248-42E5-980C-745BC605DDED}" type="presOf" srcId="{F01D8508-B052-4C20-981A-D60632ED4161}" destId="{7EF6303D-2969-4429-A749-FC3646B73702}" srcOrd="0" destOrd="0" presId="urn:microsoft.com/office/officeart/2005/8/layout/hList9"/>
    <dgm:cxn modelId="{C3657735-87AB-45C5-BA13-8962C3BF88FA}" srcId="{286A36CC-72AC-4F13-A389-62D0B7794584}" destId="{99E2EDDF-03A0-42BA-8B43-F044E36CCD54}" srcOrd="0" destOrd="0" parTransId="{3A07BA39-C68E-460E-AA98-12AF9CF68A25}" sibTransId="{1801C00E-54A9-467C-8383-25E089C94BB2}"/>
    <dgm:cxn modelId="{40F35761-8B5D-4FEC-8D96-F5AEAF469CA9}" srcId="{1C3B1750-585C-469B-B8B1-20106696E37E}" destId="{F01D8508-B052-4C20-981A-D60632ED4161}" srcOrd="0" destOrd="0" parTransId="{67735BB1-E160-4C8D-8E60-198E88450D0B}" sibTransId="{344A411A-1C20-4AD9-B532-66F903925185}"/>
    <dgm:cxn modelId="{D3D0D241-C1D1-4A54-86C0-36A38ED294AA}" type="presOf" srcId="{286A36CC-72AC-4F13-A389-62D0B7794584}" destId="{B8CFE1E8-A245-4340-9221-6B424006C9BF}" srcOrd="0" destOrd="0" presId="urn:microsoft.com/office/officeart/2005/8/layout/hList9"/>
    <dgm:cxn modelId="{FC590B6D-0BC3-4794-8790-143173BC1A66}" srcId="{84049B76-FF6B-4DB2-BE42-45FD485CBF5F}" destId="{1C3B1750-585C-469B-B8B1-20106696E37E}" srcOrd="1" destOrd="0" parTransId="{A48BC1D5-E9F0-4ECF-9391-BBEADAD8FE86}" sibTransId="{E5A922AA-1AB6-44E8-9127-C2874BF995ED}"/>
    <dgm:cxn modelId="{BE7FD955-FB23-4431-BA5D-63062434AD8D}" type="presOf" srcId="{99E2EDDF-03A0-42BA-8B43-F044E36CCD54}" destId="{D67AD212-CE2F-48DA-A484-FA99EE2A770C}" srcOrd="1" destOrd="0" presId="urn:microsoft.com/office/officeart/2005/8/layout/hList9"/>
    <dgm:cxn modelId="{04356D59-7A57-450C-9DCE-4021D846D135}" srcId="{84049B76-FF6B-4DB2-BE42-45FD485CBF5F}" destId="{8F7EC341-36D5-432E-BB98-6F5EECE599A7}" srcOrd="0" destOrd="0" parTransId="{2117F4D1-DDC6-42E5-958C-9D33457A7CDD}" sibTransId="{7F661B2E-4419-489E-853B-294C9B41C1C6}"/>
    <dgm:cxn modelId="{C3A4287E-7C27-4B9C-8928-534D6B3C210B}" type="presOf" srcId="{114CF985-677C-4E82-8BD1-769258395417}" destId="{8A96D288-1017-44DC-8523-008BB7426B06}" srcOrd="0" destOrd="0" presId="urn:microsoft.com/office/officeart/2005/8/layout/hList9"/>
    <dgm:cxn modelId="{590473B0-BCAB-4C80-ACCF-BEE33C71B6C8}" type="presOf" srcId="{99E2EDDF-03A0-42BA-8B43-F044E36CCD54}" destId="{A7E8A081-B9F9-48CA-9942-6C9EF8078C95}" srcOrd="0" destOrd="0" presId="urn:microsoft.com/office/officeart/2005/8/layout/hList9"/>
    <dgm:cxn modelId="{545941D6-D2A8-41BF-82BB-E60A2B484FD1}" srcId="{84049B76-FF6B-4DB2-BE42-45FD485CBF5F}" destId="{286A36CC-72AC-4F13-A389-62D0B7794584}" srcOrd="2" destOrd="0" parTransId="{18A81AB6-4845-495F-B143-5666CBE92240}" sibTransId="{7CC8C213-B1D9-4CCF-8813-7DB0D0ADA7E3}"/>
    <dgm:cxn modelId="{E99E2F77-B8C3-4EF0-BC03-DDABEA5E6E6E}" type="presParOf" srcId="{D8FB79EC-751F-41FF-8DF1-861190F0895C}" destId="{635B2047-35C1-48B5-AF9D-EAEDB13526E9}" srcOrd="0" destOrd="0" presId="urn:microsoft.com/office/officeart/2005/8/layout/hList9"/>
    <dgm:cxn modelId="{C847E84A-7AB4-452C-A118-F08F5C9B38FD}" type="presParOf" srcId="{D8FB79EC-751F-41FF-8DF1-861190F0895C}" destId="{F1C99703-D923-4B46-B109-51B88EFEB261}" srcOrd="1" destOrd="0" presId="urn:microsoft.com/office/officeart/2005/8/layout/hList9"/>
    <dgm:cxn modelId="{EB87DFA0-AE1D-4F1C-B2CF-A12313D2C90B}" type="presParOf" srcId="{F1C99703-D923-4B46-B109-51B88EFEB261}" destId="{43F895E4-C967-4E40-B879-5C91961A115B}" srcOrd="0" destOrd="0" presId="urn:microsoft.com/office/officeart/2005/8/layout/hList9"/>
    <dgm:cxn modelId="{C5B71C1A-656B-4FDB-A8C4-F6C5BD5A509A}" type="presParOf" srcId="{F1C99703-D923-4B46-B109-51B88EFEB261}" destId="{E8A84A56-F183-478B-B4C5-047FE8D23AE5}" srcOrd="1" destOrd="0" presId="urn:microsoft.com/office/officeart/2005/8/layout/hList9"/>
    <dgm:cxn modelId="{368B3C1E-7B47-4549-AE66-3E5BD8DA05AC}" type="presParOf" srcId="{E8A84A56-F183-478B-B4C5-047FE8D23AE5}" destId="{8A96D288-1017-44DC-8523-008BB7426B06}" srcOrd="0" destOrd="0" presId="urn:microsoft.com/office/officeart/2005/8/layout/hList9"/>
    <dgm:cxn modelId="{7DB790DB-896A-4FEF-AA14-5923AFFCFEB7}" type="presParOf" srcId="{E8A84A56-F183-478B-B4C5-047FE8D23AE5}" destId="{745A61D6-2668-4D7C-86E3-DEF95A978633}" srcOrd="1" destOrd="0" presId="urn:microsoft.com/office/officeart/2005/8/layout/hList9"/>
    <dgm:cxn modelId="{DEED8C32-6E79-47F0-84D8-2C76BB12EACD}" type="presParOf" srcId="{D8FB79EC-751F-41FF-8DF1-861190F0895C}" destId="{C71F7AA9-A604-4790-BC45-BED72C7822AC}" srcOrd="2" destOrd="0" presId="urn:microsoft.com/office/officeart/2005/8/layout/hList9"/>
    <dgm:cxn modelId="{C34F75B4-1E41-4C43-ACBD-EE77A46CCB3C}" type="presParOf" srcId="{D8FB79EC-751F-41FF-8DF1-861190F0895C}" destId="{8B067978-B234-4472-AA2D-EDDF8D698181}" srcOrd="3" destOrd="0" presId="urn:microsoft.com/office/officeart/2005/8/layout/hList9"/>
    <dgm:cxn modelId="{C4C76FEA-10F0-4819-9DBD-155B3FA07BB7}" type="presParOf" srcId="{D8FB79EC-751F-41FF-8DF1-861190F0895C}" destId="{F8741DB4-66E8-4E69-9A3E-A19B04B58B3F}" srcOrd="4" destOrd="0" presId="urn:microsoft.com/office/officeart/2005/8/layout/hList9"/>
    <dgm:cxn modelId="{CDD6F783-793F-4F93-9875-125D2C37D02B}" type="presParOf" srcId="{D8FB79EC-751F-41FF-8DF1-861190F0895C}" destId="{B596D98A-A811-4282-BAAF-41D06B8D0EDA}" srcOrd="5" destOrd="0" presId="urn:microsoft.com/office/officeart/2005/8/layout/hList9"/>
    <dgm:cxn modelId="{E57E6633-3F8E-43AE-899F-75CABA7410CC}" type="presParOf" srcId="{D8FB79EC-751F-41FF-8DF1-861190F0895C}" destId="{84CE28EC-2BD1-4C64-BF0C-1DD9D4A3E884}" srcOrd="6" destOrd="0" presId="urn:microsoft.com/office/officeart/2005/8/layout/hList9"/>
    <dgm:cxn modelId="{6DDDD406-85F4-4344-B416-E48A22634CE7}" type="presParOf" srcId="{84CE28EC-2BD1-4C64-BF0C-1DD9D4A3E884}" destId="{524C3ED2-DA47-43A8-9D57-998A399002ED}" srcOrd="0" destOrd="0" presId="urn:microsoft.com/office/officeart/2005/8/layout/hList9"/>
    <dgm:cxn modelId="{B60A53B9-EFC2-417A-BD0A-1C6C72526E87}" type="presParOf" srcId="{84CE28EC-2BD1-4C64-BF0C-1DD9D4A3E884}" destId="{1332D4F8-E087-46C3-B85B-1A79D3A3C3A8}" srcOrd="1" destOrd="0" presId="urn:microsoft.com/office/officeart/2005/8/layout/hList9"/>
    <dgm:cxn modelId="{0B189839-8F2A-4E3C-9145-B6BFD281B999}" type="presParOf" srcId="{1332D4F8-E087-46C3-B85B-1A79D3A3C3A8}" destId="{7EF6303D-2969-4429-A749-FC3646B73702}" srcOrd="0" destOrd="0" presId="urn:microsoft.com/office/officeart/2005/8/layout/hList9"/>
    <dgm:cxn modelId="{CFAAE00D-2570-4E74-A018-CE3A4326A164}" type="presParOf" srcId="{1332D4F8-E087-46C3-B85B-1A79D3A3C3A8}" destId="{3CB12EA9-B220-4BA4-9698-F34E4394003F}" srcOrd="1" destOrd="0" presId="urn:microsoft.com/office/officeart/2005/8/layout/hList9"/>
    <dgm:cxn modelId="{86216F35-73EE-4676-83D3-07F6755CB2E9}" type="presParOf" srcId="{D8FB79EC-751F-41FF-8DF1-861190F0895C}" destId="{56FDDC1E-40C0-483C-9933-A8C1E8EBBBFE}" srcOrd="7" destOrd="0" presId="urn:microsoft.com/office/officeart/2005/8/layout/hList9"/>
    <dgm:cxn modelId="{9512AF29-71B3-475C-9708-EEA3D90F5860}" type="presParOf" srcId="{D8FB79EC-751F-41FF-8DF1-861190F0895C}" destId="{C645BD12-209F-4FED-ABCF-6776E00B7593}" srcOrd="8" destOrd="0" presId="urn:microsoft.com/office/officeart/2005/8/layout/hList9"/>
    <dgm:cxn modelId="{B9BD3CA9-F0A7-4D45-BCA7-167AB031267F}" type="presParOf" srcId="{D8FB79EC-751F-41FF-8DF1-861190F0895C}" destId="{DDF5A2F2-7087-44BE-A572-EA1DCD82D8CA}" srcOrd="9" destOrd="0" presId="urn:microsoft.com/office/officeart/2005/8/layout/hList9"/>
    <dgm:cxn modelId="{364911B9-0AAB-49B3-AB7D-F47AD0E1CAE3}" type="presParOf" srcId="{D8FB79EC-751F-41FF-8DF1-861190F0895C}" destId="{6FB890E1-BB12-42B7-A8D3-66323E8F30DE}" srcOrd="10" destOrd="0" presId="urn:microsoft.com/office/officeart/2005/8/layout/hList9"/>
    <dgm:cxn modelId="{D19E8ED0-4576-4D64-969A-D3042A53687C}" type="presParOf" srcId="{D8FB79EC-751F-41FF-8DF1-861190F0895C}" destId="{6E6A9318-4B74-40B6-8BC7-EB51B2E0BB4E}" srcOrd="11" destOrd="0" presId="urn:microsoft.com/office/officeart/2005/8/layout/hList9"/>
    <dgm:cxn modelId="{11A5F659-2EE1-42F5-8C58-07EB2C86493E}" type="presParOf" srcId="{6E6A9318-4B74-40B6-8BC7-EB51B2E0BB4E}" destId="{C02D8076-0669-4B9A-B74B-E0CF54742E49}" srcOrd="0" destOrd="0" presId="urn:microsoft.com/office/officeart/2005/8/layout/hList9"/>
    <dgm:cxn modelId="{C4BECB53-76DA-4AEF-BC1F-48124900A990}" type="presParOf" srcId="{6E6A9318-4B74-40B6-8BC7-EB51B2E0BB4E}" destId="{4C8C5849-563C-4CD5-A4A5-646F18E91998}" srcOrd="1" destOrd="0" presId="urn:microsoft.com/office/officeart/2005/8/layout/hList9"/>
    <dgm:cxn modelId="{02FBDB82-4796-4154-85E4-DAF5C7F0DCF9}" type="presParOf" srcId="{4C8C5849-563C-4CD5-A4A5-646F18E91998}" destId="{A7E8A081-B9F9-48CA-9942-6C9EF8078C95}" srcOrd="0" destOrd="0" presId="urn:microsoft.com/office/officeart/2005/8/layout/hList9"/>
    <dgm:cxn modelId="{58568E76-59CD-4D4A-97BB-EA1CF3F92F30}" type="presParOf" srcId="{4C8C5849-563C-4CD5-A4A5-646F18E91998}" destId="{D67AD212-CE2F-48DA-A484-FA99EE2A770C}" srcOrd="1" destOrd="0" presId="urn:microsoft.com/office/officeart/2005/8/layout/hList9"/>
    <dgm:cxn modelId="{12E81C5E-4E59-4DCC-BF42-0E966717A107}" type="presParOf" srcId="{D8FB79EC-751F-41FF-8DF1-861190F0895C}" destId="{0354B941-F6DB-409C-850F-BD36C8B343B7}" srcOrd="12" destOrd="0" presId="urn:microsoft.com/office/officeart/2005/8/layout/hList9"/>
    <dgm:cxn modelId="{3746139B-EB8E-42FD-BE29-D6A02FE2EE8D}" type="presParOf" srcId="{D8FB79EC-751F-41FF-8DF1-861190F0895C}" destId="{B8CFE1E8-A245-4340-9221-6B424006C9BF}" srcOrd="13" destOrd="0" presId="urn:microsoft.com/office/officeart/2005/8/layout/hList9"/>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1DCFB1-7FB8-4D1D-B523-AFD64D0EF553}">
      <dsp:nvSpPr>
        <dsp:cNvPr id="0" name=""/>
        <dsp:cNvSpPr/>
      </dsp:nvSpPr>
      <dsp:spPr>
        <a:xfrm>
          <a:off x="-5116967" y="-783865"/>
          <a:ext cx="6093694" cy="6093694"/>
        </a:xfrm>
        <a:prstGeom prst="blockArc">
          <a:avLst>
            <a:gd name="adj1" fmla="val 18900000"/>
            <a:gd name="adj2" fmla="val 2700000"/>
            <a:gd name="adj3" fmla="val 354"/>
          </a:avLst>
        </a:prstGeom>
        <a:solidFill>
          <a:srgbClr val="365F91"/>
        </a:solidFill>
        <a:ln w="25400" cap="flat" cmpd="sng" algn="ctr">
          <a:solidFill>
            <a:srgbClr val="365F91"/>
          </a:solidFill>
          <a:prstDash val="solid"/>
        </a:ln>
        <a:effectLst/>
      </dsp:spPr>
      <dsp:style>
        <a:lnRef idx="2">
          <a:scrgbClr r="0" g="0" b="0"/>
        </a:lnRef>
        <a:fillRef idx="0">
          <a:scrgbClr r="0" g="0" b="0"/>
        </a:fillRef>
        <a:effectRef idx="0">
          <a:scrgbClr r="0" g="0" b="0"/>
        </a:effectRef>
        <a:fontRef idx="minor"/>
      </dsp:style>
    </dsp:sp>
    <dsp:sp modelId="{134AB746-FF61-40D5-8621-3D30658ED2B4}">
      <dsp:nvSpPr>
        <dsp:cNvPr id="0" name=""/>
        <dsp:cNvSpPr/>
      </dsp:nvSpPr>
      <dsp:spPr>
        <a:xfrm>
          <a:off x="628203" y="452596"/>
          <a:ext cx="7538938" cy="905192"/>
        </a:xfrm>
        <a:prstGeom prst="rect">
          <a:avLst/>
        </a:prstGeom>
        <a:solidFill>
          <a:srgbClr val="365F9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18497" tIns="50800" rIns="50800" bIns="50800" numCol="1" spcCol="1270" anchor="ctr" anchorCtr="0">
          <a:noAutofit/>
        </a:bodyPr>
        <a:lstStyle/>
        <a:p>
          <a:pPr marL="0" lvl="0" indent="0" algn="l" defTabSz="889000" rtl="0">
            <a:lnSpc>
              <a:spcPct val="90000"/>
            </a:lnSpc>
            <a:spcBef>
              <a:spcPct val="0"/>
            </a:spcBef>
            <a:spcAft>
              <a:spcPct val="35000"/>
            </a:spcAft>
            <a:buNone/>
          </a:pPr>
          <a:r>
            <a:rPr lang="en-US" sz="2000" kern="1200" dirty="0"/>
            <a:t>Primary care clinicians frequently participate in the care of head and neck cancer survivors.	</a:t>
          </a:r>
        </a:p>
      </dsp:txBody>
      <dsp:txXfrm>
        <a:off x="628203" y="452596"/>
        <a:ext cx="7538938" cy="905192"/>
      </dsp:txXfrm>
    </dsp:sp>
    <dsp:sp modelId="{7CECF12E-6721-4893-B051-D7F9D85C6938}">
      <dsp:nvSpPr>
        <dsp:cNvPr id="0" name=""/>
        <dsp:cNvSpPr/>
      </dsp:nvSpPr>
      <dsp:spPr>
        <a:xfrm>
          <a:off x="62458" y="339447"/>
          <a:ext cx="1131490" cy="1131490"/>
        </a:xfrm>
        <a:prstGeom prst="diamond">
          <a:avLst/>
        </a:prstGeom>
        <a:solidFill>
          <a:srgbClr val="FFEAD5"/>
        </a:solidFill>
        <a:ln w="9525" cap="flat" cmpd="sng" algn="ctr">
          <a:solidFill>
            <a:srgbClr val="365F91"/>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A715F148-7A96-4BD0-9355-E312B2CE98AF}">
      <dsp:nvSpPr>
        <dsp:cNvPr id="0" name=""/>
        <dsp:cNvSpPr/>
      </dsp:nvSpPr>
      <dsp:spPr>
        <a:xfrm>
          <a:off x="957241" y="1810385"/>
          <a:ext cx="7209900" cy="905192"/>
        </a:xfrm>
        <a:prstGeom prst="rect">
          <a:avLst/>
        </a:prstGeom>
        <a:solidFill>
          <a:srgbClr val="365F9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18497" tIns="50800" rIns="50800" bIns="50800" numCol="1" spcCol="1270" anchor="ctr" anchorCtr="0">
          <a:noAutofit/>
        </a:bodyPr>
        <a:lstStyle/>
        <a:p>
          <a:pPr marL="0" lvl="0" indent="0" algn="l" defTabSz="889000" rtl="0">
            <a:lnSpc>
              <a:spcPct val="90000"/>
            </a:lnSpc>
            <a:spcBef>
              <a:spcPct val="0"/>
            </a:spcBef>
            <a:spcAft>
              <a:spcPct val="35000"/>
            </a:spcAft>
            <a:buNone/>
          </a:pPr>
          <a:r>
            <a:rPr lang="en-US" sz="2000" kern="1200" dirty="0"/>
            <a:t>It is often unclear who has primary responsibility for head and neck cancer survivorship care and what it entails.</a:t>
          </a:r>
        </a:p>
      </dsp:txBody>
      <dsp:txXfrm>
        <a:off x="957241" y="1810385"/>
        <a:ext cx="7209900" cy="905192"/>
      </dsp:txXfrm>
    </dsp:sp>
    <dsp:sp modelId="{D7119DE3-753F-4367-B342-3EBF964EF5CA}">
      <dsp:nvSpPr>
        <dsp:cNvPr id="0" name=""/>
        <dsp:cNvSpPr/>
      </dsp:nvSpPr>
      <dsp:spPr>
        <a:xfrm>
          <a:off x="380995" y="1828794"/>
          <a:ext cx="1131490" cy="1131490"/>
        </a:xfrm>
        <a:prstGeom prst="diamond">
          <a:avLst/>
        </a:prstGeom>
        <a:solidFill>
          <a:srgbClr val="FFEAD5"/>
        </a:solidFill>
        <a:ln w="9525" cap="flat" cmpd="sng" algn="ctr">
          <a:solidFill>
            <a:srgbClr val="365F91"/>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2C5A3F61-CE54-4D84-9EF4-CDAFF37106AD}">
      <dsp:nvSpPr>
        <dsp:cNvPr id="0" name=""/>
        <dsp:cNvSpPr/>
      </dsp:nvSpPr>
      <dsp:spPr>
        <a:xfrm>
          <a:off x="628203" y="3168174"/>
          <a:ext cx="7538938" cy="905192"/>
        </a:xfrm>
        <a:prstGeom prst="rect">
          <a:avLst/>
        </a:prstGeom>
        <a:solidFill>
          <a:srgbClr val="365F9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18497" tIns="50800" rIns="50800" bIns="50800" numCol="1" spcCol="1270" anchor="ctr" anchorCtr="0">
          <a:noAutofit/>
        </a:bodyPr>
        <a:lstStyle/>
        <a:p>
          <a:pPr marL="0" lvl="0" indent="0" algn="l" defTabSz="889000" rtl="0">
            <a:lnSpc>
              <a:spcPct val="90000"/>
            </a:lnSpc>
            <a:spcBef>
              <a:spcPct val="0"/>
            </a:spcBef>
            <a:spcAft>
              <a:spcPct val="35000"/>
            </a:spcAft>
            <a:buNone/>
          </a:pPr>
          <a:r>
            <a:rPr lang="en-US" sz="2000" kern="1200" dirty="0"/>
            <a:t>The ACS guideline provides recommendations on the role of primary care clinicians providing care for head and neck cancer survivors. </a:t>
          </a:r>
        </a:p>
      </dsp:txBody>
      <dsp:txXfrm>
        <a:off x="628203" y="3168174"/>
        <a:ext cx="7538938" cy="905192"/>
      </dsp:txXfrm>
    </dsp:sp>
    <dsp:sp modelId="{5B2AE15F-AB84-4F0F-805D-CF1C2BBEC474}">
      <dsp:nvSpPr>
        <dsp:cNvPr id="0" name=""/>
        <dsp:cNvSpPr/>
      </dsp:nvSpPr>
      <dsp:spPr>
        <a:xfrm>
          <a:off x="51958" y="3186583"/>
          <a:ext cx="1131490" cy="1131490"/>
        </a:xfrm>
        <a:prstGeom prst="diamond">
          <a:avLst/>
        </a:prstGeom>
        <a:solidFill>
          <a:srgbClr val="FFEAD5"/>
        </a:solidFill>
        <a:ln w="9525" cap="flat" cmpd="sng" algn="ctr">
          <a:solidFill>
            <a:srgbClr val="365F91"/>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DED6CE-B8BA-4894-932D-B438CEDF1C48}">
      <dsp:nvSpPr>
        <dsp:cNvPr id="0" name=""/>
        <dsp:cNvSpPr/>
      </dsp:nvSpPr>
      <dsp:spPr>
        <a:xfrm>
          <a:off x="1022710" y="1288171"/>
          <a:ext cx="1535290" cy="1007700"/>
        </a:xfrm>
        <a:prstGeom prst="rect">
          <a:avLst/>
        </a:prstGeom>
        <a:solidFill>
          <a:srgbClr val="FFEAD5"/>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0" tIns="78232" rIns="78232" bIns="78232" numCol="1" spcCol="1270" anchor="ctr" anchorCtr="0">
          <a:noAutofit/>
        </a:bodyPr>
        <a:lstStyle/>
        <a:p>
          <a:pPr marL="0" lvl="0" indent="0" algn="l" defTabSz="488950">
            <a:lnSpc>
              <a:spcPct val="90000"/>
            </a:lnSpc>
            <a:spcBef>
              <a:spcPct val="0"/>
            </a:spcBef>
            <a:spcAft>
              <a:spcPct val="35000"/>
            </a:spcAft>
            <a:buNone/>
          </a:pPr>
          <a:r>
            <a:rPr lang="en-US" sz="1100" kern="1200" dirty="0"/>
            <a:t>Case-control study or prospective cohort study</a:t>
          </a:r>
        </a:p>
      </dsp:txBody>
      <dsp:txXfrm>
        <a:off x="1268357" y="1288171"/>
        <a:ext cx="1289643" cy="1007700"/>
      </dsp:txXfrm>
    </dsp:sp>
    <dsp:sp modelId="{6E8B7D8D-C0B2-4843-894B-B8ACC55AAF2C}">
      <dsp:nvSpPr>
        <dsp:cNvPr id="0" name=""/>
        <dsp:cNvSpPr/>
      </dsp:nvSpPr>
      <dsp:spPr>
        <a:xfrm>
          <a:off x="381002" y="833715"/>
          <a:ext cx="876531" cy="876531"/>
        </a:xfrm>
        <a:prstGeom prst="ellipse">
          <a:avLst/>
        </a:prstGeom>
        <a:solidFill>
          <a:srgbClr val="365F9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kern="1200" dirty="0"/>
            <a:t>III</a:t>
          </a:r>
        </a:p>
      </dsp:txBody>
      <dsp:txXfrm>
        <a:off x="509367" y="962080"/>
        <a:ext cx="619801" cy="619801"/>
      </dsp:txXfrm>
    </dsp:sp>
    <dsp:sp modelId="{D63EBDEE-5FD6-44B3-BD58-77FB2D2C15D8}">
      <dsp:nvSpPr>
        <dsp:cNvPr id="0" name=""/>
        <dsp:cNvSpPr/>
      </dsp:nvSpPr>
      <dsp:spPr>
        <a:xfrm>
          <a:off x="3510628" y="1327555"/>
          <a:ext cx="1694952" cy="1377814"/>
        </a:xfrm>
        <a:prstGeom prst="rect">
          <a:avLst/>
        </a:prstGeom>
        <a:solidFill>
          <a:srgbClr val="FFEAD5"/>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0" tIns="78232" rIns="78232" bIns="78232" numCol="1" spcCol="1270" anchor="ctr" anchorCtr="0">
          <a:noAutofit/>
        </a:bodyPr>
        <a:lstStyle/>
        <a:p>
          <a:pPr marL="0" lvl="0" indent="0" algn="l" defTabSz="488950">
            <a:lnSpc>
              <a:spcPct val="90000"/>
            </a:lnSpc>
            <a:spcBef>
              <a:spcPct val="0"/>
            </a:spcBef>
            <a:spcAft>
              <a:spcPct val="35000"/>
            </a:spcAft>
            <a:buNone/>
          </a:pPr>
          <a:r>
            <a:rPr lang="en-US" sz="1100" kern="1200" dirty="0"/>
            <a:t>Expert</a:t>
          </a:r>
          <a:r>
            <a:rPr lang="en-US" sz="1100" kern="1200" baseline="0" dirty="0"/>
            <a:t> opinion, observational study (excluding case-control and prospective cohort studies), clinical practice, literature review or pilot study</a:t>
          </a:r>
          <a:endParaRPr lang="en-US" sz="1100" kern="1200" dirty="0"/>
        </a:p>
      </dsp:txBody>
      <dsp:txXfrm>
        <a:off x="3781820" y="1327555"/>
        <a:ext cx="1423760" cy="1377814"/>
      </dsp:txXfrm>
    </dsp:sp>
    <dsp:sp modelId="{951BDF8C-8838-40BD-9E7E-8558F25A0E6D}">
      <dsp:nvSpPr>
        <dsp:cNvPr id="0" name=""/>
        <dsp:cNvSpPr/>
      </dsp:nvSpPr>
      <dsp:spPr>
        <a:xfrm>
          <a:off x="2838084" y="838198"/>
          <a:ext cx="876531" cy="876531"/>
        </a:xfrm>
        <a:prstGeom prst="ellipse">
          <a:avLst/>
        </a:prstGeom>
        <a:solidFill>
          <a:srgbClr val="365F9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kern="1200" dirty="0"/>
            <a:t>0</a:t>
          </a:r>
        </a:p>
      </dsp:txBody>
      <dsp:txXfrm>
        <a:off x="2966449" y="966563"/>
        <a:ext cx="619801" cy="619801"/>
      </dsp:txXfrm>
    </dsp:sp>
    <dsp:sp modelId="{C917EAD3-E090-4FF4-8F3A-A1A08080B42A}">
      <dsp:nvSpPr>
        <dsp:cNvPr id="0" name=""/>
        <dsp:cNvSpPr/>
      </dsp:nvSpPr>
      <dsp:spPr>
        <a:xfrm>
          <a:off x="5867393" y="1371605"/>
          <a:ext cx="1665773" cy="1293459"/>
        </a:xfrm>
        <a:prstGeom prst="rect">
          <a:avLst/>
        </a:prstGeom>
        <a:solidFill>
          <a:srgbClr val="FFEAD5"/>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0" tIns="78232" rIns="78232" bIns="78232" numCol="1" spcCol="1270" anchor="ctr" anchorCtr="0">
          <a:noAutofit/>
        </a:bodyPr>
        <a:lstStyle/>
        <a:p>
          <a:pPr marL="0" lvl="0" indent="0" algn="l" defTabSz="488950">
            <a:lnSpc>
              <a:spcPct val="90000"/>
            </a:lnSpc>
            <a:spcBef>
              <a:spcPct val="0"/>
            </a:spcBef>
            <a:spcAft>
              <a:spcPct val="35000"/>
            </a:spcAft>
            <a:buNone/>
          </a:pPr>
          <a:r>
            <a:rPr lang="en-US" sz="1100" kern="1200" dirty="0"/>
            <a:t>NCCN Clinical Practice Guidelines in Oncology (NCCN Guidelines</a:t>
          </a:r>
          <a:r>
            <a:rPr lang="en-US" sz="1100" kern="1200" baseline="30000" dirty="0"/>
            <a:t>®</a:t>
          </a:r>
          <a:r>
            <a:rPr lang="en-US" sz="1100" kern="1200" dirty="0"/>
            <a:t>)</a:t>
          </a:r>
        </a:p>
      </dsp:txBody>
      <dsp:txXfrm>
        <a:off x="6133917" y="1371605"/>
        <a:ext cx="1399249" cy="1293459"/>
      </dsp:txXfrm>
    </dsp:sp>
    <dsp:sp modelId="{0F30DD31-E47A-4EE1-9896-0C42DBC31CBB}">
      <dsp:nvSpPr>
        <dsp:cNvPr id="0" name=""/>
        <dsp:cNvSpPr/>
      </dsp:nvSpPr>
      <dsp:spPr>
        <a:xfrm>
          <a:off x="5333998" y="914405"/>
          <a:ext cx="876531" cy="876531"/>
        </a:xfrm>
        <a:prstGeom prst="ellipse">
          <a:avLst/>
        </a:prstGeom>
        <a:solidFill>
          <a:srgbClr val="365F91"/>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kern="1200" dirty="0"/>
            <a:t>2A</a:t>
          </a:r>
        </a:p>
      </dsp:txBody>
      <dsp:txXfrm>
        <a:off x="5462363" y="1042770"/>
        <a:ext cx="619801" cy="619801"/>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415E38-6590-42E0-A3DB-AC7353DDC9AA}">
      <dsp:nvSpPr>
        <dsp:cNvPr id="0" name=""/>
        <dsp:cNvSpPr/>
      </dsp:nvSpPr>
      <dsp:spPr>
        <a:xfrm>
          <a:off x="0" y="562282"/>
          <a:ext cx="2593258" cy="1555954"/>
        </a:xfrm>
        <a:prstGeom prst="rect">
          <a:avLst/>
        </a:prstGeom>
        <a:solidFill>
          <a:srgbClr val="365F91"/>
        </a:solidFill>
        <a:ln>
          <a:solidFill>
            <a:srgbClr val="FFEAD5"/>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u="none" kern="1200" dirty="0"/>
            <a:t>Surveillance for HNC Recurrence</a:t>
          </a:r>
          <a:endParaRPr lang="en-US" sz="2000" b="0" kern="1200" dirty="0"/>
        </a:p>
      </dsp:txBody>
      <dsp:txXfrm>
        <a:off x="0" y="562282"/>
        <a:ext cx="2593258" cy="1555954"/>
      </dsp:txXfrm>
    </dsp:sp>
    <dsp:sp modelId="{079BD3FA-0B12-436B-84EC-E9AF726056AB}">
      <dsp:nvSpPr>
        <dsp:cNvPr id="0" name=""/>
        <dsp:cNvSpPr/>
      </dsp:nvSpPr>
      <dsp:spPr>
        <a:xfrm>
          <a:off x="2852583" y="562282"/>
          <a:ext cx="2593258" cy="1555954"/>
        </a:xfrm>
        <a:prstGeom prst="rect">
          <a:avLst/>
        </a:prstGeom>
        <a:solidFill>
          <a:srgbClr val="365F9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u="none" kern="1200" dirty="0"/>
            <a:t>Screening and Early Detection of Second Primary Cancers</a:t>
          </a:r>
        </a:p>
      </dsp:txBody>
      <dsp:txXfrm>
        <a:off x="2852583" y="562282"/>
        <a:ext cx="2593258" cy="1555954"/>
      </dsp:txXfrm>
    </dsp:sp>
    <dsp:sp modelId="{FA40067F-026A-46D6-9D9F-2A92796F656F}">
      <dsp:nvSpPr>
        <dsp:cNvPr id="0" name=""/>
        <dsp:cNvSpPr/>
      </dsp:nvSpPr>
      <dsp:spPr>
        <a:xfrm>
          <a:off x="5705167" y="562282"/>
          <a:ext cx="2593258" cy="1555954"/>
        </a:xfrm>
        <a:prstGeom prst="rect">
          <a:avLst/>
        </a:prstGeom>
        <a:solidFill>
          <a:srgbClr val="365F9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u="none" kern="1200" dirty="0"/>
            <a:t>Assessment and Management of Physical &amp; Psychosocial Long-term &amp; Late Effects</a:t>
          </a:r>
        </a:p>
      </dsp:txBody>
      <dsp:txXfrm>
        <a:off x="5705167" y="562282"/>
        <a:ext cx="2593258" cy="1555954"/>
      </dsp:txXfrm>
    </dsp:sp>
    <dsp:sp modelId="{94C292D4-25C1-4788-99E4-9141DC95572E}">
      <dsp:nvSpPr>
        <dsp:cNvPr id="0" name=""/>
        <dsp:cNvSpPr/>
      </dsp:nvSpPr>
      <dsp:spPr>
        <a:xfrm>
          <a:off x="1426291" y="2377562"/>
          <a:ext cx="2593258" cy="1555954"/>
        </a:xfrm>
        <a:prstGeom prst="rect">
          <a:avLst/>
        </a:prstGeom>
        <a:solidFill>
          <a:srgbClr val="365F9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u="none" kern="1200" dirty="0"/>
            <a:t>Health Promotion</a:t>
          </a:r>
        </a:p>
      </dsp:txBody>
      <dsp:txXfrm>
        <a:off x="1426291" y="2377562"/>
        <a:ext cx="2593258" cy="1555954"/>
      </dsp:txXfrm>
    </dsp:sp>
    <dsp:sp modelId="{0C49988C-0973-48DC-A3AA-0224ECF9A507}">
      <dsp:nvSpPr>
        <dsp:cNvPr id="0" name=""/>
        <dsp:cNvSpPr/>
      </dsp:nvSpPr>
      <dsp:spPr>
        <a:xfrm>
          <a:off x="4278875" y="2377562"/>
          <a:ext cx="2593258" cy="1555954"/>
        </a:xfrm>
        <a:prstGeom prst="rect">
          <a:avLst/>
        </a:prstGeom>
        <a:solidFill>
          <a:srgbClr val="365F9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u="none" kern="1200" dirty="0"/>
            <a:t>Care Coordination and Practice Implications</a:t>
          </a:r>
        </a:p>
      </dsp:txBody>
      <dsp:txXfrm>
        <a:off x="4278875" y="2377562"/>
        <a:ext cx="2593258" cy="1555954"/>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88D4A4-BA73-4FA3-A1CE-4FBD7FEA6EE9}">
      <dsp:nvSpPr>
        <dsp:cNvPr id="0" name=""/>
        <dsp:cNvSpPr/>
      </dsp:nvSpPr>
      <dsp:spPr>
        <a:xfrm>
          <a:off x="0" y="322279"/>
          <a:ext cx="8705850" cy="428400"/>
        </a:xfrm>
        <a:prstGeom prst="rect">
          <a:avLst/>
        </a:prstGeom>
        <a:solidFill>
          <a:srgbClr val="FFEAD5">
            <a:alpha val="90000"/>
          </a:srgbClr>
        </a:solidFill>
        <a:ln w="9525" cap="flat" cmpd="sng" algn="ctr">
          <a:solidFill>
            <a:srgbClr val="FFEAD5"/>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30EA3B1E-E43B-42D3-A5C9-7E507CEB32E4}">
      <dsp:nvSpPr>
        <dsp:cNvPr id="0" name=""/>
        <dsp:cNvSpPr/>
      </dsp:nvSpPr>
      <dsp:spPr>
        <a:xfrm>
          <a:off x="435292" y="71359"/>
          <a:ext cx="6094095" cy="501840"/>
        </a:xfrm>
        <a:prstGeom prst="roundRect">
          <a:avLst/>
        </a:prstGeom>
        <a:solidFill>
          <a:srgbClr val="365F91"/>
        </a:solidFill>
        <a:ln>
          <a:solidFill>
            <a:srgbClr val="365F91"/>
          </a:solid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30342" tIns="0" rIns="230342" bIns="0" numCol="1" spcCol="1270" anchor="ctr" anchorCtr="0">
          <a:noAutofit/>
        </a:bodyPr>
        <a:lstStyle/>
        <a:p>
          <a:pPr marL="0" lvl="0" indent="0" algn="l" defTabSz="800100">
            <a:lnSpc>
              <a:spcPct val="90000"/>
            </a:lnSpc>
            <a:spcBef>
              <a:spcPct val="0"/>
            </a:spcBef>
            <a:spcAft>
              <a:spcPct val="35000"/>
            </a:spcAft>
            <a:buNone/>
          </a:pPr>
          <a:r>
            <a:rPr lang="en-US" sz="1800" u="none" kern="1200" dirty="0"/>
            <a:t>Individualize clinical follow-up care based on age, specific diagnosis and treatment</a:t>
          </a:r>
          <a:endParaRPr lang="en-US" sz="1800" kern="1200" dirty="0">
            <a:solidFill>
              <a:schemeClr val="bg1"/>
            </a:solidFill>
          </a:endParaRPr>
        </a:p>
      </dsp:txBody>
      <dsp:txXfrm>
        <a:off x="459790" y="95857"/>
        <a:ext cx="6045099" cy="452844"/>
      </dsp:txXfrm>
    </dsp:sp>
    <dsp:sp modelId="{12DB88F2-6F72-4DFC-B2D7-2C0B11D6169F}">
      <dsp:nvSpPr>
        <dsp:cNvPr id="0" name=""/>
        <dsp:cNvSpPr/>
      </dsp:nvSpPr>
      <dsp:spPr>
        <a:xfrm>
          <a:off x="0" y="1093400"/>
          <a:ext cx="8705850" cy="1552950"/>
        </a:xfrm>
        <a:prstGeom prst="rect">
          <a:avLst/>
        </a:prstGeom>
        <a:solidFill>
          <a:srgbClr val="FFEAD5"/>
        </a:solidFill>
        <a:ln w="9525" cap="flat" cmpd="sng" algn="ctr">
          <a:solidFill>
            <a:srgbClr val="FFEAD5"/>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75671" tIns="354076" rIns="675671" bIns="128016" numCol="1" spcCol="1270" anchor="t" anchorCtr="0">
          <a:noAutofit/>
        </a:bodyPr>
        <a:lstStyle/>
        <a:p>
          <a:pPr marL="171450" lvl="1" indent="-171450" algn="l" defTabSz="800100">
            <a:lnSpc>
              <a:spcPct val="90000"/>
            </a:lnSpc>
            <a:spcBef>
              <a:spcPct val="0"/>
            </a:spcBef>
            <a:spcAft>
              <a:spcPct val="15000"/>
            </a:spcAft>
            <a:buChar char="•"/>
          </a:pPr>
          <a:r>
            <a:rPr lang="en-US" sz="1800" u="none" kern="1200" dirty="0"/>
            <a:t>Every 1-3 months for the first year after primary treatment</a:t>
          </a:r>
        </a:p>
        <a:p>
          <a:pPr marL="171450" lvl="1" indent="-171450" algn="l" defTabSz="800100">
            <a:lnSpc>
              <a:spcPct val="90000"/>
            </a:lnSpc>
            <a:spcBef>
              <a:spcPct val="0"/>
            </a:spcBef>
            <a:spcAft>
              <a:spcPct val="15000"/>
            </a:spcAft>
            <a:buChar char="•"/>
          </a:pPr>
          <a:r>
            <a:rPr lang="en-US" sz="1800" u="none" kern="1200" dirty="0"/>
            <a:t>Every 2-6 months for the second year</a:t>
          </a:r>
        </a:p>
        <a:p>
          <a:pPr marL="171450" lvl="1" indent="-171450" algn="l" defTabSz="800100">
            <a:lnSpc>
              <a:spcPct val="90000"/>
            </a:lnSpc>
            <a:spcBef>
              <a:spcPct val="0"/>
            </a:spcBef>
            <a:spcAft>
              <a:spcPct val="15000"/>
            </a:spcAft>
            <a:buChar char="•"/>
          </a:pPr>
          <a:r>
            <a:rPr lang="en-US" sz="1800" u="none" kern="1200" dirty="0"/>
            <a:t>Every 4-8 months for years 3 – 5</a:t>
          </a:r>
        </a:p>
        <a:p>
          <a:pPr marL="171450" lvl="1" indent="-171450" algn="l" defTabSz="800100">
            <a:lnSpc>
              <a:spcPct val="90000"/>
            </a:lnSpc>
            <a:spcBef>
              <a:spcPct val="0"/>
            </a:spcBef>
            <a:spcAft>
              <a:spcPct val="15000"/>
            </a:spcAft>
            <a:buChar char="•"/>
          </a:pPr>
          <a:r>
            <a:rPr lang="en-US" sz="1800" u="none" kern="1200" dirty="0"/>
            <a:t>Annually after 5 years</a:t>
          </a:r>
        </a:p>
      </dsp:txBody>
      <dsp:txXfrm>
        <a:off x="0" y="1093400"/>
        <a:ext cx="8705850" cy="1552950"/>
      </dsp:txXfrm>
    </dsp:sp>
    <dsp:sp modelId="{5AD867F1-BA4E-47A5-AB34-ED954624FFFB}">
      <dsp:nvSpPr>
        <dsp:cNvPr id="0" name=""/>
        <dsp:cNvSpPr/>
      </dsp:nvSpPr>
      <dsp:spPr>
        <a:xfrm>
          <a:off x="435292" y="842480"/>
          <a:ext cx="6094095" cy="501840"/>
        </a:xfrm>
        <a:prstGeom prst="roundRect">
          <a:avLst/>
        </a:prstGeom>
        <a:solidFill>
          <a:srgbClr val="365F91"/>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30342" tIns="0" rIns="230342" bIns="0" numCol="1" spcCol="1270" anchor="ctr" anchorCtr="0">
          <a:noAutofit/>
        </a:bodyPr>
        <a:lstStyle/>
        <a:p>
          <a:pPr marL="0" lvl="0" indent="0" algn="l" defTabSz="800100">
            <a:lnSpc>
              <a:spcPct val="90000"/>
            </a:lnSpc>
            <a:spcBef>
              <a:spcPct val="0"/>
            </a:spcBef>
            <a:spcAft>
              <a:spcPct val="35000"/>
            </a:spcAft>
            <a:buNone/>
          </a:pPr>
          <a:r>
            <a:rPr lang="en-US" sz="1800" u="none" kern="1200" dirty="0"/>
            <a:t>Conduct detailed cancer-related history and physical exam according to schedule based on risk</a:t>
          </a:r>
        </a:p>
      </dsp:txBody>
      <dsp:txXfrm>
        <a:off x="459790" y="866978"/>
        <a:ext cx="6045099" cy="452844"/>
      </dsp:txXfrm>
    </dsp:sp>
    <dsp:sp modelId="{B3360344-2C84-4D4D-8E1F-36EE1AA8C11E}">
      <dsp:nvSpPr>
        <dsp:cNvPr id="0" name=""/>
        <dsp:cNvSpPr/>
      </dsp:nvSpPr>
      <dsp:spPr>
        <a:xfrm>
          <a:off x="0" y="2989070"/>
          <a:ext cx="8705850" cy="428400"/>
        </a:xfrm>
        <a:prstGeom prst="rect">
          <a:avLst/>
        </a:prstGeom>
        <a:solidFill>
          <a:srgbClr val="FFEAD5">
            <a:alpha val="90000"/>
          </a:srgbClr>
        </a:solidFill>
        <a:ln w="9525" cap="flat" cmpd="sng" algn="ctr">
          <a:solidFill>
            <a:srgbClr val="FFEAD5"/>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8BFE3617-1013-402D-9CE3-15421C1DAF0C}">
      <dsp:nvSpPr>
        <dsp:cNvPr id="0" name=""/>
        <dsp:cNvSpPr/>
      </dsp:nvSpPr>
      <dsp:spPr>
        <a:xfrm>
          <a:off x="435292" y="2738150"/>
          <a:ext cx="6094095" cy="501840"/>
        </a:xfrm>
        <a:prstGeom prst="roundRect">
          <a:avLst/>
        </a:prstGeom>
        <a:solidFill>
          <a:srgbClr val="365F91"/>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30342" tIns="0" rIns="230342" bIns="0" numCol="1" spcCol="1270" anchor="ctr" anchorCtr="0">
          <a:noAutofit/>
        </a:bodyPr>
        <a:lstStyle/>
        <a:p>
          <a:pPr marL="0" lvl="0" indent="0" algn="l" defTabSz="800100">
            <a:lnSpc>
              <a:spcPct val="90000"/>
            </a:lnSpc>
            <a:spcBef>
              <a:spcPct val="0"/>
            </a:spcBef>
            <a:spcAft>
              <a:spcPct val="35000"/>
            </a:spcAft>
            <a:buNone/>
          </a:pPr>
          <a:r>
            <a:rPr lang="en-US" sz="1800" u="none" kern="1200" dirty="0"/>
            <a:t>Confirm continued follow-up with otolaryngologist or HNC specialist for HN-focused exam</a:t>
          </a:r>
        </a:p>
      </dsp:txBody>
      <dsp:txXfrm>
        <a:off x="459790" y="2762648"/>
        <a:ext cx="6045099" cy="452844"/>
      </dsp:txXfrm>
    </dsp:sp>
    <dsp:sp modelId="{DF837543-7C10-4A69-9BF2-F387F653CC01}">
      <dsp:nvSpPr>
        <dsp:cNvPr id="0" name=""/>
        <dsp:cNvSpPr/>
      </dsp:nvSpPr>
      <dsp:spPr>
        <a:xfrm>
          <a:off x="0" y="3760190"/>
          <a:ext cx="8705850" cy="963900"/>
        </a:xfrm>
        <a:prstGeom prst="rect">
          <a:avLst/>
        </a:prstGeom>
        <a:solidFill>
          <a:srgbClr val="FFEAD5">
            <a:alpha val="90000"/>
          </a:srgbClr>
        </a:solidFill>
        <a:ln w="9525" cap="flat" cmpd="sng" algn="ctr">
          <a:solidFill>
            <a:srgbClr val="FFEAD5"/>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75671" tIns="354076" rIns="675671" bIns="128016" numCol="1" spcCol="1270" anchor="t" anchorCtr="0">
          <a:noAutofit/>
        </a:bodyPr>
        <a:lstStyle/>
        <a:p>
          <a:pPr marL="171450" lvl="1" indent="-171450" algn="l" defTabSz="800100">
            <a:lnSpc>
              <a:spcPct val="90000"/>
            </a:lnSpc>
            <a:spcBef>
              <a:spcPct val="0"/>
            </a:spcBef>
            <a:spcAft>
              <a:spcPct val="15000"/>
            </a:spcAft>
            <a:buChar char="•"/>
          </a:pPr>
          <a:r>
            <a:rPr lang="en-US" sz="1800" u="none" kern="1200" dirty="0"/>
            <a:t>Refer to HNC specialist if signs and symptoms of local recurrence present</a:t>
          </a:r>
        </a:p>
      </dsp:txBody>
      <dsp:txXfrm>
        <a:off x="0" y="3760190"/>
        <a:ext cx="8705850" cy="963900"/>
      </dsp:txXfrm>
    </dsp:sp>
    <dsp:sp modelId="{E1FB0A9B-9193-4D94-BF81-07C94D532A43}">
      <dsp:nvSpPr>
        <dsp:cNvPr id="0" name=""/>
        <dsp:cNvSpPr/>
      </dsp:nvSpPr>
      <dsp:spPr>
        <a:xfrm>
          <a:off x="435292" y="3509270"/>
          <a:ext cx="6094095" cy="501840"/>
        </a:xfrm>
        <a:prstGeom prst="roundRect">
          <a:avLst/>
        </a:prstGeom>
        <a:solidFill>
          <a:srgbClr val="365F91"/>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30342" tIns="0" rIns="230342" bIns="0" numCol="1" spcCol="1270" anchor="ctr" anchorCtr="0">
          <a:noAutofit/>
        </a:bodyPr>
        <a:lstStyle/>
        <a:p>
          <a:pPr marL="0" lvl="0" indent="0" algn="l" defTabSz="800100">
            <a:lnSpc>
              <a:spcPct val="90000"/>
            </a:lnSpc>
            <a:spcBef>
              <a:spcPct val="0"/>
            </a:spcBef>
            <a:spcAft>
              <a:spcPct val="35000"/>
            </a:spcAft>
            <a:buNone/>
          </a:pPr>
          <a:r>
            <a:rPr lang="en-US" sz="1800" u="none" kern="1200" dirty="0"/>
            <a:t>Educate about signs and symptoms of local recurrence</a:t>
          </a:r>
        </a:p>
      </dsp:txBody>
      <dsp:txXfrm>
        <a:off x="459790" y="3533768"/>
        <a:ext cx="6045099" cy="452844"/>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10E187-3D0B-4066-A926-9D65A4DB1552}">
      <dsp:nvSpPr>
        <dsp:cNvPr id="0" name=""/>
        <dsp:cNvSpPr/>
      </dsp:nvSpPr>
      <dsp:spPr>
        <a:xfrm>
          <a:off x="0" y="4849"/>
          <a:ext cx="8382000" cy="842400"/>
        </a:xfrm>
        <a:prstGeom prst="roundRect">
          <a:avLst/>
        </a:prstGeom>
        <a:solidFill>
          <a:srgbClr val="365F91"/>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n-US" sz="2400" kern="1200" dirty="0"/>
            <a:t>Screen HNC survivors for:</a:t>
          </a:r>
        </a:p>
      </dsp:txBody>
      <dsp:txXfrm>
        <a:off x="41123" y="45972"/>
        <a:ext cx="8299754" cy="760154"/>
      </dsp:txXfrm>
    </dsp:sp>
    <dsp:sp modelId="{C7869A67-7F76-4F01-8B3F-8F0E07114252}">
      <dsp:nvSpPr>
        <dsp:cNvPr id="0" name=""/>
        <dsp:cNvSpPr/>
      </dsp:nvSpPr>
      <dsp:spPr>
        <a:xfrm>
          <a:off x="0" y="847249"/>
          <a:ext cx="8382000" cy="2747924"/>
        </a:xfrm>
        <a:prstGeom prst="rect">
          <a:avLst/>
        </a:prstGeom>
        <a:solidFill>
          <a:srgbClr val="FFEAD5"/>
        </a:solidFill>
        <a:ln>
          <a:noFill/>
        </a:ln>
        <a:effectLst/>
      </dsp:spPr>
      <dsp:style>
        <a:lnRef idx="0">
          <a:scrgbClr r="0" g="0" b="0"/>
        </a:lnRef>
        <a:fillRef idx="0">
          <a:scrgbClr r="0" g="0" b="0"/>
        </a:fillRef>
        <a:effectRef idx="0">
          <a:scrgbClr r="0" g="0" b="0"/>
        </a:effectRef>
        <a:fontRef idx="minor"/>
      </dsp:style>
      <dsp:txBody>
        <a:bodyPr spcFirstLastPara="0" vert="horz" wrap="square" lIns="266129" tIns="30480" rIns="170688" bIns="30480" numCol="1" spcCol="1270" anchor="t" anchorCtr="0">
          <a:noAutofit/>
        </a:bodyPr>
        <a:lstStyle/>
        <a:p>
          <a:pPr marL="228600" lvl="1" indent="-228600" algn="l" defTabSz="1066800" rtl="0">
            <a:lnSpc>
              <a:spcPct val="90000"/>
            </a:lnSpc>
            <a:spcBef>
              <a:spcPct val="0"/>
            </a:spcBef>
            <a:spcAft>
              <a:spcPct val="20000"/>
            </a:spcAft>
            <a:buChar char="•"/>
          </a:pPr>
          <a:r>
            <a:rPr lang="en-US" sz="2400" kern="1200" dirty="0"/>
            <a:t>Other cancers as would for patients in general population according to ACS Early Detection Recommendations</a:t>
          </a:r>
        </a:p>
        <a:p>
          <a:pPr marL="228600" lvl="1" indent="-228600" algn="l" defTabSz="1066800" rtl="0">
            <a:lnSpc>
              <a:spcPct val="90000"/>
            </a:lnSpc>
            <a:spcBef>
              <a:spcPct val="0"/>
            </a:spcBef>
            <a:spcAft>
              <a:spcPct val="20000"/>
            </a:spcAft>
            <a:buChar char="•"/>
          </a:pPr>
          <a:r>
            <a:rPr lang="en-US" sz="2400" kern="1200" dirty="0"/>
            <a:t>Lung cancer according to ASCO or NCCN recommendations for annual lung cancer screening with low-dose CT (LDCT) for high-risk patients based on smoking history</a:t>
          </a:r>
        </a:p>
        <a:p>
          <a:pPr marL="228600" lvl="1" indent="-228600" algn="l" defTabSz="1066800" rtl="0">
            <a:lnSpc>
              <a:spcPct val="90000"/>
            </a:lnSpc>
            <a:spcBef>
              <a:spcPct val="0"/>
            </a:spcBef>
            <a:spcAft>
              <a:spcPct val="20000"/>
            </a:spcAft>
            <a:buChar char="•"/>
          </a:pPr>
          <a:r>
            <a:rPr lang="en-US" sz="2400" kern="1200" dirty="0"/>
            <a:t>Another head and neck and esophageal cancer as would for patients of increased risk</a:t>
          </a:r>
        </a:p>
      </dsp:txBody>
      <dsp:txXfrm>
        <a:off x="0" y="847249"/>
        <a:ext cx="8382000" cy="2747924"/>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B365FC-32C0-4D3E-B2E7-1ED0D7068A4C}">
      <dsp:nvSpPr>
        <dsp:cNvPr id="0" name=""/>
        <dsp:cNvSpPr/>
      </dsp:nvSpPr>
      <dsp:spPr>
        <a:xfrm>
          <a:off x="0" y="35392"/>
          <a:ext cx="8229600" cy="921600"/>
        </a:xfrm>
        <a:prstGeom prst="rect">
          <a:avLst/>
        </a:prstGeom>
        <a:solidFill>
          <a:srgbClr val="365F91"/>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130048" rIns="227584" bIns="130048" numCol="1" spcCol="1270" anchor="ctr" anchorCtr="0">
          <a:noAutofit/>
        </a:bodyPr>
        <a:lstStyle/>
        <a:p>
          <a:pPr marL="0" lvl="0" indent="0" algn="l" defTabSz="1422400" rtl="0">
            <a:lnSpc>
              <a:spcPct val="90000"/>
            </a:lnSpc>
            <a:spcBef>
              <a:spcPct val="0"/>
            </a:spcBef>
            <a:spcAft>
              <a:spcPct val="35000"/>
            </a:spcAft>
            <a:buNone/>
          </a:pPr>
          <a:r>
            <a:rPr lang="en-US" sz="3200" kern="1200" dirty="0"/>
            <a:t>Refer HNC survivors:</a:t>
          </a:r>
        </a:p>
      </dsp:txBody>
      <dsp:txXfrm>
        <a:off x="0" y="35392"/>
        <a:ext cx="8229600" cy="921600"/>
      </dsp:txXfrm>
    </dsp:sp>
    <dsp:sp modelId="{227E7CB7-1736-4474-A5DE-9E05B1B59133}">
      <dsp:nvSpPr>
        <dsp:cNvPr id="0" name=""/>
        <dsp:cNvSpPr/>
      </dsp:nvSpPr>
      <dsp:spPr>
        <a:xfrm>
          <a:off x="0" y="956992"/>
          <a:ext cx="8229600" cy="3074400"/>
        </a:xfrm>
        <a:prstGeom prst="rect">
          <a:avLst/>
        </a:prstGeom>
        <a:solidFill>
          <a:srgbClr val="FFEAD5">
            <a:alpha val="90000"/>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70688" rIns="227584" bIns="256032" numCol="1" spcCol="1270" anchor="t" anchorCtr="0">
          <a:noAutofit/>
        </a:bodyPr>
        <a:lstStyle/>
        <a:p>
          <a:pPr marL="285750" lvl="1" indent="-285750" algn="l" defTabSz="1422400" rtl="0">
            <a:lnSpc>
              <a:spcPct val="90000"/>
            </a:lnSpc>
            <a:spcBef>
              <a:spcPct val="0"/>
            </a:spcBef>
            <a:spcAft>
              <a:spcPct val="15000"/>
            </a:spcAft>
            <a:buChar char="•"/>
          </a:pPr>
          <a:r>
            <a:rPr lang="en-US" sz="3200" kern="1200" dirty="0"/>
            <a:t>To a rehabilitation specialist to improve range of motion and ability to perform daily tasks </a:t>
          </a:r>
        </a:p>
        <a:p>
          <a:pPr marL="285750" lvl="1" indent="-285750" algn="l" defTabSz="1422400" rtl="0">
            <a:lnSpc>
              <a:spcPct val="90000"/>
            </a:lnSpc>
            <a:spcBef>
              <a:spcPct val="0"/>
            </a:spcBef>
            <a:spcAft>
              <a:spcPct val="15000"/>
            </a:spcAft>
            <a:buChar char="•"/>
          </a:pPr>
          <a:r>
            <a:rPr lang="en-US" sz="3200" kern="1200" dirty="0"/>
            <a:t>More complex clinical situations to a Physical Medicine and Rehabilitation physician for expert assessment</a:t>
          </a:r>
        </a:p>
      </dsp:txBody>
      <dsp:txXfrm>
        <a:off x="0" y="956992"/>
        <a:ext cx="8229600" cy="3074400"/>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E10B6C-4ED9-41F6-A9DD-61861F4E3298}">
      <dsp:nvSpPr>
        <dsp:cNvPr id="0" name=""/>
        <dsp:cNvSpPr/>
      </dsp:nvSpPr>
      <dsp:spPr>
        <a:xfrm>
          <a:off x="-5312103" y="-813527"/>
          <a:ext cx="6325472" cy="6325472"/>
        </a:xfrm>
        <a:prstGeom prst="blockArc">
          <a:avLst>
            <a:gd name="adj1" fmla="val 18900000"/>
            <a:gd name="adj2" fmla="val 2700000"/>
            <a:gd name="adj3" fmla="val 341"/>
          </a:avLst>
        </a:pr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C76A331-F9AB-4869-A9B4-875D4FA623E4}">
      <dsp:nvSpPr>
        <dsp:cNvPr id="0" name=""/>
        <dsp:cNvSpPr/>
      </dsp:nvSpPr>
      <dsp:spPr>
        <a:xfrm>
          <a:off x="530552" y="361214"/>
          <a:ext cx="7934629" cy="722804"/>
        </a:xfrm>
        <a:prstGeom prst="rect">
          <a:avLst/>
        </a:prstGeom>
        <a:solidFill>
          <a:srgbClr val="365F91"/>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3726" tIns="45720" rIns="45720" bIns="45720" numCol="1" spcCol="1270" anchor="ctr" anchorCtr="0">
          <a:noAutofit/>
        </a:bodyPr>
        <a:lstStyle/>
        <a:p>
          <a:pPr marL="0" lvl="0" indent="0" algn="l" defTabSz="800100" rtl="0">
            <a:lnSpc>
              <a:spcPct val="90000"/>
            </a:lnSpc>
            <a:spcBef>
              <a:spcPct val="0"/>
            </a:spcBef>
            <a:spcAft>
              <a:spcPct val="35000"/>
            </a:spcAft>
            <a:buNone/>
          </a:pPr>
          <a:r>
            <a:rPr lang="en-US" sz="1800" kern="1200" dirty="0"/>
            <a:t>Assess for cervical dystonia</a:t>
          </a:r>
        </a:p>
      </dsp:txBody>
      <dsp:txXfrm>
        <a:off x="530552" y="361214"/>
        <a:ext cx="7934629" cy="722804"/>
      </dsp:txXfrm>
    </dsp:sp>
    <dsp:sp modelId="{CDC283DB-2AF6-44C0-8E5A-7EEDA2EAB4E4}">
      <dsp:nvSpPr>
        <dsp:cNvPr id="0" name=""/>
        <dsp:cNvSpPr/>
      </dsp:nvSpPr>
      <dsp:spPr>
        <a:xfrm>
          <a:off x="78799" y="270863"/>
          <a:ext cx="903505" cy="903505"/>
        </a:xfrm>
        <a:prstGeom prst="ellipse">
          <a:avLst/>
        </a:prstGeom>
        <a:solidFill>
          <a:srgbClr val="FFEAD5"/>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62E0A807-7D35-40FC-BD59-2499496CA076}">
      <dsp:nvSpPr>
        <dsp:cNvPr id="0" name=""/>
        <dsp:cNvSpPr/>
      </dsp:nvSpPr>
      <dsp:spPr>
        <a:xfrm>
          <a:off x="944953" y="1445608"/>
          <a:ext cx="7520229" cy="722804"/>
        </a:xfrm>
        <a:prstGeom prst="rect">
          <a:avLst/>
        </a:prstGeom>
        <a:solidFill>
          <a:srgbClr val="365F91"/>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3726" tIns="45720" rIns="45720" bIns="45720" numCol="1" spcCol="1270" anchor="ctr" anchorCtr="0">
          <a:noAutofit/>
        </a:bodyPr>
        <a:lstStyle/>
        <a:p>
          <a:pPr marL="0" lvl="0" indent="0" algn="l" defTabSz="800100" rtl="0">
            <a:lnSpc>
              <a:spcPct val="90000"/>
            </a:lnSpc>
            <a:spcBef>
              <a:spcPct val="0"/>
            </a:spcBef>
            <a:spcAft>
              <a:spcPct val="35000"/>
            </a:spcAft>
            <a:buNone/>
          </a:pPr>
          <a:r>
            <a:rPr lang="en-US" sz="1800" kern="1200" dirty="0"/>
            <a:t>Refer for comprehensive neuromusculoskeletal management if cervical dystonia or neuropathy found</a:t>
          </a:r>
        </a:p>
      </dsp:txBody>
      <dsp:txXfrm>
        <a:off x="944953" y="1445608"/>
        <a:ext cx="7520229" cy="722804"/>
      </dsp:txXfrm>
    </dsp:sp>
    <dsp:sp modelId="{8F19A3A7-F226-46C3-8AAE-4753F4079D88}">
      <dsp:nvSpPr>
        <dsp:cNvPr id="0" name=""/>
        <dsp:cNvSpPr/>
      </dsp:nvSpPr>
      <dsp:spPr>
        <a:xfrm>
          <a:off x="493200" y="1355258"/>
          <a:ext cx="903505" cy="903505"/>
        </a:xfrm>
        <a:prstGeom prst="ellipse">
          <a:avLst/>
        </a:prstGeom>
        <a:solidFill>
          <a:srgbClr val="FFEAD5"/>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AF06BE3D-223B-46B7-A85E-10C51E7723E5}">
      <dsp:nvSpPr>
        <dsp:cNvPr id="0" name=""/>
        <dsp:cNvSpPr/>
      </dsp:nvSpPr>
      <dsp:spPr>
        <a:xfrm>
          <a:off x="944953" y="2530003"/>
          <a:ext cx="7520229" cy="722804"/>
        </a:xfrm>
        <a:prstGeom prst="rect">
          <a:avLst/>
        </a:prstGeom>
        <a:solidFill>
          <a:srgbClr val="365F91"/>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3726" tIns="45720" rIns="45720" bIns="45720" numCol="1" spcCol="1270" anchor="ctr" anchorCtr="0">
          <a:noAutofit/>
        </a:bodyPr>
        <a:lstStyle/>
        <a:p>
          <a:pPr marL="0" lvl="0" indent="0" algn="l" defTabSz="800100" rtl="0">
            <a:lnSpc>
              <a:spcPct val="90000"/>
            </a:lnSpc>
            <a:spcBef>
              <a:spcPct val="0"/>
            </a:spcBef>
            <a:spcAft>
              <a:spcPct val="35000"/>
            </a:spcAft>
            <a:buNone/>
          </a:pPr>
          <a:r>
            <a:rPr lang="en-US" sz="1800" kern="1200" dirty="0"/>
            <a:t>Prescribe nerve stabilizing agents such as pregabalin, gabapentin and duloxetine </a:t>
          </a:r>
          <a:r>
            <a:rPr lang="en-US" sz="1800" b="1" i="1" kern="1200" dirty="0"/>
            <a:t>or </a:t>
          </a:r>
        </a:p>
      </dsp:txBody>
      <dsp:txXfrm>
        <a:off x="944953" y="2530003"/>
        <a:ext cx="7520229" cy="722804"/>
      </dsp:txXfrm>
    </dsp:sp>
    <dsp:sp modelId="{328B4AB5-C9F0-44C1-B5C1-71999A0883FA}">
      <dsp:nvSpPr>
        <dsp:cNvPr id="0" name=""/>
        <dsp:cNvSpPr/>
      </dsp:nvSpPr>
      <dsp:spPr>
        <a:xfrm>
          <a:off x="493200" y="2439653"/>
          <a:ext cx="903505" cy="903505"/>
        </a:xfrm>
        <a:prstGeom prst="ellipse">
          <a:avLst/>
        </a:prstGeom>
        <a:solidFill>
          <a:srgbClr val="FFEAD5"/>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28D8EF5C-1CFB-4DC7-B127-5EB8B3E7AE55}">
      <dsp:nvSpPr>
        <dsp:cNvPr id="0" name=""/>
        <dsp:cNvSpPr/>
      </dsp:nvSpPr>
      <dsp:spPr>
        <a:xfrm>
          <a:off x="530552" y="3614398"/>
          <a:ext cx="7934629" cy="722804"/>
        </a:xfrm>
        <a:prstGeom prst="rect">
          <a:avLst/>
        </a:prstGeom>
        <a:solidFill>
          <a:srgbClr val="365F91"/>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3726" tIns="45720" rIns="45720" bIns="45720" numCol="1" spcCol="1270" anchor="ctr" anchorCtr="0">
          <a:noAutofit/>
        </a:bodyPr>
        <a:lstStyle/>
        <a:p>
          <a:pPr marL="0" lvl="0" indent="0" algn="l" defTabSz="800100" rtl="0">
            <a:lnSpc>
              <a:spcPct val="90000"/>
            </a:lnSpc>
            <a:spcBef>
              <a:spcPct val="0"/>
            </a:spcBef>
            <a:spcAft>
              <a:spcPct val="35000"/>
            </a:spcAft>
            <a:buNone/>
          </a:pPr>
          <a:r>
            <a:rPr lang="en-US" sz="1800" kern="1200" dirty="0"/>
            <a:t>Refer to a specialist for botulinum toxin type A injections into the affected muscles for pain management and spasm control as indicated </a:t>
          </a:r>
        </a:p>
      </dsp:txBody>
      <dsp:txXfrm>
        <a:off x="530552" y="3614398"/>
        <a:ext cx="7934629" cy="722804"/>
      </dsp:txXfrm>
    </dsp:sp>
    <dsp:sp modelId="{ED6CA75B-0814-4215-BE84-8BF4F07048B2}">
      <dsp:nvSpPr>
        <dsp:cNvPr id="0" name=""/>
        <dsp:cNvSpPr/>
      </dsp:nvSpPr>
      <dsp:spPr>
        <a:xfrm>
          <a:off x="78799" y="3524047"/>
          <a:ext cx="903505" cy="903505"/>
        </a:xfrm>
        <a:prstGeom prst="ellipse">
          <a:avLst/>
        </a:prstGeom>
        <a:solidFill>
          <a:srgbClr val="FFEAD5"/>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AB6FCF-BCA4-48B5-88DA-73FEE6D39EE5}">
      <dsp:nvSpPr>
        <dsp:cNvPr id="0" name=""/>
        <dsp:cNvSpPr/>
      </dsp:nvSpPr>
      <dsp:spPr>
        <a:xfrm>
          <a:off x="0" y="419120"/>
          <a:ext cx="8229600" cy="849420"/>
        </a:xfrm>
        <a:prstGeom prst="roundRect">
          <a:avLst/>
        </a:prstGeom>
        <a:solidFill>
          <a:srgbClr val="365F9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rtl="0">
            <a:lnSpc>
              <a:spcPct val="90000"/>
            </a:lnSpc>
            <a:spcBef>
              <a:spcPct val="0"/>
            </a:spcBef>
            <a:spcAft>
              <a:spcPct val="35000"/>
            </a:spcAft>
            <a:buNone/>
          </a:pPr>
          <a:r>
            <a:rPr lang="en-US" sz="2200" kern="1200" dirty="0"/>
            <a:t>Estimated 28% of HNC survivors experience </a:t>
          </a:r>
          <a:r>
            <a:rPr lang="en-US" sz="2200" kern="1200" dirty="0" err="1"/>
            <a:t>trismus</a:t>
          </a:r>
          <a:r>
            <a:rPr lang="en-US" sz="2200" kern="1200" dirty="0"/>
            <a:t> at 1y after treatment</a:t>
          </a:r>
        </a:p>
      </dsp:txBody>
      <dsp:txXfrm>
        <a:off x="41465" y="460585"/>
        <a:ext cx="8146670" cy="766490"/>
      </dsp:txXfrm>
    </dsp:sp>
    <dsp:sp modelId="{548CA9FE-D9F4-4D8F-8ACC-324FB4058812}">
      <dsp:nvSpPr>
        <dsp:cNvPr id="0" name=""/>
        <dsp:cNvSpPr/>
      </dsp:nvSpPr>
      <dsp:spPr>
        <a:xfrm>
          <a:off x="0" y="1331900"/>
          <a:ext cx="8229600" cy="849420"/>
        </a:xfrm>
        <a:prstGeom prst="roundRect">
          <a:avLst/>
        </a:prstGeom>
        <a:solidFill>
          <a:srgbClr val="365F9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rtl="0">
            <a:lnSpc>
              <a:spcPct val="90000"/>
            </a:lnSpc>
            <a:spcBef>
              <a:spcPct val="0"/>
            </a:spcBef>
            <a:spcAft>
              <a:spcPct val="35000"/>
            </a:spcAft>
            <a:buNone/>
          </a:pPr>
          <a:r>
            <a:rPr lang="en-US" sz="2200" kern="1200" dirty="0"/>
            <a:t>Refer to rehabilitation specialists and dental professionals to prevent trismus and to treat </a:t>
          </a:r>
          <a:r>
            <a:rPr lang="en-US" sz="2200" kern="1200" dirty="0" err="1"/>
            <a:t>trismus</a:t>
          </a:r>
          <a:r>
            <a:rPr lang="en-US" sz="2200" kern="1200" dirty="0"/>
            <a:t> as soon as it is diagnosed</a:t>
          </a:r>
        </a:p>
      </dsp:txBody>
      <dsp:txXfrm>
        <a:off x="41465" y="1373365"/>
        <a:ext cx="8146670" cy="766490"/>
      </dsp:txXfrm>
    </dsp:sp>
    <dsp:sp modelId="{353046BF-E974-4391-9CFE-2A8DA313E807}">
      <dsp:nvSpPr>
        <dsp:cNvPr id="0" name=""/>
        <dsp:cNvSpPr/>
      </dsp:nvSpPr>
      <dsp:spPr>
        <a:xfrm>
          <a:off x="0" y="2244680"/>
          <a:ext cx="8229600" cy="849420"/>
        </a:xfrm>
        <a:prstGeom prst="roundRect">
          <a:avLst/>
        </a:prstGeom>
        <a:solidFill>
          <a:srgbClr val="365F9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rtl="0">
            <a:lnSpc>
              <a:spcPct val="90000"/>
            </a:lnSpc>
            <a:spcBef>
              <a:spcPct val="0"/>
            </a:spcBef>
            <a:spcAft>
              <a:spcPct val="35000"/>
            </a:spcAft>
            <a:buNone/>
          </a:pPr>
          <a:r>
            <a:rPr lang="en-US" sz="2200" kern="1200" dirty="0"/>
            <a:t>Prescribe nerve-stabilizing agents to combat pain and spasms</a:t>
          </a:r>
        </a:p>
      </dsp:txBody>
      <dsp:txXfrm>
        <a:off x="41465" y="2286145"/>
        <a:ext cx="8146670" cy="766490"/>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280881-ACB3-476D-A7A8-F58B2B9FBB23}">
      <dsp:nvSpPr>
        <dsp:cNvPr id="0" name=""/>
        <dsp:cNvSpPr/>
      </dsp:nvSpPr>
      <dsp:spPr>
        <a:xfrm>
          <a:off x="0" y="189246"/>
          <a:ext cx="8229600" cy="688769"/>
        </a:xfrm>
        <a:prstGeom prst="rect">
          <a:avLst/>
        </a:prstGeom>
        <a:solidFill>
          <a:srgbClr val="365F91"/>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130048" rIns="227584" bIns="130048" numCol="1" spcCol="1270" anchor="ctr" anchorCtr="0">
          <a:noAutofit/>
        </a:bodyPr>
        <a:lstStyle/>
        <a:p>
          <a:pPr marL="0" lvl="0" indent="0" algn="l" defTabSz="1422400" rtl="0">
            <a:lnSpc>
              <a:spcPct val="90000"/>
            </a:lnSpc>
            <a:spcBef>
              <a:spcPct val="0"/>
            </a:spcBef>
            <a:spcAft>
              <a:spcPct val="35000"/>
            </a:spcAft>
            <a:buNone/>
          </a:pPr>
          <a:r>
            <a:rPr lang="en-US" sz="3200" kern="1200" dirty="0"/>
            <a:t>Refer HNC survivors </a:t>
          </a:r>
        </a:p>
      </dsp:txBody>
      <dsp:txXfrm>
        <a:off x="0" y="189246"/>
        <a:ext cx="8229600" cy="688769"/>
      </dsp:txXfrm>
    </dsp:sp>
    <dsp:sp modelId="{579D5E72-BA55-465D-AE5F-1C58A9097CBB}">
      <dsp:nvSpPr>
        <dsp:cNvPr id="0" name=""/>
        <dsp:cNvSpPr/>
      </dsp:nvSpPr>
      <dsp:spPr>
        <a:xfrm>
          <a:off x="0" y="878016"/>
          <a:ext cx="8229600" cy="3458700"/>
        </a:xfrm>
        <a:prstGeom prst="rect">
          <a:avLst/>
        </a:prstGeom>
        <a:solidFill>
          <a:srgbClr val="FFEAD5">
            <a:alpha val="90000"/>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rtl="0">
            <a:lnSpc>
              <a:spcPct val="90000"/>
            </a:lnSpc>
            <a:spcBef>
              <a:spcPct val="0"/>
            </a:spcBef>
            <a:spcAft>
              <a:spcPct val="15000"/>
            </a:spcAft>
            <a:buChar char="•"/>
          </a:pPr>
          <a:r>
            <a:rPr lang="en-US" sz="2100" kern="1200" dirty="0"/>
            <a:t>With complaints of dysphagia, </a:t>
          </a:r>
          <a:r>
            <a:rPr lang="en-US" sz="2100" kern="1200" dirty="0" err="1"/>
            <a:t>postrandial</a:t>
          </a:r>
          <a:r>
            <a:rPr lang="en-US" sz="2100" kern="1200" dirty="0"/>
            <a:t> cough, unexplained weight loss, and/or pneumonia to an experienced rehabilitation specialist for instrumental evaluation of swallowing function to assess and manage dysphagia and possible aspiration</a:t>
          </a:r>
        </a:p>
        <a:p>
          <a:pPr marL="228600" lvl="1" indent="-228600" algn="l" defTabSz="933450" rtl="0">
            <a:lnSpc>
              <a:spcPct val="90000"/>
            </a:lnSpc>
            <a:spcBef>
              <a:spcPct val="0"/>
            </a:spcBef>
            <a:spcAft>
              <a:spcPct val="15000"/>
            </a:spcAft>
            <a:buChar char="•"/>
          </a:pPr>
          <a:r>
            <a:rPr lang="en-US" sz="2100" kern="1200" dirty="0"/>
            <a:t>To appropriate clinician as needed to address psychosocial barriers to swallowing recovery</a:t>
          </a:r>
        </a:p>
        <a:p>
          <a:pPr marL="228600" lvl="1" indent="-228600" algn="l" defTabSz="933450" rtl="0">
            <a:lnSpc>
              <a:spcPct val="90000"/>
            </a:lnSpc>
            <a:spcBef>
              <a:spcPct val="0"/>
            </a:spcBef>
            <a:spcAft>
              <a:spcPct val="15000"/>
            </a:spcAft>
            <a:buChar char="•"/>
          </a:pPr>
          <a:r>
            <a:rPr lang="en-US" sz="2100" kern="1200" dirty="0"/>
            <a:t>To a rehabilitation specialist for videofluoroscopy as the first-line test for suspected structure due to high degree of coexisting physiologic dysphagia</a:t>
          </a:r>
        </a:p>
        <a:p>
          <a:pPr marL="228600" lvl="1" indent="-228600" algn="l" defTabSz="933450" rtl="0">
            <a:lnSpc>
              <a:spcPct val="90000"/>
            </a:lnSpc>
            <a:spcBef>
              <a:spcPct val="0"/>
            </a:spcBef>
            <a:spcAft>
              <a:spcPct val="15000"/>
            </a:spcAft>
            <a:buChar char="•"/>
          </a:pPr>
          <a:r>
            <a:rPr lang="en-US" sz="2100" kern="1200" dirty="0"/>
            <a:t>To gastroenterologist or head and neck surgeon for esophageal dilation in cases of stricture</a:t>
          </a:r>
        </a:p>
      </dsp:txBody>
      <dsp:txXfrm>
        <a:off x="0" y="878016"/>
        <a:ext cx="8229600" cy="3458700"/>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FC1C22-B5E0-459F-AC1E-D416B765E549}">
      <dsp:nvSpPr>
        <dsp:cNvPr id="0" name=""/>
        <dsp:cNvSpPr/>
      </dsp:nvSpPr>
      <dsp:spPr>
        <a:xfrm>
          <a:off x="0" y="207967"/>
          <a:ext cx="8069262" cy="1764360"/>
        </a:xfrm>
        <a:prstGeom prst="rect">
          <a:avLst/>
        </a:prstGeom>
        <a:solidFill>
          <a:srgbClr val="365F91"/>
        </a:solidFill>
        <a:ln w="38100" cap="flat" cmpd="sng" algn="ctr">
          <a:solidFill>
            <a:srgbClr val="FFEAD5"/>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rtl="0">
            <a:lnSpc>
              <a:spcPct val="90000"/>
            </a:lnSpc>
            <a:spcBef>
              <a:spcPct val="0"/>
            </a:spcBef>
            <a:spcAft>
              <a:spcPct val="35000"/>
            </a:spcAft>
            <a:buNone/>
          </a:pPr>
          <a:r>
            <a:rPr lang="en-US" sz="2900" kern="1200" dirty="0"/>
            <a:t>Assess using NCI's CTCAE v. 4.03, or refer for endoscopic evaluation of mucosal edema of the oropharynx and larynx, tape measurements, sonography or external photographs</a:t>
          </a:r>
        </a:p>
      </dsp:txBody>
      <dsp:txXfrm>
        <a:off x="0" y="207967"/>
        <a:ext cx="8069262" cy="1764360"/>
      </dsp:txXfrm>
    </dsp:sp>
    <dsp:sp modelId="{6E8FE1C3-9498-44FE-8520-28BB05C20954}">
      <dsp:nvSpPr>
        <dsp:cNvPr id="0" name=""/>
        <dsp:cNvSpPr/>
      </dsp:nvSpPr>
      <dsp:spPr>
        <a:xfrm>
          <a:off x="0" y="2285998"/>
          <a:ext cx="8069262" cy="1764360"/>
        </a:xfrm>
        <a:prstGeom prst="rect">
          <a:avLst/>
        </a:prstGeom>
        <a:solidFill>
          <a:srgbClr val="365F91"/>
        </a:solidFill>
        <a:ln w="38100" cap="flat" cmpd="sng" algn="ctr">
          <a:solidFill>
            <a:srgbClr val="FFEAD5"/>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rtl="0">
            <a:lnSpc>
              <a:spcPct val="90000"/>
            </a:lnSpc>
            <a:spcBef>
              <a:spcPct val="0"/>
            </a:spcBef>
            <a:spcAft>
              <a:spcPct val="35000"/>
            </a:spcAft>
            <a:buNone/>
          </a:pPr>
          <a:r>
            <a:rPr lang="en-US" sz="2900" kern="1200" dirty="0"/>
            <a:t>Refer to a rehabilitation specialist for treatment consisting of MLD (manual lymphatic drainage) and, if tolerated, compressive bandaging </a:t>
          </a:r>
        </a:p>
      </dsp:txBody>
      <dsp:txXfrm>
        <a:off x="0" y="2285998"/>
        <a:ext cx="8069262" cy="1764360"/>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12E7DA-C29E-405E-BC05-D9AE04A5D4D6}">
      <dsp:nvSpPr>
        <dsp:cNvPr id="0" name=""/>
        <dsp:cNvSpPr/>
      </dsp:nvSpPr>
      <dsp:spPr>
        <a:xfrm>
          <a:off x="0" y="728367"/>
          <a:ext cx="8229600" cy="748113"/>
        </a:xfrm>
        <a:prstGeom prst="rect">
          <a:avLst/>
        </a:prstGeom>
        <a:solidFill>
          <a:schemeClr val="lt1">
            <a:alpha val="90000"/>
            <a:hueOff val="0"/>
            <a:satOff val="0"/>
            <a:lumOff val="0"/>
            <a:alphaOff val="0"/>
          </a:schemeClr>
        </a:solidFill>
        <a:ln w="25400" cap="flat" cmpd="sng" algn="ctr">
          <a:solidFill>
            <a:srgbClr val="FFEAD5"/>
          </a:solidFill>
          <a:prstDash val="solid"/>
        </a:ln>
        <a:effectLst/>
      </dsp:spPr>
      <dsp:style>
        <a:lnRef idx="2">
          <a:scrgbClr r="0" g="0" b="0"/>
        </a:lnRef>
        <a:fillRef idx="1">
          <a:scrgbClr r="0" g="0" b="0"/>
        </a:fillRef>
        <a:effectRef idx="0">
          <a:scrgbClr r="0" g="0" b="0"/>
        </a:effectRef>
        <a:fontRef idx="minor"/>
      </dsp:style>
    </dsp:sp>
    <dsp:sp modelId="{E12CA2B1-0AF7-4EA3-A6EA-5BFF27685CB3}">
      <dsp:nvSpPr>
        <dsp:cNvPr id="0" name=""/>
        <dsp:cNvSpPr/>
      </dsp:nvSpPr>
      <dsp:spPr>
        <a:xfrm>
          <a:off x="152399" y="297923"/>
          <a:ext cx="6979918" cy="876365"/>
        </a:xfrm>
        <a:prstGeom prst="roundRect">
          <a:avLst/>
        </a:prstGeom>
        <a:solidFill>
          <a:srgbClr val="365F91"/>
        </a:solidFill>
        <a:ln w="25400" cap="flat" cmpd="sng" algn="ctr">
          <a:solidFill>
            <a:srgbClr val="FFEAD5"/>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889000" rtl="0">
            <a:lnSpc>
              <a:spcPct val="90000"/>
            </a:lnSpc>
            <a:spcBef>
              <a:spcPct val="0"/>
            </a:spcBef>
            <a:spcAft>
              <a:spcPct val="35000"/>
            </a:spcAft>
            <a:buNone/>
          </a:pPr>
          <a:r>
            <a:rPr lang="en-US" sz="2000" kern="1200" dirty="0"/>
            <a:t>Assess for fatigue and treat any causative factors (e.g., anemia, thyroid or cardiac dysfunction)</a:t>
          </a:r>
        </a:p>
      </dsp:txBody>
      <dsp:txXfrm>
        <a:off x="195180" y="340704"/>
        <a:ext cx="6894356" cy="790803"/>
      </dsp:txXfrm>
    </dsp:sp>
    <dsp:sp modelId="{1D3B60B7-2ED9-472E-9DE9-68B8ADBE3841}">
      <dsp:nvSpPr>
        <dsp:cNvPr id="0" name=""/>
        <dsp:cNvSpPr/>
      </dsp:nvSpPr>
      <dsp:spPr>
        <a:xfrm>
          <a:off x="0" y="2231167"/>
          <a:ext cx="8229600" cy="748113"/>
        </a:xfrm>
        <a:prstGeom prst="rect">
          <a:avLst/>
        </a:prstGeom>
        <a:solidFill>
          <a:schemeClr val="lt1">
            <a:alpha val="90000"/>
            <a:hueOff val="0"/>
            <a:satOff val="0"/>
            <a:lumOff val="0"/>
            <a:alphaOff val="0"/>
          </a:schemeClr>
        </a:solidFill>
        <a:ln w="25400" cap="flat" cmpd="sng" algn="ctr">
          <a:solidFill>
            <a:srgbClr val="FFEAD5"/>
          </a:solidFill>
          <a:prstDash val="solid"/>
        </a:ln>
        <a:effectLst/>
      </dsp:spPr>
      <dsp:style>
        <a:lnRef idx="2">
          <a:scrgbClr r="0" g="0" b="0"/>
        </a:lnRef>
        <a:fillRef idx="1">
          <a:scrgbClr r="0" g="0" b="0"/>
        </a:fillRef>
        <a:effectRef idx="0">
          <a:scrgbClr r="0" g="0" b="0"/>
        </a:effectRef>
        <a:fontRef idx="minor"/>
      </dsp:style>
    </dsp:sp>
    <dsp:sp modelId="{0C6E145D-6E22-45F7-A936-8E56BE0CD736}">
      <dsp:nvSpPr>
        <dsp:cNvPr id="0" name=""/>
        <dsp:cNvSpPr/>
      </dsp:nvSpPr>
      <dsp:spPr>
        <a:xfrm>
          <a:off x="152399" y="1800723"/>
          <a:ext cx="6979918" cy="876365"/>
        </a:xfrm>
        <a:prstGeom prst="roundRect">
          <a:avLst/>
        </a:prstGeom>
        <a:solidFill>
          <a:srgbClr val="365F91"/>
        </a:solidFill>
        <a:ln w="25400" cap="flat" cmpd="sng" algn="ctr">
          <a:solidFill>
            <a:srgbClr val="FFEAD5"/>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889000" rtl="0">
            <a:lnSpc>
              <a:spcPct val="90000"/>
            </a:lnSpc>
            <a:spcBef>
              <a:spcPct val="0"/>
            </a:spcBef>
            <a:spcAft>
              <a:spcPct val="35000"/>
            </a:spcAft>
            <a:buNone/>
          </a:pPr>
          <a:r>
            <a:rPr lang="en-US" sz="2000" kern="1200" dirty="0"/>
            <a:t>Offer treatment or referral for factors that may impact fatigue (e.g., mood disorders, sleep disturbance, pain)</a:t>
          </a:r>
        </a:p>
      </dsp:txBody>
      <dsp:txXfrm>
        <a:off x="195180" y="1843504"/>
        <a:ext cx="6894356" cy="790803"/>
      </dsp:txXfrm>
    </dsp:sp>
    <dsp:sp modelId="{C13DA8BE-75F4-466E-ABEE-EA0ADD1130C0}">
      <dsp:nvSpPr>
        <dsp:cNvPr id="0" name=""/>
        <dsp:cNvSpPr/>
      </dsp:nvSpPr>
      <dsp:spPr>
        <a:xfrm>
          <a:off x="0" y="3733967"/>
          <a:ext cx="8229600" cy="748113"/>
        </a:xfrm>
        <a:prstGeom prst="rect">
          <a:avLst/>
        </a:prstGeom>
        <a:solidFill>
          <a:schemeClr val="lt1">
            <a:alpha val="90000"/>
            <a:hueOff val="0"/>
            <a:satOff val="0"/>
            <a:lumOff val="0"/>
            <a:alphaOff val="0"/>
          </a:schemeClr>
        </a:solidFill>
        <a:ln w="25400" cap="flat" cmpd="sng" algn="ctr">
          <a:solidFill>
            <a:srgbClr val="FFEAD5"/>
          </a:solidFill>
          <a:prstDash val="solid"/>
        </a:ln>
        <a:effectLst/>
      </dsp:spPr>
      <dsp:style>
        <a:lnRef idx="2">
          <a:scrgbClr r="0" g="0" b="0"/>
        </a:lnRef>
        <a:fillRef idx="1">
          <a:scrgbClr r="0" g="0" b="0"/>
        </a:fillRef>
        <a:effectRef idx="0">
          <a:scrgbClr r="0" g="0" b="0"/>
        </a:effectRef>
        <a:fontRef idx="minor"/>
      </dsp:style>
    </dsp:sp>
    <dsp:sp modelId="{53A3AE2D-E291-4BB7-9036-1E9FE9DE56FC}">
      <dsp:nvSpPr>
        <dsp:cNvPr id="0" name=""/>
        <dsp:cNvSpPr/>
      </dsp:nvSpPr>
      <dsp:spPr>
        <a:xfrm>
          <a:off x="152399" y="3303522"/>
          <a:ext cx="6979918" cy="876365"/>
        </a:xfrm>
        <a:prstGeom prst="roundRect">
          <a:avLst/>
        </a:prstGeom>
        <a:solidFill>
          <a:srgbClr val="365F91"/>
        </a:solidFill>
        <a:ln w="25400" cap="flat" cmpd="sng" algn="ctr">
          <a:solidFill>
            <a:srgbClr val="FFEAD5"/>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889000" rtl="0">
            <a:lnSpc>
              <a:spcPct val="90000"/>
            </a:lnSpc>
            <a:spcBef>
              <a:spcPct val="0"/>
            </a:spcBef>
            <a:spcAft>
              <a:spcPct val="35000"/>
            </a:spcAft>
            <a:buNone/>
          </a:pPr>
          <a:r>
            <a:rPr lang="en-US" sz="2000" kern="1200" dirty="0"/>
            <a:t>Counsel survivors to engage in regular physical activity and refer for cognitive behavioral therapy as appropriate</a:t>
          </a:r>
        </a:p>
      </dsp:txBody>
      <dsp:txXfrm>
        <a:off x="195180" y="3346303"/>
        <a:ext cx="6894356" cy="79080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00F463-B994-4FA7-A532-E0CEEA81B1D3}">
      <dsp:nvSpPr>
        <dsp:cNvPr id="0" name=""/>
        <dsp:cNvSpPr/>
      </dsp:nvSpPr>
      <dsp:spPr>
        <a:xfrm>
          <a:off x="0" y="159179"/>
          <a:ext cx="8763000" cy="415800"/>
        </a:xfrm>
        <a:prstGeom prst="rect">
          <a:avLst/>
        </a:prstGeom>
        <a:solidFill>
          <a:srgbClr val="FFEAD5"/>
        </a:solidFill>
        <a:ln w="9525" cap="flat" cmpd="sng" algn="ctr">
          <a:solidFill>
            <a:srgbClr val="365F91"/>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680106" tIns="166624" rIns="680106" bIns="85344" numCol="1" spcCol="1270" anchor="t" anchorCtr="0">
          <a:noAutofit/>
        </a:bodyPr>
        <a:lstStyle/>
        <a:p>
          <a:pPr marL="114300" lvl="1" indent="-114300" algn="l" defTabSz="533400" rtl="0">
            <a:lnSpc>
              <a:spcPct val="90000"/>
            </a:lnSpc>
            <a:spcBef>
              <a:spcPct val="0"/>
            </a:spcBef>
            <a:spcAft>
              <a:spcPct val="15000"/>
            </a:spcAft>
            <a:buChar char="•"/>
          </a:pPr>
          <a:r>
            <a:rPr lang="en-US" sz="1200" kern="1200" dirty="0"/>
            <a:t>American Cancer Society Head and Neck Cancer Survivorship Care Guideline published in 2016</a:t>
          </a:r>
        </a:p>
      </dsp:txBody>
      <dsp:txXfrm>
        <a:off x="0" y="159179"/>
        <a:ext cx="8763000" cy="415800"/>
      </dsp:txXfrm>
    </dsp:sp>
    <dsp:sp modelId="{E9DC8A87-2B21-4773-879F-A00930AD06B8}">
      <dsp:nvSpPr>
        <dsp:cNvPr id="0" name=""/>
        <dsp:cNvSpPr/>
      </dsp:nvSpPr>
      <dsp:spPr>
        <a:xfrm>
          <a:off x="438150" y="41099"/>
          <a:ext cx="6134100" cy="236160"/>
        </a:xfrm>
        <a:prstGeom prst="roundRect">
          <a:avLst/>
        </a:prstGeom>
        <a:solidFill>
          <a:srgbClr val="365F91"/>
        </a:solidFill>
        <a:ln>
          <a:solidFill>
            <a:srgbClr val="365F91"/>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31854" tIns="0" rIns="231854" bIns="0" numCol="1" spcCol="1270" anchor="ctr" anchorCtr="0">
          <a:noAutofit/>
        </a:bodyPr>
        <a:lstStyle/>
        <a:p>
          <a:pPr marL="0" lvl="0" indent="0" algn="l" defTabSz="533400" rtl="0">
            <a:lnSpc>
              <a:spcPct val="90000"/>
            </a:lnSpc>
            <a:spcBef>
              <a:spcPct val="0"/>
            </a:spcBef>
            <a:spcAft>
              <a:spcPct val="35000"/>
            </a:spcAft>
            <a:buNone/>
          </a:pPr>
          <a:r>
            <a:rPr lang="en-US" sz="1200" kern="1200" dirty="0"/>
            <a:t>Basis</a:t>
          </a:r>
        </a:p>
      </dsp:txBody>
      <dsp:txXfrm>
        <a:off x="449678" y="52627"/>
        <a:ext cx="6111044" cy="213104"/>
      </dsp:txXfrm>
    </dsp:sp>
    <dsp:sp modelId="{563E1B55-DB50-4DC4-9395-ACB1B619D996}">
      <dsp:nvSpPr>
        <dsp:cNvPr id="0" name=""/>
        <dsp:cNvSpPr/>
      </dsp:nvSpPr>
      <dsp:spPr>
        <a:xfrm>
          <a:off x="0" y="729500"/>
          <a:ext cx="8763000" cy="1713600"/>
        </a:xfrm>
        <a:prstGeom prst="rect">
          <a:avLst/>
        </a:prstGeom>
        <a:solidFill>
          <a:srgbClr val="FFEAD5">
            <a:alpha val="90000"/>
          </a:srgbClr>
        </a:solidFill>
        <a:ln w="9525" cap="flat" cmpd="sng" algn="ctr">
          <a:solidFill>
            <a:srgbClr val="365F91"/>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680106" tIns="166624" rIns="680106" bIns="85344" numCol="1" spcCol="1270" anchor="t" anchorCtr="0">
          <a:noAutofit/>
        </a:bodyPr>
        <a:lstStyle/>
        <a:p>
          <a:pPr marL="114300" lvl="1" indent="-114300" algn="l" defTabSz="533400" rtl="0">
            <a:lnSpc>
              <a:spcPct val="90000"/>
            </a:lnSpc>
            <a:spcBef>
              <a:spcPct val="0"/>
            </a:spcBef>
            <a:spcAft>
              <a:spcPct val="15000"/>
            </a:spcAft>
            <a:buChar char="•"/>
          </a:pPr>
          <a:r>
            <a:rPr lang="en-US" sz="1200" kern="1200" dirty="0"/>
            <a:t>Primary care clinician</a:t>
          </a:r>
        </a:p>
        <a:p>
          <a:pPr marL="114300" lvl="1" indent="-114300" algn="l" defTabSz="533400" rtl="0">
            <a:lnSpc>
              <a:spcPct val="90000"/>
            </a:lnSpc>
            <a:spcBef>
              <a:spcPct val="0"/>
            </a:spcBef>
            <a:spcAft>
              <a:spcPct val="15000"/>
            </a:spcAft>
            <a:buChar char="•"/>
          </a:pPr>
          <a:r>
            <a:rPr lang="en-US" sz="1200" kern="1200" dirty="0"/>
            <a:t>Dentist</a:t>
          </a:r>
        </a:p>
        <a:p>
          <a:pPr marL="114300" lvl="1" indent="-114300" algn="l" defTabSz="533400" rtl="0">
            <a:lnSpc>
              <a:spcPct val="90000"/>
            </a:lnSpc>
            <a:spcBef>
              <a:spcPct val="0"/>
            </a:spcBef>
            <a:spcAft>
              <a:spcPct val="15000"/>
            </a:spcAft>
            <a:buChar char="•"/>
          </a:pPr>
          <a:r>
            <a:rPr lang="en-US" sz="1200" kern="1200" dirty="0"/>
            <a:t>Oncologist (Surgical, Medical, Radiation)</a:t>
          </a:r>
        </a:p>
        <a:p>
          <a:pPr marL="114300" lvl="1" indent="-114300" algn="l" defTabSz="533400" rtl="0">
            <a:lnSpc>
              <a:spcPct val="90000"/>
            </a:lnSpc>
            <a:spcBef>
              <a:spcPct val="0"/>
            </a:spcBef>
            <a:spcAft>
              <a:spcPct val="15000"/>
            </a:spcAft>
            <a:buChar char="•"/>
          </a:pPr>
          <a:r>
            <a:rPr lang="en-US" sz="1200" kern="1200" dirty="0"/>
            <a:t>Clinical psychologist</a:t>
          </a:r>
        </a:p>
        <a:p>
          <a:pPr marL="114300" lvl="1" indent="-114300" algn="l" defTabSz="533400" rtl="0">
            <a:lnSpc>
              <a:spcPct val="90000"/>
            </a:lnSpc>
            <a:spcBef>
              <a:spcPct val="0"/>
            </a:spcBef>
            <a:spcAft>
              <a:spcPct val="15000"/>
            </a:spcAft>
            <a:buChar char="•"/>
          </a:pPr>
          <a:r>
            <a:rPr lang="en-US" sz="1200" kern="1200" dirty="0"/>
            <a:t>Speech-language pathologist</a:t>
          </a:r>
        </a:p>
        <a:p>
          <a:pPr marL="114300" lvl="1" indent="-114300" algn="l" defTabSz="533400" rtl="0">
            <a:lnSpc>
              <a:spcPct val="90000"/>
            </a:lnSpc>
            <a:spcBef>
              <a:spcPct val="0"/>
            </a:spcBef>
            <a:spcAft>
              <a:spcPct val="15000"/>
            </a:spcAft>
            <a:buChar char="•"/>
          </a:pPr>
          <a:r>
            <a:rPr lang="en-US" sz="1200" kern="1200" dirty="0"/>
            <a:t>Rehabilitation specialist</a:t>
          </a:r>
        </a:p>
        <a:p>
          <a:pPr marL="114300" lvl="1" indent="-114300" algn="l" defTabSz="533400" rtl="0">
            <a:lnSpc>
              <a:spcPct val="90000"/>
            </a:lnSpc>
            <a:spcBef>
              <a:spcPct val="0"/>
            </a:spcBef>
            <a:spcAft>
              <a:spcPct val="15000"/>
            </a:spcAft>
            <a:buChar char="•"/>
          </a:pPr>
          <a:r>
            <a:rPr lang="en-US" sz="1200" kern="1200" dirty="0"/>
            <a:t>Nurse</a:t>
          </a:r>
        </a:p>
        <a:p>
          <a:pPr marL="114300" lvl="1" indent="-114300" algn="l" defTabSz="533400" rtl="0">
            <a:lnSpc>
              <a:spcPct val="90000"/>
            </a:lnSpc>
            <a:spcBef>
              <a:spcPct val="0"/>
            </a:spcBef>
            <a:spcAft>
              <a:spcPct val="15000"/>
            </a:spcAft>
            <a:buChar char="•"/>
          </a:pPr>
          <a:r>
            <a:rPr lang="en-US" sz="1200" kern="1200" dirty="0"/>
            <a:t>Cancer survivor</a:t>
          </a:r>
        </a:p>
      </dsp:txBody>
      <dsp:txXfrm>
        <a:off x="0" y="729500"/>
        <a:ext cx="8763000" cy="1713600"/>
      </dsp:txXfrm>
    </dsp:sp>
    <dsp:sp modelId="{602FCBF5-C1D6-4F0A-AF64-BBF519068849}">
      <dsp:nvSpPr>
        <dsp:cNvPr id="0" name=""/>
        <dsp:cNvSpPr/>
      </dsp:nvSpPr>
      <dsp:spPr>
        <a:xfrm>
          <a:off x="438150" y="618180"/>
          <a:ext cx="6134100" cy="236160"/>
        </a:xfrm>
        <a:prstGeom prst="roundRect">
          <a:avLst/>
        </a:prstGeom>
        <a:solidFill>
          <a:srgbClr val="365F91"/>
        </a:solidFill>
        <a:ln>
          <a:solidFill>
            <a:srgbClr val="365F91"/>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31854" tIns="0" rIns="231854" bIns="0" numCol="1" spcCol="1270" anchor="ctr" anchorCtr="0">
          <a:noAutofit/>
        </a:bodyPr>
        <a:lstStyle/>
        <a:p>
          <a:pPr marL="0" lvl="0" indent="0" algn="l" defTabSz="533400" rtl="0">
            <a:lnSpc>
              <a:spcPct val="90000"/>
            </a:lnSpc>
            <a:spcBef>
              <a:spcPct val="0"/>
            </a:spcBef>
            <a:spcAft>
              <a:spcPct val="35000"/>
            </a:spcAft>
            <a:buNone/>
          </a:pPr>
          <a:r>
            <a:rPr lang="en-US" sz="1200" kern="1200" dirty="0"/>
            <a:t>Multidisciplinary Workgroup</a:t>
          </a:r>
        </a:p>
      </dsp:txBody>
      <dsp:txXfrm>
        <a:off x="449678" y="629708"/>
        <a:ext cx="6111044" cy="213104"/>
      </dsp:txXfrm>
    </dsp:sp>
    <dsp:sp modelId="{AC3F7A55-4555-426B-A2C2-5A195211EC27}">
      <dsp:nvSpPr>
        <dsp:cNvPr id="0" name=""/>
        <dsp:cNvSpPr/>
      </dsp:nvSpPr>
      <dsp:spPr>
        <a:xfrm>
          <a:off x="0" y="2611140"/>
          <a:ext cx="8763000" cy="781200"/>
        </a:xfrm>
        <a:prstGeom prst="rect">
          <a:avLst/>
        </a:prstGeom>
        <a:solidFill>
          <a:srgbClr val="FFEAD5"/>
        </a:solidFill>
        <a:ln w="9525" cap="flat" cmpd="sng" algn="ctr">
          <a:solidFill>
            <a:srgbClr val="365F91"/>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680106" tIns="166624" rIns="680106" bIns="85344" numCol="1" spcCol="1270" anchor="t" anchorCtr="0">
          <a:noAutofit/>
        </a:bodyPr>
        <a:lstStyle/>
        <a:p>
          <a:pPr marL="114300" lvl="1" indent="-114300" algn="l" defTabSz="533400" rtl="0">
            <a:lnSpc>
              <a:spcPct val="90000"/>
            </a:lnSpc>
            <a:spcBef>
              <a:spcPct val="0"/>
            </a:spcBef>
            <a:spcAft>
              <a:spcPct val="15000"/>
            </a:spcAft>
            <a:buChar char="•"/>
          </a:pPr>
          <a:r>
            <a:rPr lang="en-US" sz="1200" kern="1200" dirty="0">
              <a:solidFill>
                <a:schemeClr val="tx1"/>
              </a:solidFill>
            </a:rPr>
            <a:t>ACS staff conducted preliminary systematic evidence reviews to develop a foundation for expert panelists</a:t>
          </a:r>
        </a:p>
        <a:p>
          <a:pPr marL="114300" lvl="1" indent="-114300" algn="l" defTabSz="533400" rtl="0">
            <a:lnSpc>
              <a:spcPct val="90000"/>
            </a:lnSpc>
            <a:spcBef>
              <a:spcPct val="0"/>
            </a:spcBef>
            <a:spcAft>
              <a:spcPct val="15000"/>
            </a:spcAft>
            <a:buChar char="•"/>
          </a:pPr>
          <a:r>
            <a:rPr lang="en-US" sz="1200" kern="1200" dirty="0">
              <a:solidFill>
                <a:schemeClr val="tx1"/>
              </a:solidFill>
            </a:rPr>
            <a:t>Expert panelists divided into topic focused subgroups </a:t>
          </a:r>
        </a:p>
        <a:p>
          <a:pPr marL="114300" lvl="1" indent="-114300" algn="l" defTabSz="533400" rtl="0">
            <a:lnSpc>
              <a:spcPct val="90000"/>
            </a:lnSpc>
            <a:spcBef>
              <a:spcPct val="0"/>
            </a:spcBef>
            <a:spcAft>
              <a:spcPct val="15000"/>
            </a:spcAft>
            <a:buChar char="•"/>
          </a:pPr>
          <a:r>
            <a:rPr lang="en-US" sz="1200" kern="1200" dirty="0">
              <a:solidFill>
                <a:schemeClr val="tx1"/>
              </a:solidFill>
            </a:rPr>
            <a:t>Conducted additional literature review and analysis</a:t>
          </a:r>
        </a:p>
      </dsp:txBody>
      <dsp:txXfrm>
        <a:off x="0" y="2611140"/>
        <a:ext cx="8763000" cy="781200"/>
      </dsp:txXfrm>
    </dsp:sp>
    <dsp:sp modelId="{42F661BD-A689-4771-8254-52EEB7AEF54F}">
      <dsp:nvSpPr>
        <dsp:cNvPr id="0" name=""/>
        <dsp:cNvSpPr/>
      </dsp:nvSpPr>
      <dsp:spPr>
        <a:xfrm>
          <a:off x="438150" y="2493060"/>
          <a:ext cx="6134100" cy="236160"/>
        </a:xfrm>
        <a:prstGeom prst="roundRect">
          <a:avLst/>
        </a:prstGeom>
        <a:solidFill>
          <a:srgbClr val="365F91"/>
        </a:solidFill>
        <a:ln>
          <a:solidFill>
            <a:srgbClr val="365F91"/>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31854" tIns="0" rIns="231854" bIns="0" numCol="1" spcCol="1270" anchor="ctr" anchorCtr="0">
          <a:noAutofit/>
        </a:bodyPr>
        <a:lstStyle/>
        <a:p>
          <a:pPr marL="0" lvl="0" indent="0" algn="l" defTabSz="533400" rtl="0">
            <a:lnSpc>
              <a:spcPct val="90000"/>
            </a:lnSpc>
            <a:spcBef>
              <a:spcPct val="0"/>
            </a:spcBef>
            <a:spcAft>
              <a:spcPct val="35000"/>
            </a:spcAft>
            <a:buNone/>
          </a:pPr>
          <a:r>
            <a:rPr lang="en-US" sz="1200" kern="1200" dirty="0"/>
            <a:t>Literature Review</a:t>
          </a:r>
        </a:p>
      </dsp:txBody>
      <dsp:txXfrm>
        <a:off x="449678" y="2504588"/>
        <a:ext cx="6111044" cy="213104"/>
      </dsp:txXfrm>
    </dsp:sp>
    <dsp:sp modelId="{474A95FD-A3D5-43B1-A977-FB737684622C}">
      <dsp:nvSpPr>
        <dsp:cNvPr id="0" name=""/>
        <dsp:cNvSpPr/>
      </dsp:nvSpPr>
      <dsp:spPr>
        <a:xfrm>
          <a:off x="0" y="3553620"/>
          <a:ext cx="8763000" cy="415800"/>
        </a:xfrm>
        <a:prstGeom prst="rect">
          <a:avLst/>
        </a:prstGeom>
        <a:solidFill>
          <a:srgbClr val="FFEAD5">
            <a:alpha val="90000"/>
          </a:srgbClr>
        </a:solidFill>
        <a:ln w="9525" cap="flat" cmpd="sng" algn="ctr">
          <a:solidFill>
            <a:srgbClr val="365F91"/>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680106" tIns="166624" rIns="680106" bIns="85344" numCol="1" spcCol="1270" anchor="t" anchorCtr="0">
          <a:noAutofit/>
        </a:bodyPr>
        <a:lstStyle/>
        <a:p>
          <a:pPr marL="114300" lvl="1" indent="-114300" algn="l" defTabSz="533400" rtl="0">
            <a:lnSpc>
              <a:spcPct val="90000"/>
            </a:lnSpc>
            <a:spcBef>
              <a:spcPct val="0"/>
            </a:spcBef>
            <a:spcAft>
              <a:spcPct val="15000"/>
            </a:spcAft>
            <a:buChar char="•"/>
          </a:pPr>
          <a:r>
            <a:rPr lang="en-US" sz="1200" kern="1200" dirty="0"/>
            <a:t>184 articles used to support the guideline </a:t>
          </a:r>
        </a:p>
      </dsp:txBody>
      <dsp:txXfrm>
        <a:off x="0" y="3553620"/>
        <a:ext cx="8763000" cy="415800"/>
      </dsp:txXfrm>
    </dsp:sp>
    <dsp:sp modelId="{A4AEA78B-7814-4AA1-BCD4-2DDE1CEE9D5F}">
      <dsp:nvSpPr>
        <dsp:cNvPr id="0" name=""/>
        <dsp:cNvSpPr/>
      </dsp:nvSpPr>
      <dsp:spPr>
        <a:xfrm>
          <a:off x="438150" y="3435540"/>
          <a:ext cx="6134100" cy="236160"/>
        </a:xfrm>
        <a:prstGeom prst="roundRect">
          <a:avLst/>
        </a:prstGeom>
        <a:solidFill>
          <a:srgbClr val="365F91"/>
        </a:solidFill>
        <a:ln>
          <a:solidFill>
            <a:srgbClr val="365F91"/>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31854" tIns="0" rIns="231854" bIns="0" numCol="1" spcCol="1270" anchor="ctr" anchorCtr="0">
          <a:noAutofit/>
        </a:bodyPr>
        <a:lstStyle/>
        <a:p>
          <a:pPr marL="0" lvl="0" indent="0" algn="l" defTabSz="533400" rtl="0">
            <a:lnSpc>
              <a:spcPct val="90000"/>
            </a:lnSpc>
            <a:spcBef>
              <a:spcPct val="0"/>
            </a:spcBef>
            <a:spcAft>
              <a:spcPct val="35000"/>
            </a:spcAft>
            <a:buNone/>
          </a:pPr>
          <a:r>
            <a:rPr lang="en-US" sz="1200" kern="1200" dirty="0"/>
            <a:t>Articles Included</a:t>
          </a:r>
        </a:p>
      </dsp:txBody>
      <dsp:txXfrm>
        <a:off x="449678" y="3447068"/>
        <a:ext cx="6111044" cy="213104"/>
      </dsp:txXfrm>
    </dsp:sp>
    <dsp:sp modelId="{539074F0-E974-4D59-AA6E-3327B28B5423}">
      <dsp:nvSpPr>
        <dsp:cNvPr id="0" name=""/>
        <dsp:cNvSpPr/>
      </dsp:nvSpPr>
      <dsp:spPr>
        <a:xfrm>
          <a:off x="0" y="4130700"/>
          <a:ext cx="8763000" cy="781200"/>
        </a:xfrm>
        <a:prstGeom prst="rect">
          <a:avLst/>
        </a:prstGeom>
        <a:solidFill>
          <a:srgbClr val="FFEAD5">
            <a:alpha val="90000"/>
          </a:srgbClr>
        </a:solidFill>
        <a:ln w="9525" cap="flat" cmpd="sng" algn="ctr">
          <a:solidFill>
            <a:srgbClr val="365F91"/>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680106" tIns="166624" rIns="680106" bIns="85344" numCol="1" spcCol="1270" anchor="t" anchorCtr="0">
          <a:noAutofit/>
        </a:bodyPr>
        <a:lstStyle/>
        <a:p>
          <a:pPr marL="114300" lvl="1" indent="-114300" algn="l" defTabSz="533400" rtl="0">
            <a:lnSpc>
              <a:spcPct val="90000"/>
            </a:lnSpc>
            <a:spcBef>
              <a:spcPct val="0"/>
            </a:spcBef>
            <a:spcAft>
              <a:spcPct val="15000"/>
            </a:spcAft>
            <a:buChar char="•"/>
          </a:pPr>
          <a:r>
            <a:rPr lang="en-US" sz="1200" kern="1200" dirty="0">
              <a:solidFill>
                <a:schemeClr val="tx1"/>
              </a:solidFill>
            </a:rPr>
            <a:t>ACS &amp; GW internal experts</a:t>
          </a:r>
        </a:p>
        <a:p>
          <a:pPr marL="114300" lvl="1" indent="-114300" algn="l" defTabSz="533400" rtl="0">
            <a:lnSpc>
              <a:spcPct val="90000"/>
            </a:lnSpc>
            <a:spcBef>
              <a:spcPct val="0"/>
            </a:spcBef>
            <a:spcAft>
              <a:spcPct val="15000"/>
            </a:spcAft>
            <a:buChar char="•"/>
          </a:pPr>
          <a:r>
            <a:rPr lang="en-US" sz="1200" kern="1200" dirty="0">
              <a:solidFill>
                <a:schemeClr val="tx1"/>
              </a:solidFill>
            </a:rPr>
            <a:t>ACS Priority Mission Outcomes Committee and National Board of Directors and</a:t>
          </a:r>
        </a:p>
        <a:p>
          <a:pPr marL="114300" lvl="1" indent="-114300" algn="l" defTabSz="533400" rtl="0">
            <a:lnSpc>
              <a:spcPct val="90000"/>
            </a:lnSpc>
            <a:spcBef>
              <a:spcPct val="0"/>
            </a:spcBef>
            <a:spcAft>
              <a:spcPct val="15000"/>
            </a:spcAft>
            <a:buChar char="•"/>
          </a:pPr>
          <a:r>
            <a:rPr lang="en-US" sz="1200" kern="1200" dirty="0">
              <a:solidFill>
                <a:schemeClr val="tx1"/>
              </a:solidFill>
            </a:rPr>
            <a:t>External experts</a:t>
          </a:r>
        </a:p>
      </dsp:txBody>
      <dsp:txXfrm>
        <a:off x="0" y="4130700"/>
        <a:ext cx="8763000" cy="781200"/>
      </dsp:txXfrm>
    </dsp:sp>
    <dsp:sp modelId="{6F5AA880-3647-4D89-9A09-075051BE9759}">
      <dsp:nvSpPr>
        <dsp:cNvPr id="0" name=""/>
        <dsp:cNvSpPr/>
      </dsp:nvSpPr>
      <dsp:spPr>
        <a:xfrm>
          <a:off x="438150" y="4012620"/>
          <a:ext cx="6134100" cy="236160"/>
        </a:xfrm>
        <a:prstGeom prst="roundRect">
          <a:avLst/>
        </a:prstGeom>
        <a:solidFill>
          <a:srgbClr val="365F91"/>
        </a:solidFill>
        <a:ln>
          <a:solidFill>
            <a:srgbClr val="365F91"/>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31854" tIns="0" rIns="231854" bIns="0" numCol="1" spcCol="1270" anchor="ctr" anchorCtr="0">
          <a:noAutofit/>
        </a:bodyPr>
        <a:lstStyle/>
        <a:p>
          <a:pPr marL="0" lvl="0" indent="0" algn="l" defTabSz="533400" rtl="0">
            <a:lnSpc>
              <a:spcPct val="90000"/>
            </a:lnSpc>
            <a:spcBef>
              <a:spcPct val="0"/>
            </a:spcBef>
            <a:spcAft>
              <a:spcPct val="35000"/>
            </a:spcAft>
            <a:buNone/>
          </a:pPr>
          <a:r>
            <a:rPr lang="en-US" sz="1200" kern="1200" dirty="0"/>
            <a:t>Vetted by</a:t>
          </a:r>
        </a:p>
      </dsp:txBody>
      <dsp:txXfrm>
        <a:off x="449678" y="4024148"/>
        <a:ext cx="6111044" cy="213104"/>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987C69-7815-44E8-8C0C-3C0A7DAECBD2}">
      <dsp:nvSpPr>
        <dsp:cNvPr id="0" name=""/>
        <dsp:cNvSpPr/>
      </dsp:nvSpPr>
      <dsp:spPr>
        <a:xfrm>
          <a:off x="1655847" y="2475"/>
          <a:ext cx="3884704" cy="2676561"/>
        </a:xfrm>
        <a:prstGeom prst="round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57000" b="-57000"/>
          </a:stretch>
        </a:blip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16B2E052-C489-4039-B99A-6B83B326562A}">
      <dsp:nvSpPr>
        <dsp:cNvPr id="0" name=""/>
        <dsp:cNvSpPr/>
      </dsp:nvSpPr>
      <dsp:spPr>
        <a:xfrm>
          <a:off x="931466" y="2679036"/>
          <a:ext cx="5333465" cy="14412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199136" rIns="199136" bIns="0" numCol="1" spcCol="1270" anchor="t" anchorCtr="0">
          <a:noAutofit/>
        </a:bodyPr>
        <a:lstStyle/>
        <a:p>
          <a:pPr marL="0" lvl="0" indent="0" algn="ctr" defTabSz="1244600" rtl="0">
            <a:lnSpc>
              <a:spcPct val="90000"/>
            </a:lnSpc>
            <a:spcBef>
              <a:spcPct val="0"/>
            </a:spcBef>
            <a:spcAft>
              <a:spcPct val="35000"/>
            </a:spcAft>
            <a:buNone/>
          </a:pPr>
          <a:r>
            <a:rPr lang="en-US" sz="2800" kern="1200" dirty="0"/>
            <a:t>Refer to appropriate specialists for loss of hearing, vertigo or vestibular neuropathy</a:t>
          </a:r>
        </a:p>
      </dsp:txBody>
      <dsp:txXfrm>
        <a:off x="931466" y="2679036"/>
        <a:ext cx="5333465" cy="1441225"/>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454C13-D6EC-42DC-BB6E-755B872B037B}">
      <dsp:nvSpPr>
        <dsp:cNvPr id="0" name=""/>
        <dsp:cNvSpPr/>
      </dsp:nvSpPr>
      <dsp:spPr>
        <a:xfrm>
          <a:off x="-5420024" y="-836291"/>
          <a:ext cx="6503346" cy="6503346"/>
        </a:xfrm>
        <a:prstGeom prst="blockArc">
          <a:avLst>
            <a:gd name="adj1" fmla="val 18900000"/>
            <a:gd name="adj2" fmla="val 2700000"/>
            <a:gd name="adj3" fmla="val 332"/>
          </a:avLst>
        </a:pr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14BF2AA-61C1-4D3A-88BE-B0E2EA5017A9}">
      <dsp:nvSpPr>
        <dsp:cNvPr id="0" name=""/>
        <dsp:cNvSpPr/>
      </dsp:nvSpPr>
      <dsp:spPr>
        <a:xfrm>
          <a:off x="888015" y="690122"/>
          <a:ext cx="7478027" cy="1380052"/>
        </a:xfrm>
        <a:prstGeom prst="rect">
          <a:avLst/>
        </a:prstGeom>
        <a:solidFill>
          <a:srgbClr val="365F91"/>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95417" tIns="78740" rIns="78740" bIns="78740" numCol="1" spcCol="1270" anchor="ctr" anchorCtr="0">
          <a:noAutofit/>
        </a:bodyPr>
        <a:lstStyle/>
        <a:p>
          <a:pPr marL="0" lvl="0" indent="0" algn="l" defTabSz="1377950" rtl="0">
            <a:lnSpc>
              <a:spcPct val="90000"/>
            </a:lnSpc>
            <a:spcBef>
              <a:spcPct val="0"/>
            </a:spcBef>
            <a:spcAft>
              <a:spcPct val="35000"/>
            </a:spcAft>
            <a:buNone/>
          </a:pPr>
          <a:r>
            <a:rPr lang="en-US" sz="3100" kern="1200" dirty="0"/>
            <a:t>Assess for speech disturbance</a:t>
          </a:r>
        </a:p>
      </dsp:txBody>
      <dsp:txXfrm>
        <a:off x="888015" y="690122"/>
        <a:ext cx="7478027" cy="1380052"/>
      </dsp:txXfrm>
    </dsp:sp>
    <dsp:sp modelId="{FBA690FE-2103-4F4B-B2F2-00872E7FEE35}">
      <dsp:nvSpPr>
        <dsp:cNvPr id="0" name=""/>
        <dsp:cNvSpPr/>
      </dsp:nvSpPr>
      <dsp:spPr>
        <a:xfrm>
          <a:off x="25482" y="517616"/>
          <a:ext cx="1725065" cy="1725065"/>
        </a:xfrm>
        <a:prstGeom prst="diamond">
          <a:avLst/>
        </a:prstGeom>
        <a:solidFill>
          <a:srgbClr val="FFEAD5"/>
        </a:solidFill>
        <a:ln w="9525" cap="flat" cmpd="sng" algn="ctr">
          <a:solidFill>
            <a:srgbClr val="365F91"/>
          </a:solidFill>
          <a:prstDash val="solid"/>
        </a:ln>
        <a:effectLst/>
      </dsp:spPr>
      <dsp:style>
        <a:lnRef idx="1">
          <a:scrgbClr r="0" g="0" b="0"/>
        </a:lnRef>
        <a:fillRef idx="1">
          <a:scrgbClr r="0" g="0" b="0"/>
        </a:fillRef>
        <a:effectRef idx="0">
          <a:scrgbClr r="0" g="0" b="0"/>
        </a:effectRef>
        <a:fontRef idx="minor"/>
      </dsp:style>
    </dsp:sp>
    <dsp:sp modelId="{6336BEE1-4560-4BD3-8F91-F3CE41CB17D9}">
      <dsp:nvSpPr>
        <dsp:cNvPr id="0" name=""/>
        <dsp:cNvSpPr/>
      </dsp:nvSpPr>
      <dsp:spPr>
        <a:xfrm>
          <a:off x="888015" y="2760588"/>
          <a:ext cx="7478027" cy="1380052"/>
        </a:xfrm>
        <a:prstGeom prst="rect">
          <a:avLst/>
        </a:prstGeom>
        <a:solidFill>
          <a:srgbClr val="365F91"/>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95417" tIns="78740" rIns="78740" bIns="78740" numCol="1" spcCol="1270" anchor="ctr" anchorCtr="0">
          <a:noAutofit/>
        </a:bodyPr>
        <a:lstStyle/>
        <a:p>
          <a:pPr marL="0" lvl="0" indent="0" algn="l" defTabSz="1377950" rtl="0">
            <a:lnSpc>
              <a:spcPct val="90000"/>
            </a:lnSpc>
            <a:spcBef>
              <a:spcPct val="0"/>
            </a:spcBef>
            <a:spcAft>
              <a:spcPct val="35000"/>
            </a:spcAft>
            <a:buNone/>
          </a:pPr>
          <a:r>
            <a:rPr lang="en-US" sz="3100" kern="1200" dirty="0"/>
            <a:t>Refer to an experienced speech-language pathologist specialist if communication disorder exists </a:t>
          </a:r>
        </a:p>
      </dsp:txBody>
      <dsp:txXfrm>
        <a:off x="888015" y="2760588"/>
        <a:ext cx="7478027" cy="1380052"/>
      </dsp:txXfrm>
    </dsp:sp>
    <dsp:sp modelId="{8F14522B-D87E-4286-B28C-ECBD239EB5E2}">
      <dsp:nvSpPr>
        <dsp:cNvPr id="0" name=""/>
        <dsp:cNvSpPr/>
      </dsp:nvSpPr>
      <dsp:spPr>
        <a:xfrm>
          <a:off x="25482" y="2588081"/>
          <a:ext cx="1725065" cy="1725065"/>
        </a:xfrm>
        <a:prstGeom prst="diamond">
          <a:avLst/>
        </a:prstGeom>
        <a:solidFill>
          <a:srgbClr val="FFEAD5"/>
        </a:solidFill>
        <a:ln w="9525" cap="flat" cmpd="sng" algn="ctr">
          <a:solidFill>
            <a:srgbClr val="365F91"/>
          </a:solidFill>
          <a:prstDash val="solid"/>
        </a:ln>
        <a:effectLst/>
      </dsp:spPr>
      <dsp:style>
        <a:lnRef idx="1">
          <a:scrgbClr r="0" g="0" b="0"/>
        </a:lnRef>
        <a:fillRef idx="1">
          <a:scrgbClr r="0" g="0" b="0"/>
        </a:fillRef>
        <a:effectRef idx="0">
          <a:scrgbClr r="0" g="0" b="0"/>
        </a:effectRef>
        <a:fontRef idx="minor"/>
      </dsp:style>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B10287-F6E2-4D86-8609-CD5E87DAD84E}">
      <dsp:nvSpPr>
        <dsp:cNvPr id="0" name=""/>
        <dsp:cNvSpPr/>
      </dsp:nvSpPr>
      <dsp:spPr>
        <a:xfrm>
          <a:off x="2766060" y="992981"/>
          <a:ext cx="5615940" cy="2540000"/>
        </a:xfrm>
        <a:prstGeom prst="rect">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rtl="0">
            <a:lnSpc>
              <a:spcPct val="90000"/>
            </a:lnSpc>
            <a:spcBef>
              <a:spcPct val="0"/>
            </a:spcBef>
            <a:spcAft>
              <a:spcPct val="35000"/>
            </a:spcAft>
            <a:buNone/>
          </a:pPr>
          <a:r>
            <a:rPr lang="en-US" sz="3500" kern="1200" dirty="0"/>
            <a:t>Evaluate thyroid function by measuring thyroid stimulating hormone (TSH) levels every 6 - 12 months</a:t>
          </a:r>
        </a:p>
      </dsp:txBody>
      <dsp:txXfrm>
        <a:off x="2766060" y="992981"/>
        <a:ext cx="5615940" cy="2540000"/>
      </dsp:txXfrm>
    </dsp:sp>
    <dsp:sp modelId="{C7B168FF-589E-40EA-8AFF-507D742FF7E8}">
      <dsp:nvSpPr>
        <dsp:cNvPr id="0" name=""/>
        <dsp:cNvSpPr/>
      </dsp:nvSpPr>
      <dsp:spPr>
        <a:xfrm>
          <a:off x="0" y="992981"/>
          <a:ext cx="2514600" cy="2540000"/>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6000" b="-6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056223-D6A9-45F6-BBAE-8ED282926FA2}">
      <dsp:nvSpPr>
        <dsp:cNvPr id="0" name=""/>
        <dsp:cNvSpPr/>
      </dsp:nvSpPr>
      <dsp:spPr>
        <a:xfrm>
          <a:off x="0" y="213006"/>
          <a:ext cx="5719010" cy="655200"/>
        </a:xfrm>
        <a:prstGeom prst="roundRect">
          <a:avLst/>
        </a:prstGeom>
        <a:solidFill>
          <a:srgbClr val="365F9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rtl="0">
            <a:lnSpc>
              <a:spcPct val="90000"/>
            </a:lnSpc>
            <a:spcBef>
              <a:spcPct val="0"/>
            </a:spcBef>
            <a:spcAft>
              <a:spcPct val="35000"/>
            </a:spcAft>
            <a:buNone/>
          </a:pPr>
          <a:r>
            <a:rPr lang="en-US" sz="2800" kern="1200" dirty="0"/>
            <a:t>Counsel HNC survivors</a:t>
          </a:r>
        </a:p>
      </dsp:txBody>
      <dsp:txXfrm>
        <a:off x="31984" y="244990"/>
        <a:ext cx="5655042" cy="591232"/>
      </dsp:txXfrm>
    </dsp:sp>
    <dsp:sp modelId="{FB5C08BD-753B-4FED-B6D4-705089470BE2}">
      <dsp:nvSpPr>
        <dsp:cNvPr id="0" name=""/>
        <dsp:cNvSpPr/>
      </dsp:nvSpPr>
      <dsp:spPr>
        <a:xfrm>
          <a:off x="0" y="868206"/>
          <a:ext cx="5719010" cy="3129840"/>
        </a:xfrm>
        <a:prstGeom prst="rect">
          <a:avLst/>
        </a:prstGeom>
        <a:solidFill>
          <a:srgbClr val="FFEAD5"/>
        </a:solidFill>
        <a:ln>
          <a:noFill/>
        </a:ln>
        <a:effectLst/>
      </dsp:spPr>
      <dsp:style>
        <a:lnRef idx="0">
          <a:scrgbClr r="0" g="0" b="0"/>
        </a:lnRef>
        <a:fillRef idx="0">
          <a:scrgbClr r="0" g="0" b="0"/>
        </a:fillRef>
        <a:effectRef idx="0">
          <a:scrgbClr r="0" g="0" b="0"/>
        </a:effectRef>
        <a:fontRef idx="minor"/>
      </dsp:style>
      <dsp:txBody>
        <a:bodyPr spcFirstLastPara="0" vert="horz" wrap="square" lIns="181579" tIns="35560" rIns="199136" bIns="35560" numCol="1" spcCol="1270" anchor="t" anchorCtr="0">
          <a:noAutofit/>
        </a:bodyPr>
        <a:lstStyle/>
        <a:p>
          <a:pPr marL="228600" lvl="1" indent="-228600" algn="l" defTabSz="977900" rtl="0">
            <a:lnSpc>
              <a:spcPct val="90000"/>
            </a:lnSpc>
            <a:spcBef>
              <a:spcPct val="0"/>
            </a:spcBef>
            <a:spcAft>
              <a:spcPct val="20000"/>
            </a:spcAft>
            <a:buChar char="•"/>
          </a:pPr>
          <a:r>
            <a:rPr lang="en-US" sz="2200" kern="1200" dirty="0"/>
            <a:t>To seek regular professional dental care for routine examination and cleaning and immediate attention to any intraoral changes that may occur</a:t>
          </a:r>
        </a:p>
        <a:p>
          <a:pPr marL="228600" lvl="1" indent="-228600" algn="l" defTabSz="977900" rtl="0">
            <a:lnSpc>
              <a:spcPct val="90000"/>
            </a:lnSpc>
            <a:spcBef>
              <a:spcPct val="0"/>
            </a:spcBef>
            <a:spcAft>
              <a:spcPct val="20000"/>
            </a:spcAft>
            <a:buChar char="•"/>
          </a:pPr>
          <a:r>
            <a:rPr lang="en-US" sz="2200" kern="1200" dirty="0"/>
            <a:t>To minimize intake of sticky and/or sugar-containing food and drink to minimize risk of caries</a:t>
          </a:r>
        </a:p>
        <a:p>
          <a:pPr marL="228600" lvl="1" indent="-228600" algn="l" defTabSz="977900" rtl="0">
            <a:lnSpc>
              <a:spcPct val="90000"/>
            </a:lnSpc>
            <a:spcBef>
              <a:spcPct val="0"/>
            </a:spcBef>
            <a:spcAft>
              <a:spcPct val="20000"/>
            </a:spcAft>
            <a:buChar char="•"/>
          </a:pPr>
          <a:r>
            <a:rPr lang="en-US" sz="2200" kern="1200" dirty="0"/>
            <a:t>On dental prophylaxis, including brushing with remineralizing toothpaste, the use of dental floss, and fluoride use </a:t>
          </a:r>
        </a:p>
      </dsp:txBody>
      <dsp:txXfrm>
        <a:off x="0" y="868206"/>
        <a:ext cx="5719010" cy="3129840"/>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817EA6-C054-442C-A376-050CB40FAAB1}">
      <dsp:nvSpPr>
        <dsp:cNvPr id="0" name=""/>
        <dsp:cNvSpPr/>
      </dsp:nvSpPr>
      <dsp:spPr>
        <a:xfrm>
          <a:off x="0" y="650001"/>
          <a:ext cx="8229600" cy="3654000"/>
        </a:xfrm>
        <a:prstGeom prst="rect">
          <a:avLst/>
        </a:prstGeom>
        <a:solidFill>
          <a:schemeClr val="lt1">
            <a:alpha val="90000"/>
            <a:hueOff val="0"/>
            <a:satOff val="0"/>
            <a:lumOff val="0"/>
            <a:alphaOff val="0"/>
          </a:schemeClr>
        </a:solidFill>
        <a:ln w="25400" cap="flat" cmpd="sng" algn="ctr">
          <a:solidFill>
            <a:srgbClr val="FFEAD5"/>
          </a:solidFill>
          <a:prstDash val="solid"/>
        </a:ln>
        <a:effectLst/>
      </dsp:spPr>
      <dsp:style>
        <a:lnRef idx="2">
          <a:scrgbClr r="0" g="0" b="0"/>
        </a:lnRef>
        <a:fillRef idx="1">
          <a:scrgbClr r="0" g="0" b="0"/>
        </a:fillRef>
        <a:effectRef idx="0">
          <a:scrgbClr r="0" g="0" b="0"/>
        </a:effectRef>
        <a:fontRef idx="minor"/>
      </dsp:style>
      <dsp:txBody>
        <a:bodyPr spcFirstLastPara="0" vert="horz" wrap="square" lIns="638708" tIns="604012" rIns="638708" bIns="206248" numCol="1" spcCol="1270" anchor="t" anchorCtr="0">
          <a:noAutofit/>
        </a:bodyPr>
        <a:lstStyle/>
        <a:p>
          <a:pPr marL="285750" lvl="1" indent="-285750" algn="l" defTabSz="1289050" rtl="0">
            <a:lnSpc>
              <a:spcPct val="90000"/>
            </a:lnSpc>
            <a:spcBef>
              <a:spcPct val="0"/>
            </a:spcBef>
            <a:spcAft>
              <a:spcPct val="15000"/>
            </a:spcAft>
            <a:buChar char="•"/>
          </a:pPr>
          <a:r>
            <a:rPr lang="en-US" sz="2900" kern="1200" dirty="0"/>
            <a:t>Use of alcohol-free mouth rinses</a:t>
          </a:r>
        </a:p>
        <a:p>
          <a:pPr marL="285750" lvl="1" indent="-285750" algn="l" defTabSz="1289050" rtl="0">
            <a:lnSpc>
              <a:spcPct val="90000"/>
            </a:lnSpc>
            <a:spcBef>
              <a:spcPct val="0"/>
            </a:spcBef>
            <a:spcAft>
              <a:spcPct val="15000"/>
            </a:spcAft>
            <a:buChar char="•"/>
          </a:pPr>
          <a:r>
            <a:rPr lang="en-US" sz="2900" kern="1200" dirty="0"/>
            <a:t>Consume low-sucrose diet and to avoid caffeine, spicy and highly acidic foods, and tobacco</a:t>
          </a:r>
        </a:p>
        <a:p>
          <a:pPr marL="285750" lvl="1" indent="-285750" algn="l" defTabSz="1289050" rtl="0">
            <a:lnSpc>
              <a:spcPct val="90000"/>
            </a:lnSpc>
            <a:spcBef>
              <a:spcPct val="0"/>
            </a:spcBef>
            <a:spcAft>
              <a:spcPct val="15000"/>
            </a:spcAft>
            <a:buChar char="•"/>
          </a:pPr>
          <a:r>
            <a:rPr lang="en-US" sz="2900" kern="1200" dirty="0"/>
            <a:t>Avoid dehydration by drinking fluoridated tap water, but explain that consumption of water will not eliminate xerostomia</a:t>
          </a:r>
        </a:p>
      </dsp:txBody>
      <dsp:txXfrm>
        <a:off x="0" y="650001"/>
        <a:ext cx="8229600" cy="3654000"/>
      </dsp:txXfrm>
    </dsp:sp>
    <dsp:sp modelId="{4FD81720-C5DB-48F4-A6A1-093F94D2088C}">
      <dsp:nvSpPr>
        <dsp:cNvPr id="0" name=""/>
        <dsp:cNvSpPr/>
      </dsp:nvSpPr>
      <dsp:spPr>
        <a:xfrm>
          <a:off x="411480" y="221961"/>
          <a:ext cx="5760720" cy="856080"/>
        </a:xfrm>
        <a:prstGeom prst="roundRect">
          <a:avLst/>
        </a:prstGeom>
        <a:solidFill>
          <a:srgbClr val="365F9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1289050" rtl="0">
            <a:lnSpc>
              <a:spcPct val="90000"/>
            </a:lnSpc>
            <a:spcBef>
              <a:spcPct val="0"/>
            </a:spcBef>
            <a:spcAft>
              <a:spcPct val="35000"/>
            </a:spcAft>
            <a:buNone/>
          </a:pPr>
          <a:r>
            <a:rPr lang="en-US" sz="2900" kern="1200" dirty="0"/>
            <a:t>Counsel HNC survivors to </a:t>
          </a:r>
        </a:p>
      </dsp:txBody>
      <dsp:txXfrm>
        <a:off x="453270" y="263751"/>
        <a:ext cx="5677140" cy="772500"/>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5D5A5D-DABC-4BAF-8810-48E04F8466B1}">
      <dsp:nvSpPr>
        <dsp:cNvPr id="0" name=""/>
        <dsp:cNvSpPr/>
      </dsp:nvSpPr>
      <dsp:spPr>
        <a:xfrm>
          <a:off x="-5172798" y="-783865"/>
          <a:ext cx="6093694" cy="6093694"/>
        </a:xfrm>
        <a:prstGeom prst="blockArc">
          <a:avLst>
            <a:gd name="adj1" fmla="val 18900000"/>
            <a:gd name="adj2" fmla="val 2700000"/>
            <a:gd name="adj3" fmla="val 354"/>
          </a:avLst>
        </a:prstGeom>
        <a:solidFill>
          <a:srgbClr val="365F91"/>
        </a:solidFill>
        <a:ln w="25400" cap="flat" cmpd="sng" algn="ctr">
          <a:solidFill>
            <a:srgbClr val="FFEAD5"/>
          </a:solidFill>
          <a:prstDash val="solid"/>
        </a:ln>
        <a:effectLst/>
      </dsp:spPr>
      <dsp:style>
        <a:lnRef idx="2">
          <a:scrgbClr r="0" g="0" b="0"/>
        </a:lnRef>
        <a:fillRef idx="0">
          <a:scrgbClr r="0" g="0" b="0"/>
        </a:fillRef>
        <a:effectRef idx="0">
          <a:scrgbClr r="0" g="0" b="0"/>
        </a:effectRef>
        <a:fontRef idx="minor"/>
      </dsp:style>
    </dsp:sp>
    <dsp:sp modelId="{F8F59253-37B3-4A60-A682-C0E991937E60}">
      <dsp:nvSpPr>
        <dsp:cNvPr id="0" name=""/>
        <dsp:cNvSpPr/>
      </dsp:nvSpPr>
      <dsp:spPr>
        <a:xfrm>
          <a:off x="625957" y="812797"/>
          <a:ext cx="7749365" cy="960539"/>
        </a:xfrm>
        <a:prstGeom prst="rect">
          <a:avLst/>
        </a:prstGeom>
        <a:solidFill>
          <a:srgbClr val="FFEAD5"/>
        </a:solidFill>
        <a:ln w="25400" cap="flat" cmpd="sng" algn="ctr">
          <a:solidFill>
            <a:srgbClr val="FFEAD5"/>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6301" tIns="53340" rIns="53340" bIns="53340" numCol="1" spcCol="1270" anchor="ctr" anchorCtr="0">
          <a:noAutofit/>
        </a:bodyPr>
        <a:lstStyle/>
        <a:p>
          <a:pPr marL="0" lvl="0" indent="0" algn="l" defTabSz="933450" rtl="0">
            <a:lnSpc>
              <a:spcPct val="90000"/>
            </a:lnSpc>
            <a:spcBef>
              <a:spcPct val="0"/>
            </a:spcBef>
            <a:spcAft>
              <a:spcPct val="35000"/>
            </a:spcAft>
            <a:buNone/>
          </a:pPr>
          <a:r>
            <a:rPr lang="en-US" sz="2100" kern="1200" dirty="0">
              <a:solidFill>
                <a:schemeClr val="tx1"/>
              </a:solidFill>
            </a:rPr>
            <a:t>Refer to a qualified dental professional for treatment and management of complicated oral conditions and infections</a:t>
          </a:r>
        </a:p>
      </dsp:txBody>
      <dsp:txXfrm>
        <a:off x="625957" y="812797"/>
        <a:ext cx="7749365" cy="960539"/>
      </dsp:txXfrm>
    </dsp:sp>
    <dsp:sp modelId="{FA825E2C-EA5F-4B1C-9A3F-C88DF4A71820}">
      <dsp:nvSpPr>
        <dsp:cNvPr id="0" name=""/>
        <dsp:cNvSpPr/>
      </dsp:nvSpPr>
      <dsp:spPr>
        <a:xfrm>
          <a:off x="121757" y="736602"/>
          <a:ext cx="1231625" cy="1112930"/>
        </a:xfrm>
        <a:prstGeom prst="diamond">
          <a:avLst/>
        </a:prstGeom>
        <a:solidFill>
          <a:srgbClr val="365F91"/>
        </a:solidFill>
        <a:ln w="25400" cap="flat" cmpd="sng" algn="ctr">
          <a:solidFill>
            <a:srgbClr val="FFEAD5"/>
          </a:solidFill>
          <a:prstDash val="solid"/>
        </a:ln>
        <a:effectLst/>
      </dsp:spPr>
      <dsp:style>
        <a:lnRef idx="2">
          <a:scrgbClr r="0" g="0" b="0"/>
        </a:lnRef>
        <a:fillRef idx="1">
          <a:scrgbClr r="0" g="0" b="0"/>
        </a:fillRef>
        <a:effectRef idx="0">
          <a:scrgbClr r="0" g="0" b="0"/>
        </a:effectRef>
        <a:fontRef idx="minor"/>
      </dsp:style>
    </dsp:sp>
    <dsp:sp modelId="{A4D9246B-78B1-4CA0-9515-32598C6F5CF1}">
      <dsp:nvSpPr>
        <dsp:cNvPr id="0" name=""/>
        <dsp:cNvSpPr/>
      </dsp:nvSpPr>
      <dsp:spPr>
        <a:xfrm>
          <a:off x="625957" y="2752625"/>
          <a:ext cx="7749365" cy="960539"/>
        </a:xfrm>
        <a:prstGeom prst="rect">
          <a:avLst/>
        </a:prstGeom>
        <a:solidFill>
          <a:srgbClr val="FFEAD5"/>
        </a:solidFill>
        <a:ln w="25400" cap="flat" cmpd="sng" algn="ctr">
          <a:solidFill>
            <a:srgbClr val="FFEAD5"/>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6301" tIns="53340" rIns="53340" bIns="53340" numCol="1" spcCol="1270" anchor="ctr" anchorCtr="0">
          <a:noAutofit/>
        </a:bodyPr>
        <a:lstStyle/>
        <a:p>
          <a:pPr marL="0" lvl="0" indent="0" algn="l" defTabSz="933450" rtl="0">
            <a:lnSpc>
              <a:spcPct val="90000"/>
            </a:lnSpc>
            <a:spcBef>
              <a:spcPct val="0"/>
            </a:spcBef>
            <a:spcAft>
              <a:spcPct val="35000"/>
            </a:spcAft>
            <a:buNone/>
          </a:pPr>
          <a:r>
            <a:rPr lang="en-US" sz="2100" kern="1200" dirty="0">
              <a:solidFill>
                <a:schemeClr val="tx1"/>
              </a:solidFill>
            </a:rPr>
            <a:t>Consider systemic fluconazole and/or localized therapy of </a:t>
          </a:r>
          <a:r>
            <a:rPr lang="en-US" sz="2100" kern="1200" dirty="0" err="1">
              <a:solidFill>
                <a:schemeClr val="tx1"/>
              </a:solidFill>
            </a:rPr>
            <a:t>clotrimazole</a:t>
          </a:r>
          <a:r>
            <a:rPr lang="en-US" sz="2100" kern="1200" dirty="0">
              <a:solidFill>
                <a:schemeClr val="tx1"/>
              </a:solidFill>
            </a:rPr>
            <a:t> troches to treat oral fungal infections</a:t>
          </a:r>
        </a:p>
      </dsp:txBody>
      <dsp:txXfrm>
        <a:off x="625957" y="2752625"/>
        <a:ext cx="7749365" cy="960539"/>
      </dsp:txXfrm>
    </dsp:sp>
    <dsp:sp modelId="{6917030B-DE10-44FC-B669-271999FA9BFC}">
      <dsp:nvSpPr>
        <dsp:cNvPr id="0" name=""/>
        <dsp:cNvSpPr/>
      </dsp:nvSpPr>
      <dsp:spPr>
        <a:xfrm>
          <a:off x="121757" y="2676430"/>
          <a:ext cx="1231625" cy="1112930"/>
        </a:xfrm>
        <a:prstGeom prst="diamond">
          <a:avLst/>
        </a:prstGeom>
        <a:solidFill>
          <a:srgbClr val="365F91"/>
        </a:solidFill>
        <a:ln w="25400" cap="flat" cmpd="sng" algn="ctr">
          <a:solidFill>
            <a:srgbClr val="FFEAD5"/>
          </a:solidFill>
          <a:prstDash val="solid"/>
        </a:ln>
        <a:effectLst/>
      </dsp:spPr>
      <dsp:style>
        <a:lnRef idx="2">
          <a:scrgbClr r="0" g="0" b="0"/>
        </a:lnRef>
        <a:fillRef idx="1">
          <a:scrgbClr r="0" g="0" b="0"/>
        </a:fillRef>
        <a:effectRef idx="0">
          <a:scrgbClr r="0" g="0" b="0"/>
        </a:effectRef>
        <a:fontRef idx="minor"/>
      </dsp:style>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B2D177-4D95-4FD4-9DEB-AAB4510B436E}">
      <dsp:nvSpPr>
        <dsp:cNvPr id="0" name=""/>
        <dsp:cNvSpPr/>
      </dsp:nvSpPr>
      <dsp:spPr>
        <a:xfrm>
          <a:off x="1004" y="1087611"/>
          <a:ext cx="3917900" cy="2350740"/>
        </a:xfrm>
        <a:prstGeom prst="rect">
          <a:avLst/>
        </a:prstGeom>
        <a:solidFill>
          <a:srgbClr val="365F91"/>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rtl="0">
            <a:lnSpc>
              <a:spcPct val="90000"/>
            </a:lnSpc>
            <a:spcBef>
              <a:spcPct val="0"/>
            </a:spcBef>
            <a:spcAft>
              <a:spcPct val="35000"/>
            </a:spcAft>
            <a:buNone/>
          </a:pPr>
          <a:r>
            <a:rPr lang="en-US" sz="3900" kern="1200" dirty="0"/>
            <a:t>Assess for body and self-image concerns </a:t>
          </a:r>
        </a:p>
      </dsp:txBody>
      <dsp:txXfrm>
        <a:off x="1004" y="1087611"/>
        <a:ext cx="3917900" cy="2350740"/>
      </dsp:txXfrm>
    </dsp:sp>
    <dsp:sp modelId="{9B721A9E-F2DD-4D5D-A31A-830F724E785D}">
      <dsp:nvSpPr>
        <dsp:cNvPr id="0" name=""/>
        <dsp:cNvSpPr/>
      </dsp:nvSpPr>
      <dsp:spPr>
        <a:xfrm>
          <a:off x="4310695" y="1087611"/>
          <a:ext cx="3917900" cy="2350740"/>
        </a:xfrm>
        <a:prstGeom prst="rect">
          <a:avLst/>
        </a:prstGeom>
        <a:solidFill>
          <a:srgbClr val="365F91"/>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rtl="0">
            <a:lnSpc>
              <a:spcPct val="90000"/>
            </a:lnSpc>
            <a:spcBef>
              <a:spcPct val="0"/>
            </a:spcBef>
            <a:spcAft>
              <a:spcPct val="35000"/>
            </a:spcAft>
            <a:buNone/>
          </a:pPr>
          <a:r>
            <a:rPr lang="en-US" sz="3900" kern="1200" dirty="0"/>
            <a:t>Refer for psychosocial care as indicated </a:t>
          </a:r>
        </a:p>
      </dsp:txBody>
      <dsp:txXfrm>
        <a:off x="4310695" y="1087611"/>
        <a:ext cx="3917900" cy="2350740"/>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D38CB4-6E3B-4B52-A6FD-432149ECBCB6}">
      <dsp:nvSpPr>
        <dsp:cNvPr id="0" name=""/>
        <dsp:cNvSpPr/>
      </dsp:nvSpPr>
      <dsp:spPr>
        <a:xfrm>
          <a:off x="0" y="375036"/>
          <a:ext cx="2224278" cy="2224389"/>
        </a:xfrm>
        <a:prstGeom prst="ellipse">
          <a:avLst/>
        </a:prstGeom>
        <a:solidFill>
          <a:srgbClr val="FFEAD5"/>
        </a:solidFill>
        <a:ln w="25400" cap="flat" cmpd="sng" algn="ctr">
          <a:solidFill>
            <a:srgbClr val="365F91"/>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83820" tIns="83820" rIns="83820" bIns="83820" numCol="1" spcCol="1270" anchor="ctr" anchorCtr="0">
          <a:noAutofit/>
        </a:bodyPr>
        <a:lstStyle/>
        <a:p>
          <a:pPr marL="0" lvl="0" indent="0" algn="ctr" defTabSz="977900" rtl="0">
            <a:lnSpc>
              <a:spcPct val="90000"/>
            </a:lnSpc>
            <a:spcBef>
              <a:spcPct val="0"/>
            </a:spcBef>
            <a:spcAft>
              <a:spcPct val="35000"/>
            </a:spcAft>
            <a:buNone/>
          </a:pPr>
          <a:r>
            <a:rPr lang="en-US" sz="2200" kern="1200" dirty="0">
              <a:solidFill>
                <a:srgbClr val="365F91"/>
              </a:solidFill>
            </a:rPr>
            <a:t>Information</a:t>
          </a:r>
        </a:p>
      </dsp:txBody>
      <dsp:txXfrm>
        <a:off x="325738" y="700790"/>
        <a:ext cx="1572802" cy="1572881"/>
      </dsp:txXfrm>
    </dsp:sp>
    <dsp:sp modelId="{5EC1A963-AB00-4122-8A78-F88E56264953}">
      <dsp:nvSpPr>
        <dsp:cNvPr id="0" name=""/>
        <dsp:cNvSpPr/>
      </dsp:nvSpPr>
      <dsp:spPr>
        <a:xfrm>
          <a:off x="1155344" y="1808580"/>
          <a:ext cx="2224278" cy="2224389"/>
        </a:xfrm>
        <a:prstGeom prst="ellipse">
          <a:avLst/>
        </a:prstGeom>
        <a:solidFill>
          <a:srgbClr val="FFEAD5"/>
        </a:solidFill>
        <a:ln w="25400" cap="flat" cmpd="sng" algn="ctr">
          <a:solidFill>
            <a:srgbClr val="365F91"/>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83820" tIns="83820" rIns="83820" bIns="83820" numCol="1" spcCol="1270" anchor="ctr" anchorCtr="0">
          <a:noAutofit/>
        </a:bodyPr>
        <a:lstStyle/>
        <a:p>
          <a:pPr marL="0" lvl="0" indent="0" algn="ctr" defTabSz="977900" rtl="0">
            <a:lnSpc>
              <a:spcPct val="90000"/>
            </a:lnSpc>
            <a:spcBef>
              <a:spcPct val="0"/>
            </a:spcBef>
            <a:spcAft>
              <a:spcPct val="35000"/>
            </a:spcAft>
            <a:buNone/>
          </a:pPr>
          <a:r>
            <a:rPr lang="en-US" sz="2200" kern="1200" dirty="0">
              <a:solidFill>
                <a:srgbClr val="365F91"/>
              </a:solidFill>
            </a:rPr>
            <a:t>Healthy weight</a:t>
          </a:r>
        </a:p>
      </dsp:txBody>
      <dsp:txXfrm>
        <a:off x="1481082" y="2134334"/>
        <a:ext cx="1572802" cy="1572881"/>
      </dsp:txXfrm>
    </dsp:sp>
    <dsp:sp modelId="{9C321915-D7D8-4237-A945-21B2F1615CCC}">
      <dsp:nvSpPr>
        <dsp:cNvPr id="0" name=""/>
        <dsp:cNvSpPr/>
      </dsp:nvSpPr>
      <dsp:spPr>
        <a:xfrm>
          <a:off x="2310688" y="375036"/>
          <a:ext cx="2224278" cy="2224389"/>
        </a:xfrm>
        <a:prstGeom prst="ellipse">
          <a:avLst/>
        </a:prstGeom>
        <a:solidFill>
          <a:srgbClr val="FFEAD5"/>
        </a:solidFill>
        <a:ln w="25400" cap="flat" cmpd="sng" algn="ctr">
          <a:solidFill>
            <a:srgbClr val="365F91"/>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83820" tIns="83820" rIns="83820" bIns="83820" numCol="1" spcCol="1270" anchor="ctr" anchorCtr="0">
          <a:noAutofit/>
        </a:bodyPr>
        <a:lstStyle/>
        <a:p>
          <a:pPr marL="0" lvl="0" indent="0" algn="ctr" defTabSz="977900" rtl="0">
            <a:lnSpc>
              <a:spcPct val="90000"/>
            </a:lnSpc>
            <a:spcBef>
              <a:spcPct val="0"/>
            </a:spcBef>
            <a:spcAft>
              <a:spcPct val="35000"/>
            </a:spcAft>
            <a:buNone/>
          </a:pPr>
          <a:r>
            <a:rPr lang="en-US" sz="2200" kern="1200" dirty="0">
              <a:solidFill>
                <a:srgbClr val="365F91"/>
              </a:solidFill>
            </a:rPr>
            <a:t>Physical activity</a:t>
          </a:r>
        </a:p>
      </dsp:txBody>
      <dsp:txXfrm>
        <a:off x="2636426" y="700790"/>
        <a:ext cx="1572802" cy="1572881"/>
      </dsp:txXfrm>
    </dsp:sp>
    <dsp:sp modelId="{38707F08-40C7-4FA8-A3FA-CA482976044E}">
      <dsp:nvSpPr>
        <dsp:cNvPr id="0" name=""/>
        <dsp:cNvSpPr/>
      </dsp:nvSpPr>
      <dsp:spPr>
        <a:xfrm>
          <a:off x="3466033" y="1808580"/>
          <a:ext cx="2224278" cy="2224389"/>
        </a:xfrm>
        <a:prstGeom prst="ellipse">
          <a:avLst/>
        </a:prstGeom>
        <a:solidFill>
          <a:srgbClr val="FFEAD5"/>
        </a:solidFill>
        <a:ln w="25400" cap="flat" cmpd="sng" algn="ctr">
          <a:solidFill>
            <a:srgbClr val="365F91"/>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83820" tIns="83820" rIns="83820" bIns="83820" numCol="1" spcCol="1270" anchor="ctr" anchorCtr="0">
          <a:noAutofit/>
        </a:bodyPr>
        <a:lstStyle/>
        <a:p>
          <a:pPr marL="0" lvl="0" indent="0" algn="ctr" defTabSz="977900" rtl="0">
            <a:lnSpc>
              <a:spcPct val="90000"/>
            </a:lnSpc>
            <a:spcBef>
              <a:spcPct val="0"/>
            </a:spcBef>
            <a:spcAft>
              <a:spcPct val="35000"/>
            </a:spcAft>
            <a:buNone/>
          </a:pPr>
          <a:r>
            <a:rPr lang="en-US" sz="2200" kern="1200" dirty="0">
              <a:solidFill>
                <a:srgbClr val="365F91"/>
              </a:solidFill>
            </a:rPr>
            <a:t>Nutrition</a:t>
          </a:r>
        </a:p>
      </dsp:txBody>
      <dsp:txXfrm>
        <a:off x="3791771" y="2134334"/>
        <a:ext cx="1572802" cy="1572881"/>
      </dsp:txXfrm>
    </dsp:sp>
    <dsp:sp modelId="{B03D7B37-802D-4CC5-B016-9048C8A68256}">
      <dsp:nvSpPr>
        <dsp:cNvPr id="0" name=""/>
        <dsp:cNvSpPr/>
      </dsp:nvSpPr>
      <dsp:spPr>
        <a:xfrm>
          <a:off x="4621377" y="375036"/>
          <a:ext cx="2224278" cy="2224389"/>
        </a:xfrm>
        <a:prstGeom prst="ellipse">
          <a:avLst/>
        </a:prstGeom>
        <a:solidFill>
          <a:srgbClr val="FFEAD5"/>
        </a:solidFill>
        <a:ln w="25400" cap="flat" cmpd="sng" algn="ctr">
          <a:solidFill>
            <a:srgbClr val="365F91"/>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83820" tIns="83820" rIns="83820" bIns="83820" numCol="1" spcCol="1270" anchor="ctr" anchorCtr="0">
          <a:noAutofit/>
        </a:bodyPr>
        <a:lstStyle/>
        <a:p>
          <a:pPr marL="0" lvl="0" indent="0" algn="ctr" defTabSz="977900" rtl="0">
            <a:lnSpc>
              <a:spcPct val="90000"/>
            </a:lnSpc>
            <a:spcBef>
              <a:spcPct val="0"/>
            </a:spcBef>
            <a:spcAft>
              <a:spcPct val="35000"/>
            </a:spcAft>
            <a:buNone/>
          </a:pPr>
          <a:r>
            <a:rPr lang="en-US" sz="2200" kern="1200" dirty="0">
              <a:solidFill>
                <a:srgbClr val="365F91"/>
              </a:solidFill>
            </a:rPr>
            <a:t>Tobacco cessation</a:t>
          </a:r>
        </a:p>
      </dsp:txBody>
      <dsp:txXfrm>
        <a:off x="4947115" y="700790"/>
        <a:ext cx="1572802" cy="1572881"/>
      </dsp:txXfrm>
    </dsp:sp>
    <dsp:sp modelId="{FA0241D3-723F-4DEA-8987-CE6DC7462D1E}">
      <dsp:nvSpPr>
        <dsp:cNvPr id="0" name=""/>
        <dsp:cNvSpPr/>
      </dsp:nvSpPr>
      <dsp:spPr>
        <a:xfrm>
          <a:off x="5776721" y="1808580"/>
          <a:ext cx="2224278" cy="2224389"/>
        </a:xfrm>
        <a:prstGeom prst="ellipse">
          <a:avLst/>
        </a:prstGeom>
        <a:solidFill>
          <a:srgbClr val="FFEAD5"/>
        </a:solidFill>
        <a:ln w="25400" cap="flat" cmpd="sng" algn="ctr">
          <a:solidFill>
            <a:srgbClr val="365F91"/>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83820" tIns="83820" rIns="83820" bIns="83820" numCol="1" spcCol="1270" anchor="ctr" anchorCtr="0">
          <a:noAutofit/>
        </a:bodyPr>
        <a:lstStyle/>
        <a:p>
          <a:pPr marL="0" lvl="0" indent="0" algn="ctr" defTabSz="977900" rtl="0">
            <a:lnSpc>
              <a:spcPct val="90000"/>
            </a:lnSpc>
            <a:spcBef>
              <a:spcPct val="0"/>
            </a:spcBef>
            <a:spcAft>
              <a:spcPct val="35000"/>
            </a:spcAft>
            <a:buNone/>
          </a:pPr>
          <a:r>
            <a:rPr lang="en-US" sz="2200" kern="1200" dirty="0">
              <a:solidFill>
                <a:srgbClr val="365F91"/>
              </a:solidFill>
            </a:rPr>
            <a:t>Personal oral health</a:t>
          </a:r>
        </a:p>
      </dsp:txBody>
      <dsp:txXfrm>
        <a:off x="6102459" y="2134334"/>
        <a:ext cx="1572802" cy="1572881"/>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D65E76-017D-4796-9EC8-8356DB00EBEC}">
      <dsp:nvSpPr>
        <dsp:cNvPr id="0" name=""/>
        <dsp:cNvSpPr/>
      </dsp:nvSpPr>
      <dsp:spPr>
        <a:xfrm>
          <a:off x="503042" y="1164"/>
          <a:ext cx="3222054" cy="1933232"/>
        </a:xfrm>
        <a:prstGeom prst="rect">
          <a:avLst/>
        </a:prstGeom>
        <a:solidFill>
          <a:srgbClr val="365F9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rtl="0">
            <a:lnSpc>
              <a:spcPct val="90000"/>
            </a:lnSpc>
            <a:spcBef>
              <a:spcPct val="0"/>
            </a:spcBef>
            <a:spcAft>
              <a:spcPct val="35000"/>
            </a:spcAft>
            <a:buNone/>
          </a:pPr>
          <a:r>
            <a:rPr lang="en-US" sz="3300" kern="1200" dirty="0"/>
            <a:t>Survivorship care plan</a:t>
          </a:r>
        </a:p>
      </dsp:txBody>
      <dsp:txXfrm>
        <a:off x="503042" y="1164"/>
        <a:ext cx="3222054" cy="1933232"/>
      </dsp:txXfrm>
    </dsp:sp>
    <dsp:sp modelId="{76350087-E402-4A34-BFE5-7D20BBB21DA6}">
      <dsp:nvSpPr>
        <dsp:cNvPr id="0" name=""/>
        <dsp:cNvSpPr/>
      </dsp:nvSpPr>
      <dsp:spPr>
        <a:xfrm>
          <a:off x="4047302" y="1164"/>
          <a:ext cx="3222054" cy="1933232"/>
        </a:xfrm>
        <a:prstGeom prst="rect">
          <a:avLst/>
        </a:prstGeom>
        <a:solidFill>
          <a:srgbClr val="365F9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rtl="0">
            <a:lnSpc>
              <a:spcPct val="90000"/>
            </a:lnSpc>
            <a:spcBef>
              <a:spcPct val="0"/>
            </a:spcBef>
            <a:spcAft>
              <a:spcPct val="35000"/>
            </a:spcAft>
            <a:buNone/>
          </a:pPr>
          <a:r>
            <a:rPr lang="en-US" sz="3300" kern="1200" dirty="0"/>
            <a:t>Communication with other providers</a:t>
          </a:r>
        </a:p>
      </dsp:txBody>
      <dsp:txXfrm>
        <a:off x="4047302" y="1164"/>
        <a:ext cx="3222054" cy="1933232"/>
      </dsp:txXfrm>
    </dsp:sp>
    <dsp:sp modelId="{2B309D91-24B7-4DEF-B487-19EF19FB0D84}">
      <dsp:nvSpPr>
        <dsp:cNvPr id="0" name=""/>
        <dsp:cNvSpPr/>
      </dsp:nvSpPr>
      <dsp:spPr>
        <a:xfrm>
          <a:off x="2275172" y="2105520"/>
          <a:ext cx="3222054" cy="1933232"/>
        </a:xfrm>
        <a:prstGeom prst="rect">
          <a:avLst/>
        </a:prstGeom>
        <a:solidFill>
          <a:srgbClr val="365F9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rtl="0">
            <a:lnSpc>
              <a:spcPct val="90000"/>
            </a:lnSpc>
            <a:spcBef>
              <a:spcPct val="0"/>
            </a:spcBef>
            <a:spcAft>
              <a:spcPct val="35000"/>
            </a:spcAft>
            <a:buNone/>
          </a:pPr>
          <a:r>
            <a:rPr lang="en-US" sz="3300" kern="1200" dirty="0"/>
            <a:t>Inclusion of caregivers</a:t>
          </a:r>
        </a:p>
      </dsp:txBody>
      <dsp:txXfrm>
        <a:off x="2275172" y="2105520"/>
        <a:ext cx="3222054" cy="193323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FF406B-FBD8-4DA1-BF58-A070DC5EAB04}">
      <dsp:nvSpPr>
        <dsp:cNvPr id="0" name=""/>
        <dsp:cNvSpPr/>
      </dsp:nvSpPr>
      <dsp:spPr>
        <a:xfrm>
          <a:off x="0" y="13833"/>
          <a:ext cx="8229600" cy="1065600"/>
        </a:xfrm>
        <a:prstGeom prst="rect">
          <a:avLst/>
        </a:prstGeom>
        <a:solidFill>
          <a:srgbClr val="365F91"/>
        </a:solidFill>
        <a:ln w="25400" cap="flat" cmpd="sng" algn="ctr">
          <a:no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263144" tIns="150368" rIns="263144" bIns="150368" numCol="1" spcCol="1270" anchor="ctr" anchorCtr="0">
          <a:noAutofit/>
        </a:bodyPr>
        <a:lstStyle/>
        <a:p>
          <a:pPr marL="0" lvl="0" indent="0" algn="ctr" defTabSz="1644650" rtl="0">
            <a:lnSpc>
              <a:spcPct val="90000"/>
            </a:lnSpc>
            <a:spcBef>
              <a:spcPct val="0"/>
            </a:spcBef>
            <a:spcAft>
              <a:spcPct val="35000"/>
            </a:spcAft>
            <a:buNone/>
          </a:pPr>
          <a:r>
            <a:rPr lang="en-US" sz="3700" kern="1200" dirty="0"/>
            <a:t>Projected cases for 2016: 61,760</a:t>
          </a:r>
        </a:p>
      </dsp:txBody>
      <dsp:txXfrm>
        <a:off x="0" y="13833"/>
        <a:ext cx="8229600" cy="1065600"/>
      </dsp:txXfrm>
    </dsp:sp>
    <dsp:sp modelId="{BD374405-6DE2-40A4-99FA-5691C78A93A6}">
      <dsp:nvSpPr>
        <dsp:cNvPr id="0" name=""/>
        <dsp:cNvSpPr/>
      </dsp:nvSpPr>
      <dsp:spPr>
        <a:xfrm>
          <a:off x="0" y="1079433"/>
          <a:ext cx="8229600" cy="3097732"/>
        </a:xfrm>
        <a:prstGeom prst="rect">
          <a:avLst/>
        </a:prstGeom>
        <a:solidFill>
          <a:srgbClr val="FFEAD5">
            <a:alpha val="90000"/>
          </a:srgb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197358" tIns="197358" rIns="263144" bIns="296037" numCol="1" spcCol="1270" anchor="t" anchorCtr="0">
          <a:noAutofit/>
        </a:bodyPr>
        <a:lstStyle/>
        <a:p>
          <a:pPr marL="285750" lvl="1" indent="-285750" algn="l" defTabSz="1644650" rtl="0">
            <a:lnSpc>
              <a:spcPct val="90000"/>
            </a:lnSpc>
            <a:spcBef>
              <a:spcPct val="0"/>
            </a:spcBef>
            <a:spcAft>
              <a:spcPct val="15000"/>
            </a:spcAft>
            <a:buChar char="•"/>
          </a:pPr>
          <a:r>
            <a:rPr lang="en-US" sz="3700" kern="1200" dirty="0"/>
            <a:t>Alcohol and tobacco use: 75%</a:t>
          </a:r>
        </a:p>
        <a:p>
          <a:pPr marL="285750" lvl="1" indent="-285750" algn="l" defTabSz="1644650" rtl="0">
            <a:lnSpc>
              <a:spcPct val="90000"/>
            </a:lnSpc>
            <a:spcBef>
              <a:spcPct val="0"/>
            </a:spcBef>
            <a:spcAft>
              <a:spcPct val="15000"/>
            </a:spcAft>
            <a:buChar char="•"/>
          </a:pPr>
          <a:r>
            <a:rPr lang="en-US" sz="3700" kern="1200" dirty="0"/>
            <a:t>Oropharyngeal cancers from human papillomavirus (HPV): 70%</a:t>
          </a:r>
        </a:p>
        <a:p>
          <a:pPr marL="571500" lvl="2" indent="-285750" algn="l" defTabSz="1644650" rtl="0">
            <a:lnSpc>
              <a:spcPct val="90000"/>
            </a:lnSpc>
            <a:spcBef>
              <a:spcPct val="0"/>
            </a:spcBef>
            <a:spcAft>
              <a:spcPct val="15000"/>
            </a:spcAft>
            <a:buChar char="•"/>
          </a:pPr>
          <a:r>
            <a:rPr lang="en-US" sz="3700" kern="1200" dirty="0"/>
            <a:t>20% of population positive for exposure to high-risk HPV</a:t>
          </a:r>
        </a:p>
      </dsp:txBody>
      <dsp:txXfrm>
        <a:off x="0" y="1079433"/>
        <a:ext cx="8229600" cy="309773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C8BAA0-E534-4093-A6E5-B558086ECDA0}">
      <dsp:nvSpPr>
        <dsp:cNvPr id="0" name=""/>
        <dsp:cNvSpPr/>
      </dsp:nvSpPr>
      <dsp:spPr>
        <a:xfrm>
          <a:off x="0" y="591343"/>
          <a:ext cx="2571749" cy="1543050"/>
        </a:xfrm>
        <a:prstGeom prst="rect">
          <a:avLst/>
        </a:prstGeom>
        <a:solidFill>
          <a:srgbClr val="365F91"/>
        </a:solidFill>
        <a:ln w="38100" cap="flat" cmpd="sng" algn="ctr">
          <a:solidFill>
            <a:srgbClr val="FFEAD5"/>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rtl="0">
            <a:lnSpc>
              <a:spcPct val="90000"/>
            </a:lnSpc>
            <a:spcBef>
              <a:spcPct val="0"/>
            </a:spcBef>
            <a:spcAft>
              <a:spcPct val="35000"/>
            </a:spcAft>
            <a:buNone/>
          </a:pPr>
          <a:r>
            <a:rPr lang="en-US" sz="2900" kern="1200" dirty="0"/>
            <a:t>Type of treatment(s)</a:t>
          </a:r>
        </a:p>
      </dsp:txBody>
      <dsp:txXfrm>
        <a:off x="0" y="591343"/>
        <a:ext cx="2571749" cy="1543050"/>
      </dsp:txXfrm>
    </dsp:sp>
    <dsp:sp modelId="{1172411C-249B-47B6-9190-0604C83D6AB0}">
      <dsp:nvSpPr>
        <dsp:cNvPr id="0" name=""/>
        <dsp:cNvSpPr/>
      </dsp:nvSpPr>
      <dsp:spPr>
        <a:xfrm>
          <a:off x="2828925" y="591343"/>
          <a:ext cx="2571749" cy="1543050"/>
        </a:xfrm>
        <a:prstGeom prst="rect">
          <a:avLst/>
        </a:prstGeom>
        <a:solidFill>
          <a:srgbClr val="365F91"/>
        </a:solidFill>
        <a:ln w="38100" cap="flat" cmpd="sng" algn="ctr">
          <a:solidFill>
            <a:srgbClr val="FFEAD5"/>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rtl="0">
            <a:lnSpc>
              <a:spcPct val="90000"/>
            </a:lnSpc>
            <a:spcBef>
              <a:spcPct val="0"/>
            </a:spcBef>
            <a:spcAft>
              <a:spcPct val="35000"/>
            </a:spcAft>
            <a:buNone/>
          </a:pPr>
          <a:r>
            <a:rPr lang="en-US" sz="2900" kern="1200" dirty="0"/>
            <a:t>Duration and dose of treatment(s)</a:t>
          </a:r>
        </a:p>
      </dsp:txBody>
      <dsp:txXfrm>
        <a:off x="2828925" y="591343"/>
        <a:ext cx="2571749" cy="1543050"/>
      </dsp:txXfrm>
    </dsp:sp>
    <dsp:sp modelId="{16CCC6AF-46A3-4F00-9F17-757B080F6B0E}">
      <dsp:nvSpPr>
        <dsp:cNvPr id="0" name=""/>
        <dsp:cNvSpPr/>
      </dsp:nvSpPr>
      <dsp:spPr>
        <a:xfrm>
          <a:off x="5657849" y="591343"/>
          <a:ext cx="2571749" cy="1543050"/>
        </a:xfrm>
        <a:prstGeom prst="rect">
          <a:avLst/>
        </a:prstGeom>
        <a:solidFill>
          <a:srgbClr val="365F91"/>
        </a:solidFill>
        <a:ln w="38100" cap="flat" cmpd="sng" algn="ctr">
          <a:solidFill>
            <a:srgbClr val="FFEAD5"/>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rtl="0">
            <a:lnSpc>
              <a:spcPct val="90000"/>
            </a:lnSpc>
            <a:spcBef>
              <a:spcPct val="0"/>
            </a:spcBef>
            <a:spcAft>
              <a:spcPct val="35000"/>
            </a:spcAft>
            <a:buNone/>
          </a:pPr>
          <a:r>
            <a:rPr lang="en-US" sz="2900" kern="1200" dirty="0"/>
            <a:t>Specific type of chemotherapy</a:t>
          </a:r>
        </a:p>
      </dsp:txBody>
      <dsp:txXfrm>
        <a:off x="5657849" y="591343"/>
        <a:ext cx="2571749" cy="1543050"/>
      </dsp:txXfrm>
    </dsp:sp>
    <dsp:sp modelId="{FDEB9FCE-0E87-4653-A7F3-F24C2EA804A5}">
      <dsp:nvSpPr>
        <dsp:cNvPr id="0" name=""/>
        <dsp:cNvSpPr/>
      </dsp:nvSpPr>
      <dsp:spPr>
        <a:xfrm>
          <a:off x="0" y="2391569"/>
          <a:ext cx="2571749" cy="1543050"/>
        </a:xfrm>
        <a:prstGeom prst="rect">
          <a:avLst/>
        </a:prstGeom>
        <a:solidFill>
          <a:srgbClr val="365F91"/>
        </a:solidFill>
        <a:ln w="38100" cap="flat" cmpd="sng" algn="ctr">
          <a:solidFill>
            <a:srgbClr val="FFEAD5"/>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rtl="0">
            <a:lnSpc>
              <a:spcPct val="90000"/>
            </a:lnSpc>
            <a:spcBef>
              <a:spcPct val="0"/>
            </a:spcBef>
            <a:spcAft>
              <a:spcPct val="35000"/>
            </a:spcAft>
            <a:buNone/>
          </a:pPr>
          <a:r>
            <a:rPr lang="en-US" sz="2900" kern="1200" dirty="0"/>
            <a:t>Age of patient during treatment</a:t>
          </a:r>
        </a:p>
      </dsp:txBody>
      <dsp:txXfrm>
        <a:off x="0" y="2391569"/>
        <a:ext cx="2571749" cy="1543050"/>
      </dsp:txXfrm>
    </dsp:sp>
    <dsp:sp modelId="{839F3A99-76AE-49A3-876C-504ABAFD386E}">
      <dsp:nvSpPr>
        <dsp:cNvPr id="0" name=""/>
        <dsp:cNvSpPr/>
      </dsp:nvSpPr>
      <dsp:spPr>
        <a:xfrm>
          <a:off x="2828925" y="2391569"/>
          <a:ext cx="2571749" cy="1543050"/>
        </a:xfrm>
        <a:prstGeom prst="rect">
          <a:avLst/>
        </a:prstGeom>
        <a:solidFill>
          <a:srgbClr val="365F91"/>
        </a:solidFill>
        <a:ln w="38100" cap="flat" cmpd="sng" algn="ctr">
          <a:solidFill>
            <a:srgbClr val="FFEAD5"/>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rtl="0">
            <a:lnSpc>
              <a:spcPct val="90000"/>
            </a:lnSpc>
            <a:spcBef>
              <a:spcPct val="0"/>
            </a:spcBef>
            <a:spcAft>
              <a:spcPct val="35000"/>
            </a:spcAft>
            <a:buNone/>
          </a:pPr>
          <a:r>
            <a:rPr lang="en-US" sz="2900" kern="1200" dirty="0"/>
            <a:t>Location of primary tumor</a:t>
          </a:r>
        </a:p>
      </dsp:txBody>
      <dsp:txXfrm>
        <a:off x="2828925" y="2391569"/>
        <a:ext cx="2571749" cy="1543050"/>
      </dsp:txXfrm>
    </dsp:sp>
    <dsp:sp modelId="{CD6C6381-F6A3-4D21-9750-1320BA540DFC}">
      <dsp:nvSpPr>
        <dsp:cNvPr id="0" name=""/>
        <dsp:cNvSpPr/>
      </dsp:nvSpPr>
      <dsp:spPr>
        <a:xfrm>
          <a:off x="5657849" y="2391569"/>
          <a:ext cx="2571749" cy="1543050"/>
        </a:xfrm>
        <a:prstGeom prst="rect">
          <a:avLst/>
        </a:prstGeom>
        <a:solidFill>
          <a:srgbClr val="365F91"/>
        </a:solidFill>
        <a:ln w="38100" cap="flat" cmpd="sng" algn="ctr">
          <a:solidFill>
            <a:srgbClr val="FFEAD5"/>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rtl="0">
            <a:lnSpc>
              <a:spcPct val="90000"/>
            </a:lnSpc>
            <a:spcBef>
              <a:spcPct val="0"/>
            </a:spcBef>
            <a:spcAft>
              <a:spcPct val="35000"/>
            </a:spcAft>
            <a:buNone/>
          </a:pPr>
          <a:r>
            <a:rPr lang="en-US" sz="2900" kern="1200" dirty="0"/>
            <a:t>Use of tobacco products</a:t>
          </a:r>
        </a:p>
      </dsp:txBody>
      <dsp:txXfrm>
        <a:off x="5657849" y="2391569"/>
        <a:ext cx="2571749" cy="154305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A15E33-3FF9-4C8F-9F65-E0C509F19452}">
      <dsp:nvSpPr>
        <dsp:cNvPr id="0" name=""/>
        <dsp:cNvSpPr/>
      </dsp:nvSpPr>
      <dsp:spPr>
        <a:xfrm>
          <a:off x="-5116992" y="-783865"/>
          <a:ext cx="6093694" cy="6093694"/>
        </a:xfrm>
        <a:prstGeom prst="blockArc">
          <a:avLst>
            <a:gd name="adj1" fmla="val 18900000"/>
            <a:gd name="adj2" fmla="val 2700000"/>
            <a:gd name="adj3" fmla="val 354"/>
          </a:avLst>
        </a:pr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19C5EF8-56C0-4F28-AB0A-B36626BA5AB4}">
      <dsp:nvSpPr>
        <dsp:cNvPr id="0" name=""/>
        <dsp:cNvSpPr/>
      </dsp:nvSpPr>
      <dsp:spPr>
        <a:xfrm>
          <a:off x="511409" y="347956"/>
          <a:ext cx="7655707" cy="696274"/>
        </a:xfrm>
        <a:prstGeom prst="rect">
          <a:avLst/>
        </a:prstGeom>
        <a:solidFill>
          <a:srgbClr val="365F91"/>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52668" tIns="63500" rIns="63500" bIns="63500" numCol="1" spcCol="1270" anchor="ctr" anchorCtr="0">
          <a:noAutofit/>
        </a:bodyPr>
        <a:lstStyle/>
        <a:p>
          <a:pPr marL="0" lvl="0" indent="0" algn="l" defTabSz="1111250" rtl="0">
            <a:lnSpc>
              <a:spcPct val="90000"/>
            </a:lnSpc>
            <a:spcBef>
              <a:spcPct val="0"/>
            </a:spcBef>
            <a:spcAft>
              <a:spcPct val="35000"/>
            </a:spcAft>
            <a:buNone/>
          </a:pPr>
          <a:r>
            <a:rPr lang="en-US" sz="2500" kern="1200" dirty="0"/>
            <a:t>Spinal accessory nerve palsy</a:t>
          </a:r>
        </a:p>
      </dsp:txBody>
      <dsp:txXfrm>
        <a:off x="511409" y="347956"/>
        <a:ext cx="7655707" cy="696274"/>
      </dsp:txXfrm>
    </dsp:sp>
    <dsp:sp modelId="{73EEE139-274E-4D25-B30A-526B1301000C}">
      <dsp:nvSpPr>
        <dsp:cNvPr id="0" name=""/>
        <dsp:cNvSpPr/>
      </dsp:nvSpPr>
      <dsp:spPr>
        <a:xfrm>
          <a:off x="76237" y="260921"/>
          <a:ext cx="870342" cy="870342"/>
        </a:xfrm>
        <a:prstGeom prst="ellipse">
          <a:avLst/>
        </a:prstGeom>
        <a:solidFill>
          <a:srgbClr val="FFEAD5"/>
        </a:solidFill>
        <a:ln w="9525" cap="flat" cmpd="sng" algn="ctr">
          <a:solidFill>
            <a:srgbClr val="FFEAD5"/>
          </a:solidFill>
          <a:prstDash val="solid"/>
        </a:ln>
        <a:effectLst/>
      </dsp:spPr>
      <dsp:style>
        <a:lnRef idx="1">
          <a:scrgbClr r="0" g="0" b="0"/>
        </a:lnRef>
        <a:fillRef idx="1">
          <a:scrgbClr r="0" g="0" b="0"/>
        </a:fillRef>
        <a:effectRef idx="0">
          <a:scrgbClr r="0" g="0" b="0"/>
        </a:effectRef>
        <a:fontRef idx="minor"/>
      </dsp:style>
    </dsp:sp>
    <dsp:sp modelId="{895E4EF3-0B19-463E-A618-18A539EC1278}">
      <dsp:nvSpPr>
        <dsp:cNvPr id="0" name=""/>
        <dsp:cNvSpPr/>
      </dsp:nvSpPr>
      <dsp:spPr>
        <a:xfrm>
          <a:off x="910599" y="1392548"/>
          <a:ext cx="7256517" cy="696274"/>
        </a:xfrm>
        <a:prstGeom prst="rect">
          <a:avLst/>
        </a:prstGeom>
        <a:solidFill>
          <a:srgbClr val="365F91"/>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52668" tIns="63500" rIns="63500" bIns="63500" numCol="1" spcCol="1270" anchor="ctr" anchorCtr="0">
          <a:noAutofit/>
        </a:bodyPr>
        <a:lstStyle/>
        <a:p>
          <a:pPr marL="0" lvl="0" indent="0" algn="l" defTabSz="1111250" rtl="0">
            <a:lnSpc>
              <a:spcPct val="90000"/>
            </a:lnSpc>
            <a:spcBef>
              <a:spcPct val="0"/>
            </a:spcBef>
            <a:spcAft>
              <a:spcPct val="35000"/>
            </a:spcAft>
            <a:buNone/>
          </a:pPr>
          <a:r>
            <a:rPr lang="en-US" sz="2500" kern="1200" dirty="0"/>
            <a:t>Cervical dystonia/muscle spasms/neuropathies</a:t>
          </a:r>
        </a:p>
      </dsp:txBody>
      <dsp:txXfrm>
        <a:off x="910599" y="1392548"/>
        <a:ext cx="7256517" cy="696274"/>
      </dsp:txXfrm>
    </dsp:sp>
    <dsp:sp modelId="{D3B59E27-9B5F-41BB-A2AF-CD623E1FB139}">
      <dsp:nvSpPr>
        <dsp:cNvPr id="0" name=""/>
        <dsp:cNvSpPr/>
      </dsp:nvSpPr>
      <dsp:spPr>
        <a:xfrm>
          <a:off x="475427" y="1305514"/>
          <a:ext cx="870342" cy="870342"/>
        </a:xfrm>
        <a:prstGeom prst="ellipse">
          <a:avLst/>
        </a:prstGeom>
        <a:solidFill>
          <a:srgbClr val="FFEAD5"/>
        </a:solidFill>
        <a:ln w="9525" cap="flat" cmpd="sng" algn="ctr">
          <a:solidFill>
            <a:srgbClr val="FFEAD5"/>
          </a:solidFill>
          <a:prstDash val="solid"/>
        </a:ln>
        <a:effectLst/>
      </dsp:spPr>
      <dsp:style>
        <a:lnRef idx="1">
          <a:scrgbClr r="0" g="0" b="0"/>
        </a:lnRef>
        <a:fillRef idx="1">
          <a:scrgbClr r="0" g="0" b="0"/>
        </a:fillRef>
        <a:effectRef idx="0">
          <a:scrgbClr r="0" g="0" b="0"/>
        </a:effectRef>
        <a:fontRef idx="minor"/>
      </dsp:style>
    </dsp:sp>
    <dsp:sp modelId="{2C510349-3B40-4AE9-93C8-EA921E80098B}">
      <dsp:nvSpPr>
        <dsp:cNvPr id="0" name=""/>
        <dsp:cNvSpPr/>
      </dsp:nvSpPr>
      <dsp:spPr>
        <a:xfrm>
          <a:off x="910599" y="2437140"/>
          <a:ext cx="7256517" cy="696274"/>
        </a:xfrm>
        <a:prstGeom prst="rect">
          <a:avLst/>
        </a:prstGeom>
        <a:solidFill>
          <a:srgbClr val="365F91"/>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52668" tIns="63500" rIns="63500" bIns="63500" numCol="1" spcCol="1270" anchor="ctr" anchorCtr="0">
          <a:noAutofit/>
        </a:bodyPr>
        <a:lstStyle/>
        <a:p>
          <a:pPr marL="0" lvl="0" indent="0" algn="l" defTabSz="1111250" rtl="0">
            <a:lnSpc>
              <a:spcPct val="90000"/>
            </a:lnSpc>
            <a:spcBef>
              <a:spcPct val="0"/>
            </a:spcBef>
            <a:spcAft>
              <a:spcPct val="35000"/>
            </a:spcAft>
            <a:buNone/>
          </a:pPr>
          <a:r>
            <a:rPr lang="en-US" sz="2500" kern="1200" dirty="0"/>
            <a:t>Shoulder dysfunction</a:t>
          </a:r>
        </a:p>
      </dsp:txBody>
      <dsp:txXfrm>
        <a:off x="910599" y="2437140"/>
        <a:ext cx="7256517" cy="696274"/>
      </dsp:txXfrm>
    </dsp:sp>
    <dsp:sp modelId="{44E2E4F6-4324-4C9B-87F3-681BA0DCAED8}">
      <dsp:nvSpPr>
        <dsp:cNvPr id="0" name=""/>
        <dsp:cNvSpPr/>
      </dsp:nvSpPr>
      <dsp:spPr>
        <a:xfrm>
          <a:off x="475427" y="2350106"/>
          <a:ext cx="870342" cy="870342"/>
        </a:xfrm>
        <a:prstGeom prst="ellipse">
          <a:avLst/>
        </a:prstGeom>
        <a:solidFill>
          <a:srgbClr val="FFEAD5"/>
        </a:solidFill>
        <a:ln w="9525" cap="flat" cmpd="sng" algn="ctr">
          <a:solidFill>
            <a:srgbClr val="FFEAD5"/>
          </a:solidFill>
          <a:prstDash val="solid"/>
        </a:ln>
        <a:effectLst/>
      </dsp:spPr>
      <dsp:style>
        <a:lnRef idx="1">
          <a:scrgbClr r="0" g="0" b="0"/>
        </a:lnRef>
        <a:fillRef idx="1">
          <a:scrgbClr r="0" g="0" b="0"/>
        </a:fillRef>
        <a:effectRef idx="0">
          <a:scrgbClr r="0" g="0" b="0"/>
        </a:effectRef>
        <a:fontRef idx="minor"/>
      </dsp:style>
    </dsp:sp>
    <dsp:sp modelId="{B5D844C6-0008-4C1C-BB3E-8D7410469AB2}">
      <dsp:nvSpPr>
        <dsp:cNvPr id="0" name=""/>
        <dsp:cNvSpPr/>
      </dsp:nvSpPr>
      <dsp:spPr>
        <a:xfrm>
          <a:off x="511409" y="3481732"/>
          <a:ext cx="7655707" cy="696274"/>
        </a:xfrm>
        <a:prstGeom prst="rect">
          <a:avLst/>
        </a:prstGeom>
        <a:solidFill>
          <a:srgbClr val="365F91"/>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52668" tIns="63500" rIns="63500" bIns="63500" numCol="1" spcCol="1270" anchor="ctr" anchorCtr="0">
          <a:noAutofit/>
        </a:bodyPr>
        <a:lstStyle/>
        <a:p>
          <a:pPr marL="0" lvl="0" indent="0" algn="l" defTabSz="1111250" rtl="0">
            <a:lnSpc>
              <a:spcPct val="90000"/>
            </a:lnSpc>
            <a:spcBef>
              <a:spcPct val="0"/>
            </a:spcBef>
            <a:spcAft>
              <a:spcPct val="35000"/>
            </a:spcAft>
            <a:buNone/>
          </a:pPr>
          <a:r>
            <a:rPr lang="en-US" sz="2500" kern="1200" dirty="0"/>
            <a:t>Trismus</a:t>
          </a:r>
        </a:p>
      </dsp:txBody>
      <dsp:txXfrm>
        <a:off x="511409" y="3481732"/>
        <a:ext cx="7655707" cy="696274"/>
      </dsp:txXfrm>
    </dsp:sp>
    <dsp:sp modelId="{196D0D74-188C-4F83-B630-1A36C3D0072B}">
      <dsp:nvSpPr>
        <dsp:cNvPr id="0" name=""/>
        <dsp:cNvSpPr/>
      </dsp:nvSpPr>
      <dsp:spPr>
        <a:xfrm>
          <a:off x="76237" y="3394698"/>
          <a:ext cx="870342" cy="870342"/>
        </a:xfrm>
        <a:prstGeom prst="ellipse">
          <a:avLst/>
        </a:prstGeom>
        <a:solidFill>
          <a:srgbClr val="FFEAD5"/>
        </a:solidFill>
        <a:ln w="9525" cap="flat" cmpd="sng" algn="ctr">
          <a:solidFill>
            <a:srgbClr val="FFEAD5"/>
          </a:solidFill>
          <a:prstDash val="solid"/>
        </a:ln>
        <a:effectLst/>
      </dsp:spPr>
      <dsp:style>
        <a:lnRef idx="1">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36F6C9-2A70-49A2-9D9D-0F42BA2D2725}">
      <dsp:nvSpPr>
        <dsp:cNvPr id="0" name=""/>
        <dsp:cNvSpPr/>
      </dsp:nvSpPr>
      <dsp:spPr>
        <a:xfrm>
          <a:off x="0" y="368579"/>
          <a:ext cx="7848600" cy="453600"/>
        </a:xfrm>
        <a:prstGeom prst="rect">
          <a:avLst/>
        </a:prstGeom>
        <a:solidFill>
          <a:schemeClr val="lt1">
            <a:alpha val="90000"/>
            <a:hueOff val="0"/>
            <a:satOff val="0"/>
            <a:lumOff val="0"/>
            <a:alphaOff val="0"/>
          </a:schemeClr>
        </a:solidFill>
        <a:ln w="9525" cap="flat" cmpd="sng" algn="ctr">
          <a:solidFill>
            <a:srgbClr val="FFEAD5"/>
          </a:solidFill>
          <a:prstDash val="solid"/>
        </a:ln>
        <a:effectLst/>
      </dsp:spPr>
      <dsp:style>
        <a:lnRef idx="1">
          <a:scrgbClr r="0" g="0" b="0"/>
        </a:lnRef>
        <a:fillRef idx="1">
          <a:scrgbClr r="0" g="0" b="0"/>
        </a:fillRef>
        <a:effectRef idx="0">
          <a:scrgbClr r="0" g="0" b="0"/>
        </a:effectRef>
        <a:fontRef idx="minor"/>
      </dsp:style>
    </dsp:sp>
    <dsp:sp modelId="{B7413CF2-BAF5-4C8F-9829-0FCA65978A90}">
      <dsp:nvSpPr>
        <dsp:cNvPr id="0" name=""/>
        <dsp:cNvSpPr/>
      </dsp:nvSpPr>
      <dsp:spPr>
        <a:xfrm>
          <a:off x="392430" y="102899"/>
          <a:ext cx="5494020" cy="531360"/>
        </a:xfrm>
        <a:prstGeom prst="roundRect">
          <a:avLst/>
        </a:prstGeom>
        <a:solidFill>
          <a:srgbClr val="365F91"/>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7661" tIns="0" rIns="207661" bIns="0" numCol="1" spcCol="1270" anchor="ctr" anchorCtr="0">
          <a:noAutofit/>
        </a:bodyPr>
        <a:lstStyle/>
        <a:p>
          <a:pPr marL="0" lvl="0" indent="0" algn="l" defTabSz="800100" rtl="0">
            <a:lnSpc>
              <a:spcPct val="90000"/>
            </a:lnSpc>
            <a:spcBef>
              <a:spcPct val="0"/>
            </a:spcBef>
            <a:spcAft>
              <a:spcPct val="35000"/>
            </a:spcAft>
            <a:buNone/>
          </a:pPr>
          <a:r>
            <a:rPr lang="en-US" sz="1800" kern="1200" dirty="0">
              <a:solidFill>
                <a:schemeClr val="bg1"/>
              </a:solidFill>
            </a:rPr>
            <a:t>Dysphagia/aspiration/stricture</a:t>
          </a:r>
        </a:p>
      </dsp:txBody>
      <dsp:txXfrm>
        <a:off x="418369" y="128838"/>
        <a:ext cx="5442142" cy="479482"/>
      </dsp:txXfrm>
    </dsp:sp>
    <dsp:sp modelId="{22E77C53-0208-4C3E-AE95-0CC00FA407C7}">
      <dsp:nvSpPr>
        <dsp:cNvPr id="0" name=""/>
        <dsp:cNvSpPr/>
      </dsp:nvSpPr>
      <dsp:spPr>
        <a:xfrm>
          <a:off x="0" y="1185059"/>
          <a:ext cx="7848600" cy="453600"/>
        </a:xfrm>
        <a:prstGeom prst="rect">
          <a:avLst/>
        </a:prstGeom>
        <a:solidFill>
          <a:schemeClr val="lt1">
            <a:alpha val="90000"/>
            <a:hueOff val="0"/>
            <a:satOff val="0"/>
            <a:lumOff val="0"/>
            <a:alphaOff val="0"/>
          </a:schemeClr>
        </a:solidFill>
        <a:ln w="9525" cap="flat" cmpd="sng" algn="ctr">
          <a:solidFill>
            <a:srgbClr val="FFEAD5"/>
          </a:solidFill>
          <a:prstDash val="solid"/>
        </a:ln>
        <a:effectLst/>
      </dsp:spPr>
      <dsp:style>
        <a:lnRef idx="1">
          <a:scrgbClr r="0" g="0" b="0"/>
        </a:lnRef>
        <a:fillRef idx="1">
          <a:scrgbClr r="0" g="0" b="0"/>
        </a:fillRef>
        <a:effectRef idx="0">
          <a:scrgbClr r="0" g="0" b="0"/>
        </a:effectRef>
        <a:fontRef idx="minor"/>
      </dsp:style>
    </dsp:sp>
    <dsp:sp modelId="{45D52F0D-8778-4765-9990-E175A31AFA5A}">
      <dsp:nvSpPr>
        <dsp:cNvPr id="0" name=""/>
        <dsp:cNvSpPr/>
      </dsp:nvSpPr>
      <dsp:spPr>
        <a:xfrm>
          <a:off x="392430" y="919379"/>
          <a:ext cx="5494020" cy="531360"/>
        </a:xfrm>
        <a:prstGeom prst="roundRect">
          <a:avLst/>
        </a:prstGeom>
        <a:solidFill>
          <a:srgbClr val="365F91"/>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7661" tIns="0" rIns="207661" bIns="0" numCol="1" spcCol="1270" anchor="ctr" anchorCtr="0">
          <a:noAutofit/>
        </a:bodyPr>
        <a:lstStyle/>
        <a:p>
          <a:pPr marL="0" lvl="0" indent="0" algn="l" defTabSz="800100" rtl="0">
            <a:lnSpc>
              <a:spcPct val="90000"/>
            </a:lnSpc>
            <a:spcBef>
              <a:spcPct val="0"/>
            </a:spcBef>
            <a:spcAft>
              <a:spcPct val="35000"/>
            </a:spcAft>
            <a:buNone/>
          </a:pPr>
          <a:r>
            <a:rPr lang="en-US" sz="1800" kern="1200" dirty="0">
              <a:solidFill>
                <a:schemeClr val="bg1"/>
              </a:solidFill>
            </a:rPr>
            <a:t>Gastroesophageal reflux disease</a:t>
          </a:r>
        </a:p>
      </dsp:txBody>
      <dsp:txXfrm>
        <a:off x="418369" y="945318"/>
        <a:ext cx="5442142" cy="479482"/>
      </dsp:txXfrm>
    </dsp:sp>
    <dsp:sp modelId="{235214E1-DF03-4BEB-BB5D-766596E64ACD}">
      <dsp:nvSpPr>
        <dsp:cNvPr id="0" name=""/>
        <dsp:cNvSpPr/>
      </dsp:nvSpPr>
      <dsp:spPr>
        <a:xfrm>
          <a:off x="0" y="2001540"/>
          <a:ext cx="7848600" cy="453600"/>
        </a:xfrm>
        <a:prstGeom prst="rect">
          <a:avLst/>
        </a:prstGeom>
        <a:solidFill>
          <a:schemeClr val="lt1">
            <a:alpha val="90000"/>
            <a:hueOff val="0"/>
            <a:satOff val="0"/>
            <a:lumOff val="0"/>
            <a:alphaOff val="0"/>
          </a:schemeClr>
        </a:solidFill>
        <a:ln w="9525" cap="flat" cmpd="sng" algn="ctr">
          <a:solidFill>
            <a:srgbClr val="FFEAD5"/>
          </a:solidFill>
          <a:prstDash val="solid"/>
        </a:ln>
        <a:effectLst/>
      </dsp:spPr>
      <dsp:style>
        <a:lnRef idx="1">
          <a:scrgbClr r="0" g="0" b="0"/>
        </a:lnRef>
        <a:fillRef idx="1">
          <a:scrgbClr r="0" g="0" b="0"/>
        </a:fillRef>
        <a:effectRef idx="0">
          <a:scrgbClr r="0" g="0" b="0"/>
        </a:effectRef>
        <a:fontRef idx="minor"/>
      </dsp:style>
    </dsp:sp>
    <dsp:sp modelId="{C72FA24A-7229-4BA9-AD04-5B8C8E311D4E}">
      <dsp:nvSpPr>
        <dsp:cNvPr id="0" name=""/>
        <dsp:cNvSpPr/>
      </dsp:nvSpPr>
      <dsp:spPr>
        <a:xfrm>
          <a:off x="392430" y="1735860"/>
          <a:ext cx="5494020" cy="531360"/>
        </a:xfrm>
        <a:prstGeom prst="roundRect">
          <a:avLst/>
        </a:prstGeom>
        <a:solidFill>
          <a:srgbClr val="365F91"/>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7661" tIns="0" rIns="207661" bIns="0" numCol="1" spcCol="1270" anchor="ctr" anchorCtr="0">
          <a:noAutofit/>
        </a:bodyPr>
        <a:lstStyle/>
        <a:p>
          <a:pPr marL="0" lvl="0" indent="0" algn="l" defTabSz="800100" rtl="0">
            <a:lnSpc>
              <a:spcPct val="90000"/>
            </a:lnSpc>
            <a:spcBef>
              <a:spcPct val="0"/>
            </a:spcBef>
            <a:spcAft>
              <a:spcPct val="35000"/>
            </a:spcAft>
            <a:buNone/>
          </a:pPr>
          <a:r>
            <a:rPr lang="en-US" sz="1800" kern="1200" dirty="0">
              <a:solidFill>
                <a:schemeClr val="bg1"/>
              </a:solidFill>
            </a:rPr>
            <a:t>Lymphedema</a:t>
          </a:r>
        </a:p>
      </dsp:txBody>
      <dsp:txXfrm>
        <a:off x="418369" y="1761799"/>
        <a:ext cx="5442142" cy="479482"/>
      </dsp:txXfrm>
    </dsp:sp>
    <dsp:sp modelId="{565D6391-B722-4470-B463-8117D8318D44}">
      <dsp:nvSpPr>
        <dsp:cNvPr id="0" name=""/>
        <dsp:cNvSpPr/>
      </dsp:nvSpPr>
      <dsp:spPr>
        <a:xfrm>
          <a:off x="0" y="2818020"/>
          <a:ext cx="7848600" cy="453600"/>
        </a:xfrm>
        <a:prstGeom prst="rect">
          <a:avLst/>
        </a:prstGeom>
        <a:solidFill>
          <a:schemeClr val="lt1">
            <a:alpha val="90000"/>
            <a:hueOff val="0"/>
            <a:satOff val="0"/>
            <a:lumOff val="0"/>
            <a:alphaOff val="0"/>
          </a:schemeClr>
        </a:solidFill>
        <a:ln w="9525" cap="flat" cmpd="sng" algn="ctr">
          <a:solidFill>
            <a:srgbClr val="FFEAD5"/>
          </a:solidFill>
          <a:prstDash val="solid"/>
        </a:ln>
        <a:effectLst/>
      </dsp:spPr>
      <dsp:style>
        <a:lnRef idx="1">
          <a:scrgbClr r="0" g="0" b="0"/>
        </a:lnRef>
        <a:fillRef idx="1">
          <a:scrgbClr r="0" g="0" b="0"/>
        </a:fillRef>
        <a:effectRef idx="0">
          <a:scrgbClr r="0" g="0" b="0"/>
        </a:effectRef>
        <a:fontRef idx="minor"/>
      </dsp:style>
    </dsp:sp>
    <dsp:sp modelId="{A1FF62CD-06D9-4487-B075-A6CD6F43D940}">
      <dsp:nvSpPr>
        <dsp:cNvPr id="0" name=""/>
        <dsp:cNvSpPr/>
      </dsp:nvSpPr>
      <dsp:spPr>
        <a:xfrm>
          <a:off x="392430" y="2552340"/>
          <a:ext cx="5494020" cy="531360"/>
        </a:xfrm>
        <a:prstGeom prst="roundRect">
          <a:avLst/>
        </a:prstGeom>
        <a:solidFill>
          <a:srgbClr val="365F91"/>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7661" tIns="0" rIns="207661" bIns="0" numCol="1" spcCol="1270" anchor="ctr" anchorCtr="0">
          <a:noAutofit/>
        </a:bodyPr>
        <a:lstStyle/>
        <a:p>
          <a:pPr marL="0" lvl="0" indent="0" algn="l" defTabSz="800100" rtl="0">
            <a:lnSpc>
              <a:spcPct val="90000"/>
            </a:lnSpc>
            <a:spcBef>
              <a:spcPct val="0"/>
            </a:spcBef>
            <a:spcAft>
              <a:spcPct val="35000"/>
            </a:spcAft>
            <a:buNone/>
          </a:pPr>
          <a:r>
            <a:rPr lang="en-US" sz="1800" kern="1200" dirty="0">
              <a:solidFill>
                <a:schemeClr val="bg1"/>
              </a:solidFill>
            </a:rPr>
            <a:t>Fatigue</a:t>
          </a:r>
        </a:p>
      </dsp:txBody>
      <dsp:txXfrm>
        <a:off x="418369" y="2578279"/>
        <a:ext cx="5442142" cy="479482"/>
      </dsp:txXfrm>
    </dsp:sp>
    <dsp:sp modelId="{E47D7F18-1C1C-4FE6-BE86-FBE766A99A6F}">
      <dsp:nvSpPr>
        <dsp:cNvPr id="0" name=""/>
        <dsp:cNvSpPr/>
      </dsp:nvSpPr>
      <dsp:spPr>
        <a:xfrm>
          <a:off x="0" y="3634500"/>
          <a:ext cx="7848600" cy="453600"/>
        </a:xfrm>
        <a:prstGeom prst="rect">
          <a:avLst/>
        </a:prstGeom>
        <a:solidFill>
          <a:schemeClr val="lt1">
            <a:alpha val="90000"/>
            <a:hueOff val="0"/>
            <a:satOff val="0"/>
            <a:lumOff val="0"/>
            <a:alphaOff val="0"/>
          </a:schemeClr>
        </a:solidFill>
        <a:ln w="9525" cap="flat" cmpd="sng" algn="ctr">
          <a:solidFill>
            <a:srgbClr val="FFEAD5"/>
          </a:solidFill>
          <a:prstDash val="solid"/>
        </a:ln>
        <a:effectLst/>
      </dsp:spPr>
      <dsp:style>
        <a:lnRef idx="1">
          <a:scrgbClr r="0" g="0" b="0"/>
        </a:lnRef>
        <a:fillRef idx="1">
          <a:scrgbClr r="0" g="0" b="0"/>
        </a:fillRef>
        <a:effectRef idx="0">
          <a:scrgbClr r="0" g="0" b="0"/>
        </a:effectRef>
        <a:fontRef idx="minor"/>
      </dsp:style>
    </dsp:sp>
    <dsp:sp modelId="{B9888E28-5D65-43B1-BFA4-E7D85D876101}">
      <dsp:nvSpPr>
        <dsp:cNvPr id="0" name=""/>
        <dsp:cNvSpPr/>
      </dsp:nvSpPr>
      <dsp:spPr>
        <a:xfrm>
          <a:off x="392430" y="3368820"/>
          <a:ext cx="5494020" cy="531360"/>
        </a:xfrm>
        <a:prstGeom prst="roundRect">
          <a:avLst/>
        </a:prstGeom>
        <a:solidFill>
          <a:srgbClr val="365F91"/>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7661" tIns="0" rIns="207661" bIns="0" numCol="1" spcCol="1270" anchor="ctr" anchorCtr="0">
          <a:noAutofit/>
        </a:bodyPr>
        <a:lstStyle/>
        <a:p>
          <a:pPr marL="0" lvl="0" indent="0" algn="l" defTabSz="800100" rtl="0">
            <a:lnSpc>
              <a:spcPct val="90000"/>
            </a:lnSpc>
            <a:spcBef>
              <a:spcPct val="0"/>
            </a:spcBef>
            <a:spcAft>
              <a:spcPct val="35000"/>
            </a:spcAft>
            <a:buNone/>
          </a:pPr>
          <a:r>
            <a:rPr lang="en-US" sz="1800" kern="1200" dirty="0">
              <a:solidFill>
                <a:schemeClr val="bg1"/>
              </a:solidFill>
            </a:rPr>
            <a:t>Altered or loss of taste</a:t>
          </a:r>
        </a:p>
      </dsp:txBody>
      <dsp:txXfrm>
        <a:off x="418369" y="3394759"/>
        <a:ext cx="5442142" cy="47948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0CECC7-7DC0-4834-B906-A18F744502A7}">
      <dsp:nvSpPr>
        <dsp:cNvPr id="0" name=""/>
        <dsp:cNvSpPr/>
      </dsp:nvSpPr>
      <dsp:spPr>
        <a:xfrm>
          <a:off x="0" y="431481"/>
          <a:ext cx="8229600" cy="630000"/>
        </a:xfrm>
        <a:prstGeom prst="rect">
          <a:avLst/>
        </a:prstGeom>
        <a:solidFill>
          <a:schemeClr val="lt1">
            <a:alpha val="90000"/>
            <a:hueOff val="0"/>
            <a:satOff val="0"/>
            <a:lumOff val="0"/>
            <a:alphaOff val="0"/>
          </a:schemeClr>
        </a:solidFill>
        <a:ln w="9525" cap="flat" cmpd="sng" algn="ctr">
          <a:solidFill>
            <a:srgbClr val="FFEAD5"/>
          </a:solidFill>
          <a:prstDash val="solid"/>
        </a:ln>
        <a:effectLst/>
      </dsp:spPr>
      <dsp:style>
        <a:lnRef idx="1">
          <a:scrgbClr r="0" g="0" b="0"/>
        </a:lnRef>
        <a:fillRef idx="1">
          <a:scrgbClr r="0" g="0" b="0"/>
        </a:fillRef>
        <a:effectRef idx="0">
          <a:scrgbClr r="0" g="0" b="0"/>
        </a:effectRef>
        <a:fontRef idx="minor"/>
      </dsp:style>
    </dsp:sp>
    <dsp:sp modelId="{293C8C98-0BAF-492F-95DA-21BFBE7FAC42}">
      <dsp:nvSpPr>
        <dsp:cNvPr id="0" name=""/>
        <dsp:cNvSpPr/>
      </dsp:nvSpPr>
      <dsp:spPr>
        <a:xfrm>
          <a:off x="411480" y="62481"/>
          <a:ext cx="5760720" cy="738000"/>
        </a:xfrm>
        <a:prstGeom prst="roundRect">
          <a:avLst/>
        </a:prstGeom>
        <a:solidFill>
          <a:srgbClr val="365F91"/>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1111250" rtl="0">
            <a:lnSpc>
              <a:spcPct val="90000"/>
            </a:lnSpc>
            <a:spcBef>
              <a:spcPct val="0"/>
            </a:spcBef>
            <a:spcAft>
              <a:spcPct val="35000"/>
            </a:spcAft>
            <a:buNone/>
          </a:pPr>
          <a:r>
            <a:rPr lang="en-US" sz="2500" kern="1200" dirty="0"/>
            <a:t>Hearing loss, vertigo, vestibular neuropathy</a:t>
          </a:r>
        </a:p>
      </dsp:txBody>
      <dsp:txXfrm>
        <a:off x="447506" y="98507"/>
        <a:ext cx="5688668" cy="665948"/>
      </dsp:txXfrm>
    </dsp:sp>
    <dsp:sp modelId="{2C74B313-A0CD-44B8-8188-AFBE3026713B}">
      <dsp:nvSpPr>
        <dsp:cNvPr id="0" name=""/>
        <dsp:cNvSpPr/>
      </dsp:nvSpPr>
      <dsp:spPr>
        <a:xfrm>
          <a:off x="0" y="1565481"/>
          <a:ext cx="8229600" cy="630000"/>
        </a:xfrm>
        <a:prstGeom prst="rect">
          <a:avLst/>
        </a:prstGeom>
        <a:solidFill>
          <a:schemeClr val="lt1">
            <a:alpha val="90000"/>
            <a:hueOff val="0"/>
            <a:satOff val="0"/>
            <a:lumOff val="0"/>
            <a:alphaOff val="0"/>
          </a:schemeClr>
        </a:solidFill>
        <a:ln w="9525" cap="flat" cmpd="sng" algn="ctr">
          <a:solidFill>
            <a:srgbClr val="FFEAD5"/>
          </a:solidFill>
          <a:prstDash val="solid"/>
        </a:ln>
        <a:effectLst/>
      </dsp:spPr>
      <dsp:style>
        <a:lnRef idx="1">
          <a:scrgbClr r="0" g="0" b="0"/>
        </a:lnRef>
        <a:fillRef idx="1">
          <a:scrgbClr r="0" g="0" b="0"/>
        </a:fillRef>
        <a:effectRef idx="0">
          <a:scrgbClr r="0" g="0" b="0"/>
        </a:effectRef>
        <a:fontRef idx="minor"/>
      </dsp:style>
    </dsp:sp>
    <dsp:sp modelId="{3B809AF8-00F7-4E0B-822B-788BCFCC934C}">
      <dsp:nvSpPr>
        <dsp:cNvPr id="0" name=""/>
        <dsp:cNvSpPr/>
      </dsp:nvSpPr>
      <dsp:spPr>
        <a:xfrm>
          <a:off x="411480" y="1196481"/>
          <a:ext cx="5760720" cy="738000"/>
        </a:xfrm>
        <a:prstGeom prst="roundRect">
          <a:avLst/>
        </a:prstGeom>
        <a:solidFill>
          <a:srgbClr val="365F91"/>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1111250" rtl="0">
            <a:lnSpc>
              <a:spcPct val="90000"/>
            </a:lnSpc>
            <a:spcBef>
              <a:spcPct val="0"/>
            </a:spcBef>
            <a:spcAft>
              <a:spcPct val="35000"/>
            </a:spcAft>
            <a:buNone/>
          </a:pPr>
          <a:r>
            <a:rPr lang="en-US" sz="2500" kern="1200" dirty="0"/>
            <a:t>Sleep disturbance/sleep apnea</a:t>
          </a:r>
        </a:p>
      </dsp:txBody>
      <dsp:txXfrm>
        <a:off x="447506" y="1232507"/>
        <a:ext cx="5688668" cy="665948"/>
      </dsp:txXfrm>
    </dsp:sp>
    <dsp:sp modelId="{D5CCE506-5246-4F04-A4CA-23985B9D9968}">
      <dsp:nvSpPr>
        <dsp:cNvPr id="0" name=""/>
        <dsp:cNvSpPr/>
      </dsp:nvSpPr>
      <dsp:spPr>
        <a:xfrm>
          <a:off x="0" y="2699481"/>
          <a:ext cx="8229600" cy="630000"/>
        </a:xfrm>
        <a:prstGeom prst="rect">
          <a:avLst/>
        </a:prstGeom>
        <a:solidFill>
          <a:schemeClr val="lt1">
            <a:alpha val="90000"/>
            <a:hueOff val="0"/>
            <a:satOff val="0"/>
            <a:lumOff val="0"/>
            <a:alphaOff val="0"/>
          </a:schemeClr>
        </a:solidFill>
        <a:ln w="9525" cap="flat" cmpd="sng" algn="ctr">
          <a:solidFill>
            <a:srgbClr val="FFEAD5"/>
          </a:solidFill>
          <a:prstDash val="solid"/>
        </a:ln>
        <a:effectLst/>
      </dsp:spPr>
      <dsp:style>
        <a:lnRef idx="1">
          <a:scrgbClr r="0" g="0" b="0"/>
        </a:lnRef>
        <a:fillRef idx="1">
          <a:scrgbClr r="0" g="0" b="0"/>
        </a:fillRef>
        <a:effectRef idx="0">
          <a:scrgbClr r="0" g="0" b="0"/>
        </a:effectRef>
        <a:fontRef idx="minor"/>
      </dsp:style>
    </dsp:sp>
    <dsp:sp modelId="{66013A3A-7C9C-4E61-97AB-3EDEBC1C5B22}">
      <dsp:nvSpPr>
        <dsp:cNvPr id="0" name=""/>
        <dsp:cNvSpPr/>
      </dsp:nvSpPr>
      <dsp:spPr>
        <a:xfrm>
          <a:off x="411480" y="2330481"/>
          <a:ext cx="5760720" cy="738000"/>
        </a:xfrm>
        <a:prstGeom prst="roundRect">
          <a:avLst/>
        </a:prstGeom>
        <a:solidFill>
          <a:srgbClr val="365F91"/>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1111250" rtl="0">
            <a:lnSpc>
              <a:spcPct val="90000"/>
            </a:lnSpc>
            <a:spcBef>
              <a:spcPct val="0"/>
            </a:spcBef>
            <a:spcAft>
              <a:spcPct val="35000"/>
            </a:spcAft>
            <a:buNone/>
          </a:pPr>
          <a:r>
            <a:rPr lang="en-US" sz="2500" kern="1200" dirty="0"/>
            <a:t>Speech/voice</a:t>
          </a:r>
        </a:p>
      </dsp:txBody>
      <dsp:txXfrm>
        <a:off x="447506" y="2366507"/>
        <a:ext cx="5688668" cy="665948"/>
      </dsp:txXfrm>
    </dsp:sp>
    <dsp:sp modelId="{95B7AA6F-AED7-4483-82A0-A68069DE0751}">
      <dsp:nvSpPr>
        <dsp:cNvPr id="0" name=""/>
        <dsp:cNvSpPr/>
      </dsp:nvSpPr>
      <dsp:spPr>
        <a:xfrm>
          <a:off x="0" y="3833481"/>
          <a:ext cx="8229600" cy="630000"/>
        </a:xfrm>
        <a:prstGeom prst="rect">
          <a:avLst/>
        </a:prstGeom>
        <a:solidFill>
          <a:schemeClr val="lt1">
            <a:alpha val="90000"/>
            <a:hueOff val="0"/>
            <a:satOff val="0"/>
            <a:lumOff val="0"/>
            <a:alphaOff val="0"/>
          </a:schemeClr>
        </a:solidFill>
        <a:ln w="9525" cap="flat" cmpd="sng" algn="ctr">
          <a:solidFill>
            <a:srgbClr val="FFEAD5"/>
          </a:solidFill>
          <a:prstDash val="solid"/>
        </a:ln>
        <a:effectLst/>
      </dsp:spPr>
      <dsp:style>
        <a:lnRef idx="1">
          <a:scrgbClr r="0" g="0" b="0"/>
        </a:lnRef>
        <a:fillRef idx="1">
          <a:scrgbClr r="0" g="0" b="0"/>
        </a:fillRef>
        <a:effectRef idx="0">
          <a:scrgbClr r="0" g="0" b="0"/>
        </a:effectRef>
        <a:fontRef idx="minor"/>
      </dsp:style>
    </dsp:sp>
    <dsp:sp modelId="{DD0D75B4-8A57-4F3C-97A5-838B599FB3C9}">
      <dsp:nvSpPr>
        <dsp:cNvPr id="0" name=""/>
        <dsp:cNvSpPr/>
      </dsp:nvSpPr>
      <dsp:spPr>
        <a:xfrm>
          <a:off x="411480" y="3464481"/>
          <a:ext cx="5760720" cy="738000"/>
        </a:xfrm>
        <a:prstGeom prst="roundRect">
          <a:avLst/>
        </a:prstGeom>
        <a:solidFill>
          <a:srgbClr val="365F91"/>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1111250" rtl="0">
            <a:lnSpc>
              <a:spcPct val="90000"/>
            </a:lnSpc>
            <a:spcBef>
              <a:spcPct val="0"/>
            </a:spcBef>
            <a:spcAft>
              <a:spcPct val="35000"/>
            </a:spcAft>
            <a:buNone/>
          </a:pPr>
          <a:r>
            <a:rPr lang="en-US" sz="2500" kern="1200" dirty="0"/>
            <a:t>Hypothyroidism</a:t>
          </a:r>
        </a:p>
      </dsp:txBody>
      <dsp:txXfrm>
        <a:off x="447506" y="3500507"/>
        <a:ext cx="5688668" cy="66594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3EBDEE-5FD6-44B3-BD58-77FB2D2C15D8}">
      <dsp:nvSpPr>
        <dsp:cNvPr id="0" name=""/>
        <dsp:cNvSpPr/>
      </dsp:nvSpPr>
      <dsp:spPr>
        <a:xfrm>
          <a:off x="706863" y="1295403"/>
          <a:ext cx="1316501" cy="878106"/>
        </a:xfrm>
        <a:prstGeom prst="rect">
          <a:avLst/>
        </a:prstGeom>
        <a:solidFill>
          <a:srgbClr val="FFEAD5">
            <a:alpha val="90000"/>
          </a:srgb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0" tIns="78232" rIns="78232" bIns="78232" numCol="1" spcCol="1270" anchor="ctr" anchorCtr="0">
          <a:noAutofit/>
        </a:bodyPr>
        <a:lstStyle/>
        <a:p>
          <a:pPr marL="0" lvl="0" indent="0" algn="l" defTabSz="488950">
            <a:lnSpc>
              <a:spcPct val="90000"/>
            </a:lnSpc>
            <a:spcBef>
              <a:spcPct val="0"/>
            </a:spcBef>
            <a:spcAft>
              <a:spcPct val="35000"/>
            </a:spcAft>
            <a:buNone/>
          </a:pPr>
          <a:r>
            <a:rPr lang="en-US" sz="1100" kern="1200" dirty="0"/>
            <a:t>Meta-analyses of randomized controlled trials (RCTs)</a:t>
          </a:r>
        </a:p>
      </dsp:txBody>
      <dsp:txXfrm>
        <a:off x="917503" y="1295403"/>
        <a:ext cx="1105860" cy="878106"/>
      </dsp:txXfrm>
    </dsp:sp>
    <dsp:sp modelId="{951BDF8C-8838-40BD-9E7E-8558F25A0E6D}">
      <dsp:nvSpPr>
        <dsp:cNvPr id="0" name=""/>
        <dsp:cNvSpPr/>
      </dsp:nvSpPr>
      <dsp:spPr>
        <a:xfrm>
          <a:off x="4729" y="944336"/>
          <a:ext cx="877667" cy="877667"/>
        </a:xfrm>
        <a:prstGeom prst="ellipse">
          <a:avLst/>
        </a:prstGeom>
        <a:solidFill>
          <a:srgbClr val="365F9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kern="1200" dirty="0"/>
            <a:t>I</a:t>
          </a:r>
        </a:p>
      </dsp:txBody>
      <dsp:txXfrm>
        <a:off x="133260" y="1072867"/>
        <a:ext cx="620605" cy="620605"/>
      </dsp:txXfrm>
    </dsp:sp>
    <dsp:sp modelId="{8A96D288-1017-44DC-8523-008BB7426B06}">
      <dsp:nvSpPr>
        <dsp:cNvPr id="0" name=""/>
        <dsp:cNvSpPr/>
      </dsp:nvSpPr>
      <dsp:spPr>
        <a:xfrm>
          <a:off x="2901032" y="1295403"/>
          <a:ext cx="1316501" cy="878106"/>
        </a:xfrm>
        <a:prstGeom prst="rect">
          <a:avLst/>
        </a:prstGeom>
        <a:solidFill>
          <a:srgbClr val="FFEAD5">
            <a:alpha val="90000"/>
          </a:srgb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0" tIns="78232" rIns="78232" bIns="78232" numCol="1" spcCol="1270" anchor="ctr" anchorCtr="0">
          <a:noAutofit/>
        </a:bodyPr>
        <a:lstStyle/>
        <a:p>
          <a:pPr marL="0" lvl="0" indent="0" algn="l" defTabSz="488950">
            <a:lnSpc>
              <a:spcPct val="90000"/>
            </a:lnSpc>
            <a:spcBef>
              <a:spcPct val="0"/>
            </a:spcBef>
            <a:spcAft>
              <a:spcPct val="35000"/>
            </a:spcAft>
            <a:buNone/>
          </a:pPr>
          <a:r>
            <a:rPr lang="en-US" sz="1100" kern="1200" dirty="0"/>
            <a:t>RCTs of HNC survivors</a:t>
          </a:r>
        </a:p>
      </dsp:txBody>
      <dsp:txXfrm>
        <a:off x="3111672" y="1295403"/>
        <a:ext cx="1105860" cy="878106"/>
      </dsp:txXfrm>
    </dsp:sp>
    <dsp:sp modelId="{8B067978-B234-4472-AA2D-EDDF8D698181}">
      <dsp:nvSpPr>
        <dsp:cNvPr id="0" name=""/>
        <dsp:cNvSpPr/>
      </dsp:nvSpPr>
      <dsp:spPr>
        <a:xfrm>
          <a:off x="2198898" y="944336"/>
          <a:ext cx="877667" cy="877667"/>
        </a:xfrm>
        <a:prstGeom prst="ellipse">
          <a:avLst/>
        </a:prstGeom>
        <a:solidFill>
          <a:srgbClr val="365F9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kern="1200" dirty="0"/>
            <a:t>IA</a:t>
          </a:r>
        </a:p>
      </dsp:txBody>
      <dsp:txXfrm>
        <a:off x="2327429" y="1072867"/>
        <a:ext cx="620605" cy="620605"/>
      </dsp:txXfrm>
    </dsp:sp>
    <dsp:sp modelId="{DBDCF1DA-E0BA-4B5B-BF0F-C6F968632A40}">
      <dsp:nvSpPr>
        <dsp:cNvPr id="0" name=""/>
        <dsp:cNvSpPr/>
      </dsp:nvSpPr>
      <dsp:spPr>
        <a:xfrm>
          <a:off x="5095200" y="1295403"/>
          <a:ext cx="1316501" cy="878106"/>
        </a:xfrm>
        <a:prstGeom prst="rect">
          <a:avLst/>
        </a:prstGeom>
        <a:solidFill>
          <a:srgbClr val="FFEAD5">
            <a:alpha val="90000"/>
          </a:srgb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0" tIns="78232" rIns="78232" bIns="78232" numCol="1" spcCol="1270" anchor="ctr" anchorCtr="0">
          <a:noAutofit/>
        </a:bodyPr>
        <a:lstStyle/>
        <a:p>
          <a:pPr marL="0" lvl="0" indent="0" algn="l" defTabSz="488950">
            <a:lnSpc>
              <a:spcPct val="90000"/>
            </a:lnSpc>
            <a:spcBef>
              <a:spcPct val="0"/>
            </a:spcBef>
            <a:spcAft>
              <a:spcPct val="35000"/>
            </a:spcAft>
            <a:buNone/>
          </a:pPr>
          <a:r>
            <a:rPr lang="en-US" sz="1100" kern="1200" dirty="0"/>
            <a:t>RCTs based on cancer survivors across multiple cancer sites</a:t>
          </a:r>
        </a:p>
      </dsp:txBody>
      <dsp:txXfrm>
        <a:off x="5305840" y="1295403"/>
        <a:ext cx="1105860" cy="878106"/>
      </dsp:txXfrm>
    </dsp:sp>
    <dsp:sp modelId="{77BD0C93-7C8F-47ED-8624-0709E4656FDF}">
      <dsp:nvSpPr>
        <dsp:cNvPr id="0" name=""/>
        <dsp:cNvSpPr/>
      </dsp:nvSpPr>
      <dsp:spPr>
        <a:xfrm>
          <a:off x="4393066" y="944336"/>
          <a:ext cx="877667" cy="877667"/>
        </a:xfrm>
        <a:prstGeom prst="ellipse">
          <a:avLst/>
        </a:prstGeom>
        <a:solidFill>
          <a:srgbClr val="365F9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kern="1200" dirty="0"/>
            <a:t>IB</a:t>
          </a:r>
        </a:p>
      </dsp:txBody>
      <dsp:txXfrm>
        <a:off x="4521597" y="1072867"/>
        <a:ext cx="620605" cy="620605"/>
      </dsp:txXfrm>
    </dsp:sp>
    <dsp:sp modelId="{EE1ECA2C-D193-4630-8FF6-508D6DE8F802}">
      <dsp:nvSpPr>
        <dsp:cNvPr id="0" name=""/>
        <dsp:cNvSpPr/>
      </dsp:nvSpPr>
      <dsp:spPr>
        <a:xfrm>
          <a:off x="7289369" y="1295403"/>
          <a:ext cx="1316501" cy="2281460"/>
        </a:xfrm>
        <a:prstGeom prst="rect">
          <a:avLst/>
        </a:prstGeom>
        <a:solidFill>
          <a:srgbClr val="FFEAD5">
            <a:alpha val="90000"/>
          </a:srgb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0" tIns="78232" rIns="78232" bIns="78232" numCol="1" spcCol="1270" anchor="ctr" anchorCtr="0">
          <a:noAutofit/>
        </a:bodyPr>
        <a:lstStyle/>
        <a:p>
          <a:pPr marL="0" lvl="0" indent="0" algn="l" defTabSz="488950">
            <a:lnSpc>
              <a:spcPct val="90000"/>
            </a:lnSpc>
            <a:spcBef>
              <a:spcPct val="0"/>
            </a:spcBef>
            <a:spcAft>
              <a:spcPct val="35000"/>
            </a:spcAft>
            <a:buNone/>
          </a:pPr>
          <a:r>
            <a:rPr lang="en-US" sz="1100" kern="1200" dirty="0"/>
            <a:t>RCTs not based on cancer survivors but on general population experiencing a specific long-term or late effect</a:t>
          </a:r>
        </a:p>
      </dsp:txBody>
      <dsp:txXfrm>
        <a:off x="7500009" y="1295403"/>
        <a:ext cx="1105860" cy="2281460"/>
      </dsp:txXfrm>
    </dsp:sp>
    <dsp:sp modelId="{AA96C1F2-4697-4BAE-AA27-71B299A51F74}">
      <dsp:nvSpPr>
        <dsp:cNvPr id="0" name=""/>
        <dsp:cNvSpPr/>
      </dsp:nvSpPr>
      <dsp:spPr>
        <a:xfrm>
          <a:off x="6587235" y="944336"/>
          <a:ext cx="877667" cy="877667"/>
        </a:xfrm>
        <a:prstGeom prst="ellipse">
          <a:avLst/>
        </a:prstGeom>
        <a:solidFill>
          <a:srgbClr val="365F91">
            <a:alpha val="90000"/>
          </a:srgb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kern="1200" dirty="0"/>
            <a:t>IC</a:t>
          </a:r>
        </a:p>
      </dsp:txBody>
      <dsp:txXfrm>
        <a:off x="6715766" y="1072867"/>
        <a:ext cx="620605" cy="62060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96D288-1017-44DC-8523-008BB7426B06}">
      <dsp:nvSpPr>
        <dsp:cNvPr id="0" name=""/>
        <dsp:cNvSpPr/>
      </dsp:nvSpPr>
      <dsp:spPr>
        <a:xfrm>
          <a:off x="757431" y="1615543"/>
          <a:ext cx="1309837" cy="899646"/>
        </a:xfrm>
        <a:prstGeom prst="rect">
          <a:avLst/>
        </a:prstGeom>
        <a:solidFill>
          <a:srgbClr val="FFEAD5"/>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0" tIns="78232" rIns="78232" bIns="78232" numCol="1" spcCol="1270" anchor="ctr" anchorCtr="0">
          <a:noAutofit/>
        </a:bodyPr>
        <a:lstStyle/>
        <a:p>
          <a:pPr marL="0" lvl="0" indent="0" algn="l" defTabSz="488950">
            <a:lnSpc>
              <a:spcPct val="90000"/>
            </a:lnSpc>
            <a:spcBef>
              <a:spcPct val="0"/>
            </a:spcBef>
            <a:spcAft>
              <a:spcPct val="35000"/>
            </a:spcAft>
            <a:buNone/>
          </a:pPr>
          <a:r>
            <a:rPr lang="en-US" sz="1100" kern="1200" dirty="0"/>
            <a:t>Non-RCTs based on HNC survivors</a:t>
          </a:r>
        </a:p>
      </dsp:txBody>
      <dsp:txXfrm>
        <a:off x="967005" y="1615543"/>
        <a:ext cx="1100263" cy="899646"/>
      </dsp:txXfrm>
    </dsp:sp>
    <dsp:sp modelId="{8B067978-B234-4472-AA2D-EDDF8D698181}">
      <dsp:nvSpPr>
        <dsp:cNvPr id="0" name=""/>
        <dsp:cNvSpPr/>
      </dsp:nvSpPr>
      <dsp:spPr>
        <a:xfrm>
          <a:off x="110206" y="1154906"/>
          <a:ext cx="855769" cy="855769"/>
        </a:xfrm>
        <a:prstGeom prst="ellipse">
          <a:avLst/>
        </a:prstGeom>
        <a:solidFill>
          <a:srgbClr val="365F9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kern="1200" dirty="0"/>
            <a:t>IIA</a:t>
          </a:r>
        </a:p>
      </dsp:txBody>
      <dsp:txXfrm>
        <a:off x="235530" y="1280230"/>
        <a:ext cx="605121" cy="605121"/>
      </dsp:txXfrm>
    </dsp:sp>
    <dsp:sp modelId="{7EF6303D-2969-4429-A749-FC3646B73702}">
      <dsp:nvSpPr>
        <dsp:cNvPr id="0" name=""/>
        <dsp:cNvSpPr/>
      </dsp:nvSpPr>
      <dsp:spPr>
        <a:xfrm>
          <a:off x="3109759" y="1607487"/>
          <a:ext cx="1309837" cy="947958"/>
        </a:xfrm>
        <a:prstGeom prst="rect">
          <a:avLst/>
        </a:prstGeom>
        <a:solidFill>
          <a:srgbClr val="FFEAD5"/>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0" tIns="78232" rIns="78232" bIns="78232" numCol="1" spcCol="1270" anchor="ctr" anchorCtr="0">
          <a:noAutofit/>
        </a:bodyPr>
        <a:lstStyle/>
        <a:p>
          <a:pPr marL="0" lvl="0" indent="0" algn="l" defTabSz="488950">
            <a:lnSpc>
              <a:spcPct val="90000"/>
            </a:lnSpc>
            <a:spcBef>
              <a:spcPct val="0"/>
            </a:spcBef>
            <a:spcAft>
              <a:spcPct val="35000"/>
            </a:spcAft>
            <a:buNone/>
          </a:pPr>
          <a:r>
            <a:rPr lang="en-US" sz="1100" kern="1200" dirty="0"/>
            <a:t>Non-RCTs based on cancer survivors across multiple sites</a:t>
          </a:r>
        </a:p>
      </dsp:txBody>
      <dsp:txXfrm>
        <a:off x="3319333" y="1607487"/>
        <a:ext cx="1100263" cy="947958"/>
      </dsp:txXfrm>
    </dsp:sp>
    <dsp:sp modelId="{C645BD12-209F-4FED-ABCF-6776E00B7593}">
      <dsp:nvSpPr>
        <dsp:cNvPr id="0" name=""/>
        <dsp:cNvSpPr/>
      </dsp:nvSpPr>
      <dsp:spPr>
        <a:xfrm>
          <a:off x="2517350" y="1089084"/>
          <a:ext cx="855769" cy="855769"/>
        </a:xfrm>
        <a:prstGeom prst="ellipse">
          <a:avLst/>
        </a:prstGeom>
        <a:solidFill>
          <a:srgbClr val="365F91"/>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kern="1200" dirty="0"/>
            <a:t>IIB</a:t>
          </a:r>
        </a:p>
      </dsp:txBody>
      <dsp:txXfrm>
        <a:off x="2642674" y="1214408"/>
        <a:ext cx="605121" cy="605121"/>
      </dsp:txXfrm>
    </dsp:sp>
    <dsp:sp modelId="{A7E8A081-B9F9-48CA-9942-6C9EF8078C95}">
      <dsp:nvSpPr>
        <dsp:cNvPr id="0" name=""/>
        <dsp:cNvSpPr/>
      </dsp:nvSpPr>
      <dsp:spPr>
        <a:xfrm>
          <a:off x="5260337" y="1600198"/>
          <a:ext cx="1671442" cy="1144297"/>
        </a:xfrm>
        <a:prstGeom prst="rect">
          <a:avLst/>
        </a:prstGeom>
        <a:solidFill>
          <a:srgbClr val="FFEAD5"/>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0" tIns="78232" rIns="78232" bIns="78232" numCol="1" spcCol="1270" anchor="ctr" anchorCtr="0">
          <a:noAutofit/>
        </a:bodyPr>
        <a:lstStyle/>
        <a:p>
          <a:pPr marL="0" lvl="0" indent="0" algn="l" defTabSz="488950">
            <a:lnSpc>
              <a:spcPct val="90000"/>
            </a:lnSpc>
            <a:spcBef>
              <a:spcPct val="0"/>
            </a:spcBef>
            <a:spcAft>
              <a:spcPct val="35000"/>
            </a:spcAft>
            <a:buNone/>
          </a:pPr>
          <a:r>
            <a:rPr lang="en-US" sz="1100" kern="1200" dirty="0"/>
            <a:t>Non-RCTs not based on cancer survivors but on general population experiencing a specific long-term or late effect</a:t>
          </a:r>
        </a:p>
      </dsp:txBody>
      <dsp:txXfrm>
        <a:off x="5527768" y="1600198"/>
        <a:ext cx="1404011" cy="1144297"/>
      </dsp:txXfrm>
    </dsp:sp>
    <dsp:sp modelId="{B8CFE1E8-A245-4340-9221-6B424006C9BF}">
      <dsp:nvSpPr>
        <dsp:cNvPr id="0" name=""/>
        <dsp:cNvSpPr/>
      </dsp:nvSpPr>
      <dsp:spPr>
        <a:xfrm>
          <a:off x="4648189" y="1154906"/>
          <a:ext cx="855769" cy="855769"/>
        </a:xfrm>
        <a:prstGeom prst="ellipse">
          <a:avLst/>
        </a:prstGeom>
        <a:solidFill>
          <a:srgbClr val="365F9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kern="1200" dirty="0"/>
            <a:t>IIC</a:t>
          </a:r>
        </a:p>
      </dsp:txBody>
      <dsp:txXfrm>
        <a:off x="4773513" y="1280230"/>
        <a:ext cx="605121" cy="605121"/>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default#3">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2.xml><?xml version="1.0" encoding="utf-8"?>
<dgm:layoutDef xmlns:dgm="http://schemas.openxmlformats.org/drawingml/2006/diagram" xmlns:a="http://schemas.openxmlformats.org/drawingml/2006/main" uniqueId="urn:microsoft.com/office/officeart/2008/layout/AlternatingPictureBlocks">
  <dgm:title val=""/>
  <dgm:desc val=""/>
  <dgm:catLst>
    <dgm:cat type="picture" pri="15000"/>
    <dgm:cat type="pictureconvert" pri="15000"/>
    <dgm:cat type="list" pri="13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primFontSz" for="des" ptType="node" op="equ" val="65"/>
      <dgm:constr type="w" for="ch" forName="comp" refType="w"/>
      <dgm:constr type="h" for="ch" forName="comp" refType="h"/>
      <dgm:constr type="h" for="ch" forName="sibTrans" refType="w" refFor="ch" refForName="comp" op="equ" fact="0.05"/>
    </dgm:constrLst>
    <dgm:ruleLst/>
    <dgm:forEach name="Name0" axis="ch" ptType="node">
      <dgm:layoutNode name="comp" styleLbl="node1">
        <dgm:alg type="composite">
          <dgm:param type="ar" val="3.30"/>
        </dgm:alg>
        <dgm:shape xmlns:r="http://schemas.openxmlformats.org/officeDocument/2006/relationships" r:blip="">
          <dgm:adjLst/>
        </dgm:shape>
        <dgm:presOf/>
        <dgm:choose name="Name1">
          <dgm:if name="Name2" func="var" arg="dir" op="equ" val="norm">
            <dgm:choose name="Name4">
              <dgm:if name="Name5" axis="desOrSelf" ptType="node" func="posOdd" op="equ" val="1">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if>
              <dgm:else name="Name6">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else>
            </dgm:choose>
          </dgm:if>
          <dgm:else name="Name3">
            <dgm:choose name="Name7">
              <dgm:if name="Name8" axis="desOrSelf" ptType="node" func="posOdd" op="equ" val="1">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if>
              <dgm:else name="Name9">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else>
            </dgm:choose>
          </dgm:else>
        </dgm:choose>
        <dgm:ruleLst/>
        <dgm:layoutNode name="rect2" styleLbl="node1">
          <dgm:varLst>
            <dgm:bulletEnabled val="1"/>
          </dgm:varLst>
          <dgm:alg type="tx"/>
          <dgm:shape xmlns:r="http://schemas.openxmlformats.org/officeDocument/2006/relationships" type="rect" r:blip="">
            <dgm:adjLst/>
          </dgm:shape>
          <dgm:presOf axis="desOrSelf" ptType="node"/>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 styleLbl="lnNod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7.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layout2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468313"/>
          </a:xfrm>
          <a:prstGeom prst="rect">
            <a:avLst/>
          </a:prstGeom>
        </p:spPr>
        <p:txBody>
          <a:bodyPr vert="horz" lIns="89125" tIns="44563" rIns="89125" bIns="44563" rtlCol="0"/>
          <a:lstStyle>
            <a:lvl1pPr algn="l" eaLnBrk="1" hangingPunct="1">
              <a:defRPr sz="1200">
                <a:latin typeface="Arial" charset="0"/>
              </a:defRPr>
            </a:lvl1pPr>
          </a:lstStyle>
          <a:p>
            <a:pPr>
              <a:defRPr/>
            </a:pPr>
            <a:endParaRPr lang="en-US" dirty="0"/>
          </a:p>
        </p:txBody>
      </p:sp>
      <p:sp>
        <p:nvSpPr>
          <p:cNvPr id="3" name="Date Placeholder 2"/>
          <p:cNvSpPr>
            <a:spLocks noGrp="1"/>
          </p:cNvSpPr>
          <p:nvPr>
            <p:ph type="dt" idx="1"/>
          </p:nvPr>
        </p:nvSpPr>
        <p:spPr>
          <a:xfrm>
            <a:off x="4022725" y="0"/>
            <a:ext cx="3078163" cy="468313"/>
          </a:xfrm>
          <a:prstGeom prst="rect">
            <a:avLst/>
          </a:prstGeom>
        </p:spPr>
        <p:txBody>
          <a:bodyPr vert="horz" lIns="89125" tIns="44563" rIns="89125" bIns="44563" rtlCol="0"/>
          <a:lstStyle>
            <a:lvl1pPr algn="r" eaLnBrk="1" hangingPunct="1">
              <a:defRPr sz="1200">
                <a:latin typeface="Arial" charset="0"/>
              </a:defRPr>
            </a:lvl1pPr>
          </a:lstStyle>
          <a:p>
            <a:pPr>
              <a:defRPr/>
            </a:pPr>
            <a:fld id="{F4CC4A24-EE10-45E9-9A2A-CAA4ABF03541}" type="datetimeFigureOut">
              <a:rPr lang="en-US"/>
              <a:pPr>
                <a:defRPr/>
              </a:pPr>
              <a:t>5/16/2025</a:t>
            </a:fld>
            <a:endParaRPr lang="en-US" dirty="0"/>
          </a:p>
        </p:txBody>
      </p:sp>
      <p:sp>
        <p:nvSpPr>
          <p:cNvPr id="4" name="Slide Image Placeholder 3"/>
          <p:cNvSpPr>
            <a:spLocks noGrp="1" noRot="1" noChangeAspect="1"/>
          </p:cNvSpPr>
          <p:nvPr>
            <p:ph type="sldImg" idx="2"/>
          </p:nvPr>
        </p:nvSpPr>
        <p:spPr>
          <a:xfrm>
            <a:off x="1203325" y="704850"/>
            <a:ext cx="4695825" cy="3521075"/>
          </a:xfrm>
          <a:prstGeom prst="rect">
            <a:avLst/>
          </a:prstGeom>
          <a:noFill/>
          <a:ln w="12700">
            <a:solidFill>
              <a:prstClr val="black"/>
            </a:solidFill>
          </a:ln>
        </p:spPr>
        <p:txBody>
          <a:bodyPr vert="horz" lIns="89125" tIns="44563" rIns="89125" bIns="44563" rtlCol="0" anchor="ctr"/>
          <a:lstStyle/>
          <a:p>
            <a:pPr lvl="0"/>
            <a:endParaRPr lang="en-US" noProof="0" dirty="0"/>
          </a:p>
        </p:txBody>
      </p:sp>
      <p:sp>
        <p:nvSpPr>
          <p:cNvPr id="5" name="Notes Placeholder 4"/>
          <p:cNvSpPr>
            <a:spLocks noGrp="1"/>
          </p:cNvSpPr>
          <p:nvPr>
            <p:ph type="body" sz="quarter" idx="3"/>
          </p:nvPr>
        </p:nvSpPr>
        <p:spPr>
          <a:xfrm>
            <a:off x="711200" y="4459288"/>
            <a:ext cx="5680075" cy="4224337"/>
          </a:xfrm>
          <a:prstGeom prst="rect">
            <a:avLst/>
          </a:prstGeom>
        </p:spPr>
        <p:txBody>
          <a:bodyPr vert="horz" lIns="89125" tIns="44563" rIns="89125" bIns="44563"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918575"/>
            <a:ext cx="3078163" cy="468313"/>
          </a:xfrm>
          <a:prstGeom prst="rect">
            <a:avLst/>
          </a:prstGeom>
        </p:spPr>
        <p:txBody>
          <a:bodyPr vert="horz" lIns="89125" tIns="44563" rIns="89125" bIns="44563" rtlCol="0" anchor="b"/>
          <a:lstStyle>
            <a:lvl1pPr algn="l" eaLnBrk="1" hangingPunct="1">
              <a:defRPr sz="1200">
                <a:latin typeface="Arial" charset="0"/>
              </a:defRPr>
            </a:lvl1pPr>
          </a:lstStyle>
          <a:p>
            <a:pPr>
              <a:defRPr/>
            </a:pPr>
            <a:endParaRPr lang="en-US" dirty="0"/>
          </a:p>
        </p:txBody>
      </p:sp>
      <p:sp>
        <p:nvSpPr>
          <p:cNvPr id="7" name="Slide Number Placeholder 6"/>
          <p:cNvSpPr>
            <a:spLocks noGrp="1"/>
          </p:cNvSpPr>
          <p:nvPr>
            <p:ph type="sldNum" sz="quarter" idx="5"/>
          </p:nvPr>
        </p:nvSpPr>
        <p:spPr>
          <a:xfrm>
            <a:off x="4022725" y="8918575"/>
            <a:ext cx="3078163" cy="468313"/>
          </a:xfrm>
          <a:prstGeom prst="rect">
            <a:avLst/>
          </a:prstGeom>
        </p:spPr>
        <p:txBody>
          <a:bodyPr vert="horz" wrap="square" lIns="89125" tIns="44563" rIns="89125" bIns="44563" numCol="1" anchor="b" anchorCtr="0" compatLnSpc="1">
            <a:prstTxWarp prst="textNoShape">
              <a:avLst/>
            </a:prstTxWarp>
          </a:bodyPr>
          <a:lstStyle>
            <a:lvl1pPr algn="r" eaLnBrk="1" hangingPunct="1">
              <a:defRPr sz="1200"/>
            </a:lvl1pPr>
          </a:lstStyle>
          <a:p>
            <a:fld id="{E3F68133-703A-4EC2-BF9C-7A3DF1B44ECF}" type="slidenum">
              <a:rPr lang="en-US" altLang="en-US"/>
              <a:pPr/>
              <a:t>‹#›</a:t>
            </a:fld>
            <a:endParaRPr lang="en-US" altLang="en-US" dirty="0"/>
          </a:p>
        </p:txBody>
      </p:sp>
    </p:spTree>
    <p:extLst>
      <p:ext uri="{BB962C8B-B14F-4D97-AF65-F5344CB8AC3E}">
        <p14:creationId xmlns:p14="http://schemas.microsoft.com/office/powerpoint/2010/main" val="27367144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Hello and welcome to a presentation on:  A Summary of Potential Long-Term and Late Effects of Head and Neck Cancer and its Treatment.</a:t>
            </a:r>
          </a:p>
          <a:p>
            <a:pPr eaLnBrk="1" hangingPunct="1">
              <a:spcBef>
                <a:spcPct val="0"/>
              </a:spcBef>
            </a:pPr>
            <a:endParaRPr lang="en-US" altLang="en-US" dirty="0"/>
          </a:p>
          <a:p>
            <a:pPr eaLnBrk="1" hangingPunct="1">
              <a:spcBef>
                <a:spcPct val="0"/>
              </a:spcBef>
            </a:pPr>
            <a:r>
              <a:rPr lang="en-US" altLang="en-US" dirty="0"/>
              <a:t>We are pleased to offer this educational session through the National Cancer Survivorship Resource Center, a collaboration between the American Cancer Society and the GW Cancer Institute, and the Centers for Disease Control and Prevention, funded by a five-year cooperative agreement from the Centers for Disease Control and Prevention. </a:t>
            </a:r>
          </a:p>
          <a:p>
            <a:pPr eaLnBrk="1" hangingPunct="1">
              <a:spcBef>
                <a:spcPct val="0"/>
              </a:spcBef>
            </a:pPr>
            <a:endParaRPr lang="en-US" altLang="en-US" dirty="0"/>
          </a:p>
        </p:txBody>
      </p:sp>
      <p:sp>
        <p:nvSpPr>
          <p:cNvPr id="6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22313" indent="-276225">
              <a:spcBef>
                <a:spcPct val="30000"/>
              </a:spcBef>
              <a:defRPr sz="1200">
                <a:solidFill>
                  <a:schemeClr val="tx1"/>
                </a:solidFill>
                <a:latin typeface="Calibri" pitchFamily="34" charset="0"/>
              </a:defRPr>
            </a:lvl2pPr>
            <a:lvl3pPr marL="1111250" indent="-220663">
              <a:spcBef>
                <a:spcPct val="30000"/>
              </a:spcBef>
              <a:defRPr sz="1200">
                <a:solidFill>
                  <a:schemeClr val="tx1"/>
                </a:solidFill>
                <a:latin typeface="Calibri" pitchFamily="34" charset="0"/>
              </a:defRPr>
            </a:lvl3pPr>
            <a:lvl4pPr marL="1557338" indent="-220663">
              <a:spcBef>
                <a:spcPct val="30000"/>
              </a:spcBef>
              <a:defRPr sz="1200">
                <a:solidFill>
                  <a:schemeClr val="tx1"/>
                </a:solidFill>
                <a:latin typeface="Calibri" pitchFamily="34" charset="0"/>
              </a:defRPr>
            </a:lvl4pPr>
            <a:lvl5pPr marL="2001838" indent="-220663">
              <a:spcBef>
                <a:spcPct val="30000"/>
              </a:spcBef>
              <a:defRPr sz="1200">
                <a:solidFill>
                  <a:schemeClr val="tx1"/>
                </a:solidFill>
                <a:latin typeface="Calibri" pitchFamily="34" charset="0"/>
              </a:defRPr>
            </a:lvl5pPr>
            <a:lvl6pPr marL="2459038" indent="-220663" eaLnBrk="0" fontAlgn="base" hangingPunct="0">
              <a:spcBef>
                <a:spcPct val="30000"/>
              </a:spcBef>
              <a:spcAft>
                <a:spcPct val="0"/>
              </a:spcAft>
              <a:defRPr sz="1200">
                <a:solidFill>
                  <a:schemeClr val="tx1"/>
                </a:solidFill>
                <a:latin typeface="Calibri" pitchFamily="34" charset="0"/>
              </a:defRPr>
            </a:lvl6pPr>
            <a:lvl7pPr marL="2916238" indent="-220663" eaLnBrk="0" fontAlgn="base" hangingPunct="0">
              <a:spcBef>
                <a:spcPct val="30000"/>
              </a:spcBef>
              <a:spcAft>
                <a:spcPct val="0"/>
              </a:spcAft>
              <a:defRPr sz="1200">
                <a:solidFill>
                  <a:schemeClr val="tx1"/>
                </a:solidFill>
                <a:latin typeface="Calibri" pitchFamily="34" charset="0"/>
              </a:defRPr>
            </a:lvl7pPr>
            <a:lvl8pPr marL="3373438" indent="-220663" eaLnBrk="0" fontAlgn="base" hangingPunct="0">
              <a:spcBef>
                <a:spcPct val="30000"/>
              </a:spcBef>
              <a:spcAft>
                <a:spcPct val="0"/>
              </a:spcAft>
              <a:defRPr sz="1200">
                <a:solidFill>
                  <a:schemeClr val="tx1"/>
                </a:solidFill>
                <a:latin typeface="Calibri" pitchFamily="34" charset="0"/>
              </a:defRPr>
            </a:lvl8pPr>
            <a:lvl9pPr marL="3830638" indent="-220663" eaLnBrk="0" fontAlgn="base" hangingPunct="0">
              <a:spcBef>
                <a:spcPct val="30000"/>
              </a:spcBef>
              <a:spcAft>
                <a:spcPct val="0"/>
              </a:spcAft>
              <a:defRPr sz="1200">
                <a:solidFill>
                  <a:schemeClr val="tx1"/>
                </a:solidFill>
                <a:latin typeface="Calibri" pitchFamily="34" charset="0"/>
              </a:defRPr>
            </a:lvl9pPr>
          </a:lstStyle>
          <a:p>
            <a:pPr>
              <a:spcBef>
                <a:spcPct val="0"/>
              </a:spcBef>
            </a:pPr>
            <a:fld id="{B1836966-ECF2-4FA9-8018-61B30D06F5BB}" type="slidenum">
              <a:rPr lang="en-US" altLang="en-US">
                <a:latin typeface="Arial" charset="0"/>
              </a:rPr>
              <a:pPr>
                <a:spcBef>
                  <a:spcPct val="0"/>
                </a:spcBef>
              </a:pPr>
              <a:t>2</a:t>
            </a:fld>
            <a:endParaRPr lang="en-US" altLang="en-US" dirty="0">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br>
              <a:rPr lang="en-US" altLang="en-US" b="1" dirty="0"/>
            </a:br>
            <a:endParaRPr lang="en-US" altLang="en-US" b="1" dirty="0"/>
          </a:p>
          <a:p>
            <a:r>
              <a:rPr lang="en-US" altLang="en-US" dirty="0"/>
              <a:t>There will be an estimated 61,760 head and neck cancer cases in the US in 2016. 75% of those cases are estimated to be from tobacco and alcohol use. Specifically for oropharyngeal cancers, 70% will result from HPV. HPV-related HNC is different from tobacco-related HNC in molecular alterations, clinical presentation and prognosis. 20% of the population is positive for exposure to high-risk HPV. </a:t>
            </a:r>
          </a:p>
          <a:p>
            <a:endParaRPr lang="en-US" altLang="en-US" dirty="0"/>
          </a:p>
          <a:p>
            <a:endParaRPr lang="en-US" altLang="en-US" dirty="0"/>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22313" indent="-276225">
              <a:spcBef>
                <a:spcPct val="30000"/>
              </a:spcBef>
              <a:defRPr sz="1200">
                <a:solidFill>
                  <a:schemeClr val="tx1"/>
                </a:solidFill>
                <a:latin typeface="Calibri" pitchFamily="34" charset="0"/>
              </a:defRPr>
            </a:lvl2pPr>
            <a:lvl3pPr marL="1111250" indent="-220663">
              <a:spcBef>
                <a:spcPct val="30000"/>
              </a:spcBef>
              <a:defRPr sz="1200">
                <a:solidFill>
                  <a:schemeClr val="tx1"/>
                </a:solidFill>
                <a:latin typeface="Calibri" pitchFamily="34" charset="0"/>
              </a:defRPr>
            </a:lvl3pPr>
            <a:lvl4pPr marL="1557338" indent="-220663">
              <a:spcBef>
                <a:spcPct val="30000"/>
              </a:spcBef>
              <a:defRPr sz="1200">
                <a:solidFill>
                  <a:schemeClr val="tx1"/>
                </a:solidFill>
                <a:latin typeface="Calibri" pitchFamily="34" charset="0"/>
              </a:defRPr>
            </a:lvl4pPr>
            <a:lvl5pPr marL="2001838" indent="-220663">
              <a:spcBef>
                <a:spcPct val="30000"/>
              </a:spcBef>
              <a:defRPr sz="1200">
                <a:solidFill>
                  <a:schemeClr val="tx1"/>
                </a:solidFill>
                <a:latin typeface="Calibri" pitchFamily="34" charset="0"/>
              </a:defRPr>
            </a:lvl5pPr>
            <a:lvl6pPr marL="2459038" indent="-220663" eaLnBrk="0" fontAlgn="base" hangingPunct="0">
              <a:spcBef>
                <a:spcPct val="30000"/>
              </a:spcBef>
              <a:spcAft>
                <a:spcPct val="0"/>
              </a:spcAft>
              <a:defRPr sz="1200">
                <a:solidFill>
                  <a:schemeClr val="tx1"/>
                </a:solidFill>
                <a:latin typeface="Calibri" pitchFamily="34" charset="0"/>
              </a:defRPr>
            </a:lvl6pPr>
            <a:lvl7pPr marL="2916238" indent="-220663" eaLnBrk="0" fontAlgn="base" hangingPunct="0">
              <a:spcBef>
                <a:spcPct val="30000"/>
              </a:spcBef>
              <a:spcAft>
                <a:spcPct val="0"/>
              </a:spcAft>
              <a:defRPr sz="1200">
                <a:solidFill>
                  <a:schemeClr val="tx1"/>
                </a:solidFill>
                <a:latin typeface="Calibri" pitchFamily="34" charset="0"/>
              </a:defRPr>
            </a:lvl7pPr>
            <a:lvl8pPr marL="3373438" indent="-220663" eaLnBrk="0" fontAlgn="base" hangingPunct="0">
              <a:spcBef>
                <a:spcPct val="30000"/>
              </a:spcBef>
              <a:spcAft>
                <a:spcPct val="0"/>
              </a:spcAft>
              <a:defRPr sz="1200">
                <a:solidFill>
                  <a:schemeClr val="tx1"/>
                </a:solidFill>
                <a:latin typeface="Calibri" pitchFamily="34" charset="0"/>
              </a:defRPr>
            </a:lvl8pPr>
            <a:lvl9pPr marL="3830638" indent="-220663" eaLnBrk="0" fontAlgn="base" hangingPunct="0">
              <a:spcBef>
                <a:spcPct val="30000"/>
              </a:spcBef>
              <a:spcAft>
                <a:spcPct val="0"/>
              </a:spcAft>
              <a:defRPr sz="1200">
                <a:solidFill>
                  <a:schemeClr val="tx1"/>
                </a:solidFill>
                <a:latin typeface="Calibri" pitchFamily="34" charset="0"/>
              </a:defRPr>
            </a:lvl9pPr>
          </a:lstStyle>
          <a:p>
            <a:pPr>
              <a:spcBef>
                <a:spcPct val="0"/>
              </a:spcBef>
            </a:pPr>
            <a:fld id="{D2578B43-E2C8-4995-8741-233E4DD61ABE}" type="slidenum">
              <a:rPr lang="en-US" altLang="en-US">
                <a:latin typeface="Arial" charset="0"/>
              </a:rPr>
              <a:pPr>
                <a:spcBef>
                  <a:spcPct val="0"/>
                </a:spcBef>
              </a:pPr>
              <a:t>11</a:t>
            </a:fld>
            <a:endParaRPr lang="en-US" altLang="en-US" dirty="0">
              <a:latin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a:p>
            <a:endParaRPr lang="en-US" altLang="en-US" dirty="0"/>
          </a:p>
          <a:p>
            <a:r>
              <a:rPr lang="en-US" altLang="en-US" dirty="0"/>
              <a:t>Head and neck cancers are treated with surgery, such as neck dissection or laryngectomy, radiation therapy including intensity-modulated or mediastinal radiation therapies, and/or chemotherapy. </a:t>
            </a:r>
          </a:p>
          <a:p>
            <a:endParaRPr lang="en-US" altLang="en-US" dirty="0"/>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1363" indent="-282575">
              <a:defRPr>
                <a:solidFill>
                  <a:schemeClr val="tx1"/>
                </a:solidFill>
                <a:latin typeface="Arial" charset="0"/>
              </a:defRPr>
            </a:lvl2pPr>
            <a:lvl3pPr marL="1139825" indent="-227013">
              <a:defRPr>
                <a:solidFill>
                  <a:schemeClr val="tx1"/>
                </a:solidFill>
                <a:latin typeface="Arial" charset="0"/>
              </a:defRPr>
            </a:lvl3pPr>
            <a:lvl4pPr marL="1598613" indent="-227013">
              <a:defRPr>
                <a:solidFill>
                  <a:schemeClr val="tx1"/>
                </a:solidFill>
                <a:latin typeface="Arial" charset="0"/>
              </a:defRPr>
            </a:lvl4pPr>
            <a:lvl5pPr marL="2055813" indent="-227013">
              <a:defRPr>
                <a:solidFill>
                  <a:schemeClr val="tx1"/>
                </a:solidFill>
                <a:latin typeface="Arial" charset="0"/>
              </a:defRPr>
            </a:lvl5pPr>
            <a:lvl6pPr marL="2513013" indent="-227013" eaLnBrk="0" fontAlgn="base" hangingPunct="0">
              <a:spcBef>
                <a:spcPct val="0"/>
              </a:spcBef>
              <a:spcAft>
                <a:spcPct val="0"/>
              </a:spcAft>
              <a:defRPr>
                <a:solidFill>
                  <a:schemeClr val="tx1"/>
                </a:solidFill>
                <a:latin typeface="Arial" charset="0"/>
              </a:defRPr>
            </a:lvl6pPr>
            <a:lvl7pPr marL="2970213" indent="-227013" eaLnBrk="0" fontAlgn="base" hangingPunct="0">
              <a:spcBef>
                <a:spcPct val="0"/>
              </a:spcBef>
              <a:spcAft>
                <a:spcPct val="0"/>
              </a:spcAft>
              <a:defRPr>
                <a:solidFill>
                  <a:schemeClr val="tx1"/>
                </a:solidFill>
                <a:latin typeface="Arial" charset="0"/>
              </a:defRPr>
            </a:lvl7pPr>
            <a:lvl8pPr marL="3427413" indent="-227013" eaLnBrk="0" fontAlgn="base" hangingPunct="0">
              <a:spcBef>
                <a:spcPct val="0"/>
              </a:spcBef>
              <a:spcAft>
                <a:spcPct val="0"/>
              </a:spcAft>
              <a:defRPr>
                <a:solidFill>
                  <a:schemeClr val="tx1"/>
                </a:solidFill>
                <a:latin typeface="Arial" charset="0"/>
              </a:defRPr>
            </a:lvl8pPr>
            <a:lvl9pPr marL="3884613" indent="-227013" eaLnBrk="0" fontAlgn="base" hangingPunct="0">
              <a:spcBef>
                <a:spcPct val="0"/>
              </a:spcBef>
              <a:spcAft>
                <a:spcPct val="0"/>
              </a:spcAft>
              <a:defRPr>
                <a:solidFill>
                  <a:schemeClr val="tx1"/>
                </a:solidFill>
                <a:latin typeface="Arial" charset="0"/>
              </a:defRPr>
            </a:lvl9pPr>
          </a:lstStyle>
          <a:p>
            <a:fld id="{0DD2D8C8-07DB-489B-BC8D-55210084ABF2}" type="slidenum">
              <a:rPr lang="en-US" altLang="en-US"/>
              <a:pPr/>
              <a:t>12</a:t>
            </a:fld>
            <a:endParaRPr lang="en-US"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b="1" dirty="0"/>
          </a:p>
          <a:p>
            <a:endParaRPr lang="en-US" altLang="en-US" b="1" dirty="0"/>
          </a:p>
          <a:p>
            <a:r>
              <a:rPr lang="en-US" altLang="en-US" dirty="0"/>
              <a:t>For early stage disease, surgery or radiotherapy are usually the course of treatment. Advanced stage disease usually requires some combination of surgery, radiotherapy or chemotherapy. </a:t>
            </a:r>
          </a:p>
          <a:p>
            <a:endParaRPr lang="en-US" altLang="en-US" dirty="0"/>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22313" indent="-276225">
              <a:spcBef>
                <a:spcPct val="30000"/>
              </a:spcBef>
              <a:defRPr sz="1200">
                <a:solidFill>
                  <a:schemeClr val="tx1"/>
                </a:solidFill>
                <a:latin typeface="Calibri" pitchFamily="34" charset="0"/>
              </a:defRPr>
            </a:lvl2pPr>
            <a:lvl3pPr marL="1111250" indent="-220663">
              <a:spcBef>
                <a:spcPct val="30000"/>
              </a:spcBef>
              <a:defRPr sz="1200">
                <a:solidFill>
                  <a:schemeClr val="tx1"/>
                </a:solidFill>
                <a:latin typeface="Calibri" pitchFamily="34" charset="0"/>
              </a:defRPr>
            </a:lvl3pPr>
            <a:lvl4pPr marL="1557338" indent="-220663">
              <a:spcBef>
                <a:spcPct val="30000"/>
              </a:spcBef>
              <a:defRPr sz="1200">
                <a:solidFill>
                  <a:schemeClr val="tx1"/>
                </a:solidFill>
                <a:latin typeface="Calibri" pitchFamily="34" charset="0"/>
              </a:defRPr>
            </a:lvl4pPr>
            <a:lvl5pPr marL="2001838" indent="-220663">
              <a:spcBef>
                <a:spcPct val="30000"/>
              </a:spcBef>
              <a:defRPr sz="1200">
                <a:solidFill>
                  <a:schemeClr val="tx1"/>
                </a:solidFill>
                <a:latin typeface="Calibri" pitchFamily="34" charset="0"/>
              </a:defRPr>
            </a:lvl5pPr>
            <a:lvl6pPr marL="2459038" indent="-220663" eaLnBrk="0" fontAlgn="base" hangingPunct="0">
              <a:spcBef>
                <a:spcPct val="30000"/>
              </a:spcBef>
              <a:spcAft>
                <a:spcPct val="0"/>
              </a:spcAft>
              <a:defRPr sz="1200">
                <a:solidFill>
                  <a:schemeClr val="tx1"/>
                </a:solidFill>
                <a:latin typeface="Calibri" pitchFamily="34" charset="0"/>
              </a:defRPr>
            </a:lvl6pPr>
            <a:lvl7pPr marL="2916238" indent="-220663" eaLnBrk="0" fontAlgn="base" hangingPunct="0">
              <a:spcBef>
                <a:spcPct val="30000"/>
              </a:spcBef>
              <a:spcAft>
                <a:spcPct val="0"/>
              </a:spcAft>
              <a:defRPr sz="1200">
                <a:solidFill>
                  <a:schemeClr val="tx1"/>
                </a:solidFill>
                <a:latin typeface="Calibri" pitchFamily="34" charset="0"/>
              </a:defRPr>
            </a:lvl7pPr>
            <a:lvl8pPr marL="3373438" indent="-220663" eaLnBrk="0" fontAlgn="base" hangingPunct="0">
              <a:spcBef>
                <a:spcPct val="30000"/>
              </a:spcBef>
              <a:spcAft>
                <a:spcPct val="0"/>
              </a:spcAft>
              <a:defRPr sz="1200">
                <a:solidFill>
                  <a:schemeClr val="tx1"/>
                </a:solidFill>
                <a:latin typeface="Calibri" pitchFamily="34" charset="0"/>
              </a:defRPr>
            </a:lvl8pPr>
            <a:lvl9pPr marL="3830638" indent="-220663" eaLnBrk="0" fontAlgn="base" hangingPunct="0">
              <a:spcBef>
                <a:spcPct val="30000"/>
              </a:spcBef>
              <a:spcAft>
                <a:spcPct val="0"/>
              </a:spcAft>
              <a:defRPr sz="1200">
                <a:solidFill>
                  <a:schemeClr val="tx1"/>
                </a:solidFill>
                <a:latin typeface="Calibri" pitchFamily="34" charset="0"/>
              </a:defRPr>
            </a:lvl9pPr>
          </a:lstStyle>
          <a:p>
            <a:pPr>
              <a:spcBef>
                <a:spcPct val="0"/>
              </a:spcBef>
            </a:pPr>
            <a:fld id="{59E454B7-0EF7-44EE-9C56-CC186F1DEC04}" type="slidenum">
              <a:rPr lang="en-US" altLang="en-US">
                <a:latin typeface="Arial" charset="0"/>
              </a:rPr>
              <a:pPr>
                <a:spcBef>
                  <a:spcPct val="0"/>
                </a:spcBef>
              </a:pPr>
              <a:t>13</a:t>
            </a:fld>
            <a:endParaRPr lang="en-US" altLang="en-US" dirty="0">
              <a:latin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a:p>
            <a:endParaRPr lang="en-US" altLang="en-US" b="1" dirty="0"/>
          </a:p>
          <a:p>
            <a:r>
              <a:rPr lang="en-US" altLang="en-US" dirty="0"/>
              <a:t>In 2016, there are approximately 436,060 HNC survivors living in the U.S.</a:t>
            </a:r>
          </a:p>
          <a:p>
            <a:endParaRPr lang="en-US" altLang="en-US" dirty="0"/>
          </a:p>
          <a:p>
            <a:r>
              <a:rPr lang="en-US" altLang="en-US" dirty="0"/>
              <a:t>HNC survivors account for 3% of all cancer survivors</a:t>
            </a:r>
          </a:p>
          <a:p>
            <a:endParaRPr lang="en-US" altLang="en-US" dirty="0"/>
          </a:p>
          <a:p>
            <a:r>
              <a:rPr lang="en-US" altLang="en-US" dirty="0"/>
              <a:t>However, long-term survival is becoming more common among HNC survivors. HPV-related HNC has a much better prognosis even with stage IV disease, especially in patients who have</a:t>
            </a:r>
            <a:r>
              <a:rPr lang="en-US" altLang="en-US" baseline="0" dirty="0"/>
              <a:t> never smoked</a:t>
            </a:r>
            <a:r>
              <a:rPr lang="en-US" altLang="en-US" dirty="0"/>
              <a:t>. Some large studies estimate close to 90% cure rates for HPV-related HNC. </a:t>
            </a:r>
          </a:p>
          <a:p>
            <a:endParaRPr lang="en-US" altLang="en-US" b="1" dirty="0"/>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22313" indent="-276225">
              <a:spcBef>
                <a:spcPct val="30000"/>
              </a:spcBef>
              <a:defRPr sz="1200">
                <a:solidFill>
                  <a:schemeClr val="tx1"/>
                </a:solidFill>
                <a:latin typeface="Calibri" pitchFamily="34" charset="0"/>
              </a:defRPr>
            </a:lvl2pPr>
            <a:lvl3pPr marL="1111250" indent="-220663">
              <a:spcBef>
                <a:spcPct val="30000"/>
              </a:spcBef>
              <a:defRPr sz="1200">
                <a:solidFill>
                  <a:schemeClr val="tx1"/>
                </a:solidFill>
                <a:latin typeface="Calibri" pitchFamily="34" charset="0"/>
              </a:defRPr>
            </a:lvl3pPr>
            <a:lvl4pPr marL="1557338" indent="-220663">
              <a:spcBef>
                <a:spcPct val="30000"/>
              </a:spcBef>
              <a:defRPr sz="1200">
                <a:solidFill>
                  <a:schemeClr val="tx1"/>
                </a:solidFill>
                <a:latin typeface="Calibri" pitchFamily="34" charset="0"/>
              </a:defRPr>
            </a:lvl4pPr>
            <a:lvl5pPr marL="2001838" indent="-220663">
              <a:spcBef>
                <a:spcPct val="30000"/>
              </a:spcBef>
              <a:defRPr sz="1200">
                <a:solidFill>
                  <a:schemeClr val="tx1"/>
                </a:solidFill>
                <a:latin typeface="Calibri" pitchFamily="34" charset="0"/>
              </a:defRPr>
            </a:lvl5pPr>
            <a:lvl6pPr marL="2459038" indent="-220663" eaLnBrk="0" fontAlgn="base" hangingPunct="0">
              <a:spcBef>
                <a:spcPct val="30000"/>
              </a:spcBef>
              <a:spcAft>
                <a:spcPct val="0"/>
              </a:spcAft>
              <a:defRPr sz="1200">
                <a:solidFill>
                  <a:schemeClr val="tx1"/>
                </a:solidFill>
                <a:latin typeface="Calibri" pitchFamily="34" charset="0"/>
              </a:defRPr>
            </a:lvl6pPr>
            <a:lvl7pPr marL="2916238" indent="-220663" eaLnBrk="0" fontAlgn="base" hangingPunct="0">
              <a:spcBef>
                <a:spcPct val="30000"/>
              </a:spcBef>
              <a:spcAft>
                <a:spcPct val="0"/>
              </a:spcAft>
              <a:defRPr sz="1200">
                <a:solidFill>
                  <a:schemeClr val="tx1"/>
                </a:solidFill>
                <a:latin typeface="Calibri" pitchFamily="34" charset="0"/>
              </a:defRPr>
            </a:lvl7pPr>
            <a:lvl8pPr marL="3373438" indent="-220663" eaLnBrk="0" fontAlgn="base" hangingPunct="0">
              <a:spcBef>
                <a:spcPct val="30000"/>
              </a:spcBef>
              <a:spcAft>
                <a:spcPct val="0"/>
              </a:spcAft>
              <a:defRPr sz="1200">
                <a:solidFill>
                  <a:schemeClr val="tx1"/>
                </a:solidFill>
                <a:latin typeface="Calibri" pitchFamily="34" charset="0"/>
              </a:defRPr>
            </a:lvl8pPr>
            <a:lvl9pPr marL="3830638" indent="-220663" eaLnBrk="0" fontAlgn="base" hangingPunct="0">
              <a:spcBef>
                <a:spcPct val="30000"/>
              </a:spcBef>
              <a:spcAft>
                <a:spcPct val="0"/>
              </a:spcAft>
              <a:defRPr sz="1200">
                <a:solidFill>
                  <a:schemeClr val="tx1"/>
                </a:solidFill>
                <a:latin typeface="Calibri" pitchFamily="34" charset="0"/>
              </a:defRPr>
            </a:lvl9pPr>
          </a:lstStyle>
          <a:p>
            <a:pPr>
              <a:spcBef>
                <a:spcPct val="0"/>
              </a:spcBef>
            </a:pPr>
            <a:fld id="{B32EC6E4-3176-4F2F-9984-F4F19B74016C}" type="slidenum">
              <a:rPr lang="en-US" altLang="en-US">
                <a:latin typeface="Arial" charset="0"/>
              </a:rPr>
              <a:pPr>
                <a:spcBef>
                  <a:spcPct val="0"/>
                </a:spcBef>
              </a:pPr>
              <a:t>14</a:t>
            </a:fld>
            <a:endParaRPr lang="en-US" altLang="en-US" dirty="0">
              <a:latin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dirty="0"/>
              <a:t> </a:t>
            </a:r>
            <a:r>
              <a:rPr lang="en-US" altLang="en-US" dirty="0"/>
              <a:t>In this next section, I will provide an overview of the physical long-term and late effects of head and neck cancer and its treatment by treatment type. </a:t>
            </a:r>
          </a:p>
          <a:p>
            <a:endParaRPr lang="en-US" altLang="en-US" b="1" dirty="0"/>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22313" indent="-276225">
              <a:spcBef>
                <a:spcPct val="30000"/>
              </a:spcBef>
              <a:defRPr sz="1200">
                <a:solidFill>
                  <a:schemeClr val="tx1"/>
                </a:solidFill>
                <a:latin typeface="Calibri" pitchFamily="34" charset="0"/>
              </a:defRPr>
            </a:lvl2pPr>
            <a:lvl3pPr marL="1111250" indent="-220663">
              <a:spcBef>
                <a:spcPct val="30000"/>
              </a:spcBef>
              <a:defRPr sz="1200">
                <a:solidFill>
                  <a:schemeClr val="tx1"/>
                </a:solidFill>
                <a:latin typeface="Calibri" pitchFamily="34" charset="0"/>
              </a:defRPr>
            </a:lvl3pPr>
            <a:lvl4pPr marL="1557338" indent="-220663">
              <a:spcBef>
                <a:spcPct val="30000"/>
              </a:spcBef>
              <a:defRPr sz="1200">
                <a:solidFill>
                  <a:schemeClr val="tx1"/>
                </a:solidFill>
                <a:latin typeface="Calibri" pitchFamily="34" charset="0"/>
              </a:defRPr>
            </a:lvl4pPr>
            <a:lvl5pPr marL="2001838" indent="-220663">
              <a:spcBef>
                <a:spcPct val="30000"/>
              </a:spcBef>
              <a:defRPr sz="1200">
                <a:solidFill>
                  <a:schemeClr val="tx1"/>
                </a:solidFill>
                <a:latin typeface="Calibri" pitchFamily="34" charset="0"/>
              </a:defRPr>
            </a:lvl5pPr>
            <a:lvl6pPr marL="2459038" indent="-220663" eaLnBrk="0" fontAlgn="base" hangingPunct="0">
              <a:spcBef>
                <a:spcPct val="30000"/>
              </a:spcBef>
              <a:spcAft>
                <a:spcPct val="0"/>
              </a:spcAft>
              <a:defRPr sz="1200">
                <a:solidFill>
                  <a:schemeClr val="tx1"/>
                </a:solidFill>
                <a:latin typeface="Calibri" pitchFamily="34" charset="0"/>
              </a:defRPr>
            </a:lvl6pPr>
            <a:lvl7pPr marL="2916238" indent="-220663" eaLnBrk="0" fontAlgn="base" hangingPunct="0">
              <a:spcBef>
                <a:spcPct val="30000"/>
              </a:spcBef>
              <a:spcAft>
                <a:spcPct val="0"/>
              </a:spcAft>
              <a:defRPr sz="1200">
                <a:solidFill>
                  <a:schemeClr val="tx1"/>
                </a:solidFill>
                <a:latin typeface="Calibri" pitchFamily="34" charset="0"/>
              </a:defRPr>
            </a:lvl7pPr>
            <a:lvl8pPr marL="3373438" indent="-220663" eaLnBrk="0" fontAlgn="base" hangingPunct="0">
              <a:spcBef>
                <a:spcPct val="30000"/>
              </a:spcBef>
              <a:spcAft>
                <a:spcPct val="0"/>
              </a:spcAft>
              <a:defRPr sz="1200">
                <a:solidFill>
                  <a:schemeClr val="tx1"/>
                </a:solidFill>
                <a:latin typeface="Calibri" pitchFamily="34" charset="0"/>
              </a:defRPr>
            </a:lvl8pPr>
            <a:lvl9pPr marL="3830638" indent="-220663" eaLnBrk="0" fontAlgn="base" hangingPunct="0">
              <a:spcBef>
                <a:spcPct val="30000"/>
              </a:spcBef>
              <a:spcAft>
                <a:spcPct val="0"/>
              </a:spcAft>
              <a:defRPr sz="1200">
                <a:solidFill>
                  <a:schemeClr val="tx1"/>
                </a:solidFill>
                <a:latin typeface="Calibri" pitchFamily="34" charset="0"/>
              </a:defRPr>
            </a:lvl9pPr>
          </a:lstStyle>
          <a:p>
            <a:pPr>
              <a:spcBef>
                <a:spcPct val="0"/>
              </a:spcBef>
            </a:pPr>
            <a:fld id="{B75B4B79-07EE-4AAE-8BB7-D6724BDB3D04}" type="slidenum">
              <a:rPr lang="en-US" altLang="en-US">
                <a:latin typeface="Arial" charset="0"/>
              </a:rPr>
              <a:pPr>
                <a:spcBef>
                  <a:spcPct val="0"/>
                </a:spcBef>
              </a:pPr>
              <a:t>15</a:t>
            </a:fld>
            <a:endParaRPr lang="en-US" altLang="en-US" dirty="0">
              <a:latin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dirty="0"/>
              <a:t> </a:t>
            </a:r>
            <a:r>
              <a:rPr lang="en-US" altLang="en-US" dirty="0"/>
              <a:t>Two terms are often used to describe effects of cancer and its treatment. Long-term effects are medical problems that develop during active treatment and persist after the completion of treatment, whereas late effects are medical problems that develop or become apparent months or years after treatment is completed. </a:t>
            </a:r>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22313" indent="-276225">
              <a:defRPr>
                <a:solidFill>
                  <a:schemeClr val="tx1"/>
                </a:solidFill>
                <a:latin typeface="Arial" charset="0"/>
              </a:defRPr>
            </a:lvl2pPr>
            <a:lvl3pPr marL="1111250" indent="-220663">
              <a:defRPr>
                <a:solidFill>
                  <a:schemeClr val="tx1"/>
                </a:solidFill>
                <a:latin typeface="Arial" charset="0"/>
              </a:defRPr>
            </a:lvl3pPr>
            <a:lvl4pPr marL="1557338" indent="-220663">
              <a:defRPr>
                <a:solidFill>
                  <a:schemeClr val="tx1"/>
                </a:solidFill>
                <a:latin typeface="Arial" charset="0"/>
              </a:defRPr>
            </a:lvl4pPr>
            <a:lvl5pPr marL="2001838" indent="-220663">
              <a:defRPr>
                <a:solidFill>
                  <a:schemeClr val="tx1"/>
                </a:solidFill>
                <a:latin typeface="Arial" charset="0"/>
              </a:defRPr>
            </a:lvl5pPr>
            <a:lvl6pPr marL="2459038" indent="-220663" eaLnBrk="0" fontAlgn="base" hangingPunct="0">
              <a:spcBef>
                <a:spcPct val="0"/>
              </a:spcBef>
              <a:spcAft>
                <a:spcPct val="0"/>
              </a:spcAft>
              <a:defRPr>
                <a:solidFill>
                  <a:schemeClr val="tx1"/>
                </a:solidFill>
                <a:latin typeface="Arial" charset="0"/>
              </a:defRPr>
            </a:lvl6pPr>
            <a:lvl7pPr marL="2916238" indent="-220663" eaLnBrk="0" fontAlgn="base" hangingPunct="0">
              <a:spcBef>
                <a:spcPct val="0"/>
              </a:spcBef>
              <a:spcAft>
                <a:spcPct val="0"/>
              </a:spcAft>
              <a:defRPr>
                <a:solidFill>
                  <a:schemeClr val="tx1"/>
                </a:solidFill>
                <a:latin typeface="Arial" charset="0"/>
              </a:defRPr>
            </a:lvl7pPr>
            <a:lvl8pPr marL="3373438" indent="-220663" eaLnBrk="0" fontAlgn="base" hangingPunct="0">
              <a:spcBef>
                <a:spcPct val="0"/>
              </a:spcBef>
              <a:spcAft>
                <a:spcPct val="0"/>
              </a:spcAft>
              <a:defRPr>
                <a:solidFill>
                  <a:schemeClr val="tx1"/>
                </a:solidFill>
                <a:latin typeface="Arial" charset="0"/>
              </a:defRPr>
            </a:lvl8pPr>
            <a:lvl9pPr marL="3830638" indent="-220663" eaLnBrk="0" fontAlgn="base" hangingPunct="0">
              <a:spcBef>
                <a:spcPct val="0"/>
              </a:spcBef>
              <a:spcAft>
                <a:spcPct val="0"/>
              </a:spcAft>
              <a:defRPr>
                <a:solidFill>
                  <a:schemeClr val="tx1"/>
                </a:solidFill>
                <a:latin typeface="Arial" charset="0"/>
              </a:defRPr>
            </a:lvl9pPr>
          </a:lstStyle>
          <a:p>
            <a:fld id="{A5DB8695-FA53-4C22-B86E-7F8CA620C100}" type="slidenum">
              <a:rPr lang="en-US" altLang="en-US"/>
              <a:pPr/>
              <a:t>16</a:t>
            </a:fld>
            <a:endParaRPr lang="en-US" alt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 </a:t>
            </a:r>
          </a:p>
          <a:p>
            <a:r>
              <a:rPr lang="en-US" altLang="en-US" dirty="0"/>
              <a:t>The risk of physical long-term and late effects after therapy is associated with several factors, including:</a:t>
            </a:r>
          </a:p>
          <a:p>
            <a:r>
              <a:rPr lang="en-US" altLang="en-US" dirty="0"/>
              <a:t>Type of treatment(s) (surgery, radiation, chemotherapy) </a:t>
            </a:r>
          </a:p>
          <a:p>
            <a:r>
              <a:rPr lang="en-US" altLang="en-US" dirty="0"/>
              <a:t>Duration and dose of treatment(s)</a:t>
            </a:r>
          </a:p>
          <a:p>
            <a:r>
              <a:rPr lang="en-US" altLang="en-US" dirty="0"/>
              <a:t>Specific type of chemotherapy</a:t>
            </a:r>
          </a:p>
          <a:p>
            <a:r>
              <a:rPr lang="en-US" altLang="en-US" dirty="0"/>
              <a:t>Age of patient during treatment</a:t>
            </a:r>
          </a:p>
          <a:p>
            <a:r>
              <a:rPr lang="en-US" altLang="en-US" dirty="0"/>
              <a:t>Location of primary tumor</a:t>
            </a:r>
          </a:p>
          <a:p>
            <a:r>
              <a:rPr lang="en-US" altLang="en-US" dirty="0"/>
              <a:t>Use of tobacco products</a:t>
            </a:r>
          </a:p>
          <a:p>
            <a:endParaRPr lang="en-US" altLang="en-US" dirty="0"/>
          </a:p>
          <a:p>
            <a:r>
              <a:rPr lang="en-US" altLang="en-US" dirty="0"/>
              <a:t>Primary care clinicians should refer to the patient’s cancer treatment summary, if available, for specific drugs and doses. </a:t>
            </a:r>
          </a:p>
          <a:p>
            <a:endParaRPr lang="en-US" altLang="en-US" dirty="0"/>
          </a:p>
          <a:p>
            <a:r>
              <a:rPr lang="en-US" altLang="en-US" dirty="0"/>
              <a:t>The treatment of HNC often creates both acute and chronic disability. This can manifest in many ways as we will discuss in the slides to follow. </a:t>
            </a:r>
          </a:p>
          <a:p>
            <a:endParaRPr lang="en-US" altLang="en-US" dirty="0"/>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22313" indent="-276225">
              <a:spcBef>
                <a:spcPct val="30000"/>
              </a:spcBef>
              <a:defRPr sz="1200">
                <a:solidFill>
                  <a:schemeClr val="tx1"/>
                </a:solidFill>
                <a:latin typeface="Calibri" pitchFamily="34" charset="0"/>
              </a:defRPr>
            </a:lvl2pPr>
            <a:lvl3pPr marL="1111250" indent="-220663">
              <a:spcBef>
                <a:spcPct val="30000"/>
              </a:spcBef>
              <a:defRPr sz="1200">
                <a:solidFill>
                  <a:schemeClr val="tx1"/>
                </a:solidFill>
                <a:latin typeface="Calibri" pitchFamily="34" charset="0"/>
              </a:defRPr>
            </a:lvl3pPr>
            <a:lvl4pPr marL="1557338" indent="-220663">
              <a:spcBef>
                <a:spcPct val="30000"/>
              </a:spcBef>
              <a:defRPr sz="1200">
                <a:solidFill>
                  <a:schemeClr val="tx1"/>
                </a:solidFill>
                <a:latin typeface="Calibri" pitchFamily="34" charset="0"/>
              </a:defRPr>
            </a:lvl4pPr>
            <a:lvl5pPr marL="2001838" indent="-220663">
              <a:spcBef>
                <a:spcPct val="30000"/>
              </a:spcBef>
              <a:defRPr sz="1200">
                <a:solidFill>
                  <a:schemeClr val="tx1"/>
                </a:solidFill>
                <a:latin typeface="Calibri" pitchFamily="34" charset="0"/>
              </a:defRPr>
            </a:lvl5pPr>
            <a:lvl6pPr marL="2459038" indent="-220663" eaLnBrk="0" fontAlgn="base" hangingPunct="0">
              <a:spcBef>
                <a:spcPct val="30000"/>
              </a:spcBef>
              <a:spcAft>
                <a:spcPct val="0"/>
              </a:spcAft>
              <a:defRPr sz="1200">
                <a:solidFill>
                  <a:schemeClr val="tx1"/>
                </a:solidFill>
                <a:latin typeface="Calibri" pitchFamily="34" charset="0"/>
              </a:defRPr>
            </a:lvl6pPr>
            <a:lvl7pPr marL="2916238" indent="-220663" eaLnBrk="0" fontAlgn="base" hangingPunct="0">
              <a:spcBef>
                <a:spcPct val="30000"/>
              </a:spcBef>
              <a:spcAft>
                <a:spcPct val="0"/>
              </a:spcAft>
              <a:defRPr sz="1200">
                <a:solidFill>
                  <a:schemeClr val="tx1"/>
                </a:solidFill>
                <a:latin typeface="Calibri" pitchFamily="34" charset="0"/>
              </a:defRPr>
            </a:lvl7pPr>
            <a:lvl8pPr marL="3373438" indent="-220663" eaLnBrk="0" fontAlgn="base" hangingPunct="0">
              <a:spcBef>
                <a:spcPct val="30000"/>
              </a:spcBef>
              <a:spcAft>
                <a:spcPct val="0"/>
              </a:spcAft>
              <a:defRPr sz="1200">
                <a:solidFill>
                  <a:schemeClr val="tx1"/>
                </a:solidFill>
                <a:latin typeface="Calibri" pitchFamily="34" charset="0"/>
              </a:defRPr>
            </a:lvl8pPr>
            <a:lvl9pPr marL="3830638" indent="-220663" eaLnBrk="0" fontAlgn="base" hangingPunct="0">
              <a:spcBef>
                <a:spcPct val="30000"/>
              </a:spcBef>
              <a:spcAft>
                <a:spcPct val="0"/>
              </a:spcAft>
              <a:defRPr sz="1200">
                <a:solidFill>
                  <a:schemeClr val="tx1"/>
                </a:solidFill>
                <a:latin typeface="Calibri" pitchFamily="34" charset="0"/>
              </a:defRPr>
            </a:lvl9pPr>
          </a:lstStyle>
          <a:p>
            <a:pPr>
              <a:spcBef>
                <a:spcPct val="0"/>
              </a:spcBef>
            </a:pPr>
            <a:fld id="{E69820F2-D3E3-494C-92A9-7C52D7038709}" type="slidenum">
              <a:rPr lang="en-US" altLang="en-US">
                <a:latin typeface="Arial" charset="0"/>
              </a:rPr>
              <a:pPr>
                <a:spcBef>
                  <a:spcPct val="0"/>
                </a:spcBef>
              </a:pPr>
              <a:t>17</a:t>
            </a:fld>
            <a:endParaRPr lang="en-US" altLang="en-US" dirty="0">
              <a:latin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a:p>
            <a:endParaRPr lang="en-US" altLang="en-US" b="1" dirty="0"/>
          </a:p>
          <a:p>
            <a:r>
              <a:rPr lang="en-US" altLang="en-US" dirty="0"/>
              <a:t>In surgery, neck dissection can disrupt the cervical anatomy and damage the cervical plexus and nerve roots. Radiation can cause progressive fibrosis of the nerve roots and plexus as well as any peripheral nerves and muscles in the radiation field. The result is musculoskeletal and neuromuscular effects. </a:t>
            </a:r>
          </a:p>
          <a:p>
            <a:endParaRPr lang="en-US" altLang="en-US" dirty="0"/>
          </a:p>
          <a:p>
            <a:r>
              <a:rPr lang="en-US" altLang="en-US" dirty="0"/>
              <a:t>Spinal accessory nerve palsy often results from damage to the spinal accessory nerve from neck dissection, but can also result from radiation.</a:t>
            </a:r>
          </a:p>
          <a:p>
            <a:endParaRPr lang="en-US" altLang="en-US" dirty="0"/>
          </a:p>
          <a:p>
            <a:r>
              <a:rPr lang="en-US" altLang="en-US" dirty="0"/>
              <a:t>Cervical dystonia is classified as painful dystonic spasms of the cervical muscles and can be caused by neck dissection, radiation or both.</a:t>
            </a:r>
          </a:p>
          <a:p>
            <a:endParaRPr lang="en-US" altLang="en-US" dirty="0"/>
          </a:p>
          <a:p>
            <a:r>
              <a:rPr lang="en-US" altLang="en-US" dirty="0"/>
              <a:t>Shoulder dysfunction results from damage to the SAN and other neuromuscular structures.</a:t>
            </a:r>
          </a:p>
          <a:p>
            <a:endParaRPr lang="en-US" altLang="en-US" dirty="0"/>
          </a:p>
          <a:p>
            <a:r>
              <a:rPr lang="en-US" altLang="en-US" dirty="0"/>
              <a:t>Trismus, or the inability to open the mouth fully, is a common complication, particularly for oral and oropharyngeal cancer survivors and can have a profoundly negative impact on quality of life. </a:t>
            </a:r>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22313" indent="-276225">
              <a:spcBef>
                <a:spcPct val="30000"/>
              </a:spcBef>
              <a:defRPr sz="1200">
                <a:solidFill>
                  <a:schemeClr val="tx1"/>
                </a:solidFill>
                <a:latin typeface="Calibri" pitchFamily="34" charset="0"/>
              </a:defRPr>
            </a:lvl2pPr>
            <a:lvl3pPr marL="1111250" indent="-220663">
              <a:spcBef>
                <a:spcPct val="30000"/>
              </a:spcBef>
              <a:defRPr sz="1200">
                <a:solidFill>
                  <a:schemeClr val="tx1"/>
                </a:solidFill>
                <a:latin typeface="Calibri" pitchFamily="34" charset="0"/>
              </a:defRPr>
            </a:lvl3pPr>
            <a:lvl4pPr marL="1557338" indent="-220663">
              <a:spcBef>
                <a:spcPct val="30000"/>
              </a:spcBef>
              <a:defRPr sz="1200">
                <a:solidFill>
                  <a:schemeClr val="tx1"/>
                </a:solidFill>
                <a:latin typeface="Calibri" pitchFamily="34" charset="0"/>
              </a:defRPr>
            </a:lvl4pPr>
            <a:lvl5pPr marL="2001838" indent="-220663">
              <a:spcBef>
                <a:spcPct val="30000"/>
              </a:spcBef>
              <a:defRPr sz="1200">
                <a:solidFill>
                  <a:schemeClr val="tx1"/>
                </a:solidFill>
                <a:latin typeface="Calibri" pitchFamily="34" charset="0"/>
              </a:defRPr>
            </a:lvl5pPr>
            <a:lvl6pPr marL="2459038" indent="-220663" eaLnBrk="0" fontAlgn="base" hangingPunct="0">
              <a:spcBef>
                <a:spcPct val="30000"/>
              </a:spcBef>
              <a:spcAft>
                <a:spcPct val="0"/>
              </a:spcAft>
              <a:defRPr sz="1200">
                <a:solidFill>
                  <a:schemeClr val="tx1"/>
                </a:solidFill>
                <a:latin typeface="Calibri" pitchFamily="34" charset="0"/>
              </a:defRPr>
            </a:lvl6pPr>
            <a:lvl7pPr marL="2916238" indent="-220663" eaLnBrk="0" fontAlgn="base" hangingPunct="0">
              <a:spcBef>
                <a:spcPct val="30000"/>
              </a:spcBef>
              <a:spcAft>
                <a:spcPct val="0"/>
              </a:spcAft>
              <a:defRPr sz="1200">
                <a:solidFill>
                  <a:schemeClr val="tx1"/>
                </a:solidFill>
                <a:latin typeface="Calibri" pitchFamily="34" charset="0"/>
              </a:defRPr>
            </a:lvl7pPr>
            <a:lvl8pPr marL="3373438" indent="-220663" eaLnBrk="0" fontAlgn="base" hangingPunct="0">
              <a:spcBef>
                <a:spcPct val="30000"/>
              </a:spcBef>
              <a:spcAft>
                <a:spcPct val="0"/>
              </a:spcAft>
              <a:defRPr sz="1200">
                <a:solidFill>
                  <a:schemeClr val="tx1"/>
                </a:solidFill>
                <a:latin typeface="Calibri" pitchFamily="34" charset="0"/>
              </a:defRPr>
            </a:lvl8pPr>
            <a:lvl9pPr marL="3830638" indent="-220663" eaLnBrk="0" fontAlgn="base" hangingPunct="0">
              <a:spcBef>
                <a:spcPct val="30000"/>
              </a:spcBef>
              <a:spcAft>
                <a:spcPct val="0"/>
              </a:spcAft>
              <a:defRPr sz="1200">
                <a:solidFill>
                  <a:schemeClr val="tx1"/>
                </a:solidFill>
                <a:latin typeface="Calibri" pitchFamily="34" charset="0"/>
              </a:defRPr>
            </a:lvl9pPr>
          </a:lstStyle>
          <a:p>
            <a:pPr>
              <a:spcBef>
                <a:spcPct val="0"/>
              </a:spcBef>
            </a:pPr>
            <a:fld id="{367C71AA-AC12-4149-8023-10AE89FA88AD}" type="slidenum">
              <a:rPr lang="en-US" altLang="en-US">
                <a:latin typeface="Arial" charset="0"/>
              </a:rPr>
              <a:pPr>
                <a:spcBef>
                  <a:spcPct val="0"/>
                </a:spcBef>
              </a:pPr>
              <a:t>18</a:t>
            </a:fld>
            <a:endParaRPr lang="en-US" altLang="en-US" dirty="0">
              <a:latin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General physical effects of HNC and its treatment include:</a:t>
            </a:r>
          </a:p>
          <a:p>
            <a:r>
              <a:rPr lang="en-US" altLang="en-US" dirty="0"/>
              <a:t>Dysphagia or difficulty swallowing. This condition is frequent among patients who received multimodality treatment for advanced stage HNC. In its severe form, dysphagia can present as aspiration. Dysphagia can be a result of stricture, or the structural narrowing of the pharynx and/or esophagus, and occurs in patients treated with radiotherapy.</a:t>
            </a:r>
          </a:p>
          <a:p>
            <a:endParaRPr lang="en-US" altLang="en-US" dirty="0"/>
          </a:p>
          <a:p>
            <a:r>
              <a:rPr lang="en-US" altLang="en-US" dirty="0"/>
              <a:t>GERD is very common in HNC survivors, with compromise of the airway from treatment modalities, strictures of the hypopharynx, dysphagia with silent or apparent aspiration, and swelling of the aerodigestive anatomy. Reflux during the daytime or sleep can worsen these already challenging problems. GERD can also injure the teeth by damaging the enamel.</a:t>
            </a:r>
          </a:p>
          <a:p>
            <a:endParaRPr lang="en-US" altLang="en-US" dirty="0"/>
          </a:p>
          <a:p>
            <a:r>
              <a:rPr lang="en-US" altLang="en-US" dirty="0"/>
              <a:t>Lymphedema is a common late effect of the treatment of HNC, but is sometimes seen acutely after surgery or RT. Lymphedema is underdiagnosed due to the subclinical nature of edema, as it may not be as obvious as extremity edema and may develop as a late effect both externally (face, neck, chest) or internally (larynx, pharynx, oral cavity). Lymphedema may result in adverse cosmetic and psychosocial consequences but can also cause pain, musculoskeletal and neurologic dysfunction, infections, breathing or swallowing difficulties, or a variety of other issues.</a:t>
            </a:r>
          </a:p>
          <a:p>
            <a:endParaRPr lang="en-US" altLang="en-US" dirty="0"/>
          </a:p>
          <a:p>
            <a:r>
              <a:rPr lang="en-US" altLang="en-US" dirty="0"/>
              <a:t>Cancer-related fatigue is very common among those treated for cancer, especially those who undergo treatment with RT and chemotherapy. Fatigue lasts long after treatment and can significantly interfere with quality of life. </a:t>
            </a:r>
          </a:p>
          <a:p>
            <a:endParaRPr lang="en-US" altLang="en-US" dirty="0"/>
          </a:p>
          <a:p>
            <a:r>
              <a:rPr lang="en-US" altLang="en-US" dirty="0"/>
              <a:t>Altered or loss of taste or </a:t>
            </a:r>
            <a:r>
              <a:rPr lang="en-US" altLang="en-US" dirty="0" err="1"/>
              <a:t>dysgeusia</a:t>
            </a:r>
            <a:r>
              <a:rPr lang="en-US" altLang="en-US" baseline="0" dirty="0"/>
              <a:t> </a:t>
            </a:r>
            <a:r>
              <a:rPr lang="en-US" altLang="en-US" dirty="0"/>
              <a:t>is dependent on dose and volume of the irradiated tongue and is seen most often in patients with oral or oropharyngeal cancer. It is most pronounced around 2 months after the end of RT, and partial recovery is expected over the course of years. Dysgeusia is a significant burden of taste disturbance early after HN RT with negative effects on quality of life and oral intake in survivorship.</a:t>
            </a:r>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22313" indent="-276225">
              <a:defRPr>
                <a:solidFill>
                  <a:schemeClr val="tx1"/>
                </a:solidFill>
                <a:latin typeface="Arial" charset="0"/>
              </a:defRPr>
            </a:lvl2pPr>
            <a:lvl3pPr marL="1111250" indent="-220663">
              <a:defRPr>
                <a:solidFill>
                  <a:schemeClr val="tx1"/>
                </a:solidFill>
                <a:latin typeface="Arial" charset="0"/>
              </a:defRPr>
            </a:lvl3pPr>
            <a:lvl4pPr marL="1557338" indent="-220663">
              <a:defRPr>
                <a:solidFill>
                  <a:schemeClr val="tx1"/>
                </a:solidFill>
                <a:latin typeface="Arial" charset="0"/>
              </a:defRPr>
            </a:lvl4pPr>
            <a:lvl5pPr marL="2001838" indent="-220663">
              <a:defRPr>
                <a:solidFill>
                  <a:schemeClr val="tx1"/>
                </a:solidFill>
                <a:latin typeface="Arial" charset="0"/>
              </a:defRPr>
            </a:lvl5pPr>
            <a:lvl6pPr marL="2459038" indent="-220663" eaLnBrk="0" fontAlgn="base" hangingPunct="0">
              <a:spcBef>
                <a:spcPct val="0"/>
              </a:spcBef>
              <a:spcAft>
                <a:spcPct val="0"/>
              </a:spcAft>
              <a:defRPr>
                <a:solidFill>
                  <a:schemeClr val="tx1"/>
                </a:solidFill>
                <a:latin typeface="Arial" charset="0"/>
              </a:defRPr>
            </a:lvl6pPr>
            <a:lvl7pPr marL="2916238" indent="-220663" eaLnBrk="0" fontAlgn="base" hangingPunct="0">
              <a:spcBef>
                <a:spcPct val="0"/>
              </a:spcBef>
              <a:spcAft>
                <a:spcPct val="0"/>
              </a:spcAft>
              <a:defRPr>
                <a:solidFill>
                  <a:schemeClr val="tx1"/>
                </a:solidFill>
                <a:latin typeface="Arial" charset="0"/>
              </a:defRPr>
            </a:lvl7pPr>
            <a:lvl8pPr marL="3373438" indent="-220663" eaLnBrk="0" fontAlgn="base" hangingPunct="0">
              <a:spcBef>
                <a:spcPct val="0"/>
              </a:spcBef>
              <a:spcAft>
                <a:spcPct val="0"/>
              </a:spcAft>
              <a:defRPr>
                <a:solidFill>
                  <a:schemeClr val="tx1"/>
                </a:solidFill>
                <a:latin typeface="Arial" charset="0"/>
              </a:defRPr>
            </a:lvl8pPr>
            <a:lvl9pPr marL="3830638" indent="-220663" eaLnBrk="0" fontAlgn="base" hangingPunct="0">
              <a:spcBef>
                <a:spcPct val="0"/>
              </a:spcBef>
              <a:spcAft>
                <a:spcPct val="0"/>
              </a:spcAft>
              <a:defRPr>
                <a:solidFill>
                  <a:schemeClr val="tx1"/>
                </a:solidFill>
                <a:latin typeface="Arial" charset="0"/>
              </a:defRPr>
            </a:lvl9pPr>
          </a:lstStyle>
          <a:p>
            <a:fld id="{005E9C35-9041-493A-B9B1-AA6106B05399}" type="slidenum">
              <a:rPr lang="en-US" altLang="en-US"/>
              <a:pPr/>
              <a:t>19</a:t>
            </a:fld>
            <a:endParaRPr lang="en-US" alt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Hearing loss may occur from a history of ototoxic drug exposure, local effects of surgery, or from RT due</a:t>
            </a:r>
            <a:r>
              <a:rPr lang="en-US" altLang="en-US" baseline="0" dirty="0"/>
              <a:t> to persistent swelling of the Eustachian tube</a:t>
            </a:r>
            <a:r>
              <a:rPr lang="en-US" altLang="en-US" dirty="0"/>
              <a:t>.</a:t>
            </a:r>
          </a:p>
          <a:p>
            <a:endParaRPr lang="en-US" altLang="en-US" dirty="0"/>
          </a:p>
          <a:p>
            <a:r>
              <a:rPr lang="en-US" altLang="en-US" dirty="0"/>
              <a:t>Obstructive sleep apnea is seemingly in HNC patients. Primary radiation or chemotherapy can create long-term swelling of the tongue and larynx in these patients. Reconstructive techniques especially flaps replacing the posterior tongue can compromise the airway even after a tracheostomy is allowed to close. Radiation fibrosis may also restrict neck range of motion and affect positioning during sleep. Complications include hypoxia, hypertension, cardiac arrhythmias and cardiopulmonary stress. OSA can lead to myocardial infarction, pulmonary hypertension, heart failure and stroke. Resulting sleep deprivation will create excessive fatigue, daytime drowsiness, cognitive difficulties, and slow reaction time, potentially contributing to motor vehicle accidents and falls.</a:t>
            </a:r>
          </a:p>
          <a:p>
            <a:endParaRPr lang="en-US" altLang="en-US" dirty="0"/>
          </a:p>
          <a:p>
            <a:r>
              <a:rPr lang="en-US" altLang="en-US" dirty="0"/>
              <a:t>Speech, voice and/or resonance disturbance may alter understandability or acceptability of verbal communication in HNC survivorship. Rarely de novo radiation-associated lower cranial neuropathies may cause delayed speech or voice deterioration in long-term survivors.</a:t>
            </a:r>
          </a:p>
          <a:p>
            <a:endParaRPr lang="en-US" altLang="en-US" dirty="0"/>
          </a:p>
          <a:p>
            <a:r>
              <a:rPr lang="en-US" altLang="en-US" dirty="0"/>
              <a:t>In patients whose treatment included RT of the neck, hypothyroidism is a significant and frequent permanent effect. It can occur as early as 4 weeks post treatment or as late as 10 years following treatment with a median time of 1.8 years. Radiotherapy to both sides of the neck increases the risk of hypothyroidism as does the addition of surgery, or when surgery involves the thyroid.</a:t>
            </a:r>
          </a:p>
          <a:p>
            <a:endParaRPr lang="en-US" altLang="en-US" dirty="0"/>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22313" indent="-276225">
              <a:defRPr>
                <a:solidFill>
                  <a:schemeClr val="tx1"/>
                </a:solidFill>
                <a:latin typeface="Arial" charset="0"/>
              </a:defRPr>
            </a:lvl2pPr>
            <a:lvl3pPr marL="1111250" indent="-220663">
              <a:defRPr>
                <a:solidFill>
                  <a:schemeClr val="tx1"/>
                </a:solidFill>
                <a:latin typeface="Arial" charset="0"/>
              </a:defRPr>
            </a:lvl3pPr>
            <a:lvl4pPr marL="1557338" indent="-220663">
              <a:defRPr>
                <a:solidFill>
                  <a:schemeClr val="tx1"/>
                </a:solidFill>
                <a:latin typeface="Arial" charset="0"/>
              </a:defRPr>
            </a:lvl4pPr>
            <a:lvl5pPr marL="2001838" indent="-220663">
              <a:defRPr>
                <a:solidFill>
                  <a:schemeClr val="tx1"/>
                </a:solidFill>
                <a:latin typeface="Arial" charset="0"/>
              </a:defRPr>
            </a:lvl5pPr>
            <a:lvl6pPr marL="2459038" indent="-220663" eaLnBrk="0" fontAlgn="base" hangingPunct="0">
              <a:spcBef>
                <a:spcPct val="0"/>
              </a:spcBef>
              <a:spcAft>
                <a:spcPct val="0"/>
              </a:spcAft>
              <a:defRPr>
                <a:solidFill>
                  <a:schemeClr val="tx1"/>
                </a:solidFill>
                <a:latin typeface="Arial" charset="0"/>
              </a:defRPr>
            </a:lvl6pPr>
            <a:lvl7pPr marL="2916238" indent="-220663" eaLnBrk="0" fontAlgn="base" hangingPunct="0">
              <a:spcBef>
                <a:spcPct val="0"/>
              </a:spcBef>
              <a:spcAft>
                <a:spcPct val="0"/>
              </a:spcAft>
              <a:defRPr>
                <a:solidFill>
                  <a:schemeClr val="tx1"/>
                </a:solidFill>
                <a:latin typeface="Arial" charset="0"/>
              </a:defRPr>
            </a:lvl7pPr>
            <a:lvl8pPr marL="3373438" indent="-220663" eaLnBrk="0" fontAlgn="base" hangingPunct="0">
              <a:spcBef>
                <a:spcPct val="0"/>
              </a:spcBef>
              <a:spcAft>
                <a:spcPct val="0"/>
              </a:spcAft>
              <a:defRPr>
                <a:solidFill>
                  <a:schemeClr val="tx1"/>
                </a:solidFill>
                <a:latin typeface="Arial" charset="0"/>
              </a:defRPr>
            </a:lvl8pPr>
            <a:lvl9pPr marL="3830638" indent="-220663" eaLnBrk="0" fontAlgn="base" hangingPunct="0">
              <a:spcBef>
                <a:spcPct val="0"/>
              </a:spcBef>
              <a:spcAft>
                <a:spcPct val="0"/>
              </a:spcAft>
              <a:defRPr>
                <a:solidFill>
                  <a:schemeClr val="tx1"/>
                </a:solidFill>
                <a:latin typeface="Arial" charset="0"/>
              </a:defRPr>
            </a:lvl9pPr>
          </a:lstStyle>
          <a:p>
            <a:fld id="{194AD731-B303-48E1-8CD5-D4D19002EF48}" type="slidenum">
              <a:rPr lang="en-US" altLang="en-US"/>
              <a:pPr/>
              <a:t>20</a:t>
            </a:fld>
            <a:endParaRPr lang="en-US"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This work was supported by Cooperative Agreement #5U55DP003054 from the Centers for Disease Control and Prevention. Its contents are solely the responsibility of the authors and do not necessarily represent the official views of the Centers for Disease Control and Prevention. No industry funding was used to support this work. </a:t>
            </a:r>
          </a:p>
          <a:p>
            <a:endParaRPr lang="en-US" altLang="en-US" dirty="0"/>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22313" indent="-276225">
              <a:spcBef>
                <a:spcPct val="30000"/>
              </a:spcBef>
              <a:defRPr sz="1200">
                <a:solidFill>
                  <a:schemeClr val="tx1"/>
                </a:solidFill>
                <a:latin typeface="Calibri" pitchFamily="34" charset="0"/>
              </a:defRPr>
            </a:lvl2pPr>
            <a:lvl3pPr marL="1111250" indent="-220663">
              <a:spcBef>
                <a:spcPct val="30000"/>
              </a:spcBef>
              <a:defRPr sz="1200">
                <a:solidFill>
                  <a:schemeClr val="tx1"/>
                </a:solidFill>
                <a:latin typeface="Calibri" pitchFamily="34" charset="0"/>
              </a:defRPr>
            </a:lvl3pPr>
            <a:lvl4pPr marL="1557338" indent="-220663">
              <a:spcBef>
                <a:spcPct val="30000"/>
              </a:spcBef>
              <a:defRPr sz="1200">
                <a:solidFill>
                  <a:schemeClr val="tx1"/>
                </a:solidFill>
                <a:latin typeface="Calibri" pitchFamily="34" charset="0"/>
              </a:defRPr>
            </a:lvl4pPr>
            <a:lvl5pPr marL="2001838" indent="-220663">
              <a:spcBef>
                <a:spcPct val="30000"/>
              </a:spcBef>
              <a:defRPr sz="1200">
                <a:solidFill>
                  <a:schemeClr val="tx1"/>
                </a:solidFill>
                <a:latin typeface="Calibri" pitchFamily="34" charset="0"/>
              </a:defRPr>
            </a:lvl5pPr>
            <a:lvl6pPr marL="2459038" indent="-220663" eaLnBrk="0" fontAlgn="base" hangingPunct="0">
              <a:spcBef>
                <a:spcPct val="30000"/>
              </a:spcBef>
              <a:spcAft>
                <a:spcPct val="0"/>
              </a:spcAft>
              <a:defRPr sz="1200">
                <a:solidFill>
                  <a:schemeClr val="tx1"/>
                </a:solidFill>
                <a:latin typeface="Calibri" pitchFamily="34" charset="0"/>
              </a:defRPr>
            </a:lvl6pPr>
            <a:lvl7pPr marL="2916238" indent="-220663" eaLnBrk="0" fontAlgn="base" hangingPunct="0">
              <a:spcBef>
                <a:spcPct val="30000"/>
              </a:spcBef>
              <a:spcAft>
                <a:spcPct val="0"/>
              </a:spcAft>
              <a:defRPr sz="1200">
                <a:solidFill>
                  <a:schemeClr val="tx1"/>
                </a:solidFill>
                <a:latin typeface="Calibri" pitchFamily="34" charset="0"/>
              </a:defRPr>
            </a:lvl7pPr>
            <a:lvl8pPr marL="3373438" indent="-220663" eaLnBrk="0" fontAlgn="base" hangingPunct="0">
              <a:spcBef>
                <a:spcPct val="30000"/>
              </a:spcBef>
              <a:spcAft>
                <a:spcPct val="0"/>
              </a:spcAft>
              <a:defRPr sz="1200">
                <a:solidFill>
                  <a:schemeClr val="tx1"/>
                </a:solidFill>
                <a:latin typeface="Calibri" pitchFamily="34" charset="0"/>
              </a:defRPr>
            </a:lvl8pPr>
            <a:lvl9pPr marL="3830638" indent="-220663" eaLnBrk="0" fontAlgn="base" hangingPunct="0">
              <a:spcBef>
                <a:spcPct val="30000"/>
              </a:spcBef>
              <a:spcAft>
                <a:spcPct val="0"/>
              </a:spcAft>
              <a:defRPr sz="1200">
                <a:solidFill>
                  <a:schemeClr val="tx1"/>
                </a:solidFill>
                <a:latin typeface="Calibri" pitchFamily="34" charset="0"/>
              </a:defRPr>
            </a:lvl9pPr>
          </a:lstStyle>
          <a:p>
            <a:pPr>
              <a:spcBef>
                <a:spcPct val="0"/>
              </a:spcBef>
            </a:pPr>
            <a:fld id="{2310B990-2626-4745-89AE-0F51FC021BFF}" type="slidenum">
              <a:rPr lang="en-US" altLang="en-US">
                <a:latin typeface="Arial" charset="0"/>
              </a:rPr>
              <a:pPr>
                <a:spcBef>
                  <a:spcPct val="0"/>
                </a:spcBef>
              </a:pPr>
              <a:t>3</a:t>
            </a:fld>
            <a:endParaRPr lang="en-US" altLang="en-US" dirty="0">
              <a:latin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HNC survivors are at increased risk of dental caries secondary to the disruption of salivary flow and composition as well as direct damage to dental structures from treatment (e.g.,</a:t>
            </a:r>
            <a:r>
              <a:rPr lang="en-US" altLang="en-US" baseline="0" dirty="0"/>
              <a:t> </a:t>
            </a:r>
            <a:r>
              <a:rPr lang="en-US" altLang="en-US" dirty="0"/>
              <a:t>chemotherapy-induced vomiting).</a:t>
            </a:r>
          </a:p>
          <a:p>
            <a:endParaRPr lang="en-US" altLang="en-US" dirty="0"/>
          </a:p>
          <a:p>
            <a:r>
              <a:rPr lang="en-US" altLang="en-US" dirty="0"/>
              <a:t>Periodontitis can result in the loss of gingival attachment within the radiation field can lead to subsequent dental infections, loss of teeth and osteonecrosis which can become a systemic health</a:t>
            </a:r>
            <a:r>
              <a:rPr lang="en-US" altLang="en-US" baseline="0" dirty="0"/>
              <a:t> issue. Signs of this condition can go unnoticed by the patient, as it is not usually painful, and signs cannot be readily detected upon visual inspection of the oral cavity</a:t>
            </a:r>
            <a:r>
              <a:rPr lang="en-US" altLang="en-US" dirty="0"/>
              <a:t>. Rapid deterioration of the supporting structures of the teeth is sometimes seen following head and neck RT and may lead to deep periodontal pockets that can subsequently lead to infection or tooth loss. Periodontitis can increase the risk of osteoradionecrosis- loss of jawbone requiring debridement, hyperbaric oxygen treatments and eventually reconstruction.</a:t>
            </a:r>
          </a:p>
          <a:p>
            <a:endParaRPr lang="en-US" altLang="en-US" dirty="0"/>
          </a:p>
          <a:p>
            <a:r>
              <a:rPr lang="en-US" altLang="en-US" dirty="0"/>
              <a:t>Due to reduction in salivary flow most patients treated for nasopharyngeal, oral cavity, oropharyngeal and hypopharyngeal tumors will be at risk for xerostomia. Xerostomia can negatively impact QoL, and have catastrophic effects on the dental and oral health and subsequently overall health. </a:t>
            </a:r>
          </a:p>
          <a:p>
            <a:endParaRPr lang="en-US" altLang="en-US" dirty="0"/>
          </a:p>
          <a:p>
            <a:pPr marL="0" lvl="2"/>
            <a:r>
              <a:rPr lang="en-US" altLang="en-US" dirty="0"/>
              <a:t>Osteonecrosis of the jaw is rare, may lead to pain, increased infection risk and </a:t>
            </a:r>
            <a:r>
              <a:rPr lang="en-US" altLang="en-US" dirty="0" err="1"/>
              <a:t>trismus</a:t>
            </a:r>
            <a:r>
              <a:rPr lang="en-US" altLang="en-US" dirty="0"/>
              <a:t>. Osteonecrosis usually results from dental complications, lack of proper dental care, and tooth extraction. RT to the oral cavity and salivary glands increases the risk of osteonecrosis, which may lead to pathologic mandible fracture.</a:t>
            </a:r>
          </a:p>
          <a:p>
            <a:endParaRPr lang="en-US" altLang="en-US" dirty="0"/>
          </a:p>
          <a:p>
            <a:r>
              <a:rPr lang="en-US" altLang="en-US" dirty="0"/>
              <a:t>Oral infections result as the normal bacterial flora of the mouth is disturbed resulting frequently in fungal overgrowth in the oral and hypopharyngeal areas. Oral infections may be aggravated by preexisting dental and gingival disease and may make eating and swallowing very difficult. Oral candidiasis presents in an erythematous form that is almost invisible upon visual inspection of the oral cavity. Patients complain of a burning or scalding sensation on the tongue and the oral mucosa with little or no clinical manifestation visibly apparent. </a:t>
            </a:r>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22313" indent="-276225">
              <a:defRPr>
                <a:solidFill>
                  <a:schemeClr val="tx1"/>
                </a:solidFill>
                <a:latin typeface="Arial" charset="0"/>
              </a:defRPr>
            </a:lvl2pPr>
            <a:lvl3pPr marL="1111250" indent="-220663">
              <a:defRPr>
                <a:solidFill>
                  <a:schemeClr val="tx1"/>
                </a:solidFill>
                <a:latin typeface="Arial" charset="0"/>
              </a:defRPr>
            </a:lvl3pPr>
            <a:lvl4pPr marL="1557338" indent="-220663">
              <a:defRPr>
                <a:solidFill>
                  <a:schemeClr val="tx1"/>
                </a:solidFill>
                <a:latin typeface="Arial" charset="0"/>
              </a:defRPr>
            </a:lvl4pPr>
            <a:lvl5pPr marL="2001838" indent="-220663">
              <a:defRPr>
                <a:solidFill>
                  <a:schemeClr val="tx1"/>
                </a:solidFill>
                <a:latin typeface="Arial" charset="0"/>
              </a:defRPr>
            </a:lvl5pPr>
            <a:lvl6pPr marL="2459038" indent="-220663" eaLnBrk="0" fontAlgn="base" hangingPunct="0">
              <a:spcBef>
                <a:spcPct val="0"/>
              </a:spcBef>
              <a:spcAft>
                <a:spcPct val="0"/>
              </a:spcAft>
              <a:defRPr>
                <a:solidFill>
                  <a:schemeClr val="tx1"/>
                </a:solidFill>
                <a:latin typeface="Arial" charset="0"/>
              </a:defRPr>
            </a:lvl6pPr>
            <a:lvl7pPr marL="2916238" indent="-220663" eaLnBrk="0" fontAlgn="base" hangingPunct="0">
              <a:spcBef>
                <a:spcPct val="0"/>
              </a:spcBef>
              <a:spcAft>
                <a:spcPct val="0"/>
              </a:spcAft>
              <a:defRPr>
                <a:solidFill>
                  <a:schemeClr val="tx1"/>
                </a:solidFill>
                <a:latin typeface="Arial" charset="0"/>
              </a:defRPr>
            </a:lvl7pPr>
            <a:lvl8pPr marL="3373438" indent="-220663" eaLnBrk="0" fontAlgn="base" hangingPunct="0">
              <a:spcBef>
                <a:spcPct val="0"/>
              </a:spcBef>
              <a:spcAft>
                <a:spcPct val="0"/>
              </a:spcAft>
              <a:defRPr>
                <a:solidFill>
                  <a:schemeClr val="tx1"/>
                </a:solidFill>
                <a:latin typeface="Arial" charset="0"/>
              </a:defRPr>
            </a:lvl8pPr>
            <a:lvl9pPr marL="3830638" indent="-220663" eaLnBrk="0" fontAlgn="base" hangingPunct="0">
              <a:spcBef>
                <a:spcPct val="0"/>
              </a:spcBef>
              <a:spcAft>
                <a:spcPct val="0"/>
              </a:spcAft>
              <a:defRPr>
                <a:solidFill>
                  <a:schemeClr val="tx1"/>
                </a:solidFill>
                <a:latin typeface="Arial" charset="0"/>
              </a:defRPr>
            </a:lvl9pPr>
          </a:lstStyle>
          <a:p>
            <a:fld id="{5A1A6C80-127E-46C0-81ED-4C0242E98FA5}" type="slidenum">
              <a:rPr lang="en-US" altLang="en-US"/>
              <a:pPr/>
              <a:t>21</a:t>
            </a:fld>
            <a:endParaRPr lang="en-US" alt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 Here is a summary table of the potential effects of surgery. Management of many of these symptoms will be discussed in the next presentation; for those not discussed, manage symptoms as  you would for those in the general population.</a:t>
            </a:r>
          </a:p>
          <a:p>
            <a:endParaRPr lang="en-US" altLang="en-US" dirty="0"/>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22313" indent="-276225">
              <a:spcBef>
                <a:spcPct val="30000"/>
              </a:spcBef>
              <a:defRPr sz="1200">
                <a:solidFill>
                  <a:schemeClr val="tx1"/>
                </a:solidFill>
                <a:latin typeface="Calibri" pitchFamily="34" charset="0"/>
              </a:defRPr>
            </a:lvl2pPr>
            <a:lvl3pPr marL="1111250" indent="-220663">
              <a:spcBef>
                <a:spcPct val="30000"/>
              </a:spcBef>
              <a:defRPr sz="1200">
                <a:solidFill>
                  <a:schemeClr val="tx1"/>
                </a:solidFill>
                <a:latin typeface="Calibri" pitchFamily="34" charset="0"/>
              </a:defRPr>
            </a:lvl3pPr>
            <a:lvl4pPr marL="1557338" indent="-220663">
              <a:spcBef>
                <a:spcPct val="30000"/>
              </a:spcBef>
              <a:defRPr sz="1200">
                <a:solidFill>
                  <a:schemeClr val="tx1"/>
                </a:solidFill>
                <a:latin typeface="Calibri" pitchFamily="34" charset="0"/>
              </a:defRPr>
            </a:lvl4pPr>
            <a:lvl5pPr marL="2001838" indent="-220663">
              <a:spcBef>
                <a:spcPct val="30000"/>
              </a:spcBef>
              <a:defRPr sz="1200">
                <a:solidFill>
                  <a:schemeClr val="tx1"/>
                </a:solidFill>
                <a:latin typeface="Calibri" pitchFamily="34" charset="0"/>
              </a:defRPr>
            </a:lvl5pPr>
            <a:lvl6pPr marL="2459038" indent="-220663" eaLnBrk="0" fontAlgn="base" hangingPunct="0">
              <a:spcBef>
                <a:spcPct val="30000"/>
              </a:spcBef>
              <a:spcAft>
                <a:spcPct val="0"/>
              </a:spcAft>
              <a:defRPr sz="1200">
                <a:solidFill>
                  <a:schemeClr val="tx1"/>
                </a:solidFill>
                <a:latin typeface="Calibri" pitchFamily="34" charset="0"/>
              </a:defRPr>
            </a:lvl6pPr>
            <a:lvl7pPr marL="2916238" indent="-220663" eaLnBrk="0" fontAlgn="base" hangingPunct="0">
              <a:spcBef>
                <a:spcPct val="30000"/>
              </a:spcBef>
              <a:spcAft>
                <a:spcPct val="0"/>
              </a:spcAft>
              <a:defRPr sz="1200">
                <a:solidFill>
                  <a:schemeClr val="tx1"/>
                </a:solidFill>
                <a:latin typeface="Calibri" pitchFamily="34" charset="0"/>
              </a:defRPr>
            </a:lvl7pPr>
            <a:lvl8pPr marL="3373438" indent="-220663" eaLnBrk="0" fontAlgn="base" hangingPunct="0">
              <a:spcBef>
                <a:spcPct val="30000"/>
              </a:spcBef>
              <a:spcAft>
                <a:spcPct val="0"/>
              </a:spcAft>
              <a:defRPr sz="1200">
                <a:solidFill>
                  <a:schemeClr val="tx1"/>
                </a:solidFill>
                <a:latin typeface="Calibri" pitchFamily="34" charset="0"/>
              </a:defRPr>
            </a:lvl8pPr>
            <a:lvl9pPr marL="3830638" indent="-220663" eaLnBrk="0" fontAlgn="base" hangingPunct="0">
              <a:spcBef>
                <a:spcPct val="30000"/>
              </a:spcBef>
              <a:spcAft>
                <a:spcPct val="0"/>
              </a:spcAft>
              <a:defRPr sz="1200">
                <a:solidFill>
                  <a:schemeClr val="tx1"/>
                </a:solidFill>
                <a:latin typeface="Calibri" pitchFamily="34" charset="0"/>
              </a:defRPr>
            </a:lvl9pPr>
          </a:lstStyle>
          <a:p>
            <a:pPr>
              <a:spcBef>
                <a:spcPct val="0"/>
              </a:spcBef>
            </a:pPr>
            <a:fld id="{AC3169FB-FE0E-4CDA-BCF8-00083F3F5B8F}" type="slidenum">
              <a:rPr lang="en-US" altLang="en-US">
                <a:latin typeface="Arial" charset="0"/>
              </a:rPr>
              <a:pPr>
                <a:spcBef>
                  <a:spcPct val="0"/>
                </a:spcBef>
              </a:pPr>
              <a:t>22</a:t>
            </a:fld>
            <a:endParaRPr lang="en-US" altLang="en-US" dirty="0">
              <a:latin typeface="Arial"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This slide summarizes the potential effects for patients treated with radiation therapy. Management of many of these symptoms will be discussed in the next presentation; for those not discussed, manage symptoms as  you would for those in the general population.</a:t>
            </a:r>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22313" indent="-276225">
              <a:spcBef>
                <a:spcPct val="30000"/>
              </a:spcBef>
              <a:defRPr sz="1200">
                <a:solidFill>
                  <a:schemeClr val="tx1"/>
                </a:solidFill>
                <a:latin typeface="Calibri" pitchFamily="34" charset="0"/>
              </a:defRPr>
            </a:lvl2pPr>
            <a:lvl3pPr marL="1111250" indent="-220663">
              <a:spcBef>
                <a:spcPct val="30000"/>
              </a:spcBef>
              <a:defRPr sz="1200">
                <a:solidFill>
                  <a:schemeClr val="tx1"/>
                </a:solidFill>
                <a:latin typeface="Calibri" pitchFamily="34" charset="0"/>
              </a:defRPr>
            </a:lvl3pPr>
            <a:lvl4pPr marL="1557338" indent="-220663">
              <a:spcBef>
                <a:spcPct val="30000"/>
              </a:spcBef>
              <a:defRPr sz="1200">
                <a:solidFill>
                  <a:schemeClr val="tx1"/>
                </a:solidFill>
                <a:latin typeface="Calibri" pitchFamily="34" charset="0"/>
              </a:defRPr>
            </a:lvl4pPr>
            <a:lvl5pPr marL="2001838" indent="-220663">
              <a:spcBef>
                <a:spcPct val="30000"/>
              </a:spcBef>
              <a:defRPr sz="1200">
                <a:solidFill>
                  <a:schemeClr val="tx1"/>
                </a:solidFill>
                <a:latin typeface="Calibri" pitchFamily="34" charset="0"/>
              </a:defRPr>
            </a:lvl5pPr>
            <a:lvl6pPr marL="2459038" indent="-220663" eaLnBrk="0" fontAlgn="base" hangingPunct="0">
              <a:spcBef>
                <a:spcPct val="30000"/>
              </a:spcBef>
              <a:spcAft>
                <a:spcPct val="0"/>
              </a:spcAft>
              <a:defRPr sz="1200">
                <a:solidFill>
                  <a:schemeClr val="tx1"/>
                </a:solidFill>
                <a:latin typeface="Calibri" pitchFamily="34" charset="0"/>
              </a:defRPr>
            </a:lvl6pPr>
            <a:lvl7pPr marL="2916238" indent="-220663" eaLnBrk="0" fontAlgn="base" hangingPunct="0">
              <a:spcBef>
                <a:spcPct val="30000"/>
              </a:spcBef>
              <a:spcAft>
                <a:spcPct val="0"/>
              </a:spcAft>
              <a:defRPr sz="1200">
                <a:solidFill>
                  <a:schemeClr val="tx1"/>
                </a:solidFill>
                <a:latin typeface="Calibri" pitchFamily="34" charset="0"/>
              </a:defRPr>
            </a:lvl7pPr>
            <a:lvl8pPr marL="3373438" indent="-220663" eaLnBrk="0" fontAlgn="base" hangingPunct="0">
              <a:spcBef>
                <a:spcPct val="30000"/>
              </a:spcBef>
              <a:spcAft>
                <a:spcPct val="0"/>
              </a:spcAft>
              <a:defRPr sz="1200">
                <a:solidFill>
                  <a:schemeClr val="tx1"/>
                </a:solidFill>
                <a:latin typeface="Calibri" pitchFamily="34" charset="0"/>
              </a:defRPr>
            </a:lvl8pPr>
            <a:lvl9pPr marL="3830638" indent="-220663" eaLnBrk="0" fontAlgn="base" hangingPunct="0">
              <a:spcBef>
                <a:spcPct val="30000"/>
              </a:spcBef>
              <a:spcAft>
                <a:spcPct val="0"/>
              </a:spcAft>
              <a:defRPr sz="1200">
                <a:solidFill>
                  <a:schemeClr val="tx1"/>
                </a:solidFill>
                <a:latin typeface="Calibri" pitchFamily="34" charset="0"/>
              </a:defRPr>
            </a:lvl9pPr>
          </a:lstStyle>
          <a:p>
            <a:pPr>
              <a:spcBef>
                <a:spcPct val="0"/>
              </a:spcBef>
            </a:pPr>
            <a:fld id="{A0D47DD1-DC40-47E6-9987-1CF3E4ED98C0}" type="slidenum">
              <a:rPr lang="en-US" altLang="en-US">
                <a:latin typeface="Arial" charset="0"/>
              </a:rPr>
              <a:pPr>
                <a:spcBef>
                  <a:spcPct val="0"/>
                </a:spcBef>
              </a:pPr>
              <a:t>23</a:t>
            </a:fld>
            <a:endParaRPr lang="en-US" altLang="en-US" dirty="0">
              <a:latin typeface="Arial"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This table provides a summary of the potential effects of chemotherapy. Management of many of these symptoms will be discussed in the next presentation; for those not discussed, manage symptoms as  you would for those in the general population.</a:t>
            </a:r>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22313" indent="-276225">
              <a:spcBef>
                <a:spcPct val="30000"/>
              </a:spcBef>
              <a:defRPr sz="1200">
                <a:solidFill>
                  <a:schemeClr val="tx1"/>
                </a:solidFill>
                <a:latin typeface="Calibri" pitchFamily="34" charset="0"/>
              </a:defRPr>
            </a:lvl2pPr>
            <a:lvl3pPr marL="1111250" indent="-220663">
              <a:spcBef>
                <a:spcPct val="30000"/>
              </a:spcBef>
              <a:defRPr sz="1200">
                <a:solidFill>
                  <a:schemeClr val="tx1"/>
                </a:solidFill>
                <a:latin typeface="Calibri" pitchFamily="34" charset="0"/>
              </a:defRPr>
            </a:lvl3pPr>
            <a:lvl4pPr marL="1557338" indent="-220663">
              <a:spcBef>
                <a:spcPct val="30000"/>
              </a:spcBef>
              <a:defRPr sz="1200">
                <a:solidFill>
                  <a:schemeClr val="tx1"/>
                </a:solidFill>
                <a:latin typeface="Calibri" pitchFamily="34" charset="0"/>
              </a:defRPr>
            </a:lvl4pPr>
            <a:lvl5pPr marL="2001838" indent="-220663">
              <a:spcBef>
                <a:spcPct val="30000"/>
              </a:spcBef>
              <a:defRPr sz="1200">
                <a:solidFill>
                  <a:schemeClr val="tx1"/>
                </a:solidFill>
                <a:latin typeface="Calibri" pitchFamily="34" charset="0"/>
              </a:defRPr>
            </a:lvl5pPr>
            <a:lvl6pPr marL="2459038" indent="-220663" eaLnBrk="0" fontAlgn="base" hangingPunct="0">
              <a:spcBef>
                <a:spcPct val="30000"/>
              </a:spcBef>
              <a:spcAft>
                <a:spcPct val="0"/>
              </a:spcAft>
              <a:defRPr sz="1200">
                <a:solidFill>
                  <a:schemeClr val="tx1"/>
                </a:solidFill>
                <a:latin typeface="Calibri" pitchFamily="34" charset="0"/>
              </a:defRPr>
            </a:lvl6pPr>
            <a:lvl7pPr marL="2916238" indent="-220663" eaLnBrk="0" fontAlgn="base" hangingPunct="0">
              <a:spcBef>
                <a:spcPct val="30000"/>
              </a:spcBef>
              <a:spcAft>
                <a:spcPct val="0"/>
              </a:spcAft>
              <a:defRPr sz="1200">
                <a:solidFill>
                  <a:schemeClr val="tx1"/>
                </a:solidFill>
                <a:latin typeface="Calibri" pitchFamily="34" charset="0"/>
              </a:defRPr>
            </a:lvl7pPr>
            <a:lvl8pPr marL="3373438" indent="-220663" eaLnBrk="0" fontAlgn="base" hangingPunct="0">
              <a:spcBef>
                <a:spcPct val="30000"/>
              </a:spcBef>
              <a:spcAft>
                <a:spcPct val="0"/>
              </a:spcAft>
              <a:defRPr sz="1200">
                <a:solidFill>
                  <a:schemeClr val="tx1"/>
                </a:solidFill>
                <a:latin typeface="Calibri" pitchFamily="34" charset="0"/>
              </a:defRPr>
            </a:lvl8pPr>
            <a:lvl9pPr marL="3830638" indent="-220663" eaLnBrk="0" fontAlgn="base" hangingPunct="0">
              <a:spcBef>
                <a:spcPct val="30000"/>
              </a:spcBef>
              <a:spcAft>
                <a:spcPct val="0"/>
              </a:spcAft>
              <a:defRPr sz="1200">
                <a:solidFill>
                  <a:schemeClr val="tx1"/>
                </a:solidFill>
                <a:latin typeface="Calibri" pitchFamily="34" charset="0"/>
              </a:defRPr>
            </a:lvl9pPr>
          </a:lstStyle>
          <a:p>
            <a:pPr>
              <a:spcBef>
                <a:spcPct val="0"/>
              </a:spcBef>
            </a:pPr>
            <a:fld id="{9181CEEC-D4CF-44A1-AFFB-1B00EC9DC130}" type="slidenum">
              <a:rPr lang="en-US" altLang="en-US">
                <a:latin typeface="Arial" charset="0"/>
              </a:rPr>
              <a:pPr>
                <a:spcBef>
                  <a:spcPct val="0"/>
                </a:spcBef>
              </a:pPr>
              <a:t>24</a:t>
            </a:fld>
            <a:endParaRPr lang="en-US" altLang="en-US" dirty="0">
              <a:latin typeface="Arial"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b="1" dirty="0"/>
          </a:p>
          <a:p>
            <a:endParaRPr lang="en-US" altLang="en-US" b="1" dirty="0"/>
          </a:p>
          <a:p>
            <a:r>
              <a:rPr lang="en-US" altLang="en-US" dirty="0"/>
              <a:t>The next section includes a discussion of the psychosocial long-term and late effects of head and neck cancer and its treatment. </a:t>
            </a:r>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22313" indent="-276225">
              <a:spcBef>
                <a:spcPct val="30000"/>
              </a:spcBef>
              <a:defRPr sz="1200">
                <a:solidFill>
                  <a:schemeClr val="tx1"/>
                </a:solidFill>
                <a:latin typeface="Calibri" pitchFamily="34" charset="0"/>
              </a:defRPr>
            </a:lvl2pPr>
            <a:lvl3pPr marL="1111250" indent="-220663">
              <a:spcBef>
                <a:spcPct val="30000"/>
              </a:spcBef>
              <a:defRPr sz="1200">
                <a:solidFill>
                  <a:schemeClr val="tx1"/>
                </a:solidFill>
                <a:latin typeface="Calibri" pitchFamily="34" charset="0"/>
              </a:defRPr>
            </a:lvl3pPr>
            <a:lvl4pPr marL="1557338" indent="-220663">
              <a:spcBef>
                <a:spcPct val="30000"/>
              </a:spcBef>
              <a:defRPr sz="1200">
                <a:solidFill>
                  <a:schemeClr val="tx1"/>
                </a:solidFill>
                <a:latin typeface="Calibri" pitchFamily="34" charset="0"/>
              </a:defRPr>
            </a:lvl4pPr>
            <a:lvl5pPr marL="2001838" indent="-220663">
              <a:spcBef>
                <a:spcPct val="30000"/>
              </a:spcBef>
              <a:defRPr sz="1200">
                <a:solidFill>
                  <a:schemeClr val="tx1"/>
                </a:solidFill>
                <a:latin typeface="Calibri" pitchFamily="34" charset="0"/>
              </a:defRPr>
            </a:lvl5pPr>
            <a:lvl6pPr marL="2459038" indent="-220663" eaLnBrk="0" fontAlgn="base" hangingPunct="0">
              <a:spcBef>
                <a:spcPct val="30000"/>
              </a:spcBef>
              <a:spcAft>
                <a:spcPct val="0"/>
              </a:spcAft>
              <a:defRPr sz="1200">
                <a:solidFill>
                  <a:schemeClr val="tx1"/>
                </a:solidFill>
                <a:latin typeface="Calibri" pitchFamily="34" charset="0"/>
              </a:defRPr>
            </a:lvl6pPr>
            <a:lvl7pPr marL="2916238" indent="-220663" eaLnBrk="0" fontAlgn="base" hangingPunct="0">
              <a:spcBef>
                <a:spcPct val="30000"/>
              </a:spcBef>
              <a:spcAft>
                <a:spcPct val="0"/>
              </a:spcAft>
              <a:defRPr sz="1200">
                <a:solidFill>
                  <a:schemeClr val="tx1"/>
                </a:solidFill>
                <a:latin typeface="Calibri" pitchFamily="34" charset="0"/>
              </a:defRPr>
            </a:lvl7pPr>
            <a:lvl8pPr marL="3373438" indent="-220663" eaLnBrk="0" fontAlgn="base" hangingPunct="0">
              <a:spcBef>
                <a:spcPct val="30000"/>
              </a:spcBef>
              <a:spcAft>
                <a:spcPct val="0"/>
              </a:spcAft>
              <a:defRPr sz="1200">
                <a:solidFill>
                  <a:schemeClr val="tx1"/>
                </a:solidFill>
                <a:latin typeface="Calibri" pitchFamily="34" charset="0"/>
              </a:defRPr>
            </a:lvl8pPr>
            <a:lvl9pPr marL="3830638" indent="-220663" eaLnBrk="0" fontAlgn="base" hangingPunct="0">
              <a:spcBef>
                <a:spcPct val="30000"/>
              </a:spcBef>
              <a:spcAft>
                <a:spcPct val="0"/>
              </a:spcAft>
              <a:defRPr sz="1200">
                <a:solidFill>
                  <a:schemeClr val="tx1"/>
                </a:solidFill>
                <a:latin typeface="Calibri" pitchFamily="34" charset="0"/>
              </a:defRPr>
            </a:lvl9pPr>
          </a:lstStyle>
          <a:p>
            <a:pPr>
              <a:spcBef>
                <a:spcPct val="0"/>
              </a:spcBef>
            </a:pPr>
            <a:fld id="{94EC7483-C7E9-4715-902E-6D202C4667BE}" type="slidenum">
              <a:rPr lang="en-US" altLang="en-US">
                <a:latin typeface="Arial" charset="0"/>
              </a:rPr>
              <a:pPr>
                <a:spcBef>
                  <a:spcPct val="0"/>
                </a:spcBef>
              </a:pPr>
              <a:t>25</a:t>
            </a:fld>
            <a:endParaRPr lang="en-US" altLang="en-US" dirty="0">
              <a:latin typeface="Arial"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marL="285750" indent="-285750" eaLnBrk="1" hangingPunct="1">
              <a:spcBef>
                <a:spcPts val="600"/>
              </a:spcBef>
              <a:spcAft>
                <a:spcPts val="600"/>
              </a:spcAft>
              <a:defRPr/>
            </a:pPr>
            <a:endParaRPr lang="en-US" altLang="en-US" b="1" dirty="0"/>
          </a:p>
          <a:p>
            <a:pPr marL="285750" indent="-285750" eaLnBrk="1" hangingPunct="1">
              <a:spcBef>
                <a:spcPts val="600"/>
              </a:spcBef>
              <a:spcAft>
                <a:spcPts val="600"/>
              </a:spcAft>
              <a:defRPr/>
            </a:pPr>
            <a:r>
              <a:rPr lang="en-US" altLang="en-US" dirty="0"/>
              <a:t>Cancer survivors often report having difficulty returning to ‘normal’ following treatment. It is estimated that approximately 11.6% of cancer survivors experience depression and 17.9% experience anxiety. </a:t>
            </a:r>
          </a:p>
          <a:p>
            <a:pPr eaLnBrk="1" hangingPunct="1">
              <a:spcBef>
                <a:spcPts val="600"/>
              </a:spcBef>
              <a:spcAft>
                <a:spcPts val="600"/>
              </a:spcAft>
              <a:defRPr/>
            </a:pPr>
            <a:endParaRPr lang="en-US" altLang="en-US" dirty="0"/>
          </a:p>
          <a:p>
            <a:pPr marL="285750" indent="-285750" eaLnBrk="1" hangingPunct="1">
              <a:spcBef>
                <a:spcPts val="600"/>
              </a:spcBef>
              <a:spcAft>
                <a:spcPts val="600"/>
              </a:spcAft>
              <a:defRPr/>
            </a:pPr>
            <a:r>
              <a:rPr lang="en-US" altLang="en-US" dirty="0"/>
              <a:t>HNC can disrupt daily life, which may lead survivors to experience a loss of control, self-blame or other unwanted feelings. Body image and possible physical changes may contribute to employment and financial challenges.</a:t>
            </a:r>
          </a:p>
          <a:p>
            <a:pPr eaLnBrk="1" hangingPunct="1">
              <a:spcBef>
                <a:spcPts val="600"/>
              </a:spcBef>
              <a:spcAft>
                <a:spcPts val="600"/>
              </a:spcAft>
              <a:defRPr/>
            </a:pPr>
            <a:endParaRPr lang="en-US" altLang="en-US" dirty="0"/>
          </a:p>
          <a:p>
            <a:pPr marL="285750" indent="-285750" eaLnBrk="1" hangingPunct="1">
              <a:spcBef>
                <a:spcPts val="600"/>
              </a:spcBef>
              <a:spcAft>
                <a:spcPts val="600"/>
              </a:spcAft>
              <a:defRPr/>
            </a:pPr>
            <a:r>
              <a:rPr lang="en-US" altLang="en-US" dirty="0"/>
              <a:t>Furthermore, HNC survivors often report a higher level of distress compared to other cancer survivors.</a:t>
            </a:r>
          </a:p>
        </p:txBody>
      </p:sp>
      <p:sp>
        <p:nvSpPr>
          <p:cNvPr id="55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48721CE-C0E0-42B9-9068-DD896A0FC0E0}" type="slidenum">
              <a:rPr lang="en-US" altLang="en-US"/>
              <a:pPr/>
              <a:t>26</a:t>
            </a:fld>
            <a:endParaRPr lang="en-US" alt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HNC survivors commonly report distress in several areas, including: </a:t>
            </a:r>
          </a:p>
          <a:p>
            <a:r>
              <a:rPr lang="en-US" altLang="en-US" dirty="0"/>
              <a:t>Interpersonal relationships/social disruption </a:t>
            </a:r>
          </a:p>
          <a:p>
            <a:r>
              <a:rPr lang="en-US" altLang="en-US" dirty="0"/>
              <a:t>Interference with activities</a:t>
            </a:r>
          </a:p>
          <a:p>
            <a:r>
              <a:rPr lang="en-US" altLang="en-US" dirty="0"/>
              <a:t>Uncertainty</a:t>
            </a:r>
          </a:p>
          <a:p>
            <a:r>
              <a:rPr lang="en-US" altLang="en-US" dirty="0"/>
              <a:t>Disease and treatment</a:t>
            </a:r>
          </a:p>
          <a:p>
            <a:r>
              <a:rPr lang="en-US" altLang="en-US" dirty="0"/>
              <a:t>Existential stress</a:t>
            </a:r>
          </a:p>
          <a:p>
            <a:r>
              <a:rPr lang="en-US" altLang="en-US" dirty="0"/>
              <a:t>Stigma</a:t>
            </a:r>
          </a:p>
          <a:p>
            <a:r>
              <a:rPr lang="en-US" altLang="en-US" dirty="0"/>
              <a:t>Fear of recurrence </a:t>
            </a:r>
          </a:p>
          <a:p>
            <a:endParaRPr lang="en-US" altLang="en-US" dirty="0"/>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22313" indent="-276225">
              <a:spcBef>
                <a:spcPct val="30000"/>
              </a:spcBef>
              <a:defRPr sz="1200">
                <a:solidFill>
                  <a:schemeClr val="tx1"/>
                </a:solidFill>
                <a:latin typeface="Calibri" pitchFamily="34" charset="0"/>
              </a:defRPr>
            </a:lvl2pPr>
            <a:lvl3pPr marL="1111250" indent="-220663">
              <a:spcBef>
                <a:spcPct val="30000"/>
              </a:spcBef>
              <a:defRPr sz="1200">
                <a:solidFill>
                  <a:schemeClr val="tx1"/>
                </a:solidFill>
                <a:latin typeface="Calibri" pitchFamily="34" charset="0"/>
              </a:defRPr>
            </a:lvl3pPr>
            <a:lvl4pPr marL="1557338" indent="-220663">
              <a:spcBef>
                <a:spcPct val="30000"/>
              </a:spcBef>
              <a:defRPr sz="1200">
                <a:solidFill>
                  <a:schemeClr val="tx1"/>
                </a:solidFill>
                <a:latin typeface="Calibri" pitchFamily="34" charset="0"/>
              </a:defRPr>
            </a:lvl4pPr>
            <a:lvl5pPr marL="2001838" indent="-220663">
              <a:spcBef>
                <a:spcPct val="30000"/>
              </a:spcBef>
              <a:defRPr sz="1200">
                <a:solidFill>
                  <a:schemeClr val="tx1"/>
                </a:solidFill>
                <a:latin typeface="Calibri" pitchFamily="34" charset="0"/>
              </a:defRPr>
            </a:lvl5pPr>
            <a:lvl6pPr marL="2459038" indent="-220663" eaLnBrk="0" fontAlgn="base" hangingPunct="0">
              <a:spcBef>
                <a:spcPct val="30000"/>
              </a:spcBef>
              <a:spcAft>
                <a:spcPct val="0"/>
              </a:spcAft>
              <a:defRPr sz="1200">
                <a:solidFill>
                  <a:schemeClr val="tx1"/>
                </a:solidFill>
                <a:latin typeface="Calibri" pitchFamily="34" charset="0"/>
              </a:defRPr>
            </a:lvl6pPr>
            <a:lvl7pPr marL="2916238" indent="-220663" eaLnBrk="0" fontAlgn="base" hangingPunct="0">
              <a:spcBef>
                <a:spcPct val="30000"/>
              </a:spcBef>
              <a:spcAft>
                <a:spcPct val="0"/>
              </a:spcAft>
              <a:defRPr sz="1200">
                <a:solidFill>
                  <a:schemeClr val="tx1"/>
                </a:solidFill>
                <a:latin typeface="Calibri" pitchFamily="34" charset="0"/>
              </a:defRPr>
            </a:lvl7pPr>
            <a:lvl8pPr marL="3373438" indent="-220663" eaLnBrk="0" fontAlgn="base" hangingPunct="0">
              <a:spcBef>
                <a:spcPct val="30000"/>
              </a:spcBef>
              <a:spcAft>
                <a:spcPct val="0"/>
              </a:spcAft>
              <a:defRPr sz="1200">
                <a:solidFill>
                  <a:schemeClr val="tx1"/>
                </a:solidFill>
                <a:latin typeface="Calibri" pitchFamily="34" charset="0"/>
              </a:defRPr>
            </a:lvl8pPr>
            <a:lvl9pPr marL="3830638" indent="-220663" eaLnBrk="0" fontAlgn="base" hangingPunct="0">
              <a:spcBef>
                <a:spcPct val="30000"/>
              </a:spcBef>
              <a:spcAft>
                <a:spcPct val="0"/>
              </a:spcAft>
              <a:defRPr sz="1200">
                <a:solidFill>
                  <a:schemeClr val="tx1"/>
                </a:solidFill>
                <a:latin typeface="Calibri" pitchFamily="34" charset="0"/>
              </a:defRPr>
            </a:lvl9pPr>
          </a:lstStyle>
          <a:p>
            <a:pPr>
              <a:spcBef>
                <a:spcPct val="0"/>
              </a:spcBef>
            </a:pPr>
            <a:fld id="{CF1265AF-838F-4FDD-AF6B-1E81EC7BAD18}" type="slidenum">
              <a:rPr lang="en-US" altLang="en-US">
                <a:latin typeface="Arial" charset="0"/>
              </a:rPr>
              <a:pPr>
                <a:spcBef>
                  <a:spcPct val="0"/>
                </a:spcBef>
              </a:pPr>
              <a:t>27</a:t>
            </a:fld>
            <a:endParaRPr lang="en-US" altLang="en-US" dirty="0">
              <a:latin typeface="Arial"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This slide summarizes the potential general psychosocial effects of head and neck cancer and its treatment. </a:t>
            </a:r>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22313" indent="-276225">
              <a:spcBef>
                <a:spcPct val="30000"/>
              </a:spcBef>
              <a:defRPr sz="1200">
                <a:solidFill>
                  <a:schemeClr val="tx1"/>
                </a:solidFill>
                <a:latin typeface="Calibri" pitchFamily="34" charset="0"/>
              </a:defRPr>
            </a:lvl2pPr>
            <a:lvl3pPr marL="1111250" indent="-220663">
              <a:spcBef>
                <a:spcPct val="30000"/>
              </a:spcBef>
              <a:defRPr sz="1200">
                <a:solidFill>
                  <a:schemeClr val="tx1"/>
                </a:solidFill>
                <a:latin typeface="Calibri" pitchFamily="34" charset="0"/>
              </a:defRPr>
            </a:lvl3pPr>
            <a:lvl4pPr marL="1557338" indent="-220663">
              <a:spcBef>
                <a:spcPct val="30000"/>
              </a:spcBef>
              <a:defRPr sz="1200">
                <a:solidFill>
                  <a:schemeClr val="tx1"/>
                </a:solidFill>
                <a:latin typeface="Calibri" pitchFamily="34" charset="0"/>
              </a:defRPr>
            </a:lvl4pPr>
            <a:lvl5pPr marL="2001838" indent="-220663">
              <a:spcBef>
                <a:spcPct val="30000"/>
              </a:spcBef>
              <a:defRPr sz="1200">
                <a:solidFill>
                  <a:schemeClr val="tx1"/>
                </a:solidFill>
                <a:latin typeface="Calibri" pitchFamily="34" charset="0"/>
              </a:defRPr>
            </a:lvl5pPr>
            <a:lvl6pPr marL="2459038" indent="-220663" eaLnBrk="0" fontAlgn="base" hangingPunct="0">
              <a:spcBef>
                <a:spcPct val="30000"/>
              </a:spcBef>
              <a:spcAft>
                <a:spcPct val="0"/>
              </a:spcAft>
              <a:defRPr sz="1200">
                <a:solidFill>
                  <a:schemeClr val="tx1"/>
                </a:solidFill>
                <a:latin typeface="Calibri" pitchFamily="34" charset="0"/>
              </a:defRPr>
            </a:lvl6pPr>
            <a:lvl7pPr marL="2916238" indent="-220663" eaLnBrk="0" fontAlgn="base" hangingPunct="0">
              <a:spcBef>
                <a:spcPct val="30000"/>
              </a:spcBef>
              <a:spcAft>
                <a:spcPct val="0"/>
              </a:spcAft>
              <a:defRPr sz="1200">
                <a:solidFill>
                  <a:schemeClr val="tx1"/>
                </a:solidFill>
                <a:latin typeface="Calibri" pitchFamily="34" charset="0"/>
              </a:defRPr>
            </a:lvl7pPr>
            <a:lvl8pPr marL="3373438" indent="-220663" eaLnBrk="0" fontAlgn="base" hangingPunct="0">
              <a:spcBef>
                <a:spcPct val="30000"/>
              </a:spcBef>
              <a:spcAft>
                <a:spcPct val="0"/>
              </a:spcAft>
              <a:defRPr sz="1200">
                <a:solidFill>
                  <a:schemeClr val="tx1"/>
                </a:solidFill>
                <a:latin typeface="Calibri" pitchFamily="34" charset="0"/>
              </a:defRPr>
            </a:lvl8pPr>
            <a:lvl9pPr marL="3830638" indent="-220663" eaLnBrk="0" fontAlgn="base" hangingPunct="0">
              <a:spcBef>
                <a:spcPct val="30000"/>
              </a:spcBef>
              <a:spcAft>
                <a:spcPct val="0"/>
              </a:spcAft>
              <a:defRPr sz="1200">
                <a:solidFill>
                  <a:schemeClr val="tx1"/>
                </a:solidFill>
                <a:latin typeface="Calibri" pitchFamily="34" charset="0"/>
              </a:defRPr>
            </a:lvl9pPr>
          </a:lstStyle>
          <a:p>
            <a:pPr>
              <a:spcBef>
                <a:spcPct val="0"/>
              </a:spcBef>
            </a:pPr>
            <a:fld id="{45CEEE34-8098-4441-BC3C-82CD5CB535FF}" type="slidenum">
              <a:rPr lang="en-US" altLang="en-US">
                <a:latin typeface="Arial" charset="0"/>
              </a:rPr>
              <a:pPr>
                <a:spcBef>
                  <a:spcPct val="0"/>
                </a:spcBef>
              </a:pPr>
              <a:t>28</a:t>
            </a:fld>
            <a:endParaRPr lang="en-US" altLang="en-US" dirty="0">
              <a:latin typeface="Arial"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22313" indent="-276225">
              <a:spcBef>
                <a:spcPct val="30000"/>
              </a:spcBef>
              <a:defRPr sz="1200">
                <a:solidFill>
                  <a:schemeClr val="tx1"/>
                </a:solidFill>
                <a:latin typeface="Calibri" pitchFamily="34" charset="0"/>
              </a:defRPr>
            </a:lvl2pPr>
            <a:lvl3pPr marL="1111250" indent="-220663">
              <a:spcBef>
                <a:spcPct val="30000"/>
              </a:spcBef>
              <a:defRPr sz="1200">
                <a:solidFill>
                  <a:schemeClr val="tx1"/>
                </a:solidFill>
                <a:latin typeface="Calibri" pitchFamily="34" charset="0"/>
              </a:defRPr>
            </a:lvl3pPr>
            <a:lvl4pPr marL="1557338" indent="-220663">
              <a:spcBef>
                <a:spcPct val="30000"/>
              </a:spcBef>
              <a:defRPr sz="1200">
                <a:solidFill>
                  <a:schemeClr val="tx1"/>
                </a:solidFill>
                <a:latin typeface="Calibri" pitchFamily="34" charset="0"/>
              </a:defRPr>
            </a:lvl4pPr>
            <a:lvl5pPr marL="2001838" indent="-220663">
              <a:spcBef>
                <a:spcPct val="30000"/>
              </a:spcBef>
              <a:defRPr sz="1200">
                <a:solidFill>
                  <a:schemeClr val="tx1"/>
                </a:solidFill>
                <a:latin typeface="Calibri" pitchFamily="34" charset="0"/>
              </a:defRPr>
            </a:lvl5pPr>
            <a:lvl6pPr marL="2459038" indent="-220663" eaLnBrk="0" fontAlgn="base" hangingPunct="0">
              <a:spcBef>
                <a:spcPct val="30000"/>
              </a:spcBef>
              <a:spcAft>
                <a:spcPct val="0"/>
              </a:spcAft>
              <a:defRPr sz="1200">
                <a:solidFill>
                  <a:schemeClr val="tx1"/>
                </a:solidFill>
                <a:latin typeface="Calibri" pitchFamily="34" charset="0"/>
              </a:defRPr>
            </a:lvl6pPr>
            <a:lvl7pPr marL="2916238" indent="-220663" eaLnBrk="0" fontAlgn="base" hangingPunct="0">
              <a:spcBef>
                <a:spcPct val="30000"/>
              </a:spcBef>
              <a:spcAft>
                <a:spcPct val="0"/>
              </a:spcAft>
              <a:defRPr sz="1200">
                <a:solidFill>
                  <a:schemeClr val="tx1"/>
                </a:solidFill>
                <a:latin typeface="Calibri" pitchFamily="34" charset="0"/>
              </a:defRPr>
            </a:lvl7pPr>
            <a:lvl8pPr marL="3373438" indent="-220663" eaLnBrk="0" fontAlgn="base" hangingPunct="0">
              <a:spcBef>
                <a:spcPct val="30000"/>
              </a:spcBef>
              <a:spcAft>
                <a:spcPct val="0"/>
              </a:spcAft>
              <a:defRPr sz="1200">
                <a:solidFill>
                  <a:schemeClr val="tx1"/>
                </a:solidFill>
                <a:latin typeface="Calibri" pitchFamily="34" charset="0"/>
              </a:defRPr>
            </a:lvl8pPr>
            <a:lvl9pPr marL="3830638" indent="-220663" eaLnBrk="0" fontAlgn="base" hangingPunct="0">
              <a:spcBef>
                <a:spcPct val="30000"/>
              </a:spcBef>
              <a:spcAft>
                <a:spcPct val="0"/>
              </a:spcAft>
              <a:defRPr sz="1200">
                <a:solidFill>
                  <a:schemeClr val="tx1"/>
                </a:solidFill>
                <a:latin typeface="Calibri" pitchFamily="34" charset="0"/>
              </a:defRPr>
            </a:lvl9pPr>
          </a:lstStyle>
          <a:p>
            <a:pPr>
              <a:spcBef>
                <a:spcPct val="0"/>
              </a:spcBef>
            </a:pPr>
            <a:fld id="{29B4C6F7-8B71-4ACB-B5FB-7C673E054960}" type="slidenum">
              <a:rPr lang="en-US" altLang="en-US">
                <a:latin typeface="Arial" charset="0"/>
              </a:rPr>
              <a:pPr>
                <a:spcBef>
                  <a:spcPct val="0"/>
                </a:spcBef>
              </a:pPr>
              <a:t>29</a:t>
            </a:fld>
            <a:endParaRPr lang="en-US" altLang="en-US" dirty="0">
              <a:latin typeface="Arial"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xfrm>
            <a:off x="1203325" y="704850"/>
            <a:ext cx="4695825" cy="35210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4344" indent="-284650">
              <a:spcBef>
                <a:spcPct val="30000"/>
              </a:spcBef>
              <a:defRPr sz="1200">
                <a:solidFill>
                  <a:schemeClr val="tx1"/>
                </a:solidFill>
                <a:latin typeface="Calibri" pitchFamily="34" charset="0"/>
              </a:defRPr>
            </a:lvl2pPr>
            <a:lvl3pPr marL="1145143" indent="-227393">
              <a:spcBef>
                <a:spcPct val="30000"/>
              </a:spcBef>
              <a:defRPr sz="1200">
                <a:solidFill>
                  <a:schemeClr val="tx1"/>
                </a:solidFill>
                <a:latin typeface="Calibri" pitchFamily="34" charset="0"/>
              </a:defRPr>
            </a:lvl3pPr>
            <a:lvl4pPr marL="1604837" indent="-227393">
              <a:spcBef>
                <a:spcPct val="30000"/>
              </a:spcBef>
              <a:defRPr sz="1200">
                <a:solidFill>
                  <a:schemeClr val="tx1"/>
                </a:solidFill>
                <a:latin typeface="Calibri" pitchFamily="34" charset="0"/>
              </a:defRPr>
            </a:lvl4pPr>
            <a:lvl5pPr marL="2062894" indent="-227393">
              <a:spcBef>
                <a:spcPct val="30000"/>
              </a:spcBef>
              <a:defRPr sz="1200">
                <a:solidFill>
                  <a:schemeClr val="tx1"/>
                </a:solidFill>
                <a:latin typeface="Calibri" pitchFamily="34" charset="0"/>
              </a:defRPr>
            </a:lvl5pPr>
            <a:lvl6pPr marL="2534039" indent="-227393" eaLnBrk="0" fontAlgn="base" hangingPunct="0">
              <a:spcBef>
                <a:spcPct val="30000"/>
              </a:spcBef>
              <a:spcAft>
                <a:spcPct val="0"/>
              </a:spcAft>
              <a:defRPr sz="1200">
                <a:solidFill>
                  <a:schemeClr val="tx1"/>
                </a:solidFill>
                <a:latin typeface="Calibri" pitchFamily="34" charset="0"/>
              </a:defRPr>
            </a:lvl6pPr>
            <a:lvl7pPr marL="3005183" indent="-227393" eaLnBrk="0" fontAlgn="base" hangingPunct="0">
              <a:spcBef>
                <a:spcPct val="30000"/>
              </a:spcBef>
              <a:spcAft>
                <a:spcPct val="0"/>
              </a:spcAft>
              <a:defRPr sz="1200">
                <a:solidFill>
                  <a:schemeClr val="tx1"/>
                </a:solidFill>
                <a:latin typeface="Calibri" pitchFamily="34" charset="0"/>
              </a:defRPr>
            </a:lvl7pPr>
            <a:lvl8pPr marL="3476328" indent="-227393" eaLnBrk="0" fontAlgn="base" hangingPunct="0">
              <a:spcBef>
                <a:spcPct val="30000"/>
              </a:spcBef>
              <a:spcAft>
                <a:spcPct val="0"/>
              </a:spcAft>
              <a:defRPr sz="1200">
                <a:solidFill>
                  <a:schemeClr val="tx1"/>
                </a:solidFill>
                <a:latin typeface="Calibri" pitchFamily="34" charset="0"/>
              </a:defRPr>
            </a:lvl8pPr>
            <a:lvl9pPr marL="3947472" indent="-227393" eaLnBrk="0" fontAlgn="base" hangingPunct="0">
              <a:spcBef>
                <a:spcPct val="30000"/>
              </a:spcBef>
              <a:spcAft>
                <a:spcPct val="0"/>
              </a:spcAft>
              <a:defRPr sz="1200">
                <a:solidFill>
                  <a:schemeClr val="tx1"/>
                </a:solidFill>
                <a:latin typeface="Calibri" pitchFamily="34" charset="0"/>
              </a:defRPr>
            </a:lvl9pPr>
          </a:lstStyle>
          <a:p>
            <a:pPr defTabSz="942289">
              <a:spcBef>
                <a:spcPct val="0"/>
              </a:spcBef>
              <a:defRPr/>
            </a:pPr>
            <a:fld id="{5C2CEEED-1EB6-4001-AE8D-59BBA4966A74}" type="slidenum">
              <a:rPr lang="en-US" altLang="en-US">
                <a:solidFill>
                  <a:prstClr val="black"/>
                </a:solidFill>
                <a:latin typeface="Arial" charset="0"/>
              </a:rPr>
              <a:pPr defTabSz="942289">
                <a:spcBef>
                  <a:spcPct val="0"/>
                </a:spcBef>
                <a:defRPr/>
              </a:pPr>
              <a:t>30</a:t>
            </a:fld>
            <a:endParaRPr lang="en-US" altLang="en-US" dirty="0">
              <a:solidFill>
                <a:prstClr val="black"/>
              </a:solidFill>
              <a:latin typeface="Arial" charset="0"/>
            </a:endParaRPr>
          </a:p>
        </p:txBody>
      </p:sp>
    </p:spTree>
    <p:extLst>
      <p:ext uri="{BB962C8B-B14F-4D97-AF65-F5344CB8AC3E}">
        <p14:creationId xmlns:p14="http://schemas.microsoft.com/office/powerpoint/2010/main" val="24385242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b="1" dirty="0"/>
          </a:p>
          <a:p>
            <a:r>
              <a:rPr lang="en-US" altLang="en-US" dirty="0"/>
              <a:t>This presentation was developed from the American Cancer Society Head and Neck Cancer Survivorship Care Guideline cited here. I would now like to turn the session over to our presenter: Dr. Ezra Cohen, lead author of the guideline. </a:t>
            </a:r>
          </a:p>
          <a:p>
            <a:endParaRPr lang="en-US" altLang="en-US" dirty="0"/>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22313" indent="-276225">
              <a:defRPr>
                <a:solidFill>
                  <a:schemeClr val="tx1"/>
                </a:solidFill>
                <a:latin typeface="Arial" charset="0"/>
              </a:defRPr>
            </a:lvl2pPr>
            <a:lvl3pPr marL="1111250" indent="-220663">
              <a:defRPr>
                <a:solidFill>
                  <a:schemeClr val="tx1"/>
                </a:solidFill>
                <a:latin typeface="Arial" charset="0"/>
              </a:defRPr>
            </a:lvl3pPr>
            <a:lvl4pPr marL="1557338" indent="-220663">
              <a:defRPr>
                <a:solidFill>
                  <a:schemeClr val="tx1"/>
                </a:solidFill>
                <a:latin typeface="Arial" charset="0"/>
              </a:defRPr>
            </a:lvl4pPr>
            <a:lvl5pPr marL="2001838" indent="-220663">
              <a:defRPr>
                <a:solidFill>
                  <a:schemeClr val="tx1"/>
                </a:solidFill>
                <a:latin typeface="Arial" charset="0"/>
              </a:defRPr>
            </a:lvl5pPr>
            <a:lvl6pPr marL="2459038" indent="-220663" eaLnBrk="0" fontAlgn="base" hangingPunct="0">
              <a:spcBef>
                <a:spcPct val="0"/>
              </a:spcBef>
              <a:spcAft>
                <a:spcPct val="0"/>
              </a:spcAft>
              <a:defRPr>
                <a:solidFill>
                  <a:schemeClr val="tx1"/>
                </a:solidFill>
                <a:latin typeface="Arial" charset="0"/>
              </a:defRPr>
            </a:lvl6pPr>
            <a:lvl7pPr marL="2916238" indent="-220663" eaLnBrk="0" fontAlgn="base" hangingPunct="0">
              <a:spcBef>
                <a:spcPct val="0"/>
              </a:spcBef>
              <a:spcAft>
                <a:spcPct val="0"/>
              </a:spcAft>
              <a:defRPr>
                <a:solidFill>
                  <a:schemeClr val="tx1"/>
                </a:solidFill>
                <a:latin typeface="Arial" charset="0"/>
              </a:defRPr>
            </a:lvl7pPr>
            <a:lvl8pPr marL="3373438" indent="-220663" eaLnBrk="0" fontAlgn="base" hangingPunct="0">
              <a:spcBef>
                <a:spcPct val="0"/>
              </a:spcBef>
              <a:spcAft>
                <a:spcPct val="0"/>
              </a:spcAft>
              <a:defRPr>
                <a:solidFill>
                  <a:schemeClr val="tx1"/>
                </a:solidFill>
                <a:latin typeface="Arial" charset="0"/>
              </a:defRPr>
            </a:lvl8pPr>
            <a:lvl9pPr marL="3830638" indent="-220663" eaLnBrk="0" fontAlgn="base" hangingPunct="0">
              <a:spcBef>
                <a:spcPct val="0"/>
              </a:spcBef>
              <a:spcAft>
                <a:spcPct val="0"/>
              </a:spcAft>
              <a:defRPr>
                <a:solidFill>
                  <a:schemeClr val="tx1"/>
                </a:solidFill>
                <a:latin typeface="Arial" charset="0"/>
              </a:defRPr>
            </a:lvl9pPr>
          </a:lstStyle>
          <a:p>
            <a:fld id="{D37E358F-76BC-4FBE-8F33-F0F16AEC3125}" type="slidenum">
              <a:rPr lang="en-US" altLang="en-US"/>
              <a:pPr/>
              <a:t>4</a:t>
            </a:fld>
            <a:endParaRPr lang="en-US" alt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xfrm>
            <a:off x="1203325" y="704850"/>
            <a:ext cx="4695825" cy="35210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65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4344" indent="-284650">
              <a:spcBef>
                <a:spcPct val="30000"/>
              </a:spcBef>
              <a:defRPr sz="1200">
                <a:solidFill>
                  <a:schemeClr val="tx1"/>
                </a:solidFill>
                <a:latin typeface="Calibri" pitchFamily="34" charset="0"/>
              </a:defRPr>
            </a:lvl2pPr>
            <a:lvl3pPr marL="1145143" indent="-227393">
              <a:spcBef>
                <a:spcPct val="30000"/>
              </a:spcBef>
              <a:defRPr sz="1200">
                <a:solidFill>
                  <a:schemeClr val="tx1"/>
                </a:solidFill>
                <a:latin typeface="Calibri" pitchFamily="34" charset="0"/>
              </a:defRPr>
            </a:lvl3pPr>
            <a:lvl4pPr marL="1604837" indent="-227393">
              <a:spcBef>
                <a:spcPct val="30000"/>
              </a:spcBef>
              <a:defRPr sz="1200">
                <a:solidFill>
                  <a:schemeClr val="tx1"/>
                </a:solidFill>
                <a:latin typeface="Calibri" pitchFamily="34" charset="0"/>
              </a:defRPr>
            </a:lvl4pPr>
            <a:lvl5pPr marL="2062894" indent="-227393">
              <a:spcBef>
                <a:spcPct val="30000"/>
              </a:spcBef>
              <a:defRPr sz="1200">
                <a:solidFill>
                  <a:schemeClr val="tx1"/>
                </a:solidFill>
                <a:latin typeface="Calibri" pitchFamily="34" charset="0"/>
              </a:defRPr>
            </a:lvl5pPr>
            <a:lvl6pPr marL="2534039" indent="-227393" eaLnBrk="0" fontAlgn="base" hangingPunct="0">
              <a:spcBef>
                <a:spcPct val="30000"/>
              </a:spcBef>
              <a:spcAft>
                <a:spcPct val="0"/>
              </a:spcAft>
              <a:defRPr sz="1200">
                <a:solidFill>
                  <a:schemeClr val="tx1"/>
                </a:solidFill>
                <a:latin typeface="Calibri" pitchFamily="34" charset="0"/>
              </a:defRPr>
            </a:lvl6pPr>
            <a:lvl7pPr marL="3005183" indent="-227393" eaLnBrk="0" fontAlgn="base" hangingPunct="0">
              <a:spcBef>
                <a:spcPct val="30000"/>
              </a:spcBef>
              <a:spcAft>
                <a:spcPct val="0"/>
              </a:spcAft>
              <a:defRPr sz="1200">
                <a:solidFill>
                  <a:schemeClr val="tx1"/>
                </a:solidFill>
                <a:latin typeface="Calibri" pitchFamily="34" charset="0"/>
              </a:defRPr>
            </a:lvl7pPr>
            <a:lvl8pPr marL="3476328" indent="-227393" eaLnBrk="0" fontAlgn="base" hangingPunct="0">
              <a:spcBef>
                <a:spcPct val="30000"/>
              </a:spcBef>
              <a:spcAft>
                <a:spcPct val="0"/>
              </a:spcAft>
              <a:defRPr sz="1200">
                <a:solidFill>
                  <a:schemeClr val="tx1"/>
                </a:solidFill>
                <a:latin typeface="Calibri" pitchFamily="34" charset="0"/>
              </a:defRPr>
            </a:lvl8pPr>
            <a:lvl9pPr marL="3947472" indent="-227393" eaLnBrk="0" fontAlgn="base" hangingPunct="0">
              <a:spcBef>
                <a:spcPct val="30000"/>
              </a:spcBef>
              <a:spcAft>
                <a:spcPct val="0"/>
              </a:spcAft>
              <a:defRPr sz="1200">
                <a:solidFill>
                  <a:schemeClr val="tx1"/>
                </a:solidFill>
                <a:latin typeface="Calibri" pitchFamily="34" charset="0"/>
              </a:defRPr>
            </a:lvl9pPr>
          </a:lstStyle>
          <a:p>
            <a:pPr defTabSz="942289">
              <a:spcBef>
                <a:spcPct val="0"/>
              </a:spcBef>
              <a:defRPr/>
            </a:pPr>
            <a:fld id="{288AD634-29D6-4447-ACAE-625162AE9CEA}" type="slidenum">
              <a:rPr lang="en-US" altLang="en-US">
                <a:solidFill>
                  <a:prstClr val="black"/>
                </a:solidFill>
                <a:latin typeface="Arial" charset="0"/>
              </a:rPr>
              <a:pPr defTabSz="942289">
                <a:spcBef>
                  <a:spcPct val="0"/>
                </a:spcBef>
                <a:defRPr/>
              </a:pPr>
              <a:t>31</a:t>
            </a:fld>
            <a:endParaRPr lang="en-US" altLang="en-US" dirty="0">
              <a:solidFill>
                <a:prstClr val="black"/>
              </a:solidFill>
              <a:latin typeface="Arial" charset="0"/>
            </a:endParaRPr>
          </a:p>
        </p:txBody>
      </p:sp>
    </p:spTree>
    <p:extLst>
      <p:ext uri="{BB962C8B-B14F-4D97-AF65-F5344CB8AC3E}">
        <p14:creationId xmlns:p14="http://schemas.microsoft.com/office/powerpoint/2010/main" val="426808764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dirty="0"/>
              <a:t> </a:t>
            </a:r>
            <a:r>
              <a:rPr lang="en-US" altLang="en-US" dirty="0"/>
              <a:t>In this lesson, you learned to:</a:t>
            </a:r>
          </a:p>
          <a:p>
            <a:endParaRPr lang="en-US" altLang="en-US" dirty="0"/>
          </a:p>
          <a:p>
            <a:r>
              <a:rPr lang="en-US" altLang="en-US" dirty="0"/>
              <a:t>Describe potential long-term and late effects of head and neck cancer and its treatment.</a:t>
            </a:r>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22313" indent="-276225">
              <a:spcBef>
                <a:spcPct val="30000"/>
              </a:spcBef>
              <a:defRPr sz="1200">
                <a:solidFill>
                  <a:schemeClr val="tx1"/>
                </a:solidFill>
                <a:latin typeface="Calibri" pitchFamily="34" charset="0"/>
              </a:defRPr>
            </a:lvl2pPr>
            <a:lvl3pPr marL="1111250" indent="-220663">
              <a:spcBef>
                <a:spcPct val="30000"/>
              </a:spcBef>
              <a:defRPr sz="1200">
                <a:solidFill>
                  <a:schemeClr val="tx1"/>
                </a:solidFill>
                <a:latin typeface="Calibri" pitchFamily="34" charset="0"/>
              </a:defRPr>
            </a:lvl3pPr>
            <a:lvl4pPr marL="1557338" indent="-220663">
              <a:spcBef>
                <a:spcPct val="30000"/>
              </a:spcBef>
              <a:defRPr sz="1200">
                <a:solidFill>
                  <a:schemeClr val="tx1"/>
                </a:solidFill>
                <a:latin typeface="Calibri" pitchFamily="34" charset="0"/>
              </a:defRPr>
            </a:lvl4pPr>
            <a:lvl5pPr marL="2001838" indent="-220663">
              <a:spcBef>
                <a:spcPct val="30000"/>
              </a:spcBef>
              <a:defRPr sz="1200">
                <a:solidFill>
                  <a:schemeClr val="tx1"/>
                </a:solidFill>
                <a:latin typeface="Calibri" pitchFamily="34" charset="0"/>
              </a:defRPr>
            </a:lvl5pPr>
            <a:lvl6pPr marL="2459038" indent="-220663" eaLnBrk="0" fontAlgn="base" hangingPunct="0">
              <a:spcBef>
                <a:spcPct val="30000"/>
              </a:spcBef>
              <a:spcAft>
                <a:spcPct val="0"/>
              </a:spcAft>
              <a:defRPr sz="1200">
                <a:solidFill>
                  <a:schemeClr val="tx1"/>
                </a:solidFill>
                <a:latin typeface="Calibri" pitchFamily="34" charset="0"/>
              </a:defRPr>
            </a:lvl6pPr>
            <a:lvl7pPr marL="2916238" indent="-220663" eaLnBrk="0" fontAlgn="base" hangingPunct="0">
              <a:spcBef>
                <a:spcPct val="30000"/>
              </a:spcBef>
              <a:spcAft>
                <a:spcPct val="0"/>
              </a:spcAft>
              <a:defRPr sz="1200">
                <a:solidFill>
                  <a:schemeClr val="tx1"/>
                </a:solidFill>
                <a:latin typeface="Calibri" pitchFamily="34" charset="0"/>
              </a:defRPr>
            </a:lvl7pPr>
            <a:lvl8pPr marL="3373438" indent="-220663" eaLnBrk="0" fontAlgn="base" hangingPunct="0">
              <a:spcBef>
                <a:spcPct val="30000"/>
              </a:spcBef>
              <a:spcAft>
                <a:spcPct val="0"/>
              </a:spcAft>
              <a:defRPr sz="1200">
                <a:solidFill>
                  <a:schemeClr val="tx1"/>
                </a:solidFill>
                <a:latin typeface="Calibri" pitchFamily="34" charset="0"/>
              </a:defRPr>
            </a:lvl8pPr>
            <a:lvl9pPr marL="3830638" indent="-220663" eaLnBrk="0" fontAlgn="base" hangingPunct="0">
              <a:spcBef>
                <a:spcPct val="30000"/>
              </a:spcBef>
              <a:spcAft>
                <a:spcPct val="0"/>
              </a:spcAft>
              <a:defRPr sz="1200">
                <a:solidFill>
                  <a:schemeClr val="tx1"/>
                </a:solidFill>
                <a:latin typeface="Calibri" pitchFamily="34" charset="0"/>
              </a:defRPr>
            </a:lvl9pPr>
          </a:lstStyle>
          <a:p>
            <a:pPr>
              <a:spcBef>
                <a:spcPct val="0"/>
              </a:spcBef>
            </a:pPr>
            <a:fld id="{BB2F8FA8-5D32-485D-981B-9EB824DC411A}" type="slidenum">
              <a:rPr lang="en-US" altLang="en-US">
                <a:latin typeface="Arial" charset="0"/>
              </a:rPr>
              <a:pPr>
                <a:spcBef>
                  <a:spcPct val="0"/>
                </a:spcBef>
              </a:pPr>
              <a:t>32</a:t>
            </a:fld>
            <a:endParaRPr lang="en-US" altLang="en-US" dirty="0">
              <a:latin typeface="Arial"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dirty="0"/>
              <a:t> </a:t>
            </a:r>
            <a:r>
              <a:rPr lang="en-US" altLang="en-US" dirty="0"/>
              <a:t>Thank you Dr. Cohen for your presentation and for sharing your expertise on this important topic.</a:t>
            </a:r>
          </a:p>
          <a:p>
            <a:pPr eaLnBrk="1" hangingPunct="1">
              <a:spcBef>
                <a:spcPct val="0"/>
              </a:spcBef>
            </a:pPr>
            <a:r>
              <a:rPr lang="en-US" altLang="en-US" dirty="0"/>
              <a:t> </a:t>
            </a:r>
          </a:p>
          <a:p>
            <a:pPr eaLnBrk="1" hangingPunct="1">
              <a:spcBef>
                <a:spcPct val="0"/>
              </a:spcBef>
            </a:pPr>
            <a:r>
              <a:rPr lang="en-US" altLang="en-US" dirty="0"/>
              <a:t>This concludes the webinar, please continue to explore the remaining sections of the cancer survivorship e-learning series for primary care providers.</a:t>
            </a:r>
          </a:p>
          <a:p>
            <a:pPr eaLnBrk="1" hangingPunct="1">
              <a:spcBef>
                <a:spcPct val="0"/>
              </a:spcBef>
            </a:pPr>
            <a:r>
              <a:rPr lang="en-US" altLang="en-US" dirty="0"/>
              <a:t>Thank you.</a:t>
            </a:r>
          </a:p>
          <a:p>
            <a:pPr eaLnBrk="1" hangingPunct="1">
              <a:spcBef>
                <a:spcPct val="0"/>
              </a:spcBef>
            </a:pPr>
            <a:endParaRPr lang="en-US" altLang="en-US" dirty="0"/>
          </a:p>
          <a:p>
            <a:pPr eaLnBrk="1" hangingPunct="1">
              <a:spcBef>
                <a:spcPct val="0"/>
              </a:spcBef>
            </a:pPr>
            <a:endParaRPr lang="en-US" altLang="en-US" b="1" dirty="0"/>
          </a:p>
        </p:txBody>
      </p:sp>
      <p:sp>
        <p:nvSpPr>
          <p:cNvPr id="716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22313" indent="-276225">
              <a:spcBef>
                <a:spcPct val="30000"/>
              </a:spcBef>
              <a:defRPr sz="1200">
                <a:solidFill>
                  <a:schemeClr val="tx1"/>
                </a:solidFill>
                <a:latin typeface="Calibri" pitchFamily="34" charset="0"/>
              </a:defRPr>
            </a:lvl2pPr>
            <a:lvl3pPr marL="1111250" indent="-220663">
              <a:spcBef>
                <a:spcPct val="30000"/>
              </a:spcBef>
              <a:defRPr sz="1200">
                <a:solidFill>
                  <a:schemeClr val="tx1"/>
                </a:solidFill>
                <a:latin typeface="Calibri" pitchFamily="34" charset="0"/>
              </a:defRPr>
            </a:lvl3pPr>
            <a:lvl4pPr marL="1557338" indent="-220663">
              <a:spcBef>
                <a:spcPct val="30000"/>
              </a:spcBef>
              <a:defRPr sz="1200">
                <a:solidFill>
                  <a:schemeClr val="tx1"/>
                </a:solidFill>
                <a:latin typeface="Calibri" pitchFamily="34" charset="0"/>
              </a:defRPr>
            </a:lvl4pPr>
            <a:lvl5pPr marL="2001838" indent="-220663">
              <a:spcBef>
                <a:spcPct val="30000"/>
              </a:spcBef>
              <a:defRPr sz="1200">
                <a:solidFill>
                  <a:schemeClr val="tx1"/>
                </a:solidFill>
                <a:latin typeface="Calibri" pitchFamily="34" charset="0"/>
              </a:defRPr>
            </a:lvl5pPr>
            <a:lvl6pPr marL="2459038" indent="-220663" eaLnBrk="0" fontAlgn="base" hangingPunct="0">
              <a:spcBef>
                <a:spcPct val="30000"/>
              </a:spcBef>
              <a:spcAft>
                <a:spcPct val="0"/>
              </a:spcAft>
              <a:defRPr sz="1200">
                <a:solidFill>
                  <a:schemeClr val="tx1"/>
                </a:solidFill>
                <a:latin typeface="Calibri" pitchFamily="34" charset="0"/>
              </a:defRPr>
            </a:lvl6pPr>
            <a:lvl7pPr marL="2916238" indent="-220663" eaLnBrk="0" fontAlgn="base" hangingPunct="0">
              <a:spcBef>
                <a:spcPct val="30000"/>
              </a:spcBef>
              <a:spcAft>
                <a:spcPct val="0"/>
              </a:spcAft>
              <a:defRPr sz="1200">
                <a:solidFill>
                  <a:schemeClr val="tx1"/>
                </a:solidFill>
                <a:latin typeface="Calibri" pitchFamily="34" charset="0"/>
              </a:defRPr>
            </a:lvl7pPr>
            <a:lvl8pPr marL="3373438" indent="-220663" eaLnBrk="0" fontAlgn="base" hangingPunct="0">
              <a:spcBef>
                <a:spcPct val="30000"/>
              </a:spcBef>
              <a:spcAft>
                <a:spcPct val="0"/>
              </a:spcAft>
              <a:defRPr sz="1200">
                <a:solidFill>
                  <a:schemeClr val="tx1"/>
                </a:solidFill>
                <a:latin typeface="Calibri" pitchFamily="34" charset="0"/>
              </a:defRPr>
            </a:lvl8pPr>
            <a:lvl9pPr marL="3830638" indent="-220663" eaLnBrk="0" fontAlgn="base" hangingPunct="0">
              <a:spcBef>
                <a:spcPct val="30000"/>
              </a:spcBef>
              <a:spcAft>
                <a:spcPct val="0"/>
              </a:spcAft>
              <a:defRPr sz="1200">
                <a:solidFill>
                  <a:schemeClr val="tx1"/>
                </a:solidFill>
                <a:latin typeface="Calibri" pitchFamily="34" charset="0"/>
              </a:defRPr>
            </a:lvl9pPr>
          </a:lstStyle>
          <a:p>
            <a:pPr>
              <a:spcBef>
                <a:spcPct val="0"/>
              </a:spcBef>
            </a:pPr>
            <a:fld id="{B5A0B9A2-A503-43A5-8727-C83C06F54D36}" type="slidenum">
              <a:rPr lang="en-US" altLang="en-US">
                <a:latin typeface="Arial" charset="0"/>
              </a:rPr>
              <a:pPr>
                <a:spcBef>
                  <a:spcPct val="0"/>
                </a:spcBef>
              </a:pPr>
              <a:t>33</a:t>
            </a:fld>
            <a:endParaRPr lang="en-US" altLang="en-US" dirty="0">
              <a:latin typeface="Arial"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defRPr/>
            </a:pPr>
            <a:r>
              <a:rPr lang="en-US" altLang="en-US" b="1" dirty="0"/>
              <a:t> </a:t>
            </a:r>
            <a:r>
              <a:rPr lang="en-US" altLang="en-US" dirty="0"/>
              <a:t>Hello and welcome to a presentation on:  the ACS Head and Neck Cancer Survivorship Care Guideline for Primary Care Clinicians.</a:t>
            </a:r>
          </a:p>
          <a:p>
            <a:pPr eaLnBrk="1" hangingPunct="1">
              <a:spcBef>
                <a:spcPct val="0"/>
              </a:spcBef>
              <a:defRPr/>
            </a:pPr>
            <a:endParaRPr lang="en-US" altLang="en-US" dirty="0"/>
          </a:p>
          <a:p>
            <a:pPr eaLnBrk="1" hangingPunct="1">
              <a:spcBef>
                <a:spcPct val="0"/>
              </a:spcBef>
              <a:defRPr/>
            </a:pPr>
            <a:r>
              <a:rPr lang="en-US" altLang="en-US" dirty="0"/>
              <a:t>We are pleased to offer this educational session through the National Cancer Survivorship Resource Center, a collaboration between the American Cancer Society, the GW Cancer Institute, and the Centers for Disease Control and Prevention funded by a five-year cooperative agreement from the Centers for Disease Control and Prevention.</a:t>
            </a:r>
            <a:endParaRPr lang="en-US" altLang="en-US" strike="sngStrike" dirty="0"/>
          </a:p>
          <a:p>
            <a:pPr eaLnBrk="1" hangingPunct="1">
              <a:spcBef>
                <a:spcPct val="0"/>
              </a:spcBef>
              <a:defRPr/>
            </a:pPr>
            <a:endParaRPr lang="en-US" altLang="en-US" b="1" dirty="0"/>
          </a:p>
          <a:p>
            <a:pPr eaLnBrk="1" hangingPunct="1">
              <a:spcBef>
                <a:spcPct val="0"/>
              </a:spcBef>
              <a:defRPr/>
            </a:pPr>
            <a:endParaRPr lang="en-US" altLang="en-US" dirty="0"/>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14375" indent="-274638">
              <a:spcBef>
                <a:spcPct val="30000"/>
              </a:spcBef>
              <a:defRPr sz="1200">
                <a:solidFill>
                  <a:schemeClr val="tx1"/>
                </a:solidFill>
                <a:latin typeface="Calibri" pitchFamily="34" charset="0"/>
              </a:defRPr>
            </a:lvl2pPr>
            <a:lvl3pPr marL="1100138" indent="-219075">
              <a:spcBef>
                <a:spcPct val="30000"/>
              </a:spcBef>
              <a:defRPr sz="1200">
                <a:solidFill>
                  <a:schemeClr val="tx1"/>
                </a:solidFill>
                <a:latin typeface="Calibri" pitchFamily="34" charset="0"/>
              </a:defRPr>
            </a:lvl3pPr>
            <a:lvl4pPr marL="1541463" indent="-219075">
              <a:spcBef>
                <a:spcPct val="30000"/>
              </a:spcBef>
              <a:defRPr sz="1200">
                <a:solidFill>
                  <a:schemeClr val="tx1"/>
                </a:solidFill>
                <a:latin typeface="Calibri" pitchFamily="34" charset="0"/>
              </a:defRPr>
            </a:lvl4pPr>
            <a:lvl5pPr marL="1981200" indent="-219075">
              <a:spcBef>
                <a:spcPct val="30000"/>
              </a:spcBef>
              <a:defRPr sz="1200">
                <a:solidFill>
                  <a:schemeClr val="tx1"/>
                </a:solidFill>
                <a:latin typeface="Calibri" pitchFamily="34" charset="0"/>
              </a:defRPr>
            </a:lvl5pPr>
            <a:lvl6pPr marL="2438400" indent="-219075" eaLnBrk="0" fontAlgn="base" hangingPunct="0">
              <a:spcBef>
                <a:spcPct val="30000"/>
              </a:spcBef>
              <a:spcAft>
                <a:spcPct val="0"/>
              </a:spcAft>
              <a:defRPr sz="1200">
                <a:solidFill>
                  <a:schemeClr val="tx1"/>
                </a:solidFill>
                <a:latin typeface="Calibri" pitchFamily="34" charset="0"/>
              </a:defRPr>
            </a:lvl6pPr>
            <a:lvl7pPr marL="2895600" indent="-219075" eaLnBrk="0" fontAlgn="base" hangingPunct="0">
              <a:spcBef>
                <a:spcPct val="30000"/>
              </a:spcBef>
              <a:spcAft>
                <a:spcPct val="0"/>
              </a:spcAft>
              <a:defRPr sz="1200">
                <a:solidFill>
                  <a:schemeClr val="tx1"/>
                </a:solidFill>
                <a:latin typeface="Calibri" pitchFamily="34" charset="0"/>
              </a:defRPr>
            </a:lvl7pPr>
            <a:lvl8pPr marL="3352800" indent="-219075" eaLnBrk="0" fontAlgn="base" hangingPunct="0">
              <a:spcBef>
                <a:spcPct val="30000"/>
              </a:spcBef>
              <a:spcAft>
                <a:spcPct val="0"/>
              </a:spcAft>
              <a:defRPr sz="1200">
                <a:solidFill>
                  <a:schemeClr val="tx1"/>
                </a:solidFill>
                <a:latin typeface="Calibri" pitchFamily="34" charset="0"/>
              </a:defRPr>
            </a:lvl8pPr>
            <a:lvl9pPr marL="3810000" indent="-219075" eaLnBrk="0" fontAlgn="base" hangingPunct="0">
              <a:spcBef>
                <a:spcPct val="30000"/>
              </a:spcBef>
              <a:spcAft>
                <a:spcPct val="0"/>
              </a:spcAft>
              <a:defRPr sz="1200">
                <a:solidFill>
                  <a:schemeClr val="tx1"/>
                </a:solidFill>
                <a:latin typeface="Calibri" pitchFamily="34" charset="0"/>
              </a:defRPr>
            </a:lvl9pPr>
          </a:lstStyle>
          <a:p>
            <a:pPr>
              <a:spcBef>
                <a:spcPct val="0"/>
              </a:spcBef>
            </a:pPr>
            <a:fld id="{8E49D8D9-D940-45E9-9FFB-733B37BE13A1}" type="slidenum">
              <a:rPr lang="en-US" altLang="en-US" smtClean="0">
                <a:latin typeface="Arial" charset="0"/>
              </a:rPr>
              <a:pPr>
                <a:spcBef>
                  <a:spcPct val="0"/>
                </a:spcBef>
              </a:pPr>
              <a:t>34</a:t>
            </a:fld>
            <a:endParaRPr lang="en-US" altLang="en-US" dirty="0">
              <a:latin typeface="Arial"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14375" indent="-274638">
              <a:spcBef>
                <a:spcPct val="30000"/>
              </a:spcBef>
              <a:defRPr sz="1200">
                <a:solidFill>
                  <a:schemeClr val="tx1"/>
                </a:solidFill>
                <a:latin typeface="Calibri" pitchFamily="34" charset="0"/>
              </a:defRPr>
            </a:lvl2pPr>
            <a:lvl3pPr marL="1100138" indent="-219075">
              <a:spcBef>
                <a:spcPct val="30000"/>
              </a:spcBef>
              <a:defRPr sz="1200">
                <a:solidFill>
                  <a:schemeClr val="tx1"/>
                </a:solidFill>
                <a:latin typeface="Calibri" pitchFamily="34" charset="0"/>
              </a:defRPr>
            </a:lvl3pPr>
            <a:lvl4pPr marL="1541463" indent="-219075">
              <a:spcBef>
                <a:spcPct val="30000"/>
              </a:spcBef>
              <a:defRPr sz="1200">
                <a:solidFill>
                  <a:schemeClr val="tx1"/>
                </a:solidFill>
                <a:latin typeface="Calibri" pitchFamily="34" charset="0"/>
              </a:defRPr>
            </a:lvl4pPr>
            <a:lvl5pPr marL="1981200" indent="-219075">
              <a:spcBef>
                <a:spcPct val="30000"/>
              </a:spcBef>
              <a:defRPr sz="1200">
                <a:solidFill>
                  <a:schemeClr val="tx1"/>
                </a:solidFill>
                <a:latin typeface="Calibri" pitchFamily="34" charset="0"/>
              </a:defRPr>
            </a:lvl5pPr>
            <a:lvl6pPr marL="2438400" indent="-219075" eaLnBrk="0" fontAlgn="base" hangingPunct="0">
              <a:spcBef>
                <a:spcPct val="30000"/>
              </a:spcBef>
              <a:spcAft>
                <a:spcPct val="0"/>
              </a:spcAft>
              <a:defRPr sz="1200">
                <a:solidFill>
                  <a:schemeClr val="tx1"/>
                </a:solidFill>
                <a:latin typeface="Calibri" pitchFamily="34" charset="0"/>
              </a:defRPr>
            </a:lvl6pPr>
            <a:lvl7pPr marL="2895600" indent="-219075" eaLnBrk="0" fontAlgn="base" hangingPunct="0">
              <a:spcBef>
                <a:spcPct val="30000"/>
              </a:spcBef>
              <a:spcAft>
                <a:spcPct val="0"/>
              </a:spcAft>
              <a:defRPr sz="1200">
                <a:solidFill>
                  <a:schemeClr val="tx1"/>
                </a:solidFill>
                <a:latin typeface="Calibri" pitchFamily="34" charset="0"/>
              </a:defRPr>
            </a:lvl7pPr>
            <a:lvl8pPr marL="3352800" indent="-219075" eaLnBrk="0" fontAlgn="base" hangingPunct="0">
              <a:spcBef>
                <a:spcPct val="30000"/>
              </a:spcBef>
              <a:spcAft>
                <a:spcPct val="0"/>
              </a:spcAft>
              <a:defRPr sz="1200">
                <a:solidFill>
                  <a:schemeClr val="tx1"/>
                </a:solidFill>
                <a:latin typeface="Calibri" pitchFamily="34" charset="0"/>
              </a:defRPr>
            </a:lvl8pPr>
            <a:lvl9pPr marL="3810000" indent="-219075" eaLnBrk="0" fontAlgn="base" hangingPunct="0">
              <a:spcBef>
                <a:spcPct val="30000"/>
              </a:spcBef>
              <a:spcAft>
                <a:spcPct val="0"/>
              </a:spcAft>
              <a:defRPr sz="1200">
                <a:solidFill>
                  <a:schemeClr val="tx1"/>
                </a:solidFill>
                <a:latin typeface="Calibri" pitchFamily="34" charset="0"/>
              </a:defRPr>
            </a:lvl9pPr>
          </a:lstStyle>
          <a:p>
            <a:pPr>
              <a:spcBef>
                <a:spcPct val="0"/>
              </a:spcBef>
            </a:pPr>
            <a:fld id="{A27C47BC-5A87-4077-9B94-2D9E13687E50}" type="slidenum">
              <a:rPr lang="en-US" altLang="en-US" smtClean="0">
                <a:latin typeface="Arial" charset="0"/>
              </a:rPr>
              <a:pPr>
                <a:spcBef>
                  <a:spcPct val="0"/>
                </a:spcBef>
              </a:pPr>
              <a:t>35</a:t>
            </a:fld>
            <a:endParaRPr lang="en-US" altLang="en-US" dirty="0">
              <a:latin typeface="Arial"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dirty="0"/>
              <a:t> </a:t>
            </a:r>
            <a:r>
              <a:rPr lang="en-US" altLang="en-US" dirty="0"/>
              <a:t>This presentation was developed from the American Cancer Society Head and Neck Cancer Survivorship Care Guideline cited here.</a:t>
            </a:r>
          </a:p>
          <a:p>
            <a:endParaRPr lang="en-US" altLang="en-US" dirty="0"/>
          </a:p>
          <a:p>
            <a:r>
              <a:rPr lang="en-US" altLang="en-US" dirty="0">
                <a:solidFill>
                  <a:srgbClr val="FF0000"/>
                </a:solidFill>
              </a:rPr>
              <a:t>I would like to turn the session over to our presenter: Penelope Fisher, clinical instructor of otolaryngology and a coauthor of the guideline.</a:t>
            </a:r>
            <a:endParaRPr lang="en-US" altLang="en-US" b="1" dirty="0"/>
          </a:p>
          <a:p>
            <a:endParaRPr lang="en-US" altLang="en-US" dirty="0"/>
          </a:p>
          <a:p>
            <a:endParaRPr lang="en-US" altLang="en-US" dirty="0"/>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14375" indent="-274638">
              <a:defRPr>
                <a:solidFill>
                  <a:schemeClr val="tx1"/>
                </a:solidFill>
                <a:latin typeface="Arial" charset="0"/>
              </a:defRPr>
            </a:lvl2pPr>
            <a:lvl3pPr marL="1100138" indent="-219075">
              <a:defRPr>
                <a:solidFill>
                  <a:schemeClr val="tx1"/>
                </a:solidFill>
                <a:latin typeface="Arial" charset="0"/>
              </a:defRPr>
            </a:lvl3pPr>
            <a:lvl4pPr marL="1541463" indent="-219075">
              <a:defRPr>
                <a:solidFill>
                  <a:schemeClr val="tx1"/>
                </a:solidFill>
                <a:latin typeface="Arial" charset="0"/>
              </a:defRPr>
            </a:lvl4pPr>
            <a:lvl5pPr marL="1981200" indent="-219075">
              <a:defRPr>
                <a:solidFill>
                  <a:schemeClr val="tx1"/>
                </a:solidFill>
                <a:latin typeface="Arial" charset="0"/>
              </a:defRPr>
            </a:lvl5pPr>
            <a:lvl6pPr marL="2438400" indent="-219075" eaLnBrk="0" fontAlgn="base" hangingPunct="0">
              <a:spcBef>
                <a:spcPct val="0"/>
              </a:spcBef>
              <a:spcAft>
                <a:spcPct val="0"/>
              </a:spcAft>
              <a:defRPr>
                <a:solidFill>
                  <a:schemeClr val="tx1"/>
                </a:solidFill>
                <a:latin typeface="Arial" charset="0"/>
              </a:defRPr>
            </a:lvl6pPr>
            <a:lvl7pPr marL="2895600" indent="-219075" eaLnBrk="0" fontAlgn="base" hangingPunct="0">
              <a:spcBef>
                <a:spcPct val="0"/>
              </a:spcBef>
              <a:spcAft>
                <a:spcPct val="0"/>
              </a:spcAft>
              <a:defRPr>
                <a:solidFill>
                  <a:schemeClr val="tx1"/>
                </a:solidFill>
                <a:latin typeface="Arial" charset="0"/>
              </a:defRPr>
            </a:lvl7pPr>
            <a:lvl8pPr marL="3352800" indent="-219075" eaLnBrk="0" fontAlgn="base" hangingPunct="0">
              <a:spcBef>
                <a:spcPct val="0"/>
              </a:spcBef>
              <a:spcAft>
                <a:spcPct val="0"/>
              </a:spcAft>
              <a:defRPr>
                <a:solidFill>
                  <a:schemeClr val="tx1"/>
                </a:solidFill>
                <a:latin typeface="Arial" charset="0"/>
              </a:defRPr>
            </a:lvl8pPr>
            <a:lvl9pPr marL="3810000" indent="-219075" eaLnBrk="0" fontAlgn="base" hangingPunct="0">
              <a:spcBef>
                <a:spcPct val="0"/>
              </a:spcBef>
              <a:spcAft>
                <a:spcPct val="0"/>
              </a:spcAft>
              <a:defRPr>
                <a:solidFill>
                  <a:schemeClr val="tx1"/>
                </a:solidFill>
                <a:latin typeface="Arial" charset="0"/>
              </a:defRPr>
            </a:lvl9pPr>
          </a:lstStyle>
          <a:p>
            <a:fld id="{33387627-2B82-4D78-984E-65BDAB0631FA}" type="slidenum">
              <a:rPr lang="en-US" altLang="en-US" smtClean="0"/>
              <a:pPr/>
              <a:t>36</a:t>
            </a:fld>
            <a:endParaRPr lang="en-US" alt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After completing this lesson, you will be able to:</a:t>
            </a:r>
          </a:p>
          <a:p>
            <a:endParaRPr lang="en-US" altLang="en-US" dirty="0"/>
          </a:p>
          <a:p>
            <a:r>
              <a:rPr lang="en-US" altLang="en-US" dirty="0"/>
              <a:t>Describe how to care for head and neck cancer survivors as outlined in the new American Cancer Society Head and Neck Cancer Survivorship Care Guideline.</a:t>
            </a:r>
          </a:p>
          <a:p>
            <a:endParaRPr lang="en-US" altLang="en-US" dirty="0"/>
          </a:p>
          <a:p>
            <a:r>
              <a:rPr lang="en-US" altLang="en-US" dirty="0"/>
              <a:t>Demonstrate understanding of a primary care clinician’s role in providing clinical follow-up care to head and neck cancer survivors.</a:t>
            </a:r>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14375" indent="-274638">
              <a:defRPr>
                <a:solidFill>
                  <a:schemeClr val="tx1"/>
                </a:solidFill>
                <a:latin typeface="Arial" charset="0"/>
              </a:defRPr>
            </a:lvl2pPr>
            <a:lvl3pPr marL="1100138" indent="-219075">
              <a:defRPr>
                <a:solidFill>
                  <a:schemeClr val="tx1"/>
                </a:solidFill>
                <a:latin typeface="Arial" charset="0"/>
              </a:defRPr>
            </a:lvl3pPr>
            <a:lvl4pPr marL="1541463" indent="-219075">
              <a:defRPr>
                <a:solidFill>
                  <a:schemeClr val="tx1"/>
                </a:solidFill>
                <a:latin typeface="Arial" charset="0"/>
              </a:defRPr>
            </a:lvl4pPr>
            <a:lvl5pPr marL="1981200" indent="-219075">
              <a:defRPr>
                <a:solidFill>
                  <a:schemeClr val="tx1"/>
                </a:solidFill>
                <a:latin typeface="Arial" charset="0"/>
              </a:defRPr>
            </a:lvl5pPr>
            <a:lvl6pPr marL="2438400" indent="-219075" eaLnBrk="0" fontAlgn="base" hangingPunct="0">
              <a:spcBef>
                <a:spcPct val="0"/>
              </a:spcBef>
              <a:spcAft>
                <a:spcPct val="0"/>
              </a:spcAft>
              <a:defRPr>
                <a:solidFill>
                  <a:schemeClr val="tx1"/>
                </a:solidFill>
                <a:latin typeface="Arial" charset="0"/>
              </a:defRPr>
            </a:lvl6pPr>
            <a:lvl7pPr marL="2895600" indent="-219075" eaLnBrk="0" fontAlgn="base" hangingPunct="0">
              <a:spcBef>
                <a:spcPct val="0"/>
              </a:spcBef>
              <a:spcAft>
                <a:spcPct val="0"/>
              </a:spcAft>
              <a:defRPr>
                <a:solidFill>
                  <a:schemeClr val="tx1"/>
                </a:solidFill>
                <a:latin typeface="Arial" charset="0"/>
              </a:defRPr>
            </a:lvl7pPr>
            <a:lvl8pPr marL="3352800" indent="-219075" eaLnBrk="0" fontAlgn="base" hangingPunct="0">
              <a:spcBef>
                <a:spcPct val="0"/>
              </a:spcBef>
              <a:spcAft>
                <a:spcPct val="0"/>
              </a:spcAft>
              <a:defRPr>
                <a:solidFill>
                  <a:schemeClr val="tx1"/>
                </a:solidFill>
                <a:latin typeface="Arial" charset="0"/>
              </a:defRPr>
            </a:lvl8pPr>
            <a:lvl9pPr marL="3810000" indent="-219075" eaLnBrk="0" fontAlgn="base" hangingPunct="0">
              <a:spcBef>
                <a:spcPct val="0"/>
              </a:spcBef>
              <a:spcAft>
                <a:spcPct val="0"/>
              </a:spcAft>
              <a:defRPr>
                <a:solidFill>
                  <a:schemeClr val="tx1"/>
                </a:solidFill>
                <a:latin typeface="Arial" charset="0"/>
              </a:defRPr>
            </a:lvl9pPr>
          </a:lstStyle>
          <a:p>
            <a:fld id="{B82DF120-6D88-40F1-924C-171C0CE4FF71}" type="slidenum">
              <a:rPr lang="en-US" altLang="en-US" smtClean="0"/>
              <a:pPr/>
              <a:t>37</a:t>
            </a:fld>
            <a:endParaRPr lang="en-US" alt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dirty="0"/>
              <a:t>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b="0" dirty="0"/>
              <a:t>The guideline was developed based on evidence review and assigning levels of evidence ranging from the highest</a:t>
            </a:r>
            <a:r>
              <a:rPr lang="en-US" altLang="en-US" b="0" baseline="0" dirty="0"/>
              <a:t> level being one, which is meta-analysis of randomized controlled trials to level 3, case-control study and finally 0, which is based on </a:t>
            </a:r>
            <a:r>
              <a:rPr lang="en-US" dirty="0"/>
              <a:t>expert</a:t>
            </a:r>
            <a:r>
              <a:rPr lang="en-US" baseline="0" dirty="0"/>
              <a:t> opinion, observational study, clinical practice, literature review or pilot study.</a:t>
            </a:r>
            <a:endParaRPr lang="en-US" dirty="0"/>
          </a:p>
        </p:txBody>
      </p:sp>
      <p:sp>
        <p:nvSpPr>
          <p:cNvPr id="788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CBC71ABF-7505-4405-862C-1DB000323B3D}" type="slidenum">
              <a:rPr lang="en-US" altLang="en-US" smtClean="0">
                <a:latin typeface="Arial" charset="0"/>
              </a:rPr>
              <a:pPr eaLnBrk="1" hangingPunct="1">
                <a:spcBef>
                  <a:spcPct val="0"/>
                </a:spcBef>
              </a:pPr>
              <a:t>38</a:t>
            </a:fld>
            <a:endParaRPr lang="en-US" altLang="en-US">
              <a:latin typeface="Arial"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US" altLang="en-US" b="1" dirty="0"/>
              <a:t> </a:t>
            </a:r>
            <a:r>
              <a:rPr lang="en-US" altLang="en-US" dirty="0"/>
              <a:t>The American Cancer Society Head and Neck Cancer Survivorship Care Guideline provides recommendations to primary care clinicians for the care of head and neck cancer survivors in the following areas:</a:t>
            </a:r>
          </a:p>
          <a:p>
            <a:pPr>
              <a:defRPr/>
            </a:pPr>
            <a:endParaRPr lang="en-US" altLang="en-US" dirty="0"/>
          </a:p>
          <a:p>
            <a:pPr marL="165257" indent="-165257">
              <a:buFont typeface="Arial" panose="020B0604020202020204" pitchFamily="34" charset="0"/>
              <a:buChar char="•"/>
              <a:defRPr/>
            </a:pPr>
            <a:r>
              <a:rPr lang="en-US" dirty="0"/>
              <a:t>Surveillance for Head and Neck Cancer (HNC) Recurrence</a:t>
            </a:r>
          </a:p>
          <a:p>
            <a:pPr marL="165257" indent="-165257">
              <a:buFont typeface="Arial" panose="020B0604020202020204" pitchFamily="34" charset="0"/>
              <a:buChar char="•"/>
              <a:defRPr/>
            </a:pPr>
            <a:r>
              <a:rPr lang="en-US" dirty="0"/>
              <a:t>Screening and early detection of second primary cancers</a:t>
            </a:r>
          </a:p>
          <a:p>
            <a:pPr marL="165257" indent="-165257">
              <a:buFont typeface="Arial" panose="020B0604020202020204" pitchFamily="34" charset="0"/>
              <a:buChar char="•"/>
              <a:defRPr/>
            </a:pPr>
            <a:r>
              <a:rPr lang="en-US" dirty="0"/>
              <a:t>Assessment and Management of Physical &amp; Psychosocial Long-term &amp; Late Effects of HNC and its treatment</a:t>
            </a:r>
          </a:p>
          <a:p>
            <a:pPr marL="165257" indent="-165257">
              <a:buFont typeface="Arial" panose="020B0604020202020204" pitchFamily="34" charset="0"/>
              <a:buChar char="•"/>
              <a:defRPr/>
            </a:pPr>
            <a:r>
              <a:rPr lang="en-US" dirty="0"/>
              <a:t>Health Promotion</a:t>
            </a:r>
          </a:p>
          <a:p>
            <a:pPr marL="165257" indent="-165257">
              <a:buFont typeface="Arial" panose="020B0604020202020204" pitchFamily="34" charset="0"/>
              <a:buChar char="•"/>
              <a:defRPr/>
            </a:pPr>
            <a:r>
              <a:rPr lang="en-US" dirty="0"/>
              <a:t>Care Coordination and Practice Implications</a:t>
            </a:r>
            <a:endParaRPr lang="en-US" altLang="en-US" b="1" dirty="0"/>
          </a:p>
          <a:p>
            <a:pPr>
              <a:defRPr/>
            </a:pPr>
            <a:r>
              <a:rPr lang="en-US" altLang="en-US" dirty="0"/>
              <a:t>And we will discuss each of these.</a:t>
            </a:r>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14375" indent="-274638">
              <a:spcBef>
                <a:spcPct val="30000"/>
              </a:spcBef>
              <a:defRPr sz="1200">
                <a:solidFill>
                  <a:schemeClr val="tx1"/>
                </a:solidFill>
                <a:latin typeface="Calibri" pitchFamily="34" charset="0"/>
              </a:defRPr>
            </a:lvl2pPr>
            <a:lvl3pPr marL="1100138" indent="-219075">
              <a:spcBef>
                <a:spcPct val="30000"/>
              </a:spcBef>
              <a:defRPr sz="1200">
                <a:solidFill>
                  <a:schemeClr val="tx1"/>
                </a:solidFill>
                <a:latin typeface="Calibri" pitchFamily="34" charset="0"/>
              </a:defRPr>
            </a:lvl3pPr>
            <a:lvl4pPr marL="1541463" indent="-219075">
              <a:spcBef>
                <a:spcPct val="30000"/>
              </a:spcBef>
              <a:defRPr sz="1200">
                <a:solidFill>
                  <a:schemeClr val="tx1"/>
                </a:solidFill>
                <a:latin typeface="Calibri" pitchFamily="34" charset="0"/>
              </a:defRPr>
            </a:lvl4pPr>
            <a:lvl5pPr marL="1981200" indent="-219075">
              <a:spcBef>
                <a:spcPct val="30000"/>
              </a:spcBef>
              <a:defRPr sz="1200">
                <a:solidFill>
                  <a:schemeClr val="tx1"/>
                </a:solidFill>
                <a:latin typeface="Calibri" pitchFamily="34" charset="0"/>
              </a:defRPr>
            </a:lvl5pPr>
            <a:lvl6pPr marL="2438400" indent="-219075" eaLnBrk="0" fontAlgn="base" hangingPunct="0">
              <a:spcBef>
                <a:spcPct val="30000"/>
              </a:spcBef>
              <a:spcAft>
                <a:spcPct val="0"/>
              </a:spcAft>
              <a:defRPr sz="1200">
                <a:solidFill>
                  <a:schemeClr val="tx1"/>
                </a:solidFill>
                <a:latin typeface="Calibri" pitchFamily="34" charset="0"/>
              </a:defRPr>
            </a:lvl6pPr>
            <a:lvl7pPr marL="2895600" indent="-219075" eaLnBrk="0" fontAlgn="base" hangingPunct="0">
              <a:spcBef>
                <a:spcPct val="30000"/>
              </a:spcBef>
              <a:spcAft>
                <a:spcPct val="0"/>
              </a:spcAft>
              <a:defRPr sz="1200">
                <a:solidFill>
                  <a:schemeClr val="tx1"/>
                </a:solidFill>
                <a:latin typeface="Calibri" pitchFamily="34" charset="0"/>
              </a:defRPr>
            </a:lvl7pPr>
            <a:lvl8pPr marL="3352800" indent="-219075" eaLnBrk="0" fontAlgn="base" hangingPunct="0">
              <a:spcBef>
                <a:spcPct val="30000"/>
              </a:spcBef>
              <a:spcAft>
                <a:spcPct val="0"/>
              </a:spcAft>
              <a:defRPr sz="1200">
                <a:solidFill>
                  <a:schemeClr val="tx1"/>
                </a:solidFill>
                <a:latin typeface="Calibri" pitchFamily="34" charset="0"/>
              </a:defRPr>
            </a:lvl8pPr>
            <a:lvl9pPr marL="3810000" indent="-219075" eaLnBrk="0" fontAlgn="base" hangingPunct="0">
              <a:spcBef>
                <a:spcPct val="30000"/>
              </a:spcBef>
              <a:spcAft>
                <a:spcPct val="0"/>
              </a:spcAft>
              <a:defRPr sz="1200">
                <a:solidFill>
                  <a:schemeClr val="tx1"/>
                </a:solidFill>
                <a:latin typeface="Calibri" pitchFamily="34" charset="0"/>
              </a:defRPr>
            </a:lvl9pPr>
          </a:lstStyle>
          <a:p>
            <a:pPr>
              <a:spcBef>
                <a:spcPct val="0"/>
              </a:spcBef>
            </a:pPr>
            <a:fld id="{7E2C485F-68A5-41A4-8399-5BE78996DB34}" type="slidenum">
              <a:rPr lang="en-US" altLang="en-US" smtClean="0">
                <a:latin typeface="Arial" charset="0"/>
              </a:rPr>
              <a:pPr>
                <a:spcBef>
                  <a:spcPct val="0"/>
                </a:spcBef>
              </a:pPr>
              <a:t>39</a:t>
            </a:fld>
            <a:endParaRPr lang="en-US" altLang="en-US" dirty="0">
              <a:latin typeface="Arial"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dirty="0"/>
              <a:t> </a:t>
            </a:r>
            <a:r>
              <a:rPr lang="en-US" altLang="en-US" dirty="0"/>
              <a:t>In this section, we will discuss surveillance for recurrence and recommendations for primary care clinicians to conduct surveillance for recurrence of head and neck cancer in patients who have completed treatment.</a:t>
            </a:r>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14375" indent="-274638">
              <a:spcBef>
                <a:spcPct val="30000"/>
              </a:spcBef>
              <a:defRPr sz="1200">
                <a:solidFill>
                  <a:schemeClr val="tx1"/>
                </a:solidFill>
                <a:latin typeface="Calibri" pitchFamily="34" charset="0"/>
              </a:defRPr>
            </a:lvl2pPr>
            <a:lvl3pPr marL="1100138" indent="-219075">
              <a:spcBef>
                <a:spcPct val="30000"/>
              </a:spcBef>
              <a:defRPr sz="1200">
                <a:solidFill>
                  <a:schemeClr val="tx1"/>
                </a:solidFill>
                <a:latin typeface="Calibri" pitchFamily="34" charset="0"/>
              </a:defRPr>
            </a:lvl3pPr>
            <a:lvl4pPr marL="1541463" indent="-219075">
              <a:spcBef>
                <a:spcPct val="30000"/>
              </a:spcBef>
              <a:defRPr sz="1200">
                <a:solidFill>
                  <a:schemeClr val="tx1"/>
                </a:solidFill>
                <a:latin typeface="Calibri" pitchFamily="34" charset="0"/>
              </a:defRPr>
            </a:lvl4pPr>
            <a:lvl5pPr marL="1981200" indent="-219075">
              <a:spcBef>
                <a:spcPct val="30000"/>
              </a:spcBef>
              <a:defRPr sz="1200">
                <a:solidFill>
                  <a:schemeClr val="tx1"/>
                </a:solidFill>
                <a:latin typeface="Calibri" pitchFamily="34" charset="0"/>
              </a:defRPr>
            </a:lvl5pPr>
            <a:lvl6pPr marL="2438400" indent="-219075" eaLnBrk="0" fontAlgn="base" hangingPunct="0">
              <a:spcBef>
                <a:spcPct val="30000"/>
              </a:spcBef>
              <a:spcAft>
                <a:spcPct val="0"/>
              </a:spcAft>
              <a:defRPr sz="1200">
                <a:solidFill>
                  <a:schemeClr val="tx1"/>
                </a:solidFill>
                <a:latin typeface="Calibri" pitchFamily="34" charset="0"/>
              </a:defRPr>
            </a:lvl6pPr>
            <a:lvl7pPr marL="2895600" indent="-219075" eaLnBrk="0" fontAlgn="base" hangingPunct="0">
              <a:spcBef>
                <a:spcPct val="30000"/>
              </a:spcBef>
              <a:spcAft>
                <a:spcPct val="0"/>
              </a:spcAft>
              <a:defRPr sz="1200">
                <a:solidFill>
                  <a:schemeClr val="tx1"/>
                </a:solidFill>
                <a:latin typeface="Calibri" pitchFamily="34" charset="0"/>
              </a:defRPr>
            </a:lvl7pPr>
            <a:lvl8pPr marL="3352800" indent="-219075" eaLnBrk="0" fontAlgn="base" hangingPunct="0">
              <a:spcBef>
                <a:spcPct val="30000"/>
              </a:spcBef>
              <a:spcAft>
                <a:spcPct val="0"/>
              </a:spcAft>
              <a:defRPr sz="1200">
                <a:solidFill>
                  <a:schemeClr val="tx1"/>
                </a:solidFill>
                <a:latin typeface="Calibri" pitchFamily="34" charset="0"/>
              </a:defRPr>
            </a:lvl8pPr>
            <a:lvl9pPr marL="3810000" indent="-219075" eaLnBrk="0" fontAlgn="base" hangingPunct="0">
              <a:spcBef>
                <a:spcPct val="30000"/>
              </a:spcBef>
              <a:spcAft>
                <a:spcPct val="0"/>
              </a:spcAft>
              <a:defRPr sz="1200">
                <a:solidFill>
                  <a:schemeClr val="tx1"/>
                </a:solidFill>
                <a:latin typeface="Calibri" pitchFamily="34" charset="0"/>
              </a:defRPr>
            </a:lvl9pPr>
          </a:lstStyle>
          <a:p>
            <a:pPr>
              <a:spcBef>
                <a:spcPct val="0"/>
              </a:spcBef>
            </a:pPr>
            <a:fld id="{78A5DFEF-3E5E-4B40-987A-7E460CBA3F1D}" type="slidenum">
              <a:rPr lang="en-US" altLang="en-US" smtClean="0">
                <a:latin typeface="Arial" charset="0"/>
              </a:rPr>
              <a:pPr>
                <a:spcBef>
                  <a:spcPct val="0"/>
                </a:spcBef>
              </a:pPr>
              <a:t>40</a:t>
            </a:fld>
            <a:endParaRPr lang="en-US" altLang="en-US" dirty="0">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dirty="0"/>
              <a:t> </a:t>
            </a:r>
          </a:p>
          <a:p>
            <a:r>
              <a:rPr lang="en-US" altLang="en-US" dirty="0"/>
              <a:t>After completing this lesson, you will be able to:</a:t>
            </a:r>
          </a:p>
          <a:p>
            <a:endParaRPr lang="en-US" altLang="en-US" dirty="0"/>
          </a:p>
          <a:p>
            <a:r>
              <a:rPr lang="en-US" altLang="en-US" dirty="0"/>
              <a:t>Describe potential long-term and late effects of head and neck cancer and its treatment.</a:t>
            </a:r>
          </a:p>
          <a:p>
            <a:endParaRPr lang="en-US" altLang="en-US" dirty="0"/>
          </a:p>
          <a:p>
            <a:r>
              <a:rPr lang="en-US" altLang="en-US" dirty="0"/>
              <a:t>The next presentation in this module, Head and Neck Cancer Survivorship Care Guideline for Primary Care Clinicians, will discuss management of the impacts of head and neck cancer and its treatment. </a:t>
            </a:r>
          </a:p>
          <a:p>
            <a:endParaRPr lang="en-US" altLang="en-US" dirty="0"/>
          </a:p>
        </p:txBody>
      </p:sp>
      <p:sp>
        <p:nvSpPr>
          <p:cNvPr id="12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22313" indent="-276225">
              <a:defRPr>
                <a:solidFill>
                  <a:schemeClr val="tx1"/>
                </a:solidFill>
                <a:latin typeface="Arial" charset="0"/>
              </a:defRPr>
            </a:lvl2pPr>
            <a:lvl3pPr marL="1111250" indent="-220663">
              <a:defRPr>
                <a:solidFill>
                  <a:schemeClr val="tx1"/>
                </a:solidFill>
                <a:latin typeface="Arial" charset="0"/>
              </a:defRPr>
            </a:lvl3pPr>
            <a:lvl4pPr marL="1557338" indent="-220663">
              <a:defRPr>
                <a:solidFill>
                  <a:schemeClr val="tx1"/>
                </a:solidFill>
                <a:latin typeface="Arial" charset="0"/>
              </a:defRPr>
            </a:lvl4pPr>
            <a:lvl5pPr marL="2001838" indent="-220663">
              <a:defRPr>
                <a:solidFill>
                  <a:schemeClr val="tx1"/>
                </a:solidFill>
                <a:latin typeface="Arial" charset="0"/>
              </a:defRPr>
            </a:lvl5pPr>
            <a:lvl6pPr marL="2459038" indent="-220663" eaLnBrk="0" fontAlgn="base" hangingPunct="0">
              <a:spcBef>
                <a:spcPct val="0"/>
              </a:spcBef>
              <a:spcAft>
                <a:spcPct val="0"/>
              </a:spcAft>
              <a:defRPr>
                <a:solidFill>
                  <a:schemeClr val="tx1"/>
                </a:solidFill>
                <a:latin typeface="Arial" charset="0"/>
              </a:defRPr>
            </a:lvl6pPr>
            <a:lvl7pPr marL="2916238" indent="-220663" eaLnBrk="0" fontAlgn="base" hangingPunct="0">
              <a:spcBef>
                <a:spcPct val="0"/>
              </a:spcBef>
              <a:spcAft>
                <a:spcPct val="0"/>
              </a:spcAft>
              <a:defRPr>
                <a:solidFill>
                  <a:schemeClr val="tx1"/>
                </a:solidFill>
                <a:latin typeface="Arial" charset="0"/>
              </a:defRPr>
            </a:lvl7pPr>
            <a:lvl8pPr marL="3373438" indent="-220663" eaLnBrk="0" fontAlgn="base" hangingPunct="0">
              <a:spcBef>
                <a:spcPct val="0"/>
              </a:spcBef>
              <a:spcAft>
                <a:spcPct val="0"/>
              </a:spcAft>
              <a:defRPr>
                <a:solidFill>
                  <a:schemeClr val="tx1"/>
                </a:solidFill>
                <a:latin typeface="Arial" charset="0"/>
              </a:defRPr>
            </a:lvl8pPr>
            <a:lvl9pPr marL="3830638" indent="-220663" eaLnBrk="0" fontAlgn="base" hangingPunct="0">
              <a:spcBef>
                <a:spcPct val="0"/>
              </a:spcBef>
              <a:spcAft>
                <a:spcPct val="0"/>
              </a:spcAft>
              <a:defRPr>
                <a:solidFill>
                  <a:schemeClr val="tx1"/>
                </a:solidFill>
                <a:latin typeface="Arial" charset="0"/>
              </a:defRPr>
            </a:lvl9pPr>
          </a:lstStyle>
          <a:p>
            <a:fld id="{0BA6DA12-6A8B-4316-A679-54CFDC84B200}" type="slidenum">
              <a:rPr lang="en-US" altLang="en-US"/>
              <a:pPr/>
              <a:t>5</a:t>
            </a:fld>
            <a:endParaRPr lang="en-US" alt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b="1" dirty="0"/>
          </a:p>
          <a:p>
            <a:endParaRPr lang="en-US" altLang="en-US" dirty="0">
              <a:solidFill>
                <a:schemeClr val="bg1"/>
              </a:solidFill>
            </a:endParaRPr>
          </a:p>
          <a:p>
            <a:endParaRPr lang="en-US" altLang="en-US" b="1" dirty="0"/>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14375" indent="-274638">
              <a:spcBef>
                <a:spcPct val="30000"/>
              </a:spcBef>
              <a:defRPr sz="1200">
                <a:solidFill>
                  <a:schemeClr val="tx1"/>
                </a:solidFill>
                <a:latin typeface="Calibri" pitchFamily="34" charset="0"/>
              </a:defRPr>
            </a:lvl2pPr>
            <a:lvl3pPr marL="1100138" indent="-219075">
              <a:spcBef>
                <a:spcPct val="30000"/>
              </a:spcBef>
              <a:defRPr sz="1200">
                <a:solidFill>
                  <a:schemeClr val="tx1"/>
                </a:solidFill>
                <a:latin typeface="Calibri" pitchFamily="34" charset="0"/>
              </a:defRPr>
            </a:lvl3pPr>
            <a:lvl4pPr marL="1541463" indent="-219075">
              <a:spcBef>
                <a:spcPct val="30000"/>
              </a:spcBef>
              <a:defRPr sz="1200">
                <a:solidFill>
                  <a:schemeClr val="tx1"/>
                </a:solidFill>
                <a:latin typeface="Calibri" pitchFamily="34" charset="0"/>
              </a:defRPr>
            </a:lvl4pPr>
            <a:lvl5pPr marL="1981200" indent="-219075">
              <a:spcBef>
                <a:spcPct val="30000"/>
              </a:spcBef>
              <a:defRPr sz="1200">
                <a:solidFill>
                  <a:schemeClr val="tx1"/>
                </a:solidFill>
                <a:latin typeface="Calibri" pitchFamily="34" charset="0"/>
              </a:defRPr>
            </a:lvl5pPr>
            <a:lvl6pPr marL="2438400" indent="-219075" eaLnBrk="0" fontAlgn="base" hangingPunct="0">
              <a:spcBef>
                <a:spcPct val="30000"/>
              </a:spcBef>
              <a:spcAft>
                <a:spcPct val="0"/>
              </a:spcAft>
              <a:defRPr sz="1200">
                <a:solidFill>
                  <a:schemeClr val="tx1"/>
                </a:solidFill>
                <a:latin typeface="Calibri" pitchFamily="34" charset="0"/>
              </a:defRPr>
            </a:lvl6pPr>
            <a:lvl7pPr marL="2895600" indent="-219075" eaLnBrk="0" fontAlgn="base" hangingPunct="0">
              <a:spcBef>
                <a:spcPct val="30000"/>
              </a:spcBef>
              <a:spcAft>
                <a:spcPct val="0"/>
              </a:spcAft>
              <a:defRPr sz="1200">
                <a:solidFill>
                  <a:schemeClr val="tx1"/>
                </a:solidFill>
                <a:latin typeface="Calibri" pitchFamily="34" charset="0"/>
              </a:defRPr>
            </a:lvl7pPr>
            <a:lvl8pPr marL="3352800" indent="-219075" eaLnBrk="0" fontAlgn="base" hangingPunct="0">
              <a:spcBef>
                <a:spcPct val="30000"/>
              </a:spcBef>
              <a:spcAft>
                <a:spcPct val="0"/>
              </a:spcAft>
              <a:defRPr sz="1200">
                <a:solidFill>
                  <a:schemeClr val="tx1"/>
                </a:solidFill>
                <a:latin typeface="Calibri" pitchFamily="34" charset="0"/>
              </a:defRPr>
            </a:lvl8pPr>
            <a:lvl9pPr marL="3810000" indent="-219075" eaLnBrk="0" fontAlgn="base" hangingPunct="0">
              <a:spcBef>
                <a:spcPct val="30000"/>
              </a:spcBef>
              <a:spcAft>
                <a:spcPct val="0"/>
              </a:spcAft>
              <a:defRPr sz="1200">
                <a:solidFill>
                  <a:schemeClr val="tx1"/>
                </a:solidFill>
                <a:latin typeface="Calibri" pitchFamily="34" charset="0"/>
              </a:defRPr>
            </a:lvl9pPr>
          </a:lstStyle>
          <a:p>
            <a:pPr>
              <a:spcBef>
                <a:spcPct val="0"/>
              </a:spcBef>
            </a:pPr>
            <a:fld id="{E80062F6-A0EC-46E7-95EA-5215465EE410}" type="slidenum">
              <a:rPr lang="en-US" altLang="en-US" smtClean="0">
                <a:latin typeface="Arial" charset="0"/>
              </a:rPr>
              <a:pPr>
                <a:spcBef>
                  <a:spcPct val="0"/>
                </a:spcBef>
              </a:pPr>
              <a:t>41</a:t>
            </a:fld>
            <a:endParaRPr lang="en-US" altLang="en-US" dirty="0">
              <a:latin typeface="Arial"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dirty="0"/>
              <a:t> </a:t>
            </a:r>
            <a:r>
              <a:rPr lang="en-US" altLang="en-US" dirty="0"/>
              <a:t>Let’s next review the recommendations for screening for second primary cancers in head and neck cancer survivors. </a:t>
            </a:r>
          </a:p>
        </p:txBody>
      </p:sp>
      <p:sp>
        <p:nvSpPr>
          <p:cNvPr id="55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14375" indent="-274638">
              <a:spcBef>
                <a:spcPct val="30000"/>
              </a:spcBef>
              <a:defRPr sz="1200">
                <a:solidFill>
                  <a:schemeClr val="tx1"/>
                </a:solidFill>
                <a:latin typeface="Calibri" pitchFamily="34" charset="0"/>
              </a:defRPr>
            </a:lvl2pPr>
            <a:lvl3pPr marL="1100138" indent="-219075">
              <a:spcBef>
                <a:spcPct val="30000"/>
              </a:spcBef>
              <a:defRPr sz="1200">
                <a:solidFill>
                  <a:schemeClr val="tx1"/>
                </a:solidFill>
                <a:latin typeface="Calibri" pitchFamily="34" charset="0"/>
              </a:defRPr>
            </a:lvl3pPr>
            <a:lvl4pPr marL="1541463" indent="-219075">
              <a:spcBef>
                <a:spcPct val="30000"/>
              </a:spcBef>
              <a:defRPr sz="1200">
                <a:solidFill>
                  <a:schemeClr val="tx1"/>
                </a:solidFill>
                <a:latin typeface="Calibri" pitchFamily="34" charset="0"/>
              </a:defRPr>
            </a:lvl4pPr>
            <a:lvl5pPr marL="1981200" indent="-219075">
              <a:spcBef>
                <a:spcPct val="30000"/>
              </a:spcBef>
              <a:defRPr sz="1200">
                <a:solidFill>
                  <a:schemeClr val="tx1"/>
                </a:solidFill>
                <a:latin typeface="Calibri" pitchFamily="34" charset="0"/>
              </a:defRPr>
            </a:lvl5pPr>
            <a:lvl6pPr marL="2438400" indent="-219075" eaLnBrk="0" fontAlgn="base" hangingPunct="0">
              <a:spcBef>
                <a:spcPct val="30000"/>
              </a:spcBef>
              <a:spcAft>
                <a:spcPct val="0"/>
              </a:spcAft>
              <a:defRPr sz="1200">
                <a:solidFill>
                  <a:schemeClr val="tx1"/>
                </a:solidFill>
                <a:latin typeface="Calibri" pitchFamily="34" charset="0"/>
              </a:defRPr>
            </a:lvl6pPr>
            <a:lvl7pPr marL="2895600" indent="-219075" eaLnBrk="0" fontAlgn="base" hangingPunct="0">
              <a:spcBef>
                <a:spcPct val="30000"/>
              </a:spcBef>
              <a:spcAft>
                <a:spcPct val="0"/>
              </a:spcAft>
              <a:defRPr sz="1200">
                <a:solidFill>
                  <a:schemeClr val="tx1"/>
                </a:solidFill>
                <a:latin typeface="Calibri" pitchFamily="34" charset="0"/>
              </a:defRPr>
            </a:lvl7pPr>
            <a:lvl8pPr marL="3352800" indent="-219075" eaLnBrk="0" fontAlgn="base" hangingPunct="0">
              <a:spcBef>
                <a:spcPct val="30000"/>
              </a:spcBef>
              <a:spcAft>
                <a:spcPct val="0"/>
              </a:spcAft>
              <a:defRPr sz="1200">
                <a:solidFill>
                  <a:schemeClr val="tx1"/>
                </a:solidFill>
                <a:latin typeface="Calibri" pitchFamily="34" charset="0"/>
              </a:defRPr>
            </a:lvl8pPr>
            <a:lvl9pPr marL="3810000" indent="-219075" eaLnBrk="0" fontAlgn="base" hangingPunct="0">
              <a:spcBef>
                <a:spcPct val="30000"/>
              </a:spcBef>
              <a:spcAft>
                <a:spcPct val="0"/>
              </a:spcAft>
              <a:defRPr sz="1200">
                <a:solidFill>
                  <a:schemeClr val="tx1"/>
                </a:solidFill>
                <a:latin typeface="Calibri" pitchFamily="34" charset="0"/>
              </a:defRPr>
            </a:lvl9pPr>
          </a:lstStyle>
          <a:p>
            <a:pPr>
              <a:spcBef>
                <a:spcPct val="0"/>
              </a:spcBef>
            </a:pPr>
            <a:fld id="{321B7525-D557-48C0-BD62-64E4D1024269}" type="slidenum">
              <a:rPr lang="en-US" altLang="en-US" smtClean="0">
                <a:latin typeface="Arial" charset="0"/>
              </a:rPr>
              <a:pPr>
                <a:spcBef>
                  <a:spcPct val="0"/>
                </a:spcBef>
              </a:pPr>
              <a:t>42</a:t>
            </a:fld>
            <a:endParaRPr lang="en-US" altLang="en-US" dirty="0">
              <a:latin typeface="Arial"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Lung (33% of all SPCs) is the most common site of SPC among HNC survivors, particularly in patients with a history of tobacco exposure.</a:t>
            </a:r>
            <a:r>
              <a:rPr lang="en-US" altLang="en-US" baseline="0" dirty="0"/>
              <a:t> Five percent of HNC survivors will develop a new primary </a:t>
            </a:r>
            <a:r>
              <a:rPr lang="en-US" altLang="en-US" baseline="0" dirty="0" err="1"/>
              <a:t>LuC</a:t>
            </a:r>
            <a:r>
              <a:rPr lang="en-US" altLang="en-US" baseline="0" dirty="0"/>
              <a:t>, which is three times higher than the cumulative incidence of SP </a:t>
            </a:r>
            <a:r>
              <a:rPr lang="en-US" altLang="en-US" baseline="0" dirty="0" err="1"/>
              <a:t>LuCs</a:t>
            </a:r>
            <a:r>
              <a:rPr lang="en-US" altLang="en-US" baseline="0" dirty="0"/>
              <a:t> for </a:t>
            </a:r>
            <a:r>
              <a:rPr lang="en-US" altLang="en-US" baseline="0" dirty="0" err="1"/>
              <a:t>LuC</a:t>
            </a:r>
            <a:r>
              <a:rPr lang="en-US" altLang="en-US" baseline="0" dirty="0"/>
              <a:t> survivors.</a:t>
            </a:r>
          </a:p>
          <a:p>
            <a:endParaRPr lang="en-US" altLang="en-US" baseline="0" dirty="0"/>
          </a:p>
          <a:p>
            <a:r>
              <a:rPr lang="en-US" altLang="en-US" baseline="0" dirty="0"/>
              <a:t>Late recurrence or SP HNC (23%) is a leading cause of death in long-term HNC survivors with an increased association with oral cavity and non-HPV-related oropharyngeal cancer.</a:t>
            </a:r>
          </a:p>
          <a:p>
            <a:endParaRPr lang="en-US" altLang="en-US" baseline="0" dirty="0"/>
          </a:p>
          <a:p>
            <a:r>
              <a:rPr lang="en-US" altLang="en-US" baseline="0" dirty="0"/>
              <a:t>The esophagus (4%) is the third most common site of SPC among HNC survivors and is most commonly associated with oral cavity, oropharyngeal, and </a:t>
            </a:r>
            <a:r>
              <a:rPr lang="en-US" altLang="en-US" baseline="0" dirty="0" err="1"/>
              <a:t>hypopharyngeal</a:t>
            </a:r>
            <a:r>
              <a:rPr lang="en-US" altLang="en-US" baseline="0" dirty="0"/>
              <a:t> cancer.</a:t>
            </a:r>
          </a:p>
          <a:p>
            <a:endParaRPr lang="en-US" altLang="en-US" dirty="0"/>
          </a:p>
          <a:p>
            <a:r>
              <a:rPr lang="en-US" altLang="en-US" dirty="0"/>
              <a:t>Primary</a:t>
            </a:r>
            <a:r>
              <a:rPr lang="en-US" altLang="en-US" baseline="0" dirty="0"/>
              <a:t> care clinicians should screen head and neck cancer survivors for…</a:t>
            </a:r>
            <a:endParaRPr lang="en-US" altLang="en-US" dirty="0"/>
          </a:p>
          <a:p>
            <a:endParaRPr lang="en-US" altLang="en-US" dirty="0"/>
          </a:p>
          <a:p>
            <a:r>
              <a:rPr lang="en-US" altLang="en-US" dirty="0"/>
              <a:t>Routine surveillance imaging by barium swallow esophagogram or CT scan of the chest for second primary esophageal cancer is NOT recommended.</a:t>
            </a:r>
          </a:p>
          <a:p>
            <a:endParaRPr lang="en-US" altLang="en-US" dirty="0"/>
          </a:p>
          <a:p>
            <a:r>
              <a:rPr lang="en-US" altLang="en-US" dirty="0"/>
              <a:t>Patients with new onset of esophageal dysphagia symptoms following completion of HNC treatment, should have an esophageal evaluation using an esophagoscopy performed by a head and neck surgeon or gastroenterologist.</a:t>
            </a:r>
          </a:p>
          <a:p>
            <a:endParaRPr lang="en-US" altLang="en-US" dirty="0"/>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33425" indent="-280988">
              <a:defRPr>
                <a:solidFill>
                  <a:schemeClr val="tx1"/>
                </a:solidFill>
                <a:latin typeface="Arial" charset="0"/>
              </a:defRPr>
            </a:lvl2pPr>
            <a:lvl3pPr marL="1128713" indent="-225425">
              <a:defRPr>
                <a:solidFill>
                  <a:schemeClr val="tx1"/>
                </a:solidFill>
                <a:latin typeface="Arial" charset="0"/>
              </a:defRPr>
            </a:lvl3pPr>
            <a:lvl4pPr marL="1581150" indent="-225425">
              <a:defRPr>
                <a:solidFill>
                  <a:schemeClr val="tx1"/>
                </a:solidFill>
                <a:latin typeface="Arial" charset="0"/>
              </a:defRPr>
            </a:lvl4pPr>
            <a:lvl5pPr marL="2033588" indent="-225425">
              <a:defRPr>
                <a:solidFill>
                  <a:schemeClr val="tx1"/>
                </a:solidFill>
                <a:latin typeface="Arial" charset="0"/>
              </a:defRPr>
            </a:lvl5pPr>
            <a:lvl6pPr marL="2490788" indent="-225425" eaLnBrk="0" fontAlgn="base" hangingPunct="0">
              <a:spcBef>
                <a:spcPct val="0"/>
              </a:spcBef>
              <a:spcAft>
                <a:spcPct val="0"/>
              </a:spcAft>
              <a:defRPr>
                <a:solidFill>
                  <a:schemeClr val="tx1"/>
                </a:solidFill>
                <a:latin typeface="Arial" charset="0"/>
              </a:defRPr>
            </a:lvl6pPr>
            <a:lvl7pPr marL="2947988" indent="-225425" eaLnBrk="0" fontAlgn="base" hangingPunct="0">
              <a:spcBef>
                <a:spcPct val="0"/>
              </a:spcBef>
              <a:spcAft>
                <a:spcPct val="0"/>
              </a:spcAft>
              <a:defRPr>
                <a:solidFill>
                  <a:schemeClr val="tx1"/>
                </a:solidFill>
                <a:latin typeface="Arial" charset="0"/>
              </a:defRPr>
            </a:lvl7pPr>
            <a:lvl8pPr marL="3405188" indent="-225425" eaLnBrk="0" fontAlgn="base" hangingPunct="0">
              <a:spcBef>
                <a:spcPct val="0"/>
              </a:spcBef>
              <a:spcAft>
                <a:spcPct val="0"/>
              </a:spcAft>
              <a:defRPr>
                <a:solidFill>
                  <a:schemeClr val="tx1"/>
                </a:solidFill>
                <a:latin typeface="Arial" charset="0"/>
              </a:defRPr>
            </a:lvl8pPr>
            <a:lvl9pPr marL="3862388" indent="-225425" eaLnBrk="0" fontAlgn="base" hangingPunct="0">
              <a:spcBef>
                <a:spcPct val="0"/>
              </a:spcBef>
              <a:spcAft>
                <a:spcPct val="0"/>
              </a:spcAft>
              <a:defRPr>
                <a:solidFill>
                  <a:schemeClr val="tx1"/>
                </a:solidFill>
                <a:latin typeface="Arial" charset="0"/>
              </a:defRPr>
            </a:lvl9pPr>
          </a:lstStyle>
          <a:p>
            <a:fld id="{A3CA045E-85D5-40E1-B312-130EF2E5B610}" type="slidenum">
              <a:rPr lang="en-US" altLang="en-US" smtClean="0"/>
              <a:pPr/>
              <a:t>43</a:t>
            </a:fld>
            <a:endParaRPr lang="en-US" alt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Now we will review the recommendations for assessment and management of long-term and late effects.</a:t>
            </a:r>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33425" indent="-280988">
              <a:defRPr>
                <a:solidFill>
                  <a:schemeClr val="tx1"/>
                </a:solidFill>
                <a:latin typeface="Arial" charset="0"/>
              </a:defRPr>
            </a:lvl2pPr>
            <a:lvl3pPr marL="1128713" indent="-225425">
              <a:defRPr>
                <a:solidFill>
                  <a:schemeClr val="tx1"/>
                </a:solidFill>
                <a:latin typeface="Arial" charset="0"/>
              </a:defRPr>
            </a:lvl3pPr>
            <a:lvl4pPr marL="1581150" indent="-225425">
              <a:defRPr>
                <a:solidFill>
                  <a:schemeClr val="tx1"/>
                </a:solidFill>
                <a:latin typeface="Arial" charset="0"/>
              </a:defRPr>
            </a:lvl4pPr>
            <a:lvl5pPr marL="2033588" indent="-225425">
              <a:defRPr>
                <a:solidFill>
                  <a:schemeClr val="tx1"/>
                </a:solidFill>
                <a:latin typeface="Arial" charset="0"/>
              </a:defRPr>
            </a:lvl5pPr>
            <a:lvl6pPr marL="2490788" indent="-225425" eaLnBrk="0" fontAlgn="base" hangingPunct="0">
              <a:spcBef>
                <a:spcPct val="0"/>
              </a:spcBef>
              <a:spcAft>
                <a:spcPct val="0"/>
              </a:spcAft>
              <a:defRPr>
                <a:solidFill>
                  <a:schemeClr val="tx1"/>
                </a:solidFill>
                <a:latin typeface="Arial" charset="0"/>
              </a:defRPr>
            </a:lvl6pPr>
            <a:lvl7pPr marL="2947988" indent="-225425" eaLnBrk="0" fontAlgn="base" hangingPunct="0">
              <a:spcBef>
                <a:spcPct val="0"/>
              </a:spcBef>
              <a:spcAft>
                <a:spcPct val="0"/>
              </a:spcAft>
              <a:defRPr>
                <a:solidFill>
                  <a:schemeClr val="tx1"/>
                </a:solidFill>
                <a:latin typeface="Arial" charset="0"/>
              </a:defRPr>
            </a:lvl7pPr>
            <a:lvl8pPr marL="3405188" indent="-225425" eaLnBrk="0" fontAlgn="base" hangingPunct="0">
              <a:spcBef>
                <a:spcPct val="0"/>
              </a:spcBef>
              <a:spcAft>
                <a:spcPct val="0"/>
              </a:spcAft>
              <a:defRPr>
                <a:solidFill>
                  <a:schemeClr val="tx1"/>
                </a:solidFill>
                <a:latin typeface="Arial" charset="0"/>
              </a:defRPr>
            </a:lvl8pPr>
            <a:lvl9pPr marL="3862388" indent="-225425" eaLnBrk="0" fontAlgn="base" hangingPunct="0">
              <a:spcBef>
                <a:spcPct val="0"/>
              </a:spcBef>
              <a:spcAft>
                <a:spcPct val="0"/>
              </a:spcAft>
              <a:defRPr>
                <a:solidFill>
                  <a:schemeClr val="tx1"/>
                </a:solidFill>
                <a:latin typeface="Arial" charset="0"/>
              </a:defRPr>
            </a:lvl9pPr>
          </a:lstStyle>
          <a:p>
            <a:fld id="{8B5A95F3-314D-4E37-877F-95130AAADC92}" type="slidenum">
              <a:rPr lang="en-US" altLang="en-US" smtClean="0"/>
              <a:pPr/>
              <a:t>44</a:t>
            </a:fld>
            <a:endParaRPr lang="en-US" alt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Primary care clinicians should</a:t>
            </a:r>
          </a:p>
          <a:p>
            <a:endParaRPr lang="en-US" dirty="0"/>
          </a:p>
          <a:p>
            <a:r>
              <a:rPr lang="en-US" sz="1200" dirty="0"/>
              <a:t>Assess for long-term and late effects of HNC and its treatment at each follow-up visit.</a:t>
            </a:r>
          </a:p>
          <a:p>
            <a:r>
              <a:rPr lang="en-US" sz="1200" dirty="0"/>
              <a:t>Evidence suggests the presence of these effects in survivorship, however is limited in time interval to onset or prevalence.</a:t>
            </a:r>
          </a:p>
          <a:p>
            <a:r>
              <a:rPr lang="en-US" sz="1200" dirty="0"/>
              <a:t>Use information presented here and in guideline to assist in providing care, while using clinical judgment to make individualized care decisions.</a:t>
            </a:r>
          </a:p>
          <a:p>
            <a:endParaRPr lang="en-US" dirty="0"/>
          </a:p>
        </p:txBody>
      </p:sp>
      <p:sp>
        <p:nvSpPr>
          <p:cNvPr id="4" name="Slide Number Placeholder 3"/>
          <p:cNvSpPr>
            <a:spLocks noGrp="1"/>
          </p:cNvSpPr>
          <p:nvPr>
            <p:ph type="sldNum" sz="quarter" idx="10"/>
          </p:nvPr>
        </p:nvSpPr>
        <p:spPr/>
        <p:txBody>
          <a:bodyPr/>
          <a:lstStyle/>
          <a:p>
            <a:pPr>
              <a:defRPr/>
            </a:pPr>
            <a:fld id="{EF6031E2-9B51-4E09-9518-EF6DA62451D3}" type="slidenum">
              <a:rPr lang="en-US" altLang="en-US" smtClean="0"/>
              <a:pPr>
                <a:defRPr/>
              </a:pPr>
              <a:t>45</a:t>
            </a:fld>
            <a:endParaRPr lang="en-US" altLang="en-US" dirty="0"/>
          </a:p>
        </p:txBody>
      </p:sp>
    </p:spTree>
    <p:extLst>
      <p:ext uri="{BB962C8B-B14F-4D97-AF65-F5344CB8AC3E}">
        <p14:creationId xmlns:p14="http://schemas.microsoft.com/office/powerpoint/2010/main" val="380970908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583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33425" indent="-280988">
              <a:defRPr>
                <a:solidFill>
                  <a:schemeClr val="tx1"/>
                </a:solidFill>
                <a:latin typeface="Arial" charset="0"/>
              </a:defRPr>
            </a:lvl2pPr>
            <a:lvl3pPr marL="1128713" indent="-225425">
              <a:defRPr>
                <a:solidFill>
                  <a:schemeClr val="tx1"/>
                </a:solidFill>
                <a:latin typeface="Arial" charset="0"/>
              </a:defRPr>
            </a:lvl3pPr>
            <a:lvl4pPr marL="1581150" indent="-225425">
              <a:defRPr>
                <a:solidFill>
                  <a:schemeClr val="tx1"/>
                </a:solidFill>
                <a:latin typeface="Arial" charset="0"/>
              </a:defRPr>
            </a:lvl4pPr>
            <a:lvl5pPr marL="2033588" indent="-225425">
              <a:defRPr>
                <a:solidFill>
                  <a:schemeClr val="tx1"/>
                </a:solidFill>
                <a:latin typeface="Arial" charset="0"/>
              </a:defRPr>
            </a:lvl5pPr>
            <a:lvl6pPr marL="2490788" indent="-225425" eaLnBrk="0" fontAlgn="base" hangingPunct="0">
              <a:spcBef>
                <a:spcPct val="0"/>
              </a:spcBef>
              <a:spcAft>
                <a:spcPct val="0"/>
              </a:spcAft>
              <a:defRPr>
                <a:solidFill>
                  <a:schemeClr val="tx1"/>
                </a:solidFill>
                <a:latin typeface="Arial" charset="0"/>
              </a:defRPr>
            </a:lvl6pPr>
            <a:lvl7pPr marL="2947988" indent="-225425" eaLnBrk="0" fontAlgn="base" hangingPunct="0">
              <a:spcBef>
                <a:spcPct val="0"/>
              </a:spcBef>
              <a:spcAft>
                <a:spcPct val="0"/>
              </a:spcAft>
              <a:defRPr>
                <a:solidFill>
                  <a:schemeClr val="tx1"/>
                </a:solidFill>
                <a:latin typeface="Arial" charset="0"/>
              </a:defRPr>
            </a:lvl7pPr>
            <a:lvl8pPr marL="3405188" indent="-225425" eaLnBrk="0" fontAlgn="base" hangingPunct="0">
              <a:spcBef>
                <a:spcPct val="0"/>
              </a:spcBef>
              <a:spcAft>
                <a:spcPct val="0"/>
              </a:spcAft>
              <a:defRPr>
                <a:solidFill>
                  <a:schemeClr val="tx1"/>
                </a:solidFill>
                <a:latin typeface="Arial" charset="0"/>
              </a:defRPr>
            </a:lvl8pPr>
            <a:lvl9pPr marL="3862388" indent="-225425" eaLnBrk="0" fontAlgn="base" hangingPunct="0">
              <a:spcBef>
                <a:spcPct val="0"/>
              </a:spcBef>
              <a:spcAft>
                <a:spcPct val="0"/>
              </a:spcAft>
              <a:defRPr>
                <a:solidFill>
                  <a:schemeClr val="tx1"/>
                </a:solidFill>
                <a:latin typeface="Arial" charset="0"/>
              </a:defRPr>
            </a:lvl9pPr>
          </a:lstStyle>
          <a:p>
            <a:fld id="{7822DC59-9883-46A3-AB87-D3E1C45D33D1}" type="slidenum">
              <a:rPr lang="en-US" altLang="en-US" smtClean="0"/>
              <a:pPr/>
              <a:t>46</a:t>
            </a:fld>
            <a:endParaRPr lang="en-US" alt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Primary care clinicians should refer HNC survivors</a:t>
            </a:r>
          </a:p>
          <a:p>
            <a:pPr lvl="0" rtl="0"/>
            <a:r>
              <a:rPr lang="en-US" dirty="0"/>
              <a:t>To a rehabilitation specialist to improve range of motion and ability to perform daily tasks </a:t>
            </a:r>
          </a:p>
          <a:p>
            <a:pPr lvl="0" rtl="0"/>
            <a:r>
              <a:rPr lang="en-US" dirty="0"/>
              <a:t>More complex clinical situations to a Physical Medicine and Rehabilitation physician for expert assessment</a:t>
            </a:r>
          </a:p>
          <a:p>
            <a:endParaRPr lang="en-US" altLang="en-US" dirty="0"/>
          </a:p>
          <a:p>
            <a:r>
              <a:rPr lang="en-US" altLang="en-US" dirty="0"/>
              <a:t>Damage to the SAN can affect shoulder</a:t>
            </a:r>
            <a:r>
              <a:rPr lang="en-US" altLang="en-US" baseline="0" dirty="0"/>
              <a:t> motion and is a major cause of shoulder dysfunction and pain in HNC survivors, especially those undergoing neck dissection. One study reported upper limb dysfunction as mild in 54% of patients, moderate in 15%, and severe in 8%, whereas only 23% reported no issues. </a:t>
            </a:r>
            <a:endParaRPr lang="en-US" altLang="en-US" dirty="0"/>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33425" indent="-280988">
              <a:defRPr>
                <a:solidFill>
                  <a:schemeClr val="tx1"/>
                </a:solidFill>
                <a:latin typeface="Arial" charset="0"/>
              </a:defRPr>
            </a:lvl2pPr>
            <a:lvl3pPr marL="1128713" indent="-225425">
              <a:defRPr>
                <a:solidFill>
                  <a:schemeClr val="tx1"/>
                </a:solidFill>
                <a:latin typeface="Arial" charset="0"/>
              </a:defRPr>
            </a:lvl3pPr>
            <a:lvl4pPr marL="1581150" indent="-225425">
              <a:defRPr>
                <a:solidFill>
                  <a:schemeClr val="tx1"/>
                </a:solidFill>
                <a:latin typeface="Arial" charset="0"/>
              </a:defRPr>
            </a:lvl4pPr>
            <a:lvl5pPr marL="2033588" indent="-225425">
              <a:defRPr>
                <a:solidFill>
                  <a:schemeClr val="tx1"/>
                </a:solidFill>
                <a:latin typeface="Arial" charset="0"/>
              </a:defRPr>
            </a:lvl5pPr>
            <a:lvl6pPr marL="2490788" indent="-225425" eaLnBrk="0" fontAlgn="base" hangingPunct="0">
              <a:spcBef>
                <a:spcPct val="0"/>
              </a:spcBef>
              <a:spcAft>
                <a:spcPct val="0"/>
              </a:spcAft>
              <a:defRPr>
                <a:solidFill>
                  <a:schemeClr val="tx1"/>
                </a:solidFill>
                <a:latin typeface="Arial" charset="0"/>
              </a:defRPr>
            </a:lvl6pPr>
            <a:lvl7pPr marL="2947988" indent="-225425" eaLnBrk="0" fontAlgn="base" hangingPunct="0">
              <a:spcBef>
                <a:spcPct val="0"/>
              </a:spcBef>
              <a:spcAft>
                <a:spcPct val="0"/>
              </a:spcAft>
              <a:defRPr>
                <a:solidFill>
                  <a:schemeClr val="tx1"/>
                </a:solidFill>
                <a:latin typeface="Arial" charset="0"/>
              </a:defRPr>
            </a:lvl7pPr>
            <a:lvl8pPr marL="3405188" indent="-225425" eaLnBrk="0" fontAlgn="base" hangingPunct="0">
              <a:spcBef>
                <a:spcPct val="0"/>
              </a:spcBef>
              <a:spcAft>
                <a:spcPct val="0"/>
              </a:spcAft>
              <a:defRPr>
                <a:solidFill>
                  <a:schemeClr val="tx1"/>
                </a:solidFill>
                <a:latin typeface="Arial" charset="0"/>
              </a:defRPr>
            </a:lvl8pPr>
            <a:lvl9pPr marL="3862388" indent="-225425" eaLnBrk="0" fontAlgn="base" hangingPunct="0">
              <a:spcBef>
                <a:spcPct val="0"/>
              </a:spcBef>
              <a:spcAft>
                <a:spcPct val="0"/>
              </a:spcAft>
              <a:defRPr>
                <a:solidFill>
                  <a:schemeClr val="tx1"/>
                </a:solidFill>
                <a:latin typeface="Arial" charset="0"/>
              </a:defRPr>
            </a:lvl9pPr>
          </a:lstStyle>
          <a:p>
            <a:fld id="{41757864-06A9-4720-9375-2FCA6DA48651}" type="slidenum">
              <a:rPr lang="en-US" altLang="en-US" smtClean="0"/>
              <a:pPr/>
              <a:t>47</a:t>
            </a:fld>
            <a:endParaRPr lang="en-US" alt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Primary care clinicians should</a:t>
            </a:r>
          </a:p>
          <a:p>
            <a:pPr lvl="0" rtl="0"/>
            <a:r>
              <a:rPr lang="en-US" sz="1200" dirty="0"/>
              <a:t>Assess for cervical dystonia</a:t>
            </a:r>
          </a:p>
          <a:p>
            <a:pPr lvl="0" rtl="0"/>
            <a:r>
              <a:rPr lang="en-US" sz="1200" dirty="0"/>
              <a:t>Refer for comprehensive </a:t>
            </a:r>
            <a:r>
              <a:rPr lang="en-US" sz="1200" dirty="0" err="1"/>
              <a:t>neuromusculoskeletal</a:t>
            </a:r>
            <a:r>
              <a:rPr lang="en-US" sz="1200" dirty="0"/>
              <a:t> management if cervical dystonia or neuropathy found</a:t>
            </a:r>
          </a:p>
          <a:p>
            <a:pPr lvl="0" rtl="0"/>
            <a:r>
              <a:rPr lang="en-US" sz="1200" dirty="0"/>
              <a:t>Prescribe nerve stabilizing agents such as </a:t>
            </a:r>
            <a:r>
              <a:rPr lang="en-US" sz="1200" dirty="0" err="1"/>
              <a:t>pregabalin</a:t>
            </a:r>
            <a:r>
              <a:rPr lang="en-US" sz="1200" dirty="0"/>
              <a:t>, gabapentin and duloxetine </a:t>
            </a:r>
            <a:r>
              <a:rPr lang="en-US" sz="1200" b="1" i="1" dirty="0"/>
              <a:t>or </a:t>
            </a:r>
          </a:p>
          <a:p>
            <a:pPr lvl="0" rtl="0"/>
            <a:r>
              <a:rPr lang="en-US" sz="1200" dirty="0"/>
              <a:t>Refer to a specialist for botulinum toxin type A injections into the affected muscles for pain management and spasm control as indicated </a:t>
            </a:r>
          </a:p>
          <a:p>
            <a:endParaRPr lang="en-US" altLang="en-US" dirty="0"/>
          </a:p>
          <a:p>
            <a:r>
              <a:rPr lang="en-US" altLang="en-US" dirty="0"/>
              <a:t>Painful dystonic spasms of the cervical muscles may be present in some HNC survivors. Cervical</a:t>
            </a:r>
            <a:r>
              <a:rPr lang="en-US" altLang="en-US" baseline="0" dirty="0"/>
              <a:t> dystonia can result from neck dissection and scarring, or from radiation to the neck which causes progressive fibrosis. One study of nasopharyngeal HNC survivors reported 2.3% of HNC survivors experienced neck fibrosis after IMRT and 11.3% after conventional 2-D RT. Another study found 22% had neck fibrosis.</a:t>
            </a:r>
            <a:endParaRPr lang="en-US" altLang="en-US" dirty="0"/>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33425" indent="-280988">
              <a:defRPr>
                <a:solidFill>
                  <a:schemeClr val="tx1"/>
                </a:solidFill>
                <a:latin typeface="Arial" charset="0"/>
              </a:defRPr>
            </a:lvl2pPr>
            <a:lvl3pPr marL="1128713" indent="-225425">
              <a:defRPr>
                <a:solidFill>
                  <a:schemeClr val="tx1"/>
                </a:solidFill>
                <a:latin typeface="Arial" charset="0"/>
              </a:defRPr>
            </a:lvl3pPr>
            <a:lvl4pPr marL="1581150" indent="-225425">
              <a:defRPr>
                <a:solidFill>
                  <a:schemeClr val="tx1"/>
                </a:solidFill>
                <a:latin typeface="Arial" charset="0"/>
              </a:defRPr>
            </a:lvl4pPr>
            <a:lvl5pPr marL="2033588" indent="-225425">
              <a:defRPr>
                <a:solidFill>
                  <a:schemeClr val="tx1"/>
                </a:solidFill>
                <a:latin typeface="Arial" charset="0"/>
              </a:defRPr>
            </a:lvl5pPr>
            <a:lvl6pPr marL="2490788" indent="-225425" eaLnBrk="0" fontAlgn="base" hangingPunct="0">
              <a:spcBef>
                <a:spcPct val="0"/>
              </a:spcBef>
              <a:spcAft>
                <a:spcPct val="0"/>
              </a:spcAft>
              <a:defRPr>
                <a:solidFill>
                  <a:schemeClr val="tx1"/>
                </a:solidFill>
                <a:latin typeface="Arial" charset="0"/>
              </a:defRPr>
            </a:lvl6pPr>
            <a:lvl7pPr marL="2947988" indent="-225425" eaLnBrk="0" fontAlgn="base" hangingPunct="0">
              <a:spcBef>
                <a:spcPct val="0"/>
              </a:spcBef>
              <a:spcAft>
                <a:spcPct val="0"/>
              </a:spcAft>
              <a:defRPr>
                <a:solidFill>
                  <a:schemeClr val="tx1"/>
                </a:solidFill>
                <a:latin typeface="Arial" charset="0"/>
              </a:defRPr>
            </a:lvl7pPr>
            <a:lvl8pPr marL="3405188" indent="-225425" eaLnBrk="0" fontAlgn="base" hangingPunct="0">
              <a:spcBef>
                <a:spcPct val="0"/>
              </a:spcBef>
              <a:spcAft>
                <a:spcPct val="0"/>
              </a:spcAft>
              <a:defRPr>
                <a:solidFill>
                  <a:schemeClr val="tx1"/>
                </a:solidFill>
                <a:latin typeface="Arial" charset="0"/>
              </a:defRPr>
            </a:lvl8pPr>
            <a:lvl9pPr marL="3862388" indent="-225425" eaLnBrk="0" fontAlgn="base" hangingPunct="0">
              <a:spcBef>
                <a:spcPct val="0"/>
              </a:spcBef>
              <a:spcAft>
                <a:spcPct val="0"/>
              </a:spcAft>
              <a:defRPr>
                <a:solidFill>
                  <a:schemeClr val="tx1"/>
                </a:solidFill>
                <a:latin typeface="Arial" charset="0"/>
              </a:defRPr>
            </a:lvl9pPr>
          </a:lstStyle>
          <a:p>
            <a:fld id="{CC56F8B1-CBA2-484D-87CD-AE089AAC6632}" type="slidenum">
              <a:rPr lang="en-US" altLang="en-US" smtClean="0"/>
              <a:pPr/>
              <a:t>48</a:t>
            </a:fld>
            <a:endParaRPr lang="en-US" alt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sz="1200" dirty="0"/>
              <a:t>Estimated 70% of HNC survivors experience shoulder pain and dysfunction after neck dissection</a:t>
            </a:r>
          </a:p>
          <a:p>
            <a:endParaRPr lang="en-US" altLang="en-US" dirty="0"/>
          </a:p>
          <a:p>
            <a:r>
              <a:rPr lang="en-US" altLang="en-US" dirty="0"/>
              <a:t>Primary care clinicians should</a:t>
            </a:r>
          </a:p>
          <a:p>
            <a:endParaRPr lang="en-US" altLang="en-US" dirty="0"/>
          </a:p>
          <a:p>
            <a:r>
              <a:rPr lang="en-US" altLang="en-US" sz="1200" dirty="0"/>
              <a:t>Conduct baseline assessment for shoulder function post treatment and continue to assess for emerging pain or functional impairment</a:t>
            </a:r>
          </a:p>
          <a:p>
            <a:r>
              <a:rPr lang="en-US" altLang="en-US" sz="1200" dirty="0"/>
              <a:t>Refer to a rehabilitation specialist for improvement to pain, disability and range of motion where shoulder morbidity exists</a:t>
            </a:r>
          </a:p>
          <a:p>
            <a:endParaRPr lang="en-US" altLang="en-US" dirty="0"/>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33425" indent="-280988">
              <a:defRPr>
                <a:solidFill>
                  <a:schemeClr val="tx1"/>
                </a:solidFill>
                <a:latin typeface="Arial" charset="0"/>
              </a:defRPr>
            </a:lvl2pPr>
            <a:lvl3pPr marL="1128713" indent="-225425">
              <a:defRPr>
                <a:solidFill>
                  <a:schemeClr val="tx1"/>
                </a:solidFill>
                <a:latin typeface="Arial" charset="0"/>
              </a:defRPr>
            </a:lvl3pPr>
            <a:lvl4pPr marL="1581150" indent="-225425">
              <a:defRPr>
                <a:solidFill>
                  <a:schemeClr val="tx1"/>
                </a:solidFill>
                <a:latin typeface="Arial" charset="0"/>
              </a:defRPr>
            </a:lvl4pPr>
            <a:lvl5pPr marL="2033588" indent="-225425">
              <a:defRPr>
                <a:solidFill>
                  <a:schemeClr val="tx1"/>
                </a:solidFill>
                <a:latin typeface="Arial" charset="0"/>
              </a:defRPr>
            </a:lvl5pPr>
            <a:lvl6pPr marL="2490788" indent="-225425" eaLnBrk="0" fontAlgn="base" hangingPunct="0">
              <a:spcBef>
                <a:spcPct val="0"/>
              </a:spcBef>
              <a:spcAft>
                <a:spcPct val="0"/>
              </a:spcAft>
              <a:defRPr>
                <a:solidFill>
                  <a:schemeClr val="tx1"/>
                </a:solidFill>
                <a:latin typeface="Arial" charset="0"/>
              </a:defRPr>
            </a:lvl6pPr>
            <a:lvl7pPr marL="2947988" indent="-225425" eaLnBrk="0" fontAlgn="base" hangingPunct="0">
              <a:spcBef>
                <a:spcPct val="0"/>
              </a:spcBef>
              <a:spcAft>
                <a:spcPct val="0"/>
              </a:spcAft>
              <a:defRPr>
                <a:solidFill>
                  <a:schemeClr val="tx1"/>
                </a:solidFill>
                <a:latin typeface="Arial" charset="0"/>
              </a:defRPr>
            </a:lvl7pPr>
            <a:lvl8pPr marL="3405188" indent="-225425" eaLnBrk="0" fontAlgn="base" hangingPunct="0">
              <a:spcBef>
                <a:spcPct val="0"/>
              </a:spcBef>
              <a:spcAft>
                <a:spcPct val="0"/>
              </a:spcAft>
              <a:defRPr>
                <a:solidFill>
                  <a:schemeClr val="tx1"/>
                </a:solidFill>
                <a:latin typeface="Arial" charset="0"/>
              </a:defRPr>
            </a:lvl8pPr>
            <a:lvl9pPr marL="3862388" indent="-225425" eaLnBrk="0" fontAlgn="base" hangingPunct="0">
              <a:spcBef>
                <a:spcPct val="0"/>
              </a:spcBef>
              <a:spcAft>
                <a:spcPct val="0"/>
              </a:spcAft>
              <a:defRPr>
                <a:solidFill>
                  <a:schemeClr val="tx1"/>
                </a:solidFill>
                <a:latin typeface="Arial" charset="0"/>
              </a:defRPr>
            </a:lvl9pPr>
          </a:lstStyle>
          <a:p>
            <a:fld id="{4EC8E81A-3EB0-4AD6-B88E-B7E3CB4C5637}" type="slidenum">
              <a:rPr lang="en-US" altLang="en-US" smtClean="0"/>
              <a:pPr/>
              <a:t>49</a:t>
            </a:fld>
            <a:endParaRPr lang="en-US" altLang="en-U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Primary care clinicians should</a:t>
            </a:r>
          </a:p>
          <a:p>
            <a:endParaRPr lang="en-US" altLang="en-US" dirty="0"/>
          </a:p>
          <a:p>
            <a:r>
              <a:rPr lang="en-US" altLang="en-US" dirty="0"/>
              <a:t>Refer to rehabilitation specialists and dental professionals to prevent </a:t>
            </a:r>
            <a:r>
              <a:rPr lang="en-US" altLang="en-US" dirty="0" err="1"/>
              <a:t>trismus</a:t>
            </a:r>
            <a:r>
              <a:rPr lang="en-US" altLang="en-US" dirty="0"/>
              <a:t> and to treat </a:t>
            </a:r>
            <a:r>
              <a:rPr lang="en-US" altLang="en-US" dirty="0" err="1"/>
              <a:t>trismus</a:t>
            </a:r>
            <a:r>
              <a:rPr lang="en-US" altLang="en-US" dirty="0"/>
              <a:t> as soon as it is diagnosed</a:t>
            </a:r>
          </a:p>
          <a:p>
            <a:r>
              <a:rPr lang="en-US" altLang="en-US" dirty="0"/>
              <a:t>Prescribe nerve-stabilizing agents to combat pain and spasms</a:t>
            </a:r>
          </a:p>
          <a:p>
            <a:endParaRPr lang="en-US" altLang="en-US" dirty="0"/>
          </a:p>
          <a:p>
            <a:r>
              <a:rPr lang="en-US" altLang="en-US" dirty="0"/>
              <a:t>One study reported the</a:t>
            </a:r>
            <a:r>
              <a:rPr lang="en-US" altLang="en-US" baseline="0" dirty="0"/>
              <a:t> highest prevalence of </a:t>
            </a:r>
            <a:r>
              <a:rPr lang="en-US" altLang="en-US" baseline="0" dirty="0" err="1"/>
              <a:t>trismus</a:t>
            </a:r>
            <a:r>
              <a:rPr lang="en-US" altLang="en-US" baseline="0" dirty="0"/>
              <a:t> (38%) at 6mos after treatment and was associated with tonsillar tumors. Another study reported half of patients (50%) with oral or oropharyngeal cancer developed </a:t>
            </a:r>
            <a:r>
              <a:rPr lang="en-US" altLang="en-US" baseline="0" dirty="0" err="1"/>
              <a:t>trismus</a:t>
            </a:r>
            <a:r>
              <a:rPr lang="en-US" altLang="en-US" baseline="0" dirty="0"/>
              <a:t> was strongly associated with clinical T-classification, RT, and type of primary surgery. </a:t>
            </a:r>
            <a:endParaRPr lang="en-US" altLang="en-US" dirty="0"/>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33425" indent="-280988">
              <a:defRPr>
                <a:solidFill>
                  <a:schemeClr val="tx1"/>
                </a:solidFill>
                <a:latin typeface="Arial" charset="0"/>
              </a:defRPr>
            </a:lvl2pPr>
            <a:lvl3pPr marL="1128713" indent="-225425">
              <a:defRPr>
                <a:solidFill>
                  <a:schemeClr val="tx1"/>
                </a:solidFill>
                <a:latin typeface="Arial" charset="0"/>
              </a:defRPr>
            </a:lvl3pPr>
            <a:lvl4pPr marL="1581150" indent="-225425">
              <a:defRPr>
                <a:solidFill>
                  <a:schemeClr val="tx1"/>
                </a:solidFill>
                <a:latin typeface="Arial" charset="0"/>
              </a:defRPr>
            </a:lvl4pPr>
            <a:lvl5pPr marL="2033588" indent="-225425">
              <a:defRPr>
                <a:solidFill>
                  <a:schemeClr val="tx1"/>
                </a:solidFill>
                <a:latin typeface="Arial" charset="0"/>
              </a:defRPr>
            </a:lvl5pPr>
            <a:lvl6pPr marL="2490788" indent="-225425" eaLnBrk="0" fontAlgn="base" hangingPunct="0">
              <a:spcBef>
                <a:spcPct val="0"/>
              </a:spcBef>
              <a:spcAft>
                <a:spcPct val="0"/>
              </a:spcAft>
              <a:defRPr>
                <a:solidFill>
                  <a:schemeClr val="tx1"/>
                </a:solidFill>
                <a:latin typeface="Arial" charset="0"/>
              </a:defRPr>
            </a:lvl6pPr>
            <a:lvl7pPr marL="2947988" indent="-225425" eaLnBrk="0" fontAlgn="base" hangingPunct="0">
              <a:spcBef>
                <a:spcPct val="0"/>
              </a:spcBef>
              <a:spcAft>
                <a:spcPct val="0"/>
              </a:spcAft>
              <a:defRPr>
                <a:solidFill>
                  <a:schemeClr val="tx1"/>
                </a:solidFill>
                <a:latin typeface="Arial" charset="0"/>
              </a:defRPr>
            </a:lvl7pPr>
            <a:lvl8pPr marL="3405188" indent="-225425" eaLnBrk="0" fontAlgn="base" hangingPunct="0">
              <a:spcBef>
                <a:spcPct val="0"/>
              </a:spcBef>
              <a:spcAft>
                <a:spcPct val="0"/>
              </a:spcAft>
              <a:defRPr>
                <a:solidFill>
                  <a:schemeClr val="tx1"/>
                </a:solidFill>
                <a:latin typeface="Arial" charset="0"/>
              </a:defRPr>
            </a:lvl8pPr>
            <a:lvl9pPr marL="3862388" indent="-225425" eaLnBrk="0" fontAlgn="base" hangingPunct="0">
              <a:spcBef>
                <a:spcPct val="0"/>
              </a:spcBef>
              <a:spcAft>
                <a:spcPct val="0"/>
              </a:spcAft>
              <a:defRPr>
                <a:solidFill>
                  <a:schemeClr val="tx1"/>
                </a:solidFill>
                <a:latin typeface="Arial" charset="0"/>
              </a:defRPr>
            </a:lvl9pPr>
          </a:lstStyle>
          <a:p>
            <a:fld id="{4088AE2B-8243-49BB-973B-F934769BE7B3}" type="slidenum">
              <a:rPr lang="en-US" altLang="en-US" smtClean="0"/>
              <a:pPr/>
              <a:t>50</a:t>
            </a:fld>
            <a:endParaRPr lang="en-US"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dirty="0"/>
              <a:t> </a:t>
            </a:r>
            <a:r>
              <a:rPr lang="en-US" altLang="en-US" dirty="0"/>
              <a:t>Let’s begin by discussing the importance of the American Cancer Society Cancer Survivorship Care Clinical Practice Guidelines and the process for their development. </a:t>
            </a:r>
            <a:endParaRPr lang="en-US" altLang="en-US" b="1" dirty="0"/>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22313" indent="-276225">
              <a:spcBef>
                <a:spcPct val="30000"/>
              </a:spcBef>
              <a:defRPr sz="1200">
                <a:solidFill>
                  <a:schemeClr val="tx1"/>
                </a:solidFill>
                <a:latin typeface="Calibri" pitchFamily="34" charset="0"/>
              </a:defRPr>
            </a:lvl2pPr>
            <a:lvl3pPr marL="1111250" indent="-220663">
              <a:spcBef>
                <a:spcPct val="30000"/>
              </a:spcBef>
              <a:defRPr sz="1200">
                <a:solidFill>
                  <a:schemeClr val="tx1"/>
                </a:solidFill>
                <a:latin typeface="Calibri" pitchFamily="34" charset="0"/>
              </a:defRPr>
            </a:lvl3pPr>
            <a:lvl4pPr marL="1557338" indent="-220663">
              <a:spcBef>
                <a:spcPct val="30000"/>
              </a:spcBef>
              <a:defRPr sz="1200">
                <a:solidFill>
                  <a:schemeClr val="tx1"/>
                </a:solidFill>
                <a:latin typeface="Calibri" pitchFamily="34" charset="0"/>
              </a:defRPr>
            </a:lvl4pPr>
            <a:lvl5pPr marL="2001838" indent="-220663">
              <a:spcBef>
                <a:spcPct val="30000"/>
              </a:spcBef>
              <a:defRPr sz="1200">
                <a:solidFill>
                  <a:schemeClr val="tx1"/>
                </a:solidFill>
                <a:latin typeface="Calibri" pitchFamily="34" charset="0"/>
              </a:defRPr>
            </a:lvl5pPr>
            <a:lvl6pPr marL="2459038" indent="-220663" eaLnBrk="0" fontAlgn="base" hangingPunct="0">
              <a:spcBef>
                <a:spcPct val="30000"/>
              </a:spcBef>
              <a:spcAft>
                <a:spcPct val="0"/>
              </a:spcAft>
              <a:defRPr sz="1200">
                <a:solidFill>
                  <a:schemeClr val="tx1"/>
                </a:solidFill>
                <a:latin typeface="Calibri" pitchFamily="34" charset="0"/>
              </a:defRPr>
            </a:lvl6pPr>
            <a:lvl7pPr marL="2916238" indent="-220663" eaLnBrk="0" fontAlgn="base" hangingPunct="0">
              <a:spcBef>
                <a:spcPct val="30000"/>
              </a:spcBef>
              <a:spcAft>
                <a:spcPct val="0"/>
              </a:spcAft>
              <a:defRPr sz="1200">
                <a:solidFill>
                  <a:schemeClr val="tx1"/>
                </a:solidFill>
                <a:latin typeface="Calibri" pitchFamily="34" charset="0"/>
              </a:defRPr>
            </a:lvl7pPr>
            <a:lvl8pPr marL="3373438" indent="-220663" eaLnBrk="0" fontAlgn="base" hangingPunct="0">
              <a:spcBef>
                <a:spcPct val="30000"/>
              </a:spcBef>
              <a:spcAft>
                <a:spcPct val="0"/>
              </a:spcAft>
              <a:defRPr sz="1200">
                <a:solidFill>
                  <a:schemeClr val="tx1"/>
                </a:solidFill>
                <a:latin typeface="Calibri" pitchFamily="34" charset="0"/>
              </a:defRPr>
            </a:lvl8pPr>
            <a:lvl9pPr marL="3830638" indent="-220663" eaLnBrk="0" fontAlgn="base" hangingPunct="0">
              <a:spcBef>
                <a:spcPct val="30000"/>
              </a:spcBef>
              <a:spcAft>
                <a:spcPct val="0"/>
              </a:spcAft>
              <a:defRPr sz="1200">
                <a:solidFill>
                  <a:schemeClr val="tx1"/>
                </a:solidFill>
                <a:latin typeface="Calibri" pitchFamily="34" charset="0"/>
              </a:defRPr>
            </a:lvl9pPr>
          </a:lstStyle>
          <a:p>
            <a:pPr>
              <a:spcBef>
                <a:spcPct val="0"/>
              </a:spcBef>
            </a:pPr>
            <a:fld id="{8109FD6F-0088-44B2-AE78-6486DBF105F8}" type="slidenum">
              <a:rPr lang="en-US" altLang="en-US">
                <a:latin typeface="Arial" charset="0"/>
              </a:rPr>
              <a:pPr>
                <a:spcBef>
                  <a:spcPct val="0"/>
                </a:spcBef>
              </a:pPr>
              <a:t>6</a:t>
            </a:fld>
            <a:endParaRPr lang="en-US" altLang="en-US" dirty="0">
              <a:latin typeface="Arial"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next section will discuss</a:t>
            </a:r>
            <a:r>
              <a:rPr lang="en-US" baseline="0" dirty="0"/>
              <a:t> the general physical effects of HNC and its treatment that HNC survivors potentially experience.</a:t>
            </a:r>
            <a:endParaRPr lang="en-US" dirty="0"/>
          </a:p>
        </p:txBody>
      </p:sp>
      <p:sp>
        <p:nvSpPr>
          <p:cNvPr id="4" name="Slide Number Placeholder 3"/>
          <p:cNvSpPr>
            <a:spLocks noGrp="1"/>
          </p:cNvSpPr>
          <p:nvPr>
            <p:ph type="sldNum" sz="quarter" idx="10"/>
          </p:nvPr>
        </p:nvSpPr>
        <p:spPr/>
        <p:txBody>
          <a:bodyPr/>
          <a:lstStyle/>
          <a:p>
            <a:pPr>
              <a:defRPr/>
            </a:pPr>
            <a:fld id="{EF6031E2-9B51-4E09-9518-EF6DA62451D3}" type="slidenum">
              <a:rPr lang="en-US" altLang="en-US" smtClean="0"/>
              <a:pPr>
                <a:defRPr/>
              </a:pPr>
              <a:t>51</a:t>
            </a:fld>
            <a:endParaRPr lang="en-US" altLang="en-US" dirty="0"/>
          </a:p>
        </p:txBody>
      </p:sp>
    </p:spTree>
    <p:extLst>
      <p:ext uri="{BB962C8B-B14F-4D97-AF65-F5344CB8AC3E}">
        <p14:creationId xmlns:p14="http://schemas.microsoft.com/office/powerpoint/2010/main" val="197264656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Primary</a:t>
            </a:r>
            <a:r>
              <a:rPr lang="en-US" altLang="en-US" baseline="0" dirty="0"/>
              <a:t> care clinicians should</a:t>
            </a:r>
          </a:p>
          <a:p>
            <a:pPr lvl="0" algn="l" rtl="0"/>
            <a:r>
              <a:rPr lang="en-US" sz="3200" dirty="0"/>
              <a:t>Refer HNC survivors </a:t>
            </a:r>
          </a:p>
          <a:p>
            <a:pPr lvl="1" rtl="0"/>
            <a:r>
              <a:rPr lang="en-US" dirty="0"/>
              <a:t>With complaints of dysphagia, </a:t>
            </a:r>
            <a:r>
              <a:rPr lang="en-US" dirty="0" err="1"/>
              <a:t>postrandial</a:t>
            </a:r>
            <a:r>
              <a:rPr lang="en-US" dirty="0"/>
              <a:t> cough, unexplained weight loss, and/or pneumonia to an experienced rehabilitation specialist for instrumental evaluation of swallowing function to assess and manage dysphagia and possible aspiration</a:t>
            </a:r>
          </a:p>
          <a:p>
            <a:pPr lvl="1" rtl="0"/>
            <a:r>
              <a:rPr lang="en-US" dirty="0"/>
              <a:t>To appropriate clinician as needed to address psychosocial barriers to swallowing recovery</a:t>
            </a:r>
          </a:p>
          <a:p>
            <a:pPr lvl="1" rtl="0"/>
            <a:r>
              <a:rPr lang="en-US" dirty="0"/>
              <a:t>To a rehabilitation specialist for </a:t>
            </a:r>
            <a:r>
              <a:rPr lang="en-US" dirty="0" err="1"/>
              <a:t>videofluoroscopy</a:t>
            </a:r>
            <a:r>
              <a:rPr lang="en-US" dirty="0"/>
              <a:t> as the first-line test for suspected structure due to high degree of coexisting physiologic dysphagia</a:t>
            </a:r>
          </a:p>
          <a:p>
            <a:pPr lvl="1" rtl="0"/>
            <a:r>
              <a:rPr lang="en-US" dirty="0"/>
              <a:t>To gastroenterologist or head and neck surgeon for esophageal dilation in cases of stricture</a:t>
            </a:r>
          </a:p>
          <a:p>
            <a:endParaRPr lang="en-US" altLang="en-US" dirty="0"/>
          </a:p>
          <a:p>
            <a:r>
              <a:rPr lang="en-US" altLang="en-US" dirty="0"/>
              <a:t>Chronic dysphagia is rare in patients who were treated with small-field radiation or single-modality surgery for early stage (T1-T2 N0) HNC but is common after multimodality treatment for advanced-stage HNC. Even in modern practice with highly conformal RT (</a:t>
            </a:r>
            <a:r>
              <a:rPr lang="en-US" altLang="en-US" dirty="0" err="1"/>
              <a:t>eg</a:t>
            </a:r>
            <a:r>
              <a:rPr lang="en-US" altLang="en-US" dirty="0"/>
              <a:t>, IMRT) and less invasive surgical techniques (</a:t>
            </a:r>
            <a:r>
              <a:rPr lang="en-US" altLang="en-US" dirty="0" err="1"/>
              <a:t>eg</a:t>
            </a:r>
            <a:r>
              <a:rPr lang="en-US" altLang="en-US" dirty="0"/>
              <a:t>, </a:t>
            </a:r>
            <a:r>
              <a:rPr lang="en-US" altLang="en-US" dirty="0" err="1"/>
              <a:t>transoral</a:t>
            </a:r>
            <a:r>
              <a:rPr lang="en-US" altLang="en-US" dirty="0"/>
              <a:t> surgery), it is estimated that almost 50% of patients treated with multimodality therapy for </a:t>
            </a:r>
            <a:r>
              <a:rPr lang="en-US" altLang="en-US" dirty="0" err="1"/>
              <a:t>locoregionally</a:t>
            </a:r>
            <a:r>
              <a:rPr lang="en-US" altLang="en-US" dirty="0"/>
              <a:t> advanced-stage disease experience chronic dysphagia.</a:t>
            </a:r>
          </a:p>
          <a:p>
            <a:endParaRPr lang="en-US" altLang="en-US" dirty="0"/>
          </a:p>
          <a:p>
            <a:r>
              <a:rPr lang="en-US" altLang="en-US" dirty="0"/>
              <a:t>Primary care clinicians should be alert to a high risk of subclinical (“silent”) aspiration. More than 50% of chronic aspirators do so silently with no outward cough or symptoms of airway entry and can only be detected and effectively treated using instrumental swallowing studies.</a:t>
            </a:r>
          </a:p>
          <a:p>
            <a:endParaRPr lang="en-US" altLang="en-US" dirty="0"/>
          </a:p>
          <a:p>
            <a:r>
              <a:rPr lang="en-US" altLang="en-US" dirty="0"/>
              <a:t>One study reported risk of stricture (structural narrowing) of the pharynx and/or esophagus occurs in 7% of patients treated with HN RT. Higher risk groups include those treated with IMRT (16%) and among patients with total laryngectomy. (19%)</a:t>
            </a:r>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33425" indent="-280988">
              <a:defRPr>
                <a:solidFill>
                  <a:schemeClr val="tx1"/>
                </a:solidFill>
                <a:latin typeface="Arial" charset="0"/>
              </a:defRPr>
            </a:lvl2pPr>
            <a:lvl3pPr marL="1128713" indent="-225425">
              <a:defRPr>
                <a:solidFill>
                  <a:schemeClr val="tx1"/>
                </a:solidFill>
                <a:latin typeface="Arial" charset="0"/>
              </a:defRPr>
            </a:lvl3pPr>
            <a:lvl4pPr marL="1581150" indent="-225425">
              <a:defRPr>
                <a:solidFill>
                  <a:schemeClr val="tx1"/>
                </a:solidFill>
                <a:latin typeface="Arial" charset="0"/>
              </a:defRPr>
            </a:lvl4pPr>
            <a:lvl5pPr marL="2033588" indent="-225425">
              <a:defRPr>
                <a:solidFill>
                  <a:schemeClr val="tx1"/>
                </a:solidFill>
                <a:latin typeface="Arial" charset="0"/>
              </a:defRPr>
            </a:lvl5pPr>
            <a:lvl6pPr marL="2490788" indent="-225425" eaLnBrk="0" fontAlgn="base" hangingPunct="0">
              <a:spcBef>
                <a:spcPct val="0"/>
              </a:spcBef>
              <a:spcAft>
                <a:spcPct val="0"/>
              </a:spcAft>
              <a:defRPr>
                <a:solidFill>
                  <a:schemeClr val="tx1"/>
                </a:solidFill>
                <a:latin typeface="Arial" charset="0"/>
              </a:defRPr>
            </a:lvl6pPr>
            <a:lvl7pPr marL="2947988" indent="-225425" eaLnBrk="0" fontAlgn="base" hangingPunct="0">
              <a:spcBef>
                <a:spcPct val="0"/>
              </a:spcBef>
              <a:spcAft>
                <a:spcPct val="0"/>
              </a:spcAft>
              <a:defRPr>
                <a:solidFill>
                  <a:schemeClr val="tx1"/>
                </a:solidFill>
                <a:latin typeface="Arial" charset="0"/>
              </a:defRPr>
            </a:lvl7pPr>
            <a:lvl8pPr marL="3405188" indent="-225425" eaLnBrk="0" fontAlgn="base" hangingPunct="0">
              <a:spcBef>
                <a:spcPct val="0"/>
              </a:spcBef>
              <a:spcAft>
                <a:spcPct val="0"/>
              </a:spcAft>
              <a:defRPr>
                <a:solidFill>
                  <a:schemeClr val="tx1"/>
                </a:solidFill>
                <a:latin typeface="Arial" charset="0"/>
              </a:defRPr>
            </a:lvl8pPr>
            <a:lvl9pPr marL="3862388" indent="-225425" eaLnBrk="0" fontAlgn="base" hangingPunct="0">
              <a:spcBef>
                <a:spcPct val="0"/>
              </a:spcBef>
              <a:spcAft>
                <a:spcPct val="0"/>
              </a:spcAft>
              <a:defRPr>
                <a:solidFill>
                  <a:schemeClr val="tx1"/>
                </a:solidFill>
                <a:latin typeface="Arial" charset="0"/>
              </a:defRPr>
            </a:lvl9pPr>
          </a:lstStyle>
          <a:p>
            <a:fld id="{974A1A62-3109-419C-855A-2C5604974FD2}" type="slidenum">
              <a:rPr lang="en-US" altLang="en-US" smtClean="0"/>
              <a:pPr/>
              <a:t>52</a:t>
            </a:fld>
            <a:endParaRPr lang="en-US" altLang="en-US"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Primary care clinicians should</a:t>
            </a:r>
          </a:p>
          <a:p>
            <a:endParaRPr lang="en-US" altLang="en-US" dirty="0"/>
          </a:p>
          <a:p>
            <a:r>
              <a:rPr lang="en-US" altLang="en-US" dirty="0"/>
              <a:t>Monitor for developing or worsening GERD</a:t>
            </a:r>
          </a:p>
          <a:p>
            <a:r>
              <a:rPr lang="en-US" altLang="en-US" dirty="0"/>
              <a:t>Counsel on increased risk of esophageal cancer and associated symptoms</a:t>
            </a:r>
          </a:p>
          <a:p>
            <a:r>
              <a:rPr lang="en-US" altLang="en-US" dirty="0"/>
              <a:t>Recommend proton pump inhibitors or antacids, sleeping with a wedge pillow or 3 inch blocks under head of bed, not eating or drinking 3 hours before bedtime, tobacco cessation, alcohol avoidance</a:t>
            </a:r>
          </a:p>
          <a:p>
            <a:r>
              <a:rPr lang="en-US" altLang="en-US" dirty="0"/>
              <a:t>Refer to gastroenterologist if symptoms are not relieved by these treatments</a:t>
            </a:r>
          </a:p>
          <a:p>
            <a:endParaRPr lang="en-US" altLang="en-US" dirty="0"/>
          </a:p>
          <a:p>
            <a:r>
              <a:rPr lang="en-US" altLang="en-US" dirty="0"/>
              <a:t>GERD is very</a:t>
            </a:r>
            <a:r>
              <a:rPr lang="en-US" altLang="en-US" baseline="0" dirty="0"/>
              <a:t> common in HNC survivors.</a:t>
            </a:r>
            <a:endParaRPr lang="en-US" altLang="en-US" dirty="0"/>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33425" indent="-280988">
              <a:defRPr>
                <a:solidFill>
                  <a:schemeClr val="tx1"/>
                </a:solidFill>
                <a:latin typeface="Arial" charset="0"/>
              </a:defRPr>
            </a:lvl2pPr>
            <a:lvl3pPr marL="1128713" indent="-225425">
              <a:defRPr>
                <a:solidFill>
                  <a:schemeClr val="tx1"/>
                </a:solidFill>
                <a:latin typeface="Arial" charset="0"/>
              </a:defRPr>
            </a:lvl3pPr>
            <a:lvl4pPr marL="1581150" indent="-225425">
              <a:defRPr>
                <a:solidFill>
                  <a:schemeClr val="tx1"/>
                </a:solidFill>
                <a:latin typeface="Arial" charset="0"/>
              </a:defRPr>
            </a:lvl4pPr>
            <a:lvl5pPr marL="2033588" indent="-225425">
              <a:defRPr>
                <a:solidFill>
                  <a:schemeClr val="tx1"/>
                </a:solidFill>
                <a:latin typeface="Arial" charset="0"/>
              </a:defRPr>
            </a:lvl5pPr>
            <a:lvl6pPr marL="2490788" indent="-225425" eaLnBrk="0" fontAlgn="base" hangingPunct="0">
              <a:spcBef>
                <a:spcPct val="0"/>
              </a:spcBef>
              <a:spcAft>
                <a:spcPct val="0"/>
              </a:spcAft>
              <a:defRPr>
                <a:solidFill>
                  <a:schemeClr val="tx1"/>
                </a:solidFill>
                <a:latin typeface="Arial" charset="0"/>
              </a:defRPr>
            </a:lvl6pPr>
            <a:lvl7pPr marL="2947988" indent="-225425" eaLnBrk="0" fontAlgn="base" hangingPunct="0">
              <a:spcBef>
                <a:spcPct val="0"/>
              </a:spcBef>
              <a:spcAft>
                <a:spcPct val="0"/>
              </a:spcAft>
              <a:defRPr>
                <a:solidFill>
                  <a:schemeClr val="tx1"/>
                </a:solidFill>
                <a:latin typeface="Arial" charset="0"/>
              </a:defRPr>
            </a:lvl7pPr>
            <a:lvl8pPr marL="3405188" indent="-225425" eaLnBrk="0" fontAlgn="base" hangingPunct="0">
              <a:spcBef>
                <a:spcPct val="0"/>
              </a:spcBef>
              <a:spcAft>
                <a:spcPct val="0"/>
              </a:spcAft>
              <a:defRPr>
                <a:solidFill>
                  <a:schemeClr val="tx1"/>
                </a:solidFill>
                <a:latin typeface="Arial" charset="0"/>
              </a:defRPr>
            </a:lvl8pPr>
            <a:lvl9pPr marL="3862388" indent="-225425" eaLnBrk="0" fontAlgn="base" hangingPunct="0">
              <a:spcBef>
                <a:spcPct val="0"/>
              </a:spcBef>
              <a:spcAft>
                <a:spcPct val="0"/>
              </a:spcAft>
              <a:defRPr>
                <a:solidFill>
                  <a:schemeClr val="tx1"/>
                </a:solidFill>
                <a:latin typeface="Arial" charset="0"/>
              </a:defRPr>
            </a:lvl9pPr>
          </a:lstStyle>
          <a:p>
            <a:fld id="{3FF0E583-EDA0-4B69-A97D-F7A7FFF2BF49}" type="slidenum">
              <a:rPr lang="en-US" altLang="en-US" smtClean="0"/>
              <a:pPr/>
              <a:t>53</a:t>
            </a:fld>
            <a:endParaRPr lang="en-US" altLang="en-US"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Primary care clinicians should</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Assess using NCI's CTCAE (Common Terminology Criteria for Adverse Events) v. 4.03, or refer for endoscopic evaluation of mucosal edema of the oropharynx and larynx, tape measurements, sonography or external photographs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Refer to a rehabilitation specialist for treatment consisting of MLD (manual lymphatic drainage) and, if tolerated, compressive bandaging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One study of HNC patients reported 75% of patients experienced some form of late-effect, secondary lymphedema, of which 9.8% had isolated IL, 39% had isolated EL, and 51% had combined EL/IL.</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kern="1200" dirty="0">
                <a:solidFill>
                  <a:schemeClr val="tx1"/>
                </a:solidFill>
                <a:effectLst/>
                <a:latin typeface="+mn-lt"/>
                <a:ea typeface="+mn-ea"/>
                <a:cs typeface="+mn-cs"/>
              </a:rPr>
              <a:t>One study suggested 60% of HNC survivors respond to complete decongestive therapy combining MLD and compression, with no significant adverse events.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65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33425" indent="-280988">
              <a:defRPr>
                <a:solidFill>
                  <a:schemeClr val="tx1"/>
                </a:solidFill>
                <a:latin typeface="Arial" charset="0"/>
              </a:defRPr>
            </a:lvl2pPr>
            <a:lvl3pPr marL="1128713" indent="-225425">
              <a:defRPr>
                <a:solidFill>
                  <a:schemeClr val="tx1"/>
                </a:solidFill>
                <a:latin typeface="Arial" charset="0"/>
              </a:defRPr>
            </a:lvl3pPr>
            <a:lvl4pPr marL="1581150" indent="-225425">
              <a:defRPr>
                <a:solidFill>
                  <a:schemeClr val="tx1"/>
                </a:solidFill>
                <a:latin typeface="Arial" charset="0"/>
              </a:defRPr>
            </a:lvl4pPr>
            <a:lvl5pPr marL="2033588" indent="-225425">
              <a:defRPr>
                <a:solidFill>
                  <a:schemeClr val="tx1"/>
                </a:solidFill>
                <a:latin typeface="Arial" charset="0"/>
              </a:defRPr>
            </a:lvl5pPr>
            <a:lvl6pPr marL="2490788" indent="-225425" eaLnBrk="0" fontAlgn="base" hangingPunct="0">
              <a:spcBef>
                <a:spcPct val="0"/>
              </a:spcBef>
              <a:spcAft>
                <a:spcPct val="0"/>
              </a:spcAft>
              <a:defRPr>
                <a:solidFill>
                  <a:schemeClr val="tx1"/>
                </a:solidFill>
                <a:latin typeface="Arial" charset="0"/>
              </a:defRPr>
            </a:lvl6pPr>
            <a:lvl7pPr marL="2947988" indent="-225425" eaLnBrk="0" fontAlgn="base" hangingPunct="0">
              <a:spcBef>
                <a:spcPct val="0"/>
              </a:spcBef>
              <a:spcAft>
                <a:spcPct val="0"/>
              </a:spcAft>
              <a:defRPr>
                <a:solidFill>
                  <a:schemeClr val="tx1"/>
                </a:solidFill>
                <a:latin typeface="Arial" charset="0"/>
              </a:defRPr>
            </a:lvl7pPr>
            <a:lvl8pPr marL="3405188" indent="-225425" eaLnBrk="0" fontAlgn="base" hangingPunct="0">
              <a:spcBef>
                <a:spcPct val="0"/>
              </a:spcBef>
              <a:spcAft>
                <a:spcPct val="0"/>
              </a:spcAft>
              <a:defRPr>
                <a:solidFill>
                  <a:schemeClr val="tx1"/>
                </a:solidFill>
                <a:latin typeface="Arial" charset="0"/>
              </a:defRPr>
            </a:lvl8pPr>
            <a:lvl9pPr marL="3862388" indent="-225425" eaLnBrk="0" fontAlgn="base" hangingPunct="0">
              <a:spcBef>
                <a:spcPct val="0"/>
              </a:spcBef>
              <a:spcAft>
                <a:spcPct val="0"/>
              </a:spcAft>
              <a:defRPr>
                <a:solidFill>
                  <a:schemeClr val="tx1"/>
                </a:solidFill>
                <a:latin typeface="Arial" charset="0"/>
              </a:defRPr>
            </a:lvl9pPr>
          </a:lstStyle>
          <a:p>
            <a:fld id="{AE72F578-1A35-4320-8042-B5E6D24CEBD9}" type="slidenum">
              <a:rPr lang="en-US" altLang="en-US" smtClean="0"/>
              <a:pPr/>
              <a:t>54</a:t>
            </a:fld>
            <a:endParaRPr lang="en-US" altLang="en-US" dirty="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Primary care clinicians should</a:t>
            </a:r>
          </a:p>
          <a:p>
            <a:endParaRPr lang="en-US" altLang="en-US" dirty="0"/>
          </a:p>
          <a:p>
            <a:pPr lvl="0" rtl="0"/>
            <a:r>
              <a:rPr lang="en-US" sz="1200" dirty="0"/>
              <a:t>Assess for fatigue and treat any causative factors (e.g., anemia, thyroid or cardiac dysfunction)</a:t>
            </a:r>
          </a:p>
          <a:p>
            <a:pPr lvl="0" rtl="0"/>
            <a:r>
              <a:rPr lang="en-US" sz="1200" dirty="0"/>
              <a:t>Offer treatment or referral for factors that may impact fatigue (e.g., mood disorders, sleep disturbance, pain)</a:t>
            </a:r>
          </a:p>
          <a:p>
            <a:pPr lvl="0" rtl="0"/>
            <a:r>
              <a:rPr lang="en-US" sz="1200" dirty="0"/>
              <a:t>Counsel survivors to engage in regular physical activity and refer for cognitive behavioral therapy as appropriate</a:t>
            </a:r>
          </a:p>
          <a:p>
            <a:endParaRPr lang="en-US" altLang="en-US" dirty="0"/>
          </a:p>
          <a:p>
            <a:r>
              <a:rPr lang="en-US" altLang="en-US" dirty="0"/>
              <a:t>CRF is very common among cancer survivors, especially those treated with RT or chemo. </a:t>
            </a:r>
          </a:p>
        </p:txBody>
      </p:sp>
      <p:sp>
        <p:nvSpPr>
          <p:cNvPr id="66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33425" indent="-280988">
              <a:defRPr>
                <a:solidFill>
                  <a:schemeClr val="tx1"/>
                </a:solidFill>
                <a:latin typeface="Arial" charset="0"/>
              </a:defRPr>
            </a:lvl2pPr>
            <a:lvl3pPr marL="1128713" indent="-225425">
              <a:defRPr>
                <a:solidFill>
                  <a:schemeClr val="tx1"/>
                </a:solidFill>
                <a:latin typeface="Arial" charset="0"/>
              </a:defRPr>
            </a:lvl3pPr>
            <a:lvl4pPr marL="1581150" indent="-225425">
              <a:defRPr>
                <a:solidFill>
                  <a:schemeClr val="tx1"/>
                </a:solidFill>
                <a:latin typeface="Arial" charset="0"/>
              </a:defRPr>
            </a:lvl4pPr>
            <a:lvl5pPr marL="2033588" indent="-225425">
              <a:defRPr>
                <a:solidFill>
                  <a:schemeClr val="tx1"/>
                </a:solidFill>
                <a:latin typeface="Arial" charset="0"/>
              </a:defRPr>
            </a:lvl5pPr>
            <a:lvl6pPr marL="2490788" indent="-225425" eaLnBrk="0" fontAlgn="base" hangingPunct="0">
              <a:spcBef>
                <a:spcPct val="0"/>
              </a:spcBef>
              <a:spcAft>
                <a:spcPct val="0"/>
              </a:spcAft>
              <a:defRPr>
                <a:solidFill>
                  <a:schemeClr val="tx1"/>
                </a:solidFill>
                <a:latin typeface="Arial" charset="0"/>
              </a:defRPr>
            </a:lvl6pPr>
            <a:lvl7pPr marL="2947988" indent="-225425" eaLnBrk="0" fontAlgn="base" hangingPunct="0">
              <a:spcBef>
                <a:spcPct val="0"/>
              </a:spcBef>
              <a:spcAft>
                <a:spcPct val="0"/>
              </a:spcAft>
              <a:defRPr>
                <a:solidFill>
                  <a:schemeClr val="tx1"/>
                </a:solidFill>
                <a:latin typeface="Arial" charset="0"/>
              </a:defRPr>
            </a:lvl7pPr>
            <a:lvl8pPr marL="3405188" indent="-225425" eaLnBrk="0" fontAlgn="base" hangingPunct="0">
              <a:spcBef>
                <a:spcPct val="0"/>
              </a:spcBef>
              <a:spcAft>
                <a:spcPct val="0"/>
              </a:spcAft>
              <a:defRPr>
                <a:solidFill>
                  <a:schemeClr val="tx1"/>
                </a:solidFill>
                <a:latin typeface="Arial" charset="0"/>
              </a:defRPr>
            </a:lvl8pPr>
            <a:lvl9pPr marL="3862388" indent="-225425" eaLnBrk="0" fontAlgn="base" hangingPunct="0">
              <a:spcBef>
                <a:spcPct val="0"/>
              </a:spcBef>
              <a:spcAft>
                <a:spcPct val="0"/>
              </a:spcAft>
              <a:defRPr>
                <a:solidFill>
                  <a:schemeClr val="tx1"/>
                </a:solidFill>
                <a:latin typeface="Arial" charset="0"/>
              </a:defRPr>
            </a:lvl9pPr>
          </a:lstStyle>
          <a:p>
            <a:fld id="{DBEFF3D9-BDA6-48F4-9FE3-628CFEF7DA34}" type="slidenum">
              <a:rPr lang="en-US" altLang="en-US" smtClean="0"/>
              <a:pPr/>
              <a:t>55</a:t>
            </a:fld>
            <a:endParaRPr lang="en-US" altLang="en-US" dirty="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Primary care clinicians should</a:t>
            </a:r>
          </a:p>
          <a:p>
            <a:endParaRPr lang="en-US" altLang="en-US" dirty="0"/>
          </a:p>
          <a:p>
            <a:r>
              <a:rPr lang="en-US" altLang="en-US" dirty="0"/>
              <a:t>Refer to a registered dietitian for dietary counseling and assistance in additional seasoning of food, avoiding unpleasant food and expanding dietary options</a:t>
            </a:r>
          </a:p>
          <a:p>
            <a:endParaRPr lang="en-US" altLang="en-US" dirty="0"/>
          </a:p>
          <a:p>
            <a:r>
              <a:rPr lang="en-US" altLang="en-US" dirty="0" err="1"/>
              <a:t>Dysgeusia</a:t>
            </a:r>
            <a:r>
              <a:rPr lang="en-US" altLang="en-US" dirty="0"/>
              <a:t>, or altered taste, is one of the most common and burdensome acute toxicities</a:t>
            </a:r>
            <a:r>
              <a:rPr lang="en-US" altLang="en-US" baseline="0" dirty="0"/>
              <a:t> of HN RT, and is most severe around 2 months after the end of RT and partial recovery is expected over the course of years. </a:t>
            </a:r>
            <a:endParaRPr lang="en-US" altLang="en-US" dirty="0"/>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33425" indent="-280988">
              <a:defRPr>
                <a:solidFill>
                  <a:schemeClr val="tx1"/>
                </a:solidFill>
                <a:latin typeface="Arial" charset="0"/>
              </a:defRPr>
            </a:lvl2pPr>
            <a:lvl3pPr marL="1128713" indent="-225425">
              <a:defRPr>
                <a:solidFill>
                  <a:schemeClr val="tx1"/>
                </a:solidFill>
                <a:latin typeface="Arial" charset="0"/>
              </a:defRPr>
            </a:lvl3pPr>
            <a:lvl4pPr marL="1581150" indent="-225425">
              <a:defRPr>
                <a:solidFill>
                  <a:schemeClr val="tx1"/>
                </a:solidFill>
                <a:latin typeface="Arial" charset="0"/>
              </a:defRPr>
            </a:lvl4pPr>
            <a:lvl5pPr marL="2033588" indent="-225425">
              <a:defRPr>
                <a:solidFill>
                  <a:schemeClr val="tx1"/>
                </a:solidFill>
                <a:latin typeface="Arial" charset="0"/>
              </a:defRPr>
            </a:lvl5pPr>
            <a:lvl6pPr marL="2490788" indent="-225425" eaLnBrk="0" fontAlgn="base" hangingPunct="0">
              <a:spcBef>
                <a:spcPct val="0"/>
              </a:spcBef>
              <a:spcAft>
                <a:spcPct val="0"/>
              </a:spcAft>
              <a:defRPr>
                <a:solidFill>
                  <a:schemeClr val="tx1"/>
                </a:solidFill>
                <a:latin typeface="Arial" charset="0"/>
              </a:defRPr>
            </a:lvl6pPr>
            <a:lvl7pPr marL="2947988" indent="-225425" eaLnBrk="0" fontAlgn="base" hangingPunct="0">
              <a:spcBef>
                <a:spcPct val="0"/>
              </a:spcBef>
              <a:spcAft>
                <a:spcPct val="0"/>
              </a:spcAft>
              <a:defRPr>
                <a:solidFill>
                  <a:schemeClr val="tx1"/>
                </a:solidFill>
                <a:latin typeface="Arial" charset="0"/>
              </a:defRPr>
            </a:lvl7pPr>
            <a:lvl8pPr marL="3405188" indent="-225425" eaLnBrk="0" fontAlgn="base" hangingPunct="0">
              <a:spcBef>
                <a:spcPct val="0"/>
              </a:spcBef>
              <a:spcAft>
                <a:spcPct val="0"/>
              </a:spcAft>
              <a:defRPr>
                <a:solidFill>
                  <a:schemeClr val="tx1"/>
                </a:solidFill>
                <a:latin typeface="Arial" charset="0"/>
              </a:defRPr>
            </a:lvl8pPr>
            <a:lvl9pPr marL="3862388" indent="-225425" eaLnBrk="0" fontAlgn="base" hangingPunct="0">
              <a:spcBef>
                <a:spcPct val="0"/>
              </a:spcBef>
              <a:spcAft>
                <a:spcPct val="0"/>
              </a:spcAft>
              <a:defRPr>
                <a:solidFill>
                  <a:schemeClr val="tx1"/>
                </a:solidFill>
                <a:latin typeface="Arial" charset="0"/>
              </a:defRPr>
            </a:lvl9pPr>
          </a:lstStyle>
          <a:p>
            <a:fld id="{E66831DF-BB2B-4E99-BDF2-114FFE05F890}" type="slidenum">
              <a:rPr lang="en-US" altLang="en-US" smtClean="0"/>
              <a:pPr/>
              <a:t>56</a:t>
            </a:fld>
            <a:endParaRPr lang="en-US" altLang="en-US" dirty="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Primary care clinicians</a:t>
            </a:r>
            <a:r>
              <a:rPr lang="en-US" altLang="en-US" baseline="0" dirty="0"/>
              <a:t> should</a:t>
            </a:r>
          </a:p>
          <a:p>
            <a:endParaRPr lang="en-US" altLang="en-US"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Refer to appropriate specialists for loss of hearing, vertigo or vestibular neuropathy</a:t>
            </a:r>
          </a:p>
          <a:p>
            <a:endParaRPr lang="en-US" altLang="en-US" dirty="0"/>
          </a:p>
          <a:p>
            <a:r>
              <a:rPr lang="en-US" altLang="en-US" dirty="0"/>
              <a:t>HNC survivors with a history of ototoxic drug</a:t>
            </a:r>
            <a:r>
              <a:rPr lang="en-US" altLang="en-US" baseline="0" dirty="0"/>
              <a:t> exposure are at risk for chronic, potentially progressive sensorineural hearing loss</a:t>
            </a:r>
          </a:p>
          <a:p>
            <a:endParaRPr lang="en-US" altLang="en-US" baseline="0" dirty="0"/>
          </a:p>
          <a:p>
            <a:endParaRPr lang="en-US" altLang="en-US" dirty="0"/>
          </a:p>
        </p:txBody>
      </p:sp>
      <p:sp>
        <p:nvSpPr>
          <p:cNvPr id="686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33425" indent="-280988">
              <a:defRPr>
                <a:solidFill>
                  <a:schemeClr val="tx1"/>
                </a:solidFill>
                <a:latin typeface="Arial" charset="0"/>
              </a:defRPr>
            </a:lvl2pPr>
            <a:lvl3pPr marL="1128713" indent="-225425">
              <a:defRPr>
                <a:solidFill>
                  <a:schemeClr val="tx1"/>
                </a:solidFill>
                <a:latin typeface="Arial" charset="0"/>
              </a:defRPr>
            </a:lvl3pPr>
            <a:lvl4pPr marL="1581150" indent="-225425">
              <a:defRPr>
                <a:solidFill>
                  <a:schemeClr val="tx1"/>
                </a:solidFill>
                <a:latin typeface="Arial" charset="0"/>
              </a:defRPr>
            </a:lvl4pPr>
            <a:lvl5pPr marL="2033588" indent="-225425">
              <a:defRPr>
                <a:solidFill>
                  <a:schemeClr val="tx1"/>
                </a:solidFill>
                <a:latin typeface="Arial" charset="0"/>
              </a:defRPr>
            </a:lvl5pPr>
            <a:lvl6pPr marL="2490788" indent="-225425" eaLnBrk="0" fontAlgn="base" hangingPunct="0">
              <a:spcBef>
                <a:spcPct val="0"/>
              </a:spcBef>
              <a:spcAft>
                <a:spcPct val="0"/>
              </a:spcAft>
              <a:defRPr>
                <a:solidFill>
                  <a:schemeClr val="tx1"/>
                </a:solidFill>
                <a:latin typeface="Arial" charset="0"/>
              </a:defRPr>
            </a:lvl6pPr>
            <a:lvl7pPr marL="2947988" indent="-225425" eaLnBrk="0" fontAlgn="base" hangingPunct="0">
              <a:spcBef>
                <a:spcPct val="0"/>
              </a:spcBef>
              <a:spcAft>
                <a:spcPct val="0"/>
              </a:spcAft>
              <a:defRPr>
                <a:solidFill>
                  <a:schemeClr val="tx1"/>
                </a:solidFill>
                <a:latin typeface="Arial" charset="0"/>
              </a:defRPr>
            </a:lvl7pPr>
            <a:lvl8pPr marL="3405188" indent="-225425" eaLnBrk="0" fontAlgn="base" hangingPunct="0">
              <a:spcBef>
                <a:spcPct val="0"/>
              </a:spcBef>
              <a:spcAft>
                <a:spcPct val="0"/>
              </a:spcAft>
              <a:defRPr>
                <a:solidFill>
                  <a:schemeClr val="tx1"/>
                </a:solidFill>
                <a:latin typeface="Arial" charset="0"/>
              </a:defRPr>
            </a:lvl8pPr>
            <a:lvl9pPr marL="3862388" indent="-225425" eaLnBrk="0" fontAlgn="base" hangingPunct="0">
              <a:spcBef>
                <a:spcPct val="0"/>
              </a:spcBef>
              <a:spcAft>
                <a:spcPct val="0"/>
              </a:spcAft>
              <a:defRPr>
                <a:solidFill>
                  <a:schemeClr val="tx1"/>
                </a:solidFill>
                <a:latin typeface="Arial" charset="0"/>
              </a:defRPr>
            </a:lvl9pPr>
          </a:lstStyle>
          <a:p>
            <a:fld id="{96D71519-BE2C-473C-AD7A-E3719AFE8EC4}" type="slidenum">
              <a:rPr lang="en-US" altLang="en-US" smtClean="0"/>
              <a:pPr/>
              <a:t>57</a:t>
            </a:fld>
            <a:endParaRPr lang="en-US" altLang="en-US" dirty="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Primary care clinicians should</a:t>
            </a:r>
          </a:p>
          <a:p>
            <a:endParaRPr lang="en-US" altLang="en-US" dirty="0"/>
          </a:p>
          <a:p>
            <a:r>
              <a:rPr lang="en-US" altLang="en-US" dirty="0"/>
              <a:t>Screen for sleep disturbance by asking survivors and partners about snoring and symptoms of sleep apnea</a:t>
            </a:r>
          </a:p>
          <a:p>
            <a:r>
              <a:rPr lang="en-US" altLang="en-US" dirty="0"/>
              <a:t>Refer survivors to a sleep specialist for a sleep study if sleep apnea is suspected</a:t>
            </a:r>
          </a:p>
          <a:p>
            <a:r>
              <a:rPr lang="en-US" altLang="en-US" dirty="0"/>
              <a:t>Manage sleep disturbance similar to patients in the general population</a:t>
            </a:r>
          </a:p>
          <a:p>
            <a:r>
              <a:rPr lang="en-US" altLang="en-US" dirty="0"/>
              <a:t>Recommend nasal decongestants, nasal strips and sleeping in the propped-up position to reduce snoring and mouth-breathing, and cool mist humidifiers</a:t>
            </a:r>
          </a:p>
          <a:p>
            <a:r>
              <a:rPr lang="en-US" altLang="en-US" dirty="0"/>
              <a:t>Refer to a dental professional to test the fit of dentures, counsel to remove dentures at night to avoid irritation</a:t>
            </a:r>
          </a:p>
          <a:p>
            <a:endParaRPr lang="en-US" altLang="en-US" dirty="0"/>
          </a:p>
          <a:p>
            <a:r>
              <a:rPr lang="en-US" altLang="en-US" dirty="0"/>
              <a:t>OSA appears</a:t>
            </a:r>
            <a:r>
              <a:rPr lang="en-US" altLang="en-US" baseline="0" dirty="0"/>
              <a:t> to be common in HNC survivors.</a:t>
            </a:r>
            <a:endParaRPr lang="en-US" altLang="en-US" dirty="0"/>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33425" indent="-280988">
              <a:defRPr>
                <a:solidFill>
                  <a:schemeClr val="tx1"/>
                </a:solidFill>
                <a:latin typeface="Arial" charset="0"/>
              </a:defRPr>
            </a:lvl2pPr>
            <a:lvl3pPr marL="1128713" indent="-225425">
              <a:defRPr>
                <a:solidFill>
                  <a:schemeClr val="tx1"/>
                </a:solidFill>
                <a:latin typeface="Arial" charset="0"/>
              </a:defRPr>
            </a:lvl3pPr>
            <a:lvl4pPr marL="1581150" indent="-225425">
              <a:defRPr>
                <a:solidFill>
                  <a:schemeClr val="tx1"/>
                </a:solidFill>
                <a:latin typeface="Arial" charset="0"/>
              </a:defRPr>
            </a:lvl4pPr>
            <a:lvl5pPr marL="2033588" indent="-225425">
              <a:defRPr>
                <a:solidFill>
                  <a:schemeClr val="tx1"/>
                </a:solidFill>
                <a:latin typeface="Arial" charset="0"/>
              </a:defRPr>
            </a:lvl5pPr>
            <a:lvl6pPr marL="2490788" indent="-225425" eaLnBrk="0" fontAlgn="base" hangingPunct="0">
              <a:spcBef>
                <a:spcPct val="0"/>
              </a:spcBef>
              <a:spcAft>
                <a:spcPct val="0"/>
              </a:spcAft>
              <a:defRPr>
                <a:solidFill>
                  <a:schemeClr val="tx1"/>
                </a:solidFill>
                <a:latin typeface="Arial" charset="0"/>
              </a:defRPr>
            </a:lvl6pPr>
            <a:lvl7pPr marL="2947988" indent="-225425" eaLnBrk="0" fontAlgn="base" hangingPunct="0">
              <a:spcBef>
                <a:spcPct val="0"/>
              </a:spcBef>
              <a:spcAft>
                <a:spcPct val="0"/>
              </a:spcAft>
              <a:defRPr>
                <a:solidFill>
                  <a:schemeClr val="tx1"/>
                </a:solidFill>
                <a:latin typeface="Arial" charset="0"/>
              </a:defRPr>
            </a:lvl7pPr>
            <a:lvl8pPr marL="3405188" indent="-225425" eaLnBrk="0" fontAlgn="base" hangingPunct="0">
              <a:spcBef>
                <a:spcPct val="0"/>
              </a:spcBef>
              <a:spcAft>
                <a:spcPct val="0"/>
              </a:spcAft>
              <a:defRPr>
                <a:solidFill>
                  <a:schemeClr val="tx1"/>
                </a:solidFill>
                <a:latin typeface="Arial" charset="0"/>
              </a:defRPr>
            </a:lvl8pPr>
            <a:lvl9pPr marL="3862388" indent="-225425" eaLnBrk="0" fontAlgn="base" hangingPunct="0">
              <a:spcBef>
                <a:spcPct val="0"/>
              </a:spcBef>
              <a:spcAft>
                <a:spcPct val="0"/>
              </a:spcAft>
              <a:defRPr>
                <a:solidFill>
                  <a:schemeClr val="tx1"/>
                </a:solidFill>
                <a:latin typeface="Arial" charset="0"/>
              </a:defRPr>
            </a:lvl9pPr>
          </a:lstStyle>
          <a:p>
            <a:fld id="{1A7DC272-F9B1-4354-87FD-618563F562B1}" type="slidenum">
              <a:rPr lang="en-US" altLang="en-US" smtClean="0"/>
              <a:pPr/>
              <a:t>58</a:t>
            </a:fld>
            <a:endParaRPr lang="en-US" altLang="en-US" dirty="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Primary care clinicians should</a:t>
            </a:r>
          </a:p>
          <a:p>
            <a:endParaRPr lang="en-US" altLang="en-US" dirty="0"/>
          </a:p>
          <a:p>
            <a:pPr lvl="0" rtl="0"/>
            <a:r>
              <a:rPr lang="en-US" dirty="0"/>
              <a:t>Assess for speech disturbance</a:t>
            </a:r>
          </a:p>
          <a:p>
            <a:pPr lvl="0" rtl="0"/>
            <a:r>
              <a:rPr lang="en-US" dirty="0"/>
              <a:t>Refer to an experienced speech-language pathologist specialist if communication disorder exists </a:t>
            </a:r>
          </a:p>
          <a:p>
            <a:endParaRPr lang="en-US" altLang="en-US" dirty="0"/>
          </a:p>
          <a:p>
            <a:r>
              <a:rPr lang="en-US" altLang="en-US" dirty="0"/>
              <a:t>While rare (5%), de novo, radiation-associated, lower cranial neuropathies may cause delayed speech or voice deterioration in long-term survivors.</a:t>
            </a:r>
          </a:p>
        </p:txBody>
      </p:sp>
      <p:sp>
        <p:nvSpPr>
          <p:cNvPr id="70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33425" indent="-280988">
              <a:defRPr>
                <a:solidFill>
                  <a:schemeClr val="tx1"/>
                </a:solidFill>
                <a:latin typeface="Arial" charset="0"/>
              </a:defRPr>
            </a:lvl2pPr>
            <a:lvl3pPr marL="1128713" indent="-225425">
              <a:defRPr>
                <a:solidFill>
                  <a:schemeClr val="tx1"/>
                </a:solidFill>
                <a:latin typeface="Arial" charset="0"/>
              </a:defRPr>
            </a:lvl3pPr>
            <a:lvl4pPr marL="1581150" indent="-225425">
              <a:defRPr>
                <a:solidFill>
                  <a:schemeClr val="tx1"/>
                </a:solidFill>
                <a:latin typeface="Arial" charset="0"/>
              </a:defRPr>
            </a:lvl4pPr>
            <a:lvl5pPr marL="2033588" indent="-225425">
              <a:defRPr>
                <a:solidFill>
                  <a:schemeClr val="tx1"/>
                </a:solidFill>
                <a:latin typeface="Arial" charset="0"/>
              </a:defRPr>
            </a:lvl5pPr>
            <a:lvl6pPr marL="2490788" indent="-225425" eaLnBrk="0" fontAlgn="base" hangingPunct="0">
              <a:spcBef>
                <a:spcPct val="0"/>
              </a:spcBef>
              <a:spcAft>
                <a:spcPct val="0"/>
              </a:spcAft>
              <a:defRPr>
                <a:solidFill>
                  <a:schemeClr val="tx1"/>
                </a:solidFill>
                <a:latin typeface="Arial" charset="0"/>
              </a:defRPr>
            </a:lvl6pPr>
            <a:lvl7pPr marL="2947988" indent="-225425" eaLnBrk="0" fontAlgn="base" hangingPunct="0">
              <a:spcBef>
                <a:spcPct val="0"/>
              </a:spcBef>
              <a:spcAft>
                <a:spcPct val="0"/>
              </a:spcAft>
              <a:defRPr>
                <a:solidFill>
                  <a:schemeClr val="tx1"/>
                </a:solidFill>
                <a:latin typeface="Arial" charset="0"/>
              </a:defRPr>
            </a:lvl7pPr>
            <a:lvl8pPr marL="3405188" indent="-225425" eaLnBrk="0" fontAlgn="base" hangingPunct="0">
              <a:spcBef>
                <a:spcPct val="0"/>
              </a:spcBef>
              <a:spcAft>
                <a:spcPct val="0"/>
              </a:spcAft>
              <a:defRPr>
                <a:solidFill>
                  <a:schemeClr val="tx1"/>
                </a:solidFill>
                <a:latin typeface="Arial" charset="0"/>
              </a:defRPr>
            </a:lvl8pPr>
            <a:lvl9pPr marL="3862388" indent="-225425" eaLnBrk="0" fontAlgn="base" hangingPunct="0">
              <a:spcBef>
                <a:spcPct val="0"/>
              </a:spcBef>
              <a:spcAft>
                <a:spcPct val="0"/>
              </a:spcAft>
              <a:defRPr>
                <a:solidFill>
                  <a:schemeClr val="tx1"/>
                </a:solidFill>
                <a:latin typeface="Arial" charset="0"/>
              </a:defRPr>
            </a:lvl9pPr>
          </a:lstStyle>
          <a:p>
            <a:fld id="{8C49C3DA-450B-4DEC-97AE-CECE5E608571}" type="slidenum">
              <a:rPr lang="en-US" altLang="en-US" smtClean="0"/>
              <a:pPr/>
              <a:t>59</a:t>
            </a:fld>
            <a:endParaRPr lang="en-US" altLang="en-US" dirty="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Primary care clinicians should</a:t>
            </a:r>
          </a:p>
          <a:p>
            <a:r>
              <a:rPr lang="en-US" altLang="en-US" dirty="0"/>
              <a:t>Evaluate thyroid function by measuring thyroid stimulating hormone (TSH) levels every 6 - 12 months</a:t>
            </a:r>
          </a:p>
          <a:p>
            <a:endParaRPr lang="en-US" altLang="en-US" dirty="0"/>
          </a:p>
          <a:p>
            <a:endParaRPr lang="en-US" altLang="en-US" dirty="0"/>
          </a:p>
          <a:p>
            <a:r>
              <a:rPr lang="en-US" altLang="en-US" dirty="0"/>
              <a:t>In HNC survivors treated with RT of the neck, hypothyroidism is a significant and frequent permanent sequela, occurring as early as 4 weeks and as late as 10y after treatment, occurring on average at close to two years after treatment (20% at 5y; 27-59% in 10y). After surgery prevalence appears comparable to the general population (7% at 5y; 39% at 10y).</a:t>
            </a:r>
          </a:p>
        </p:txBody>
      </p:sp>
      <p:sp>
        <p:nvSpPr>
          <p:cNvPr id="716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33425" indent="-280988">
              <a:defRPr>
                <a:solidFill>
                  <a:schemeClr val="tx1"/>
                </a:solidFill>
                <a:latin typeface="Arial" charset="0"/>
              </a:defRPr>
            </a:lvl2pPr>
            <a:lvl3pPr marL="1128713" indent="-225425">
              <a:defRPr>
                <a:solidFill>
                  <a:schemeClr val="tx1"/>
                </a:solidFill>
                <a:latin typeface="Arial" charset="0"/>
              </a:defRPr>
            </a:lvl3pPr>
            <a:lvl4pPr marL="1581150" indent="-225425">
              <a:defRPr>
                <a:solidFill>
                  <a:schemeClr val="tx1"/>
                </a:solidFill>
                <a:latin typeface="Arial" charset="0"/>
              </a:defRPr>
            </a:lvl4pPr>
            <a:lvl5pPr marL="2033588" indent="-225425">
              <a:defRPr>
                <a:solidFill>
                  <a:schemeClr val="tx1"/>
                </a:solidFill>
                <a:latin typeface="Arial" charset="0"/>
              </a:defRPr>
            </a:lvl5pPr>
            <a:lvl6pPr marL="2490788" indent="-225425" eaLnBrk="0" fontAlgn="base" hangingPunct="0">
              <a:spcBef>
                <a:spcPct val="0"/>
              </a:spcBef>
              <a:spcAft>
                <a:spcPct val="0"/>
              </a:spcAft>
              <a:defRPr>
                <a:solidFill>
                  <a:schemeClr val="tx1"/>
                </a:solidFill>
                <a:latin typeface="Arial" charset="0"/>
              </a:defRPr>
            </a:lvl6pPr>
            <a:lvl7pPr marL="2947988" indent="-225425" eaLnBrk="0" fontAlgn="base" hangingPunct="0">
              <a:spcBef>
                <a:spcPct val="0"/>
              </a:spcBef>
              <a:spcAft>
                <a:spcPct val="0"/>
              </a:spcAft>
              <a:defRPr>
                <a:solidFill>
                  <a:schemeClr val="tx1"/>
                </a:solidFill>
                <a:latin typeface="Arial" charset="0"/>
              </a:defRPr>
            </a:lvl7pPr>
            <a:lvl8pPr marL="3405188" indent="-225425" eaLnBrk="0" fontAlgn="base" hangingPunct="0">
              <a:spcBef>
                <a:spcPct val="0"/>
              </a:spcBef>
              <a:spcAft>
                <a:spcPct val="0"/>
              </a:spcAft>
              <a:defRPr>
                <a:solidFill>
                  <a:schemeClr val="tx1"/>
                </a:solidFill>
                <a:latin typeface="Arial" charset="0"/>
              </a:defRPr>
            </a:lvl8pPr>
            <a:lvl9pPr marL="3862388" indent="-225425" eaLnBrk="0" fontAlgn="base" hangingPunct="0">
              <a:spcBef>
                <a:spcPct val="0"/>
              </a:spcBef>
              <a:spcAft>
                <a:spcPct val="0"/>
              </a:spcAft>
              <a:defRPr>
                <a:solidFill>
                  <a:schemeClr val="tx1"/>
                </a:solidFill>
                <a:latin typeface="Arial" charset="0"/>
              </a:defRPr>
            </a:lvl9pPr>
          </a:lstStyle>
          <a:p>
            <a:fld id="{3898E63D-8C2A-4133-AE21-75EC5BFD304A}" type="slidenum">
              <a:rPr lang="en-US" altLang="en-US" smtClean="0"/>
              <a:pPr/>
              <a:t>60</a:t>
            </a:fld>
            <a:endParaRPr lang="en-US"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b="1" dirty="0"/>
          </a:p>
          <a:p>
            <a:endParaRPr lang="en-US" altLang="en-US" b="1" dirty="0"/>
          </a:p>
          <a:p>
            <a:r>
              <a:rPr lang="en-US" altLang="en-US" dirty="0"/>
              <a:t>Primary care clinicians frequently participate in the care of head and neck cancer survivors. It is often unclear who has primary responsibility for head and neck cancer survivorship care and what it entails. The ACS guideline provides recommendations on the role of primary care clinicians providing care for head and neck cancer survivors. </a:t>
            </a:r>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22313" indent="-276225">
              <a:spcBef>
                <a:spcPct val="30000"/>
              </a:spcBef>
              <a:defRPr sz="1200">
                <a:solidFill>
                  <a:schemeClr val="tx1"/>
                </a:solidFill>
                <a:latin typeface="Calibri" pitchFamily="34" charset="0"/>
              </a:defRPr>
            </a:lvl2pPr>
            <a:lvl3pPr marL="1111250" indent="-220663">
              <a:spcBef>
                <a:spcPct val="30000"/>
              </a:spcBef>
              <a:defRPr sz="1200">
                <a:solidFill>
                  <a:schemeClr val="tx1"/>
                </a:solidFill>
                <a:latin typeface="Calibri" pitchFamily="34" charset="0"/>
              </a:defRPr>
            </a:lvl3pPr>
            <a:lvl4pPr marL="1557338" indent="-220663">
              <a:spcBef>
                <a:spcPct val="30000"/>
              </a:spcBef>
              <a:defRPr sz="1200">
                <a:solidFill>
                  <a:schemeClr val="tx1"/>
                </a:solidFill>
                <a:latin typeface="Calibri" pitchFamily="34" charset="0"/>
              </a:defRPr>
            </a:lvl4pPr>
            <a:lvl5pPr marL="2001838" indent="-220663">
              <a:spcBef>
                <a:spcPct val="30000"/>
              </a:spcBef>
              <a:defRPr sz="1200">
                <a:solidFill>
                  <a:schemeClr val="tx1"/>
                </a:solidFill>
                <a:latin typeface="Calibri" pitchFamily="34" charset="0"/>
              </a:defRPr>
            </a:lvl5pPr>
            <a:lvl6pPr marL="2459038" indent="-220663" eaLnBrk="0" fontAlgn="base" hangingPunct="0">
              <a:spcBef>
                <a:spcPct val="30000"/>
              </a:spcBef>
              <a:spcAft>
                <a:spcPct val="0"/>
              </a:spcAft>
              <a:defRPr sz="1200">
                <a:solidFill>
                  <a:schemeClr val="tx1"/>
                </a:solidFill>
                <a:latin typeface="Calibri" pitchFamily="34" charset="0"/>
              </a:defRPr>
            </a:lvl6pPr>
            <a:lvl7pPr marL="2916238" indent="-220663" eaLnBrk="0" fontAlgn="base" hangingPunct="0">
              <a:spcBef>
                <a:spcPct val="30000"/>
              </a:spcBef>
              <a:spcAft>
                <a:spcPct val="0"/>
              </a:spcAft>
              <a:defRPr sz="1200">
                <a:solidFill>
                  <a:schemeClr val="tx1"/>
                </a:solidFill>
                <a:latin typeface="Calibri" pitchFamily="34" charset="0"/>
              </a:defRPr>
            </a:lvl7pPr>
            <a:lvl8pPr marL="3373438" indent="-220663" eaLnBrk="0" fontAlgn="base" hangingPunct="0">
              <a:spcBef>
                <a:spcPct val="30000"/>
              </a:spcBef>
              <a:spcAft>
                <a:spcPct val="0"/>
              </a:spcAft>
              <a:defRPr sz="1200">
                <a:solidFill>
                  <a:schemeClr val="tx1"/>
                </a:solidFill>
                <a:latin typeface="Calibri" pitchFamily="34" charset="0"/>
              </a:defRPr>
            </a:lvl8pPr>
            <a:lvl9pPr marL="3830638" indent="-220663" eaLnBrk="0" fontAlgn="base" hangingPunct="0">
              <a:spcBef>
                <a:spcPct val="30000"/>
              </a:spcBef>
              <a:spcAft>
                <a:spcPct val="0"/>
              </a:spcAft>
              <a:defRPr sz="1200">
                <a:solidFill>
                  <a:schemeClr val="tx1"/>
                </a:solidFill>
                <a:latin typeface="Calibri" pitchFamily="34" charset="0"/>
              </a:defRPr>
            </a:lvl9pPr>
          </a:lstStyle>
          <a:p>
            <a:pPr>
              <a:spcBef>
                <a:spcPct val="0"/>
              </a:spcBef>
            </a:pPr>
            <a:fld id="{FB28A586-4DAC-425C-A209-4DC6E2C0BAAD}" type="slidenum">
              <a:rPr lang="en-US" altLang="en-US">
                <a:latin typeface="Arial" charset="0"/>
              </a:rPr>
              <a:pPr>
                <a:spcBef>
                  <a:spcPct val="0"/>
                </a:spcBef>
              </a:pPr>
              <a:t>7</a:t>
            </a:fld>
            <a:endParaRPr lang="en-US" altLang="en-US" dirty="0">
              <a:latin typeface="Arial" charset="0"/>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let’s discuss</a:t>
            </a:r>
            <a:r>
              <a:rPr lang="en-US" baseline="0" dirty="0"/>
              <a:t> the oral effects that HNC survivors may experience post treatment. </a:t>
            </a:r>
            <a:endParaRPr lang="en-US" dirty="0"/>
          </a:p>
        </p:txBody>
      </p:sp>
      <p:sp>
        <p:nvSpPr>
          <p:cNvPr id="4" name="Slide Number Placeholder 3"/>
          <p:cNvSpPr>
            <a:spLocks noGrp="1"/>
          </p:cNvSpPr>
          <p:nvPr>
            <p:ph type="sldNum" sz="quarter" idx="10"/>
          </p:nvPr>
        </p:nvSpPr>
        <p:spPr/>
        <p:txBody>
          <a:bodyPr/>
          <a:lstStyle/>
          <a:p>
            <a:pPr>
              <a:defRPr/>
            </a:pPr>
            <a:fld id="{EF6031E2-9B51-4E09-9518-EF6DA62451D3}" type="slidenum">
              <a:rPr lang="en-US" altLang="en-US" smtClean="0"/>
              <a:pPr>
                <a:defRPr/>
              </a:pPr>
              <a:t>61</a:t>
            </a:fld>
            <a:endParaRPr lang="en-US" altLang="en-US" dirty="0"/>
          </a:p>
        </p:txBody>
      </p:sp>
    </p:spTree>
    <p:extLst>
      <p:ext uri="{BB962C8B-B14F-4D97-AF65-F5344CB8AC3E}">
        <p14:creationId xmlns:p14="http://schemas.microsoft.com/office/powerpoint/2010/main" val="238558612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Primary care clinicians should</a:t>
            </a:r>
          </a:p>
          <a:p>
            <a:endParaRPr lang="en-US" altLang="en-US" dirty="0"/>
          </a:p>
          <a:p>
            <a:r>
              <a:rPr lang="en-US" altLang="en-US" dirty="0"/>
              <a:t>Counsel close follow-up with dental professional and reiterate that proper preventive care can help reduce caries and gingival disease </a:t>
            </a:r>
          </a:p>
          <a:p>
            <a:r>
              <a:rPr lang="en-US" altLang="en-US" dirty="0"/>
              <a:t>Counsel to avoid tobacco, alcohol (including mouthwash containing alcohol), spicy or abrasive foods, extreme temperature liquids, sugar-containing chewing gum or sugary soft drinks, and acidic or citric liquids </a:t>
            </a:r>
          </a:p>
          <a:p>
            <a:r>
              <a:rPr lang="en-US" altLang="en-US" dirty="0"/>
              <a:t>Refer to a dental professional specializing in the care of oncology patients </a:t>
            </a:r>
          </a:p>
          <a:p>
            <a:endParaRPr lang="en-US" altLang="en-US" dirty="0"/>
          </a:p>
          <a:p>
            <a:endParaRPr lang="en-US" altLang="en-US" dirty="0"/>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33425" indent="-280988">
              <a:defRPr>
                <a:solidFill>
                  <a:schemeClr val="tx1"/>
                </a:solidFill>
                <a:latin typeface="Arial" charset="0"/>
              </a:defRPr>
            </a:lvl2pPr>
            <a:lvl3pPr marL="1128713" indent="-225425">
              <a:defRPr>
                <a:solidFill>
                  <a:schemeClr val="tx1"/>
                </a:solidFill>
                <a:latin typeface="Arial" charset="0"/>
              </a:defRPr>
            </a:lvl3pPr>
            <a:lvl4pPr marL="1581150" indent="-225425">
              <a:defRPr>
                <a:solidFill>
                  <a:schemeClr val="tx1"/>
                </a:solidFill>
                <a:latin typeface="Arial" charset="0"/>
              </a:defRPr>
            </a:lvl4pPr>
            <a:lvl5pPr marL="2033588" indent="-225425">
              <a:defRPr>
                <a:solidFill>
                  <a:schemeClr val="tx1"/>
                </a:solidFill>
                <a:latin typeface="Arial" charset="0"/>
              </a:defRPr>
            </a:lvl5pPr>
            <a:lvl6pPr marL="2490788" indent="-225425" eaLnBrk="0" fontAlgn="base" hangingPunct="0">
              <a:spcBef>
                <a:spcPct val="0"/>
              </a:spcBef>
              <a:spcAft>
                <a:spcPct val="0"/>
              </a:spcAft>
              <a:defRPr>
                <a:solidFill>
                  <a:schemeClr val="tx1"/>
                </a:solidFill>
                <a:latin typeface="Arial" charset="0"/>
              </a:defRPr>
            </a:lvl6pPr>
            <a:lvl7pPr marL="2947988" indent="-225425" eaLnBrk="0" fontAlgn="base" hangingPunct="0">
              <a:spcBef>
                <a:spcPct val="0"/>
              </a:spcBef>
              <a:spcAft>
                <a:spcPct val="0"/>
              </a:spcAft>
              <a:defRPr>
                <a:solidFill>
                  <a:schemeClr val="tx1"/>
                </a:solidFill>
                <a:latin typeface="Arial" charset="0"/>
              </a:defRPr>
            </a:lvl7pPr>
            <a:lvl8pPr marL="3405188" indent="-225425" eaLnBrk="0" fontAlgn="base" hangingPunct="0">
              <a:spcBef>
                <a:spcPct val="0"/>
              </a:spcBef>
              <a:spcAft>
                <a:spcPct val="0"/>
              </a:spcAft>
              <a:defRPr>
                <a:solidFill>
                  <a:schemeClr val="tx1"/>
                </a:solidFill>
                <a:latin typeface="Arial" charset="0"/>
              </a:defRPr>
            </a:lvl8pPr>
            <a:lvl9pPr marL="3862388" indent="-225425" eaLnBrk="0" fontAlgn="base" hangingPunct="0">
              <a:spcBef>
                <a:spcPct val="0"/>
              </a:spcBef>
              <a:spcAft>
                <a:spcPct val="0"/>
              </a:spcAft>
              <a:defRPr>
                <a:solidFill>
                  <a:schemeClr val="tx1"/>
                </a:solidFill>
                <a:latin typeface="Arial" charset="0"/>
              </a:defRPr>
            </a:lvl9pPr>
          </a:lstStyle>
          <a:p>
            <a:fld id="{DE2D1437-A966-4AFD-821C-AA8A2DF65592}" type="slidenum">
              <a:rPr lang="en-US" altLang="en-US" smtClean="0"/>
              <a:pPr/>
              <a:t>62</a:t>
            </a:fld>
            <a:endParaRPr lang="en-US" altLang="en-US" dirty="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Primary care clinicians</a:t>
            </a:r>
            <a:r>
              <a:rPr lang="en-US" altLang="en-US" baseline="0" dirty="0"/>
              <a:t> should</a:t>
            </a:r>
          </a:p>
          <a:p>
            <a:endParaRPr lang="en-US" altLang="en-US" baseline="0" dirty="0"/>
          </a:p>
          <a:p>
            <a:r>
              <a:rPr lang="en-US" altLang="en-US" dirty="0"/>
              <a:t>Counsel HNC survivors</a:t>
            </a:r>
          </a:p>
          <a:p>
            <a:r>
              <a:rPr lang="en-US" altLang="en-US" dirty="0"/>
              <a:t>	To seek regular professional dental care for routine examination and cleaning and immediate attention to any intraoral changes that may occur</a:t>
            </a:r>
          </a:p>
          <a:p>
            <a:r>
              <a:rPr lang="en-US" altLang="en-US" dirty="0"/>
              <a:t>	To minimize intake of sticky and/or sugar-containing food and drink to minimize risk of caries</a:t>
            </a:r>
          </a:p>
          <a:p>
            <a:r>
              <a:rPr lang="en-US" altLang="en-US" dirty="0"/>
              <a:t>	On dental prophylaxis, including brushing with </a:t>
            </a:r>
            <a:r>
              <a:rPr lang="en-US" altLang="en-US" dirty="0" err="1"/>
              <a:t>remineralizing</a:t>
            </a:r>
            <a:r>
              <a:rPr lang="en-US" altLang="en-US" dirty="0"/>
              <a:t> toothpaste, the use of dental floss, and fluoride use </a:t>
            </a:r>
          </a:p>
          <a:p>
            <a:endParaRPr lang="en-US" altLang="en-US" dirty="0"/>
          </a:p>
          <a:p>
            <a:r>
              <a:rPr lang="en-US" altLang="en-US" dirty="0"/>
              <a:t>HNC survivors</a:t>
            </a:r>
            <a:r>
              <a:rPr lang="en-US" altLang="en-US" baseline="0" dirty="0"/>
              <a:t> are at increased risk of dental caries secondary to disruption of salivary flow and composition as well as damage to dental structures from treatment. </a:t>
            </a:r>
            <a:endParaRPr lang="en-US" altLang="en-US" dirty="0"/>
          </a:p>
        </p:txBody>
      </p:sp>
      <p:sp>
        <p:nvSpPr>
          <p:cNvPr id="737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33425" indent="-280988">
              <a:defRPr>
                <a:solidFill>
                  <a:schemeClr val="tx1"/>
                </a:solidFill>
                <a:latin typeface="Arial" charset="0"/>
              </a:defRPr>
            </a:lvl2pPr>
            <a:lvl3pPr marL="1128713" indent="-225425">
              <a:defRPr>
                <a:solidFill>
                  <a:schemeClr val="tx1"/>
                </a:solidFill>
                <a:latin typeface="Arial" charset="0"/>
              </a:defRPr>
            </a:lvl3pPr>
            <a:lvl4pPr marL="1581150" indent="-225425">
              <a:defRPr>
                <a:solidFill>
                  <a:schemeClr val="tx1"/>
                </a:solidFill>
                <a:latin typeface="Arial" charset="0"/>
              </a:defRPr>
            </a:lvl4pPr>
            <a:lvl5pPr marL="2033588" indent="-225425">
              <a:defRPr>
                <a:solidFill>
                  <a:schemeClr val="tx1"/>
                </a:solidFill>
                <a:latin typeface="Arial" charset="0"/>
              </a:defRPr>
            </a:lvl5pPr>
            <a:lvl6pPr marL="2490788" indent="-225425" eaLnBrk="0" fontAlgn="base" hangingPunct="0">
              <a:spcBef>
                <a:spcPct val="0"/>
              </a:spcBef>
              <a:spcAft>
                <a:spcPct val="0"/>
              </a:spcAft>
              <a:defRPr>
                <a:solidFill>
                  <a:schemeClr val="tx1"/>
                </a:solidFill>
                <a:latin typeface="Arial" charset="0"/>
              </a:defRPr>
            </a:lvl6pPr>
            <a:lvl7pPr marL="2947988" indent="-225425" eaLnBrk="0" fontAlgn="base" hangingPunct="0">
              <a:spcBef>
                <a:spcPct val="0"/>
              </a:spcBef>
              <a:spcAft>
                <a:spcPct val="0"/>
              </a:spcAft>
              <a:defRPr>
                <a:solidFill>
                  <a:schemeClr val="tx1"/>
                </a:solidFill>
                <a:latin typeface="Arial" charset="0"/>
              </a:defRPr>
            </a:lvl7pPr>
            <a:lvl8pPr marL="3405188" indent="-225425" eaLnBrk="0" fontAlgn="base" hangingPunct="0">
              <a:spcBef>
                <a:spcPct val="0"/>
              </a:spcBef>
              <a:spcAft>
                <a:spcPct val="0"/>
              </a:spcAft>
              <a:defRPr>
                <a:solidFill>
                  <a:schemeClr val="tx1"/>
                </a:solidFill>
                <a:latin typeface="Arial" charset="0"/>
              </a:defRPr>
            </a:lvl8pPr>
            <a:lvl9pPr marL="3862388" indent="-225425" eaLnBrk="0" fontAlgn="base" hangingPunct="0">
              <a:spcBef>
                <a:spcPct val="0"/>
              </a:spcBef>
              <a:spcAft>
                <a:spcPct val="0"/>
              </a:spcAft>
              <a:defRPr>
                <a:solidFill>
                  <a:schemeClr val="tx1"/>
                </a:solidFill>
                <a:latin typeface="Arial" charset="0"/>
              </a:defRPr>
            </a:lvl9pPr>
          </a:lstStyle>
          <a:p>
            <a:fld id="{12B9EC2F-DDFD-4459-B18F-787552807727}" type="slidenum">
              <a:rPr lang="en-US" altLang="en-US" smtClean="0"/>
              <a:pPr/>
              <a:t>63</a:t>
            </a:fld>
            <a:endParaRPr lang="en-US" altLang="en-US" dirty="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Primary care clinicians</a:t>
            </a:r>
            <a:r>
              <a:rPr lang="en-US" altLang="en-US" baseline="0" dirty="0"/>
              <a:t> should</a:t>
            </a:r>
          </a:p>
          <a:p>
            <a:endParaRPr lang="en-US" altLang="en-US" baseline="0" dirty="0"/>
          </a:p>
          <a:p>
            <a:r>
              <a:rPr lang="en-US" altLang="en-US" dirty="0">
                <a:solidFill>
                  <a:schemeClr val="bg1"/>
                </a:solidFill>
              </a:rPr>
              <a:t>Refer survivors to a dentist or periodontist for thorough evaluation</a:t>
            </a:r>
          </a:p>
          <a:p>
            <a:r>
              <a:rPr lang="en-US" altLang="en-US" dirty="0">
                <a:solidFill>
                  <a:schemeClr val="bg1"/>
                </a:solidFill>
              </a:rPr>
              <a:t>Counsel survivors to seek regular treatment from and follow recommendations of a qualified dental professional and reinforce proper examination of the gingival attachment is a normal part of ongoing dental care</a:t>
            </a:r>
          </a:p>
          <a:p>
            <a:endParaRPr lang="en-US" altLang="en-US" dirty="0"/>
          </a:p>
          <a:p>
            <a:endParaRPr lang="en-US" altLang="en-US" dirty="0"/>
          </a:p>
        </p:txBody>
      </p:sp>
      <p:sp>
        <p:nvSpPr>
          <p:cNvPr id="74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33425" indent="-280988">
              <a:defRPr>
                <a:solidFill>
                  <a:schemeClr val="tx1"/>
                </a:solidFill>
                <a:latin typeface="Arial" charset="0"/>
              </a:defRPr>
            </a:lvl2pPr>
            <a:lvl3pPr marL="1128713" indent="-225425">
              <a:defRPr>
                <a:solidFill>
                  <a:schemeClr val="tx1"/>
                </a:solidFill>
                <a:latin typeface="Arial" charset="0"/>
              </a:defRPr>
            </a:lvl3pPr>
            <a:lvl4pPr marL="1581150" indent="-225425">
              <a:defRPr>
                <a:solidFill>
                  <a:schemeClr val="tx1"/>
                </a:solidFill>
                <a:latin typeface="Arial" charset="0"/>
              </a:defRPr>
            </a:lvl4pPr>
            <a:lvl5pPr marL="2033588" indent="-225425">
              <a:defRPr>
                <a:solidFill>
                  <a:schemeClr val="tx1"/>
                </a:solidFill>
                <a:latin typeface="Arial" charset="0"/>
              </a:defRPr>
            </a:lvl5pPr>
            <a:lvl6pPr marL="2490788" indent="-225425" eaLnBrk="0" fontAlgn="base" hangingPunct="0">
              <a:spcBef>
                <a:spcPct val="0"/>
              </a:spcBef>
              <a:spcAft>
                <a:spcPct val="0"/>
              </a:spcAft>
              <a:defRPr>
                <a:solidFill>
                  <a:schemeClr val="tx1"/>
                </a:solidFill>
                <a:latin typeface="Arial" charset="0"/>
              </a:defRPr>
            </a:lvl6pPr>
            <a:lvl7pPr marL="2947988" indent="-225425" eaLnBrk="0" fontAlgn="base" hangingPunct="0">
              <a:spcBef>
                <a:spcPct val="0"/>
              </a:spcBef>
              <a:spcAft>
                <a:spcPct val="0"/>
              </a:spcAft>
              <a:defRPr>
                <a:solidFill>
                  <a:schemeClr val="tx1"/>
                </a:solidFill>
                <a:latin typeface="Arial" charset="0"/>
              </a:defRPr>
            </a:lvl7pPr>
            <a:lvl8pPr marL="3405188" indent="-225425" eaLnBrk="0" fontAlgn="base" hangingPunct="0">
              <a:spcBef>
                <a:spcPct val="0"/>
              </a:spcBef>
              <a:spcAft>
                <a:spcPct val="0"/>
              </a:spcAft>
              <a:defRPr>
                <a:solidFill>
                  <a:schemeClr val="tx1"/>
                </a:solidFill>
                <a:latin typeface="Arial" charset="0"/>
              </a:defRPr>
            </a:lvl8pPr>
            <a:lvl9pPr marL="3862388" indent="-225425" eaLnBrk="0" fontAlgn="base" hangingPunct="0">
              <a:spcBef>
                <a:spcPct val="0"/>
              </a:spcBef>
              <a:spcAft>
                <a:spcPct val="0"/>
              </a:spcAft>
              <a:defRPr>
                <a:solidFill>
                  <a:schemeClr val="tx1"/>
                </a:solidFill>
                <a:latin typeface="Arial" charset="0"/>
              </a:defRPr>
            </a:lvl9pPr>
          </a:lstStyle>
          <a:p>
            <a:fld id="{B2E39755-0A1B-4874-9EB4-8B3F15421DF5}" type="slidenum">
              <a:rPr lang="en-US" altLang="en-US" smtClean="0"/>
              <a:pPr/>
              <a:t>64</a:t>
            </a:fld>
            <a:endParaRPr lang="en-US" altLang="en-US" dirty="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Primary care clinicians should</a:t>
            </a:r>
          </a:p>
          <a:p>
            <a:endParaRPr lang="en-US" altLang="en-US" dirty="0"/>
          </a:p>
          <a:p>
            <a:r>
              <a:rPr lang="en-US" altLang="en-US" dirty="0"/>
              <a:t>Counsel HNC survivors to </a:t>
            </a:r>
          </a:p>
          <a:p>
            <a:r>
              <a:rPr lang="en-US" altLang="en-US" dirty="0"/>
              <a:t>	Use of alcohol-free mouth rinses</a:t>
            </a:r>
          </a:p>
          <a:p>
            <a:r>
              <a:rPr lang="en-US" altLang="en-US" dirty="0"/>
              <a:t>	Consume low-sucrose diet and to avoid caffeine, spicy and highly acidic foods, and tobacco</a:t>
            </a:r>
          </a:p>
          <a:p>
            <a:r>
              <a:rPr lang="en-US" altLang="en-US" dirty="0"/>
              <a:t>	Avoid dehydration by drinking fluoridated tap water, but explain that consumption of water will not eliminate xerostomia</a:t>
            </a:r>
          </a:p>
          <a:p>
            <a:r>
              <a:rPr lang="en-US" altLang="en-US" dirty="0"/>
              <a:t>Xerostomia affects most HNC survivors treated with RT due to reduction in salivary flow. Most HNC survivors treated for nasopharyngeal, oral cavity, oropharyngeal, and </a:t>
            </a:r>
            <a:r>
              <a:rPr lang="en-US" altLang="en-US" dirty="0" err="1"/>
              <a:t>hypopharyngeal</a:t>
            </a:r>
            <a:r>
              <a:rPr lang="en-US" altLang="en-US" dirty="0"/>
              <a:t> tumors are at risk of xerostomia.</a:t>
            </a:r>
          </a:p>
        </p:txBody>
      </p:sp>
      <p:sp>
        <p:nvSpPr>
          <p:cNvPr id="757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33425" indent="-280988">
              <a:defRPr>
                <a:solidFill>
                  <a:schemeClr val="tx1"/>
                </a:solidFill>
                <a:latin typeface="Arial" charset="0"/>
              </a:defRPr>
            </a:lvl2pPr>
            <a:lvl3pPr marL="1128713" indent="-225425">
              <a:defRPr>
                <a:solidFill>
                  <a:schemeClr val="tx1"/>
                </a:solidFill>
                <a:latin typeface="Arial" charset="0"/>
              </a:defRPr>
            </a:lvl3pPr>
            <a:lvl4pPr marL="1581150" indent="-225425">
              <a:defRPr>
                <a:solidFill>
                  <a:schemeClr val="tx1"/>
                </a:solidFill>
                <a:latin typeface="Arial" charset="0"/>
              </a:defRPr>
            </a:lvl4pPr>
            <a:lvl5pPr marL="2033588" indent="-225425">
              <a:defRPr>
                <a:solidFill>
                  <a:schemeClr val="tx1"/>
                </a:solidFill>
                <a:latin typeface="Arial" charset="0"/>
              </a:defRPr>
            </a:lvl5pPr>
            <a:lvl6pPr marL="2490788" indent="-225425" eaLnBrk="0" fontAlgn="base" hangingPunct="0">
              <a:spcBef>
                <a:spcPct val="0"/>
              </a:spcBef>
              <a:spcAft>
                <a:spcPct val="0"/>
              </a:spcAft>
              <a:defRPr>
                <a:solidFill>
                  <a:schemeClr val="tx1"/>
                </a:solidFill>
                <a:latin typeface="Arial" charset="0"/>
              </a:defRPr>
            </a:lvl6pPr>
            <a:lvl7pPr marL="2947988" indent="-225425" eaLnBrk="0" fontAlgn="base" hangingPunct="0">
              <a:spcBef>
                <a:spcPct val="0"/>
              </a:spcBef>
              <a:spcAft>
                <a:spcPct val="0"/>
              </a:spcAft>
              <a:defRPr>
                <a:solidFill>
                  <a:schemeClr val="tx1"/>
                </a:solidFill>
                <a:latin typeface="Arial" charset="0"/>
              </a:defRPr>
            </a:lvl7pPr>
            <a:lvl8pPr marL="3405188" indent="-225425" eaLnBrk="0" fontAlgn="base" hangingPunct="0">
              <a:spcBef>
                <a:spcPct val="0"/>
              </a:spcBef>
              <a:spcAft>
                <a:spcPct val="0"/>
              </a:spcAft>
              <a:defRPr>
                <a:solidFill>
                  <a:schemeClr val="tx1"/>
                </a:solidFill>
                <a:latin typeface="Arial" charset="0"/>
              </a:defRPr>
            </a:lvl8pPr>
            <a:lvl9pPr marL="3862388" indent="-225425" eaLnBrk="0" fontAlgn="base" hangingPunct="0">
              <a:spcBef>
                <a:spcPct val="0"/>
              </a:spcBef>
              <a:spcAft>
                <a:spcPct val="0"/>
              </a:spcAft>
              <a:defRPr>
                <a:solidFill>
                  <a:schemeClr val="tx1"/>
                </a:solidFill>
                <a:latin typeface="Arial" charset="0"/>
              </a:defRPr>
            </a:lvl9pPr>
          </a:lstStyle>
          <a:p>
            <a:fld id="{C63CC696-84F5-4B26-92C6-8E61302D5FAA}" type="slidenum">
              <a:rPr lang="en-US" altLang="en-US" smtClean="0"/>
              <a:pPr/>
              <a:t>65</a:t>
            </a:fld>
            <a:endParaRPr lang="en-US" altLang="en-US" dirty="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Primary care clinicians should</a:t>
            </a:r>
          </a:p>
          <a:p>
            <a:endParaRPr lang="en-US" altLang="en-US" dirty="0"/>
          </a:p>
          <a:p>
            <a:r>
              <a:rPr lang="en-US" altLang="en-US" dirty="0"/>
              <a:t>Monitor for swelling of the jaw and/or jaw pain indicating possible osteonecrosis</a:t>
            </a:r>
          </a:p>
          <a:p>
            <a:r>
              <a:rPr lang="en-US" altLang="en-US" dirty="0"/>
              <a:t>Administer conservative treatment protocols, such as broad-spectrum antibiotics and daily saline or aqueous chlorhexidine gluconate irrigations for early-stage lesions</a:t>
            </a:r>
          </a:p>
          <a:p>
            <a:r>
              <a:rPr lang="en-US" altLang="en-US" dirty="0"/>
              <a:t>Refer to a head and neck surgeon for consideration of hyperbaric oxygen therapy for early and intermediate lesions, for debridement of necrotic bone while undergoing conservative management, or for external mandible bony exposure through the skin</a:t>
            </a:r>
          </a:p>
          <a:p>
            <a:br>
              <a:rPr lang="en-US" altLang="en-US" dirty="0"/>
            </a:br>
            <a:r>
              <a:rPr lang="en-US" altLang="en-US" dirty="0"/>
              <a:t>RT to the oral cavity and salivary glands increases the risk of osteonecrosis.</a:t>
            </a:r>
          </a:p>
        </p:txBody>
      </p:sp>
      <p:sp>
        <p:nvSpPr>
          <p:cNvPr id="768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33425" indent="-280988">
              <a:defRPr>
                <a:solidFill>
                  <a:schemeClr val="tx1"/>
                </a:solidFill>
                <a:latin typeface="Arial" charset="0"/>
              </a:defRPr>
            </a:lvl2pPr>
            <a:lvl3pPr marL="1128713" indent="-225425">
              <a:defRPr>
                <a:solidFill>
                  <a:schemeClr val="tx1"/>
                </a:solidFill>
                <a:latin typeface="Arial" charset="0"/>
              </a:defRPr>
            </a:lvl3pPr>
            <a:lvl4pPr marL="1581150" indent="-225425">
              <a:defRPr>
                <a:solidFill>
                  <a:schemeClr val="tx1"/>
                </a:solidFill>
                <a:latin typeface="Arial" charset="0"/>
              </a:defRPr>
            </a:lvl4pPr>
            <a:lvl5pPr marL="2033588" indent="-225425">
              <a:defRPr>
                <a:solidFill>
                  <a:schemeClr val="tx1"/>
                </a:solidFill>
                <a:latin typeface="Arial" charset="0"/>
              </a:defRPr>
            </a:lvl5pPr>
            <a:lvl6pPr marL="2490788" indent="-225425" eaLnBrk="0" fontAlgn="base" hangingPunct="0">
              <a:spcBef>
                <a:spcPct val="0"/>
              </a:spcBef>
              <a:spcAft>
                <a:spcPct val="0"/>
              </a:spcAft>
              <a:defRPr>
                <a:solidFill>
                  <a:schemeClr val="tx1"/>
                </a:solidFill>
                <a:latin typeface="Arial" charset="0"/>
              </a:defRPr>
            </a:lvl6pPr>
            <a:lvl7pPr marL="2947988" indent="-225425" eaLnBrk="0" fontAlgn="base" hangingPunct="0">
              <a:spcBef>
                <a:spcPct val="0"/>
              </a:spcBef>
              <a:spcAft>
                <a:spcPct val="0"/>
              </a:spcAft>
              <a:defRPr>
                <a:solidFill>
                  <a:schemeClr val="tx1"/>
                </a:solidFill>
                <a:latin typeface="Arial" charset="0"/>
              </a:defRPr>
            </a:lvl7pPr>
            <a:lvl8pPr marL="3405188" indent="-225425" eaLnBrk="0" fontAlgn="base" hangingPunct="0">
              <a:spcBef>
                <a:spcPct val="0"/>
              </a:spcBef>
              <a:spcAft>
                <a:spcPct val="0"/>
              </a:spcAft>
              <a:defRPr>
                <a:solidFill>
                  <a:schemeClr val="tx1"/>
                </a:solidFill>
                <a:latin typeface="Arial" charset="0"/>
              </a:defRPr>
            </a:lvl8pPr>
            <a:lvl9pPr marL="3862388" indent="-225425" eaLnBrk="0" fontAlgn="base" hangingPunct="0">
              <a:spcBef>
                <a:spcPct val="0"/>
              </a:spcBef>
              <a:spcAft>
                <a:spcPct val="0"/>
              </a:spcAft>
              <a:defRPr>
                <a:solidFill>
                  <a:schemeClr val="tx1"/>
                </a:solidFill>
                <a:latin typeface="Arial" charset="0"/>
              </a:defRPr>
            </a:lvl9pPr>
          </a:lstStyle>
          <a:p>
            <a:fld id="{0A332645-08A6-4DD6-8D24-793A20775AFB}" type="slidenum">
              <a:rPr lang="en-US" altLang="en-US" smtClean="0"/>
              <a:pPr/>
              <a:t>66</a:t>
            </a:fld>
            <a:endParaRPr lang="en-US" altLang="en-US" dirty="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Primary</a:t>
            </a:r>
            <a:r>
              <a:rPr lang="en-US" altLang="en-US" baseline="0" dirty="0"/>
              <a:t> care clinicians should</a:t>
            </a:r>
          </a:p>
          <a:p>
            <a:endParaRPr lang="en-US" altLang="en-US" baseline="0" dirty="0"/>
          </a:p>
          <a:p>
            <a:pPr lvl="0" rtl="0"/>
            <a:r>
              <a:rPr lang="en-US" dirty="0">
                <a:solidFill>
                  <a:schemeClr val="tx1"/>
                </a:solidFill>
              </a:rPr>
              <a:t>Refer to a qualified dental professional for treatment and management of complicated oral conditions and infections</a:t>
            </a:r>
          </a:p>
          <a:p>
            <a:pPr lvl="0" rtl="0"/>
            <a:r>
              <a:rPr lang="en-US" dirty="0">
                <a:solidFill>
                  <a:schemeClr val="tx1"/>
                </a:solidFill>
              </a:rPr>
              <a:t>Consider systemic fluconazole and/or localized therapy of </a:t>
            </a:r>
            <a:r>
              <a:rPr lang="en-US" dirty="0" err="1">
                <a:solidFill>
                  <a:schemeClr val="tx1"/>
                </a:solidFill>
              </a:rPr>
              <a:t>clotrimazole</a:t>
            </a:r>
            <a:r>
              <a:rPr lang="en-US" dirty="0">
                <a:solidFill>
                  <a:schemeClr val="tx1"/>
                </a:solidFill>
              </a:rPr>
              <a:t> troches to treat oral fungal infections</a:t>
            </a:r>
          </a:p>
          <a:p>
            <a:endParaRPr lang="en-US" altLang="en-US" dirty="0"/>
          </a:p>
          <a:p>
            <a:r>
              <a:rPr lang="en-US" sz="1200" b="0" i="0" kern="1200" dirty="0">
                <a:solidFill>
                  <a:schemeClr val="tx1"/>
                </a:solidFill>
                <a:effectLst/>
                <a:latin typeface="+mn-lt"/>
                <a:ea typeface="+mn-ea"/>
                <a:cs typeface="+mn-cs"/>
              </a:rPr>
              <a:t>Many aerobic, anaerobic, and facultative anaerobic Gram-positive and Gram-negative bacteria exist as part of the normal flora of the oral cavity. With treatment-related </a:t>
            </a:r>
            <a:r>
              <a:rPr lang="en-US" sz="1200" b="0" i="0" kern="1200" dirty="0" err="1">
                <a:solidFill>
                  <a:schemeClr val="tx1"/>
                </a:solidFill>
                <a:effectLst/>
                <a:latin typeface="+mn-lt"/>
                <a:ea typeface="+mn-ea"/>
                <a:cs typeface="+mn-cs"/>
              </a:rPr>
              <a:t>mucositis</a:t>
            </a:r>
            <a:r>
              <a:rPr lang="en-US" sz="1200" b="0" i="0" kern="1200" dirty="0">
                <a:solidFill>
                  <a:schemeClr val="tx1"/>
                </a:solidFill>
                <a:effectLst/>
                <a:latin typeface="+mn-lt"/>
                <a:ea typeface="+mn-ea"/>
                <a:cs typeface="+mn-cs"/>
              </a:rPr>
              <a:t> and resultant xerostomia, the normal bacteria flora of the mouth is disturbed resulting frequently in fungal overgrowth in the oral and </a:t>
            </a:r>
            <a:r>
              <a:rPr lang="en-US" sz="1200" b="0" i="0" kern="1200" dirty="0" err="1">
                <a:solidFill>
                  <a:schemeClr val="tx1"/>
                </a:solidFill>
                <a:effectLst/>
                <a:latin typeface="+mn-lt"/>
                <a:ea typeface="+mn-ea"/>
                <a:cs typeface="+mn-cs"/>
              </a:rPr>
              <a:t>hypopharyngeal</a:t>
            </a:r>
            <a:r>
              <a:rPr lang="en-US" sz="1200" b="0" i="0" kern="1200" dirty="0">
                <a:solidFill>
                  <a:schemeClr val="tx1"/>
                </a:solidFill>
                <a:effectLst/>
                <a:latin typeface="+mn-lt"/>
                <a:ea typeface="+mn-ea"/>
                <a:cs typeface="+mn-cs"/>
              </a:rPr>
              <a:t> areas, which may cause aggravation or recurrence of </a:t>
            </a:r>
            <a:r>
              <a:rPr lang="en-US" sz="1200" b="0" i="0" kern="1200" dirty="0" err="1">
                <a:solidFill>
                  <a:schemeClr val="tx1"/>
                </a:solidFill>
                <a:effectLst/>
                <a:latin typeface="+mn-lt"/>
                <a:ea typeface="+mn-ea"/>
                <a:cs typeface="+mn-cs"/>
              </a:rPr>
              <a:t>mucositis</a:t>
            </a:r>
            <a:r>
              <a:rPr lang="en-US" sz="1200" b="0" i="0" kern="1200" dirty="0">
                <a:solidFill>
                  <a:schemeClr val="tx1"/>
                </a:solidFill>
                <a:effectLst/>
                <a:latin typeface="+mn-lt"/>
                <a:ea typeface="+mn-ea"/>
                <a:cs typeface="+mn-cs"/>
              </a:rPr>
              <a:t> after treatment.</a:t>
            </a:r>
            <a:endParaRPr lang="en-US" altLang="en-US" dirty="0"/>
          </a:p>
        </p:txBody>
      </p:sp>
      <p:sp>
        <p:nvSpPr>
          <p:cNvPr id="778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33425" indent="-280988">
              <a:defRPr>
                <a:solidFill>
                  <a:schemeClr val="tx1"/>
                </a:solidFill>
                <a:latin typeface="Arial" charset="0"/>
              </a:defRPr>
            </a:lvl2pPr>
            <a:lvl3pPr marL="1128713" indent="-225425">
              <a:defRPr>
                <a:solidFill>
                  <a:schemeClr val="tx1"/>
                </a:solidFill>
                <a:latin typeface="Arial" charset="0"/>
              </a:defRPr>
            </a:lvl3pPr>
            <a:lvl4pPr marL="1581150" indent="-225425">
              <a:defRPr>
                <a:solidFill>
                  <a:schemeClr val="tx1"/>
                </a:solidFill>
                <a:latin typeface="Arial" charset="0"/>
              </a:defRPr>
            </a:lvl4pPr>
            <a:lvl5pPr marL="2033588" indent="-225425">
              <a:defRPr>
                <a:solidFill>
                  <a:schemeClr val="tx1"/>
                </a:solidFill>
                <a:latin typeface="Arial" charset="0"/>
              </a:defRPr>
            </a:lvl5pPr>
            <a:lvl6pPr marL="2490788" indent="-225425" eaLnBrk="0" fontAlgn="base" hangingPunct="0">
              <a:spcBef>
                <a:spcPct val="0"/>
              </a:spcBef>
              <a:spcAft>
                <a:spcPct val="0"/>
              </a:spcAft>
              <a:defRPr>
                <a:solidFill>
                  <a:schemeClr val="tx1"/>
                </a:solidFill>
                <a:latin typeface="Arial" charset="0"/>
              </a:defRPr>
            </a:lvl6pPr>
            <a:lvl7pPr marL="2947988" indent="-225425" eaLnBrk="0" fontAlgn="base" hangingPunct="0">
              <a:spcBef>
                <a:spcPct val="0"/>
              </a:spcBef>
              <a:spcAft>
                <a:spcPct val="0"/>
              </a:spcAft>
              <a:defRPr>
                <a:solidFill>
                  <a:schemeClr val="tx1"/>
                </a:solidFill>
                <a:latin typeface="Arial" charset="0"/>
              </a:defRPr>
            </a:lvl7pPr>
            <a:lvl8pPr marL="3405188" indent="-225425" eaLnBrk="0" fontAlgn="base" hangingPunct="0">
              <a:spcBef>
                <a:spcPct val="0"/>
              </a:spcBef>
              <a:spcAft>
                <a:spcPct val="0"/>
              </a:spcAft>
              <a:defRPr>
                <a:solidFill>
                  <a:schemeClr val="tx1"/>
                </a:solidFill>
                <a:latin typeface="Arial" charset="0"/>
              </a:defRPr>
            </a:lvl8pPr>
            <a:lvl9pPr marL="3862388" indent="-225425" eaLnBrk="0" fontAlgn="base" hangingPunct="0">
              <a:spcBef>
                <a:spcPct val="0"/>
              </a:spcBef>
              <a:spcAft>
                <a:spcPct val="0"/>
              </a:spcAft>
              <a:defRPr>
                <a:solidFill>
                  <a:schemeClr val="tx1"/>
                </a:solidFill>
                <a:latin typeface="Arial" charset="0"/>
              </a:defRPr>
            </a:lvl9pPr>
          </a:lstStyle>
          <a:p>
            <a:fld id="{70063565-B952-40A1-99A5-20917BE68F47}" type="slidenum">
              <a:rPr lang="en-US" altLang="en-US" smtClean="0"/>
              <a:pPr/>
              <a:t>67</a:t>
            </a:fld>
            <a:endParaRPr lang="en-US" altLang="en-US" dirty="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discuss assessment and management of psychosocial</a:t>
            </a:r>
            <a:r>
              <a:rPr lang="en-US" baseline="0" dirty="0"/>
              <a:t> effects that HNC survivors potentially experience. </a:t>
            </a:r>
            <a:endParaRPr lang="en-US" dirty="0"/>
          </a:p>
        </p:txBody>
      </p:sp>
      <p:sp>
        <p:nvSpPr>
          <p:cNvPr id="4" name="Slide Number Placeholder 3"/>
          <p:cNvSpPr>
            <a:spLocks noGrp="1"/>
          </p:cNvSpPr>
          <p:nvPr>
            <p:ph type="sldNum" sz="quarter" idx="10"/>
          </p:nvPr>
        </p:nvSpPr>
        <p:spPr/>
        <p:txBody>
          <a:bodyPr/>
          <a:lstStyle/>
          <a:p>
            <a:pPr>
              <a:defRPr/>
            </a:pPr>
            <a:fld id="{EF6031E2-9B51-4E09-9518-EF6DA62451D3}" type="slidenum">
              <a:rPr lang="en-US" altLang="en-US" smtClean="0"/>
              <a:pPr>
                <a:defRPr/>
              </a:pPr>
              <a:t>68</a:t>
            </a:fld>
            <a:endParaRPr lang="en-US" altLang="en-US" dirty="0"/>
          </a:p>
        </p:txBody>
      </p:sp>
    </p:spTree>
    <p:extLst>
      <p:ext uri="{BB962C8B-B14F-4D97-AF65-F5344CB8AC3E}">
        <p14:creationId xmlns:p14="http://schemas.microsoft.com/office/powerpoint/2010/main" val="115229877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Primary care clinicians should</a:t>
            </a:r>
          </a:p>
          <a:p>
            <a:endParaRPr lang="en-US" altLang="en-US" dirty="0"/>
          </a:p>
          <a:p>
            <a:pPr lvl="0" rtl="0"/>
            <a:r>
              <a:rPr lang="en-US" dirty="0"/>
              <a:t>Assess for body and self-image concerns </a:t>
            </a:r>
          </a:p>
          <a:p>
            <a:pPr lvl="0" rtl="0"/>
            <a:r>
              <a:rPr lang="en-US" dirty="0"/>
              <a:t>Refer for psychosocial care as indicated </a:t>
            </a:r>
          </a:p>
          <a:p>
            <a:endParaRPr lang="en-US" altLang="en-US" dirty="0"/>
          </a:p>
          <a:p>
            <a:r>
              <a:rPr lang="en-US" altLang="en-US" dirty="0"/>
              <a:t>Prevalence of body image concerns and diminished self-perception among HNC survivors is high. One study reported 75% of HNC survivors were concerned or embarrassed by body changes after diagnosis, 50% had frequent thoughts about appearance changes, 38% avoided social activities, and 33% had behavioral concerns regarding grooming. Importantly, 69% were dissatisfied with information provided by clinicians related to body image.</a:t>
            </a:r>
          </a:p>
        </p:txBody>
      </p:sp>
      <p:sp>
        <p:nvSpPr>
          <p:cNvPr id="788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33425" indent="-280988">
              <a:defRPr>
                <a:solidFill>
                  <a:schemeClr val="tx1"/>
                </a:solidFill>
                <a:latin typeface="Arial" charset="0"/>
              </a:defRPr>
            </a:lvl2pPr>
            <a:lvl3pPr marL="1128713" indent="-225425">
              <a:defRPr>
                <a:solidFill>
                  <a:schemeClr val="tx1"/>
                </a:solidFill>
                <a:latin typeface="Arial" charset="0"/>
              </a:defRPr>
            </a:lvl3pPr>
            <a:lvl4pPr marL="1581150" indent="-225425">
              <a:defRPr>
                <a:solidFill>
                  <a:schemeClr val="tx1"/>
                </a:solidFill>
                <a:latin typeface="Arial" charset="0"/>
              </a:defRPr>
            </a:lvl4pPr>
            <a:lvl5pPr marL="2033588" indent="-225425">
              <a:defRPr>
                <a:solidFill>
                  <a:schemeClr val="tx1"/>
                </a:solidFill>
                <a:latin typeface="Arial" charset="0"/>
              </a:defRPr>
            </a:lvl5pPr>
            <a:lvl6pPr marL="2490788" indent="-225425" eaLnBrk="0" fontAlgn="base" hangingPunct="0">
              <a:spcBef>
                <a:spcPct val="0"/>
              </a:spcBef>
              <a:spcAft>
                <a:spcPct val="0"/>
              </a:spcAft>
              <a:defRPr>
                <a:solidFill>
                  <a:schemeClr val="tx1"/>
                </a:solidFill>
                <a:latin typeface="Arial" charset="0"/>
              </a:defRPr>
            </a:lvl6pPr>
            <a:lvl7pPr marL="2947988" indent="-225425" eaLnBrk="0" fontAlgn="base" hangingPunct="0">
              <a:spcBef>
                <a:spcPct val="0"/>
              </a:spcBef>
              <a:spcAft>
                <a:spcPct val="0"/>
              </a:spcAft>
              <a:defRPr>
                <a:solidFill>
                  <a:schemeClr val="tx1"/>
                </a:solidFill>
                <a:latin typeface="Arial" charset="0"/>
              </a:defRPr>
            </a:lvl7pPr>
            <a:lvl8pPr marL="3405188" indent="-225425" eaLnBrk="0" fontAlgn="base" hangingPunct="0">
              <a:spcBef>
                <a:spcPct val="0"/>
              </a:spcBef>
              <a:spcAft>
                <a:spcPct val="0"/>
              </a:spcAft>
              <a:defRPr>
                <a:solidFill>
                  <a:schemeClr val="tx1"/>
                </a:solidFill>
                <a:latin typeface="Arial" charset="0"/>
              </a:defRPr>
            </a:lvl8pPr>
            <a:lvl9pPr marL="3862388" indent="-225425" eaLnBrk="0" fontAlgn="base" hangingPunct="0">
              <a:spcBef>
                <a:spcPct val="0"/>
              </a:spcBef>
              <a:spcAft>
                <a:spcPct val="0"/>
              </a:spcAft>
              <a:defRPr>
                <a:solidFill>
                  <a:schemeClr val="tx1"/>
                </a:solidFill>
                <a:latin typeface="Arial" charset="0"/>
              </a:defRPr>
            </a:lvl9pPr>
          </a:lstStyle>
          <a:p>
            <a:fld id="{3CC325A7-937C-478A-BE5A-E0037C717F9E}" type="slidenum">
              <a:rPr lang="en-US" altLang="en-US" smtClean="0"/>
              <a:pPr/>
              <a:t>69</a:t>
            </a:fld>
            <a:endParaRPr lang="en-US" altLang="en-US" dirty="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Primary care clinicians should</a:t>
            </a:r>
          </a:p>
          <a:p>
            <a:endParaRPr lang="en-US" altLang="en-US" dirty="0"/>
          </a:p>
          <a:p>
            <a:r>
              <a:rPr lang="en-US" altLang="en-US" dirty="0"/>
              <a:t>Assess for distress, depression and/or anxiety periodically (3 months post treatment and at least annually) ideally using a validated screening tool</a:t>
            </a:r>
          </a:p>
          <a:p>
            <a:r>
              <a:rPr lang="en-US" altLang="en-US" dirty="0"/>
              <a:t>Offer in-office counseling and/or pharmacotherapy and/or refer to appropriate psycho-oncology and mental health resources as clinically indicated if signs of distress, depression or anxiety are present </a:t>
            </a:r>
          </a:p>
          <a:p>
            <a:r>
              <a:rPr lang="en-US" altLang="en-US" dirty="0"/>
              <a:t>Refer to mental health specialists for specific </a:t>
            </a:r>
            <a:r>
              <a:rPr lang="en-US" altLang="en-US" dirty="0" err="1"/>
              <a:t>QoL</a:t>
            </a:r>
            <a:r>
              <a:rPr lang="en-US" altLang="en-US" dirty="0"/>
              <a:t> concerns, such as social workers for issues like financial and employment challenges or addiction specialists for substance abuse</a:t>
            </a:r>
          </a:p>
          <a:p>
            <a:endParaRPr lang="en-US" altLang="en-US" dirty="0"/>
          </a:p>
          <a:p>
            <a:r>
              <a:rPr lang="en-US" altLang="en-US" dirty="0"/>
              <a:t>Among cancer survivors in general, an estimated 18% and 13% of  HNC survivors experience anxiety and depression, respectively. One study reported HNC survivors experienced social role disruption at 81% and depressive symptoms at 72%. Another study reported 15 to 50% of HNC survivors experience depressive disorders compared with 15 to 25% of the general population. Still another study reported 75% HNC survivors reported emotional concerns and more than 50% had feelings of worry. Fear of recurrence is a concern among HNC survivors since the risk of recurrence and/or SPC is high at 23-36%.</a:t>
            </a:r>
          </a:p>
        </p:txBody>
      </p:sp>
      <p:sp>
        <p:nvSpPr>
          <p:cNvPr id="798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33425" indent="-280988">
              <a:defRPr>
                <a:solidFill>
                  <a:schemeClr val="tx1"/>
                </a:solidFill>
                <a:latin typeface="Arial" charset="0"/>
              </a:defRPr>
            </a:lvl2pPr>
            <a:lvl3pPr marL="1128713" indent="-225425">
              <a:defRPr>
                <a:solidFill>
                  <a:schemeClr val="tx1"/>
                </a:solidFill>
                <a:latin typeface="Arial" charset="0"/>
              </a:defRPr>
            </a:lvl3pPr>
            <a:lvl4pPr marL="1581150" indent="-225425">
              <a:defRPr>
                <a:solidFill>
                  <a:schemeClr val="tx1"/>
                </a:solidFill>
                <a:latin typeface="Arial" charset="0"/>
              </a:defRPr>
            </a:lvl4pPr>
            <a:lvl5pPr marL="2033588" indent="-225425">
              <a:defRPr>
                <a:solidFill>
                  <a:schemeClr val="tx1"/>
                </a:solidFill>
                <a:latin typeface="Arial" charset="0"/>
              </a:defRPr>
            </a:lvl5pPr>
            <a:lvl6pPr marL="2490788" indent="-225425" eaLnBrk="0" fontAlgn="base" hangingPunct="0">
              <a:spcBef>
                <a:spcPct val="0"/>
              </a:spcBef>
              <a:spcAft>
                <a:spcPct val="0"/>
              </a:spcAft>
              <a:defRPr>
                <a:solidFill>
                  <a:schemeClr val="tx1"/>
                </a:solidFill>
                <a:latin typeface="Arial" charset="0"/>
              </a:defRPr>
            </a:lvl6pPr>
            <a:lvl7pPr marL="2947988" indent="-225425" eaLnBrk="0" fontAlgn="base" hangingPunct="0">
              <a:spcBef>
                <a:spcPct val="0"/>
              </a:spcBef>
              <a:spcAft>
                <a:spcPct val="0"/>
              </a:spcAft>
              <a:defRPr>
                <a:solidFill>
                  <a:schemeClr val="tx1"/>
                </a:solidFill>
                <a:latin typeface="Arial" charset="0"/>
              </a:defRPr>
            </a:lvl7pPr>
            <a:lvl8pPr marL="3405188" indent="-225425" eaLnBrk="0" fontAlgn="base" hangingPunct="0">
              <a:spcBef>
                <a:spcPct val="0"/>
              </a:spcBef>
              <a:spcAft>
                <a:spcPct val="0"/>
              </a:spcAft>
              <a:defRPr>
                <a:solidFill>
                  <a:schemeClr val="tx1"/>
                </a:solidFill>
                <a:latin typeface="Arial" charset="0"/>
              </a:defRPr>
            </a:lvl8pPr>
            <a:lvl9pPr marL="3862388" indent="-225425" eaLnBrk="0" fontAlgn="base" hangingPunct="0">
              <a:spcBef>
                <a:spcPct val="0"/>
              </a:spcBef>
              <a:spcAft>
                <a:spcPct val="0"/>
              </a:spcAft>
              <a:defRPr>
                <a:solidFill>
                  <a:schemeClr val="tx1"/>
                </a:solidFill>
                <a:latin typeface="Arial" charset="0"/>
              </a:defRPr>
            </a:lvl9pPr>
          </a:lstStyle>
          <a:p>
            <a:fld id="{D326185F-43EB-4D11-AA99-2C55E80CE1FD}" type="slidenum">
              <a:rPr lang="en-US" altLang="en-US" smtClean="0"/>
              <a:pPr/>
              <a:t>70</a:t>
            </a:fld>
            <a:endParaRPr lang="en-US"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dirty="0"/>
              <a:t>  </a:t>
            </a:r>
            <a:r>
              <a:rPr lang="en-US" altLang="en-US" dirty="0"/>
              <a:t>The guideline recommendations featured in this module are from the American Cancer Society Head and Neck Cancer Survivorship Care Guideline published in 2016. </a:t>
            </a:r>
          </a:p>
          <a:p>
            <a:endParaRPr lang="en-US" altLang="en-US" dirty="0"/>
          </a:p>
          <a:p>
            <a:r>
              <a:rPr lang="en-US" altLang="en-US" dirty="0"/>
              <a:t>The guideline panel represented a diverse workgroup of clinicians, including a primary care clinician, dentist, oncologist (surgical, medical, and radiation), clinical psychologist, speech-language pathologist, rehabilitation specialist, nurse, and a cancer survivor to both avoid the appearance of professional conflicts and use a multidisciplinary approach to creating a comprehensive guideline representative of the essential elements of high quality clinical follow-up care.</a:t>
            </a:r>
          </a:p>
          <a:p>
            <a:endParaRPr lang="en-US" altLang="en-US" dirty="0"/>
          </a:p>
          <a:p>
            <a:r>
              <a:rPr lang="en-US" altLang="en-US" dirty="0"/>
              <a:t>ACS staff conducted preliminary systematic evidence reviews to develop a foundation for expert panelists. Expert panelists were divided into topic focused subgroups and conducted additional literature review and analysis to serve as the basis for all guideline</a:t>
            </a:r>
            <a:r>
              <a:rPr lang="en-US" altLang="en-US" baseline="0" dirty="0"/>
              <a:t> recommendations</a:t>
            </a:r>
            <a:r>
              <a:rPr lang="en-US" altLang="en-US" dirty="0"/>
              <a:t>. </a:t>
            </a:r>
          </a:p>
          <a:p>
            <a:endParaRPr lang="en-US" altLang="en-US" dirty="0"/>
          </a:p>
          <a:p>
            <a:r>
              <a:rPr lang="en-US" altLang="en-US" dirty="0"/>
              <a:t>Where applicable, existing guidelines for health promotion, screening, surveillance, psychosocial care, and long-term and late effects were leveraged.</a:t>
            </a:r>
          </a:p>
          <a:p>
            <a:endParaRPr lang="en-US" altLang="en-US" dirty="0"/>
          </a:p>
          <a:p>
            <a:r>
              <a:rPr lang="en-US" altLang="en-US" dirty="0"/>
              <a:t>Of the 2,081 articles identified in the search, 349 articles met inclusion criteria for the literature review. 184 articles were used to support the guideline and were included in the guideline as the evidence base. </a:t>
            </a:r>
          </a:p>
          <a:p>
            <a:endParaRPr lang="en-US" altLang="en-US" dirty="0"/>
          </a:p>
          <a:p>
            <a:r>
              <a:rPr lang="en-US" altLang="en-US" dirty="0"/>
              <a:t>Prior to publication, all draft cancer survivorship care guideline recommendations were vetted by internal experts, the ACS Priority Mission Outcomes Committee and National Board of Directors, and relevant external experts. </a:t>
            </a:r>
          </a:p>
          <a:p>
            <a:endParaRPr lang="en-US" altLang="en-US" dirty="0"/>
          </a:p>
          <a:p>
            <a:r>
              <a:rPr lang="en-US" altLang="en-US" dirty="0"/>
              <a:t>Moving forward, ACS survivorship care guidelines will be updated every 5 years and as new research is available to support revision.</a:t>
            </a:r>
          </a:p>
          <a:p>
            <a:endParaRPr lang="en-US" altLang="en-US" b="1" dirty="0"/>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22313" indent="-276225">
              <a:spcBef>
                <a:spcPct val="30000"/>
              </a:spcBef>
              <a:defRPr sz="1200">
                <a:solidFill>
                  <a:schemeClr val="tx1"/>
                </a:solidFill>
                <a:latin typeface="Calibri" pitchFamily="34" charset="0"/>
              </a:defRPr>
            </a:lvl2pPr>
            <a:lvl3pPr marL="1111250" indent="-220663">
              <a:spcBef>
                <a:spcPct val="30000"/>
              </a:spcBef>
              <a:defRPr sz="1200">
                <a:solidFill>
                  <a:schemeClr val="tx1"/>
                </a:solidFill>
                <a:latin typeface="Calibri" pitchFamily="34" charset="0"/>
              </a:defRPr>
            </a:lvl3pPr>
            <a:lvl4pPr marL="1557338" indent="-220663">
              <a:spcBef>
                <a:spcPct val="30000"/>
              </a:spcBef>
              <a:defRPr sz="1200">
                <a:solidFill>
                  <a:schemeClr val="tx1"/>
                </a:solidFill>
                <a:latin typeface="Calibri" pitchFamily="34" charset="0"/>
              </a:defRPr>
            </a:lvl4pPr>
            <a:lvl5pPr marL="2001838" indent="-220663">
              <a:spcBef>
                <a:spcPct val="30000"/>
              </a:spcBef>
              <a:defRPr sz="1200">
                <a:solidFill>
                  <a:schemeClr val="tx1"/>
                </a:solidFill>
                <a:latin typeface="Calibri" pitchFamily="34" charset="0"/>
              </a:defRPr>
            </a:lvl5pPr>
            <a:lvl6pPr marL="2459038" indent="-220663" eaLnBrk="0" fontAlgn="base" hangingPunct="0">
              <a:spcBef>
                <a:spcPct val="30000"/>
              </a:spcBef>
              <a:spcAft>
                <a:spcPct val="0"/>
              </a:spcAft>
              <a:defRPr sz="1200">
                <a:solidFill>
                  <a:schemeClr val="tx1"/>
                </a:solidFill>
                <a:latin typeface="Calibri" pitchFamily="34" charset="0"/>
              </a:defRPr>
            </a:lvl6pPr>
            <a:lvl7pPr marL="2916238" indent="-220663" eaLnBrk="0" fontAlgn="base" hangingPunct="0">
              <a:spcBef>
                <a:spcPct val="30000"/>
              </a:spcBef>
              <a:spcAft>
                <a:spcPct val="0"/>
              </a:spcAft>
              <a:defRPr sz="1200">
                <a:solidFill>
                  <a:schemeClr val="tx1"/>
                </a:solidFill>
                <a:latin typeface="Calibri" pitchFamily="34" charset="0"/>
              </a:defRPr>
            </a:lvl7pPr>
            <a:lvl8pPr marL="3373438" indent="-220663" eaLnBrk="0" fontAlgn="base" hangingPunct="0">
              <a:spcBef>
                <a:spcPct val="30000"/>
              </a:spcBef>
              <a:spcAft>
                <a:spcPct val="0"/>
              </a:spcAft>
              <a:defRPr sz="1200">
                <a:solidFill>
                  <a:schemeClr val="tx1"/>
                </a:solidFill>
                <a:latin typeface="Calibri" pitchFamily="34" charset="0"/>
              </a:defRPr>
            </a:lvl8pPr>
            <a:lvl9pPr marL="3830638" indent="-220663" eaLnBrk="0" fontAlgn="base" hangingPunct="0">
              <a:spcBef>
                <a:spcPct val="30000"/>
              </a:spcBef>
              <a:spcAft>
                <a:spcPct val="0"/>
              </a:spcAft>
              <a:defRPr sz="1200">
                <a:solidFill>
                  <a:schemeClr val="tx1"/>
                </a:solidFill>
                <a:latin typeface="Calibri" pitchFamily="34" charset="0"/>
              </a:defRPr>
            </a:lvl9pPr>
          </a:lstStyle>
          <a:p>
            <a:pPr>
              <a:spcBef>
                <a:spcPct val="0"/>
              </a:spcBef>
            </a:pPr>
            <a:fld id="{F51D026E-9B56-423C-A77A-FF993D6D7372}" type="slidenum">
              <a:rPr lang="en-US" altLang="en-US">
                <a:latin typeface="Arial" charset="0"/>
              </a:rPr>
              <a:pPr>
                <a:spcBef>
                  <a:spcPct val="0"/>
                </a:spcBef>
              </a:pPr>
              <a:t>8</a:t>
            </a:fld>
            <a:endParaRPr lang="en-US" altLang="en-US" dirty="0">
              <a:latin typeface="Arial" charset="0"/>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Let’s now review the health promotion recommendations for HNC survivors.</a:t>
            </a:r>
          </a:p>
        </p:txBody>
      </p:sp>
      <p:sp>
        <p:nvSpPr>
          <p:cNvPr id="809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33425" indent="-280988">
              <a:defRPr>
                <a:solidFill>
                  <a:schemeClr val="tx1"/>
                </a:solidFill>
                <a:latin typeface="Arial" charset="0"/>
              </a:defRPr>
            </a:lvl2pPr>
            <a:lvl3pPr marL="1128713" indent="-225425">
              <a:defRPr>
                <a:solidFill>
                  <a:schemeClr val="tx1"/>
                </a:solidFill>
                <a:latin typeface="Arial" charset="0"/>
              </a:defRPr>
            </a:lvl3pPr>
            <a:lvl4pPr marL="1581150" indent="-225425">
              <a:defRPr>
                <a:solidFill>
                  <a:schemeClr val="tx1"/>
                </a:solidFill>
                <a:latin typeface="Arial" charset="0"/>
              </a:defRPr>
            </a:lvl4pPr>
            <a:lvl5pPr marL="2033588" indent="-225425">
              <a:defRPr>
                <a:solidFill>
                  <a:schemeClr val="tx1"/>
                </a:solidFill>
                <a:latin typeface="Arial" charset="0"/>
              </a:defRPr>
            </a:lvl5pPr>
            <a:lvl6pPr marL="2490788" indent="-225425" eaLnBrk="0" fontAlgn="base" hangingPunct="0">
              <a:spcBef>
                <a:spcPct val="0"/>
              </a:spcBef>
              <a:spcAft>
                <a:spcPct val="0"/>
              </a:spcAft>
              <a:defRPr>
                <a:solidFill>
                  <a:schemeClr val="tx1"/>
                </a:solidFill>
                <a:latin typeface="Arial" charset="0"/>
              </a:defRPr>
            </a:lvl6pPr>
            <a:lvl7pPr marL="2947988" indent="-225425" eaLnBrk="0" fontAlgn="base" hangingPunct="0">
              <a:spcBef>
                <a:spcPct val="0"/>
              </a:spcBef>
              <a:spcAft>
                <a:spcPct val="0"/>
              </a:spcAft>
              <a:defRPr>
                <a:solidFill>
                  <a:schemeClr val="tx1"/>
                </a:solidFill>
                <a:latin typeface="Arial" charset="0"/>
              </a:defRPr>
            </a:lvl7pPr>
            <a:lvl8pPr marL="3405188" indent="-225425" eaLnBrk="0" fontAlgn="base" hangingPunct="0">
              <a:spcBef>
                <a:spcPct val="0"/>
              </a:spcBef>
              <a:spcAft>
                <a:spcPct val="0"/>
              </a:spcAft>
              <a:defRPr>
                <a:solidFill>
                  <a:schemeClr val="tx1"/>
                </a:solidFill>
                <a:latin typeface="Arial" charset="0"/>
              </a:defRPr>
            </a:lvl8pPr>
            <a:lvl9pPr marL="3862388" indent="-225425" eaLnBrk="0" fontAlgn="base" hangingPunct="0">
              <a:spcBef>
                <a:spcPct val="0"/>
              </a:spcBef>
              <a:spcAft>
                <a:spcPct val="0"/>
              </a:spcAft>
              <a:defRPr>
                <a:solidFill>
                  <a:schemeClr val="tx1"/>
                </a:solidFill>
                <a:latin typeface="Arial" charset="0"/>
              </a:defRPr>
            </a:lvl9pPr>
          </a:lstStyle>
          <a:p>
            <a:fld id="{5042FA18-7D0A-4978-8AD3-834A18ADEDBA}" type="slidenum">
              <a:rPr lang="en-US" altLang="en-US" smtClean="0"/>
              <a:pPr/>
              <a:t>71</a:t>
            </a:fld>
            <a:endParaRPr lang="en-US" altLang="en-US" dirty="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b="1" dirty="0"/>
          </a:p>
          <a:p>
            <a:r>
              <a:rPr lang="en-US" altLang="en-US" i="1" dirty="0"/>
              <a:t>Information</a:t>
            </a:r>
          </a:p>
          <a:p>
            <a:r>
              <a:rPr lang="en-US" altLang="en-US" dirty="0"/>
              <a:t>Primary</a:t>
            </a:r>
            <a:r>
              <a:rPr lang="en-US" altLang="en-US" baseline="0" dirty="0"/>
              <a:t> care clinicians</a:t>
            </a:r>
            <a:r>
              <a:rPr lang="en-US" altLang="en-US" dirty="0"/>
              <a:t> should</a:t>
            </a:r>
          </a:p>
          <a:p>
            <a:r>
              <a:rPr lang="en-US" altLang="en-US" dirty="0"/>
              <a:t>- Assess the information needs of the HNC survivor related to HNC and its treatment, side effects, other health concerns, and available support services</a:t>
            </a:r>
          </a:p>
          <a:p>
            <a:r>
              <a:rPr lang="en-US" altLang="en-US" dirty="0"/>
              <a:t>-Provide or refer HNC survivors to appropriate resources to meet identified needs</a:t>
            </a:r>
          </a:p>
          <a:p>
            <a:endParaRPr lang="en-US" altLang="en-US" dirty="0"/>
          </a:p>
          <a:p>
            <a:r>
              <a:rPr lang="en-US" altLang="en-US" i="1" dirty="0"/>
              <a:t>Healthy weight</a:t>
            </a:r>
          </a:p>
          <a:p>
            <a:r>
              <a:rPr lang="en-US" altLang="en-US" dirty="0"/>
              <a:t>Primary</a:t>
            </a:r>
            <a:r>
              <a:rPr lang="en-US" altLang="en-US" baseline="0" dirty="0"/>
              <a:t> care clinicians</a:t>
            </a:r>
            <a:r>
              <a:rPr lang="en-US" altLang="en-US" dirty="0"/>
              <a:t> should</a:t>
            </a:r>
          </a:p>
          <a:p>
            <a:r>
              <a:rPr lang="en-US" altLang="en-US" dirty="0"/>
              <a:t>-Counsel survivors to achieve and maintain a healthy weight</a:t>
            </a:r>
          </a:p>
          <a:p>
            <a:r>
              <a:rPr lang="en-US" altLang="en-US" dirty="0"/>
              <a:t>-Counsel survivors on nutrition strategies to maintain a healthy weight for those at risk for cachexia</a:t>
            </a:r>
          </a:p>
          <a:p>
            <a:r>
              <a:rPr lang="en-US" altLang="en-US" dirty="0"/>
              <a:t>-Counsel survivors if overweight or obese to limit consumption of high-calorie foods and beverages and increase physical activity to promote and maintain weight loss</a:t>
            </a:r>
          </a:p>
          <a:p>
            <a:r>
              <a:rPr lang="en-US" altLang="en-US" dirty="0"/>
              <a:t>HNC survivors often experience significant, highly visible facial disfigurement and notable treatment-induced problems with eating, swallowing, and breathing. HNC survivors may also experience loss of taste and smell, excessive dry mouth, and other deficits of functioning in the oral cavity. These effects of treatment can be debilitating for patients, as they may negatively impact ability to eat. As a result, HNC survivors may have difficulty gaining and maintaining a healthy weight. Avoiding wasting should be a primary aim of health promotion with these patients.</a:t>
            </a:r>
          </a:p>
          <a:p>
            <a:endParaRPr lang="en-US" altLang="en-US" dirty="0"/>
          </a:p>
          <a:p>
            <a:r>
              <a:rPr lang="en-US" altLang="en-US" i="1" dirty="0"/>
              <a:t>Physical activity</a:t>
            </a:r>
          </a:p>
          <a:p>
            <a:r>
              <a:rPr lang="en-US" altLang="en-US" dirty="0"/>
              <a:t>Few HNC survivors</a:t>
            </a:r>
            <a:r>
              <a:rPr lang="en-US" altLang="en-US" baseline="0" dirty="0"/>
              <a:t> participate in moderate or vigorous exercise, and more than 50% are sedentary.</a:t>
            </a:r>
            <a:endParaRPr lang="en-US" altLang="en-US" dirty="0"/>
          </a:p>
          <a:p>
            <a:r>
              <a:rPr lang="en-US" altLang="en-US" dirty="0"/>
              <a:t>Primary</a:t>
            </a:r>
            <a:r>
              <a:rPr lang="en-US" altLang="en-US" baseline="0" dirty="0"/>
              <a:t> care clinicians</a:t>
            </a:r>
            <a:r>
              <a:rPr lang="en-US" altLang="en-US" dirty="0"/>
              <a:t> should</a:t>
            </a:r>
          </a:p>
          <a:p>
            <a:r>
              <a:rPr lang="en-US" altLang="en-US" dirty="0"/>
              <a:t>Counsel survivors to engage in regular physical activity consistent with the ACS guideline and specifically:</a:t>
            </a:r>
          </a:p>
          <a:p>
            <a:r>
              <a:rPr lang="en-US" altLang="en-US" dirty="0"/>
              <a:t>Counsel</a:t>
            </a:r>
            <a:r>
              <a:rPr lang="en-US" altLang="en-US" baseline="0" dirty="0"/>
              <a:t> survivors to a</a:t>
            </a:r>
            <a:r>
              <a:rPr lang="en-US" altLang="en-US" dirty="0"/>
              <a:t>void inactivity and return to normal daily activities as soon as possible following diagnosis</a:t>
            </a:r>
          </a:p>
          <a:p>
            <a:r>
              <a:rPr lang="en-US" altLang="en-US" dirty="0"/>
              <a:t>Counsel survivors to aim for at least 150 minutes of moderate or 75 minutes of vigorous aerobic exercise per week</a:t>
            </a:r>
          </a:p>
          <a:p>
            <a:r>
              <a:rPr lang="en-US" altLang="en-US" dirty="0"/>
              <a:t>Counsel survivors</a:t>
            </a:r>
            <a:r>
              <a:rPr lang="en-US" altLang="en-US" baseline="0" dirty="0"/>
              <a:t> to </a:t>
            </a:r>
            <a:r>
              <a:rPr lang="en-US" altLang="en-US" dirty="0"/>
              <a:t>include strength training exercises at least 2 days per week </a:t>
            </a:r>
          </a:p>
          <a:p>
            <a:endParaRPr lang="en-US" altLang="en-US" dirty="0"/>
          </a:p>
          <a:p>
            <a:r>
              <a:rPr lang="en-US" altLang="en-US" i="1" dirty="0"/>
              <a:t>Nutrition</a:t>
            </a:r>
          </a:p>
          <a:p>
            <a:r>
              <a:rPr lang="en-US" altLang="en-US" dirty="0"/>
              <a:t>An estimated 75% of all HNCs are related to tobacco and alcohol use. Thus, in addition to encouraging healthful eating, it is especially important to emphasize avoiding tobacco and alcohol. This is especially relevant to HNC survivors due to their substantial risk of SP HNC.</a:t>
            </a:r>
          </a:p>
          <a:p>
            <a:r>
              <a:rPr lang="en-US" altLang="en-US" dirty="0"/>
              <a:t>Primary care clinicians should</a:t>
            </a:r>
          </a:p>
          <a:p>
            <a:r>
              <a:rPr lang="en-US" altLang="en-US" dirty="0"/>
              <a:t>-Counsel HNC survivors to achieve a</a:t>
            </a:r>
            <a:r>
              <a:rPr lang="en-US" altLang="en-US" baseline="0" dirty="0"/>
              <a:t> </a:t>
            </a:r>
            <a:r>
              <a:rPr lang="en-US" altLang="en-US" dirty="0"/>
              <a:t>dietary pattern that is high in vegetables, fruits and whole gains and low in saturated fats, sufficient in dietary fiber and avoids alcohol consumption</a:t>
            </a:r>
          </a:p>
          <a:p>
            <a:r>
              <a:rPr lang="en-US" altLang="en-US" dirty="0"/>
              <a:t>-Refer survivors with nutrition-related challenges to a registered dietician or other specialist</a:t>
            </a:r>
          </a:p>
          <a:p>
            <a:endParaRPr lang="en-US" altLang="en-US" dirty="0"/>
          </a:p>
          <a:p>
            <a:r>
              <a:rPr lang="en-US" altLang="en-US" i="1" dirty="0"/>
              <a:t>Tobacco cessation</a:t>
            </a:r>
          </a:p>
          <a:p>
            <a:r>
              <a:rPr lang="en-US" altLang="en-US" dirty="0"/>
              <a:t>One study reported 48% of oral cavity and pharynx cancer deaths are attributable to smoking. Although most HNC survivors will attempt to quit smoking before or during treatment, 14 to 60 will relapse. Continued smoking is associated with increased risk recurrence, SPC, and worse treatment side effects, negatively impacting </a:t>
            </a:r>
            <a:r>
              <a:rPr lang="en-US" altLang="en-US" dirty="0" err="1"/>
              <a:t>QoL</a:t>
            </a:r>
            <a:r>
              <a:rPr lang="en-US" altLang="en-US" dirty="0"/>
              <a:t>, morbidity and mortality. In one study, depression is a significant predictor of continued smoking among HNC survivors occurring in 64% of HNC survivors compared to 27% who quit after their cancer diagnosis. Other research supports this with findings that 40% of depressed smokers are less likely to quit than smokers who are not depressed and continued </a:t>
            </a:r>
            <a:r>
              <a:rPr lang="en-US" altLang="en-US" dirty="0" err="1"/>
              <a:t>postsurgery</a:t>
            </a:r>
            <a:r>
              <a:rPr lang="en-US" altLang="en-US" dirty="0"/>
              <a:t> cessation has been associated with lower levels of depression among HNC survivors. Primary care clinicians watch for depressive symptoms in HNC survivors.</a:t>
            </a:r>
          </a:p>
          <a:p>
            <a:endParaRPr lang="en-US" altLang="en-US" dirty="0"/>
          </a:p>
          <a:p>
            <a:r>
              <a:rPr lang="en-US" altLang="en-US" dirty="0"/>
              <a:t>Primary care clinicians</a:t>
            </a:r>
            <a:r>
              <a:rPr lang="en-US" altLang="en-US" baseline="0" dirty="0"/>
              <a:t> </a:t>
            </a:r>
            <a:r>
              <a:rPr lang="en-US" altLang="en-US" dirty="0"/>
              <a:t>should</a:t>
            </a:r>
          </a:p>
          <a:p>
            <a:r>
              <a:rPr lang="en-US" altLang="en-US" dirty="0"/>
              <a:t>Counsel survivors to avoid tobacco products and offer or refer patients to cessation counseling and resources</a:t>
            </a:r>
          </a:p>
          <a:p>
            <a:endParaRPr lang="en-US" altLang="en-US" dirty="0"/>
          </a:p>
          <a:p>
            <a:r>
              <a:rPr lang="en-US" altLang="en-US" i="1" dirty="0"/>
              <a:t>Personal oral health </a:t>
            </a:r>
          </a:p>
          <a:p>
            <a:r>
              <a:rPr lang="en-US" altLang="en-US" dirty="0"/>
              <a:t>Primary</a:t>
            </a:r>
            <a:r>
              <a:rPr lang="en-US" altLang="en-US" baseline="0" dirty="0"/>
              <a:t> care </a:t>
            </a:r>
            <a:r>
              <a:rPr lang="en-US" altLang="en-US" baseline="0" dirty="0" err="1"/>
              <a:t>clincians</a:t>
            </a:r>
            <a:r>
              <a:rPr lang="en-US" altLang="en-US" dirty="0"/>
              <a:t> should</a:t>
            </a:r>
          </a:p>
          <a:p>
            <a:r>
              <a:rPr lang="en-US" altLang="en-US" dirty="0"/>
              <a:t>-Counsel to maintain regular dental care including frequent visits to dental professionals, early interventions for dental complications, and meticulous oral hygiene</a:t>
            </a:r>
          </a:p>
          <a:p>
            <a:r>
              <a:rPr lang="en-US" altLang="en-US" dirty="0"/>
              <a:t>-Test fit dentures to ensure proper fit, and counsel to remove them at night to avoid irritation</a:t>
            </a:r>
          </a:p>
          <a:p>
            <a:r>
              <a:rPr lang="en-US" altLang="en-US" dirty="0"/>
              <a:t>-Counsel that nasal strips can reduce snoring and mouth-breathing, and that room humidifiers and nasal saline sprays can aid sleep as well</a:t>
            </a:r>
          </a:p>
          <a:p>
            <a:r>
              <a:rPr lang="en-US" altLang="en-US" dirty="0"/>
              <a:t>-Train survivors to do at-home head and neck self-evaluations and instruct survivors</a:t>
            </a:r>
            <a:r>
              <a:rPr lang="en-US" altLang="en-US" baseline="0" dirty="0"/>
              <a:t> </a:t>
            </a:r>
            <a:r>
              <a:rPr lang="en-US" altLang="en-US" dirty="0"/>
              <a:t>to report any suspicions or concerns immediately</a:t>
            </a:r>
          </a:p>
        </p:txBody>
      </p:sp>
      <p:sp>
        <p:nvSpPr>
          <p:cNvPr id="819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33425" indent="-280988">
              <a:defRPr>
                <a:solidFill>
                  <a:schemeClr val="tx1"/>
                </a:solidFill>
                <a:latin typeface="Arial" charset="0"/>
              </a:defRPr>
            </a:lvl2pPr>
            <a:lvl3pPr marL="1128713" indent="-225425">
              <a:defRPr>
                <a:solidFill>
                  <a:schemeClr val="tx1"/>
                </a:solidFill>
                <a:latin typeface="Arial" charset="0"/>
              </a:defRPr>
            </a:lvl3pPr>
            <a:lvl4pPr marL="1581150" indent="-225425">
              <a:defRPr>
                <a:solidFill>
                  <a:schemeClr val="tx1"/>
                </a:solidFill>
                <a:latin typeface="Arial" charset="0"/>
              </a:defRPr>
            </a:lvl4pPr>
            <a:lvl5pPr marL="2033588" indent="-225425">
              <a:defRPr>
                <a:solidFill>
                  <a:schemeClr val="tx1"/>
                </a:solidFill>
                <a:latin typeface="Arial" charset="0"/>
              </a:defRPr>
            </a:lvl5pPr>
            <a:lvl6pPr marL="2490788" indent="-225425" eaLnBrk="0" fontAlgn="base" hangingPunct="0">
              <a:spcBef>
                <a:spcPct val="0"/>
              </a:spcBef>
              <a:spcAft>
                <a:spcPct val="0"/>
              </a:spcAft>
              <a:defRPr>
                <a:solidFill>
                  <a:schemeClr val="tx1"/>
                </a:solidFill>
                <a:latin typeface="Arial" charset="0"/>
              </a:defRPr>
            </a:lvl6pPr>
            <a:lvl7pPr marL="2947988" indent="-225425" eaLnBrk="0" fontAlgn="base" hangingPunct="0">
              <a:spcBef>
                <a:spcPct val="0"/>
              </a:spcBef>
              <a:spcAft>
                <a:spcPct val="0"/>
              </a:spcAft>
              <a:defRPr>
                <a:solidFill>
                  <a:schemeClr val="tx1"/>
                </a:solidFill>
                <a:latin typeface="Arial" charset="0"/>
              </a:defRPr>
            </a:lvl7pPr>
            <a:lvl8pPr marL="3405188" indent="-225425" eaLnBrk="0" fontAlgn="base" hangingPunct="0">
              <a:spcBef>
                <a:spcPct val="0"/>
              </a:spcBef>
              <a:spcAft>
                <a:spcPct val="0"/>
              </a:spcAft>
              <a:defRPr>
                <a:solidFill>
                  <a:schemeClr val="tx1"/>
                </a:solidFill>
                <a:latin typeface="Arial" charset="0"/>
              </a:defRPr>
            </a:lvl8pPr>
            <a:lvl9pPr marL="3862388" indent="-225425" eaLnBrk="0" fontAlgn="base" hangingPunct="0">
              <a:spcBef>
                <a:spcPct val="0"/>
              </a:spcBef>
              <a:spcAft>
                <a:spcPct val="0"/>
              </a:spcAft>
              <a:defRPr>
                <a:solidFill>
                  <a:schemeClr val="tx1"/>
                </a:solidFill>
                <a:latin typeface="Arial" charset="0"/>
              </a:defRPr>
            </a:lvl9pPr>
          </a:lstStyle>
          <a:p>
            <a:fld id="{397A3F74-3B0D-4DF8-8046-5077843A5187}" type="slidenum">
              <a:rPr lang="en-US" altLang="en-US" smtClean="0"/>
              <a:pPr/>
              <a:t>72</a:t>
            </a:fld>
            <a:endParaRPr lang="en-US" altLang="en-US" dirty="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a:t>
            </a:r>
            <a:r>
              <a:rPr lang="en-US" baseline="0" dirty="0"/>
              <a:t> this next section we will discuss the recommendations for care coordination and practice implications. </a:t>
            </a:r>
            <a:endParaRPr lang="en-US" dirty="0"/>
          </a:p>
        </p:txBody>
      </p:sp>
      <p:sp>
        <p:nvSpPr>
          <p:cNvPr id="4" name="Slide Number Placeholder 3"/>
          <p:cNvSpPr>
            <a:spLocks noGrp="1"/>
          </p:cNvSpPr>
          <p:nvPr>
            <p:ph type="sldNum" sz="quarter" idx="10"/>
          </p:nvPr>
        </p:nvSpPr>
        <p:spPr/>
        <p:txBody>
          <a:bodyPr/>
          <a:lstStyle/>
          <a:p>
            <a:pPr>
              <a:defRPr/>
            </a:pPr>
            <a:fld id="{EF6031E2-9B51-4E09-9518-EF6DA62451D3}" type="slidenum">
              <a:rPr lang="en-US" altLang="en-US" smtClean="0"/>
              <a:pPr>
                <a:defRPr/>
              </a:pPr>
              <a:t>73</a:t>
            </a:fld>
            <a:endParaRPr lang="en-US" altLang="en-US" dirty="0"/>
          </a:p>
        </p:txBody>
      </p:sp>
    </p:spTree>
    <p:extLst>
      <p:ext uri="{BB962C8B-B14F-4D97-AF65-F5344CB8AC3E}">
        <p14:creationId xmlns:p14="http://schemas.microsoft.com/office/powerpoint/2010/main" val="3359922073"/>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b="1" dirty="0"/>
          </a:p>
          <a:p>
            <a:endParaRPr lang="en-US" altLang="en-US" b="1" dirty="0"/>
          </a:p>
          <a:p>
            <a:r>
              <a:rPr lang="en-US" altLang="en-US" i="1" dirty="0"/>
              <a:t>Survivorship care plan</a:t>
            </a:r>
          </a:p>
          <a:p>
            <a:r>
              <a:rPr lang="en-US" altLang="en-US" dirty="0"/>
              <a:t>Primary care clinicians should</a:t>
            </a:r>
          </a:p>
          <a:p>
            <a:r>
              <a:rPr lang="en-US" altLang="en-US" dirty="0"/>
              <a:t>-Consult with the oncology team and obtain a treatment summary and SCP</a:t>
            </a:r>
          </a:p>
          <a:p>
            <a:endParaRPr lang="en-US" altLang="en-US" dirty="0"/>
          </a:p>
          <a:p>
            <a:r>
              <a:rPr lang="en-US" altLang="en-US" i="1" dirty="0"/>
              <a:t>Communication with other providers</a:t>
            </a:r>
          </a:p>
          <a:p>
            <a:r>
              <a:rPr lang="en-US" altLang="en-US" dirty="0"/>
              <a:t>Primary care clinicians should</a:t>
            </a:r>
          </a:p>
          <a:p>
            <a:r>
              <a:rPr lang="en-US" altLang="en-US" dirty="0"/>
              <a:t>-Maintain communication with the oncology team throughout diagnosis, treatment and post treatment care to ensure care is evidence-based and well-coordinated</a:t>
            </a:r>
          </a:p>
          <a:p>
            <a:r>
              <a:rPr lang="en-US" altLang="en-US" dirty="0"/>
              <a:t>-Refer to a dentist to provide diagnosis and treatment of dental caries, periodontal disease, and other intraoral conditions including mucositis and oral infections and communicate with the dentist on follow-up recommendations and patient education</a:t>
            </a:r>
          </a:p>
          <a:p>
            <a:r>
              <a:rPr lang="en-US" altLang="en-US" dirty="0"/>
              <a:t>-Maintain communication with specialists referred to for management of comorbidities, symptoms and long-term and late effects</a:t>
            </a:r>
          </a:p>
          <a:p>
            <a:endParaRPr lang="en-US" altLang="en-US" dirty="0"/>
          </a:p>
          <a:p>
            <a:r>
              <a:rPr lang="en-US" altLang="en-US" i="1" dirty="0"/>
              <a:t>Inclusion of caregivers</a:t>
            </a:r>
          </a:p>
          <a:p>
            <a:r>
              <a:rPr lang="en-US" altLang="en-US" dirty="0"/>
              <a:t>Primary care clinicians should</a:t>
            </a:r>
          </a:p>
          <a:p>
            <a:r>
              <a:rPr lang="en-US" altLang="en-US" dirty="0"/>
              <a:t>-Encourage the inclusion of caregivers, spouses or partners in usual HNC survivorship care and support</a:t>
            </a:r>
          </a:p>
        </p:txBody>
      </p:sp>
      <p:sp>
        <p:nvSpPr>
          <p:cNvPr id="829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33425" indent="-280988">
              <a:defRPr>
                <a:solidFill>
                  <a:schemeClr val="tx1"/>
                </a:solidFill>
                <a:latin typeface="Arial" charset="0"/>
              </a:defRPr>
            </a:lvl2pPr>
            <a:lvl3pPr marL="1128713" indent="-225425">
              <a:defRPr>
                <a:solidFill>
                  <a:schemeClr val="tx1"/>
                </a:solidFill>
                <a:latin typeface="Arial" charset="0"/>
              </a:defRPr>
            </a:lvl3pPr>
            <a:lvl4pPr marL="1581150" indent="-225425">
              <a:defRPr>
                <a:solidFill>
                  <a:schemeClr val="tx1"/>
                </a:solidFill>
                <a:latin typeface="Arial" charset="0"/>
              </a:defRPr>
            </a:lvl4pPr>
            <a:lvl5pPr marL="2033588" indent="-225425">
              <a:defRPr>
                <a:solidFill>
                  <a:schemeClr val="tx1"/>
                </a:solidFill>
                <a:latin typeface="Arial" charset="0"/>
              </a:defRPr>
            </a:lvl5pPr>
            <a:lvl6pPr marL="2490788" indent="-225425" eaLnBrk="0" fontAlgn="base" hangingPunct="0">
              <a:spcBef>
                <a:spcPct val="0"/>
              </a:spcBef>
              <a:spcAft>
                <a:spcPct val="0"/>
              </a:spcAft>
              <a:defRPr>
                <a:solidFill>
                  <a:schemeClr val="tx1"/>
                </a:solidFill>
                <a:latin typeface="Arial" charset="0"/>
              </a:defRPr>
            </a:lvl6pPr>
            <a:lvl7pPr marL="2947988" indent="-225425" eaLnBrk="0" fontAlgn="base" hangingPunct="0">
              <a:spcBef>
                <a:spcPct val="0"/>
              </a:spcBef>
              <a:spcAft>
                <a:spcPct val="0"/>
              </a:spcAft>
              <a:defRPr>
                <a:solidFill>
                  <a:schemeClr val="tx1"/>
                </a:solidFill>
                <a:latin typeface="Arial" charset="0"/>
              </a:defRPr>
            </a:lvl7pPr>
            <a:lvl8pPr marL="3405188" indent="-225425" eaLnBrk="0" fontAlgn="base" hangingPunct="0">
              <a:spcBef>
                <a:spcPct val="0"/>
              </a:spcBef>
              <a:spcAft>
                <a:spcPct val="0"/>
              </a:spcAft>
              <a:defRPr>
                <a:solidFill>
                  <a:schemeClr val="tx1"/>
                </a:solidFill>
                <a:latin typeface="Arial" charset="0"/>
              </a:defRPr>
            </a:lvl8pPr>
            <a:lvl9pPr marL="3862388" indent="-225425" eaLnBrk="0" fontAlgn="base" hangingPunct="0">
              <a:spcBef>
                <a:spcPct val="0"/>
              </a:spcBef>
              <a:spcAft>
                <a:spcPct val="0"/>
              </a:spcAft>
              <a:defRPr>
                <a:solidFill>
                  <a:schemeClr val="tx1"/>
                </a:solidFill>
                <a:latin typeface="Arial" charset="0"/>
              </a:defRPr>
            </a:lvl9pPr>
          </a:lstStyle>
          <a:p>
            <a:fld id="{DA44C174-5364-4E98-B8D2-B844C6F051F2}" type="slidenum">
              <a:rPr lang="en-US" altLang="en-US" smtClean="0"/>
              <a:pPr/>
              <a:t>74</a:t>
            </a:fld>
            <a:endParaRPr lang="en-US" altLang="en-US" dirty="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839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14375" indent="-274638">
              <a:spcBef>
                <a:spcPct val="30000"/>
              </a:spcBef>
              <a:defRPr sz="1200">
                <a:solidFill>
                  <a:schemeClr val="tx1"/>
                </a:solidFill>
                <a:latin typeface="Calibri" pitchFamily="34" charset="0"/>
              </a:defRPr>
            </a:lvl2pPr>
            <a:lvl3pPr marL="1100138" indent="-219075">
              <a:spcBef>
                <a:spcPct val="30000"/>
              </a:spcBef>
              <a:defRPr sz="1200">
                <a:solidFill>
                  <a:schemeClr val="tx1"/>
                </a:solidFill>
                <a:latin typeface="Calibri" pitchFamily="34" charset="0"/>
              </a:defRPr>
            </a:lvl3pPr>
            <a:lvl4pPr marL="1541463" indent="-219075">
              <a:spcBef>
                <a:spcPct val="30000"/>
              </a:spcBef>
              <a:defRPr sz="1200">
                <a:solidFill>
                  <a:schemeClr val="tx1"/>
                </a:solidFill>
                <a:latin typeface="Calibri" pitchFamily="34" charset="0"/>
              </a:defRPr>
            </a:lvl4pPr>
            <a:lvl5pPr marL="1981200" indent="-219075">
              <a:spcBef>
                <a:spcPct val="30000"/>
              </a:spcBef>
              <a:defRPr sz="1200">
                <a:solidFill>
                  <a:schemeClr val="tx1"/>
                </a:solidFill>
                <a:latin typeface="Calibri" pitchFamily="34" charset="0"/>
              </a:defRPr>
            </a:lvl5pPr>
            <a:lvl6pPr marL="2438400" indent="-219075" eaLnBrk="0" fontAlgn="base" hangingPunct="0">
              <a:spcBef>
                <a:spcPct val="30000"/>
              </a:spcBef>
              <a:spcAft>
                <a:spcPct val="0"/>
              </a:spcAft>
              <a:defRPr sz="1200">
                <a:solidFill>
                  <a:schemeClr val="tx1"/>
                </a:solidFill>
                <a:latin typeface="Calibri" pitchFamily="34" charset="0"/>
              </a:defRPr>
            </a:lvl6pPr>
            <a:lvl7pPr marL="2895600" indent="-219075" eaLnBrk="0" fontAlgn="base" hangingPunct="0">
              <a:spcBef>
                <a:spcPct val="30000"/>
              </a:spcBef>
              <a:spcAft>
                <a:spcPct val="0"/>
              </a:spcAft>
              <a:defRPr sz="1200">
                <a:solidFill>
                  <a:schemeClr val="tx1"/>
                </a:solidFill>
                <a:latin typeface="Calibri" pitchFamily="34" charset="0"/>
              </a:defRPr>
            </a:lvl7pPr>
            <a:lvl8pPr marL="3352800" indent="-219075" eaLnBrk="0" fontAlgn="base" hangingPunct="0">
              <a:spcBef>
                <a:spcPct val="30000"/>
              </a:spcBef>
              <a:spcAft>
                <a:spcPct val="0"/>
              </a:spcAft>
              <a:defRPr sz="1200">
                <a:solidFill>
                  <a:schemeClr val="tx1"/>
                </a:solidFill>
                <a:latin typeface="Calibri" pitchFamily="34" charset="0"/>
              </a:defRPr>
            </a:lvl8pPr>
            <a:lvl9pPr marL="3810000" indent="-219075" eaLnBrk="0" fontAlgn="base" hangingPunct="0">
              <a:spcBef>
                <a:spcPct val="30000"/>
              </a:spcBef>
              <a:spcAft>
                <a:spcPct val="0"/>
              </a:spcAft>
              <a:defRPr sz="1200">
                <a:solidFill>
                  <a:schemeClr val="tx1"/>
                </a:solidFill>
                <a:latin typeface="Calibri" pitchFamily="34" charset="0"/>
              </a:defRPr>
            </a:lvl9pPr>
          </a:lstStyle>
          <a:p>
            <a:pPr>
              <a:spcBef>
                <a:spcPct val="0"/>
              </a:spcBef>
            </a:pPr>
            <a:fld id="{90F7970A-9871-4EFB-BF20-9AC453900F8A}" type="slidenum">
              <a:rPr lang="en-US" altLang="en-US" smtClean="0">
                <a:latin typeface="Arial" charset="0"/>
              </a:rPr>
              <a:pPr>
                <a:spcBef>
                  <a:spcPct val="0"/>
                </a:spcBef>
              </a:pPr>
              <a:t>75</a:t>
            </a:fld>
            <a:endParaRPr lang="en-US" altLang="en-US" dirty="0">
              <a:latin typeface="Arial" charset="0"/>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9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93A6B31-B96F-41D9-B50A-C7FA3C82A6FF}" type="slidenum">
              <a:rPr lang="en-US" altLang="en-US">
                <a:latin typeface="Arial" panose="020B0604020202020204" pitchFamily="34" charset="0"/>
              </a:rPr>
              <a:pPr>
                <a:spcBef>
                  <a:spcPct val="0"/>
                </a:spcBef>
              </a:pPr>
              <a:t>76</a:t>
            </a:fld>
            <a:endParaRPr lang="en-US" altLang="en-US">
              <a:latin typeface="Arial" panose="020B0604020202020204" pitchFamily="34" charset="0"/>
            </a:endParaRPr>
          </a:p>
        </p:txBody>
      </p:sp>
    </p:spTree>
    <p:extLst>
      <p:ext uri="{BB962C8B-B14F-4D97-AF65-F5344CB8AC3E}">
        <p14:creationId xmlns:p14="http://schemas.microsoft.com/office/powerpoint/2010/main" val="2115028235"/>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904D22C-EAAA-4DA4-8569-CAAFAF3079F8}" type="slidenum">
              <a:rPr lang="en-US" altLang="en-US">
                <a:latin typeface="Arial" panose="020B0604020202020204" pitchFamily="34" charset="0"/>
              </a:rPr>
              <a:pPr>
                <a:spcBef>
                  <a:spcPct val="0"/>
                </a:spcBef>
              </a:pPr>
              <a:t>77</a:t>
            </a:fld>
            <a:endParaRPr lang="en-US" altLang="en-US">
              <a:latin typeface="Arial" panose="020B0604020202020204" pitchFamily="34" charset="0"/>
            </a:endParaRPr>
          </a:p>
        </p:txBody>
      </p:sp>
    </p:spTree>
    <p:extLst>
      <p:ext uri="{BB962C8B-B14F-4D97-AF65-F5344CB8AC3E}">
        <p14:creationId xmlns:p14="http://schemas.microsoft.com/office/powerpoint/2010/main" val="446884151"/>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 A. Shorten the time interval between his next visit.</a:t>
            </a:r>
          </a:p>
          <a:p>
            <a:r>
              <a:rPr lang="en-US" altLang="en-US" dirty="0"/>
              <a:t>           (  body image concerns, anxiety, depression could increase if unaddressed)</a:t>
            </a:r>
          </a:p>
          <a:p>
            <a:r>
              <a:rPr lang="en-US" altLang="en-US" dirty="0"/>
              <a:t>     </a:t>
            </a:r>
            <a:r>
              <a:rPr lang="en-US" altLang="en-US" b="1" i="1" u="sng" dirty="0"/>
              <a:t>B. Order a psychosocial evaluation and assess for lymphedema </a:t>
            </a:r>
            <a:r>
              <a:rPr lang="en-US" altLang="en-US" dirty="0"/>
              <a:t> (best answer)</a:t>
            </a:r>
            <a:endParaRPr lang="en-US" altLang="en-US" b="1" i="1" u="sng" dirty="0"/>
          </a:p>
          <a:p>
            <a:r>
              <a:rPr lang="en-US" altLang="en-US" dirty="0"/>
              <a:t>     C. Sign his return to work medical leave forms</a:t>
            </a:r>
          </a:p>
          <a:p>
            <a:r>
              <a:rPr lang="en-US" altLang="en-US" dirty="0"/>
              <a:t>          ( he stated unconfutable at gym; work could be the same; 	missing ear, hearing?)</a:t>
            </a:r>
          </a:p>
          <a:p>
            <a:r>
              <a:rPr lang="en-US" altLang="en-US" dirty="0"/>
              <a:t>     D. Order a  CT scan  prior to next visit.</a:t>
            </a:r>
          </a:p>
          <a:p>
            <a:r>
              <a:rPr lang="en-US" altLang="en-US" dirty="0"/>
              <a:t>           patient: NED, Care Coordination and Practice Implications 	Recommendations 5.2: PCP maintain communications with 	oncology team</a:t>
            </a:r>
          </a:p>
          <a:p>
            <a:endParaRPr lang="en-US" altLang="en-US" dirty="0"/>
          </a:p>
          <a:p>
            <a:endParaRPr lang="en-US" altLang="en-US" dirty="0"/>
          </a:p>
          <a:p>
            <a:r>
              <a:rPr lang="en-US" altLang="en-US" dirty="0"/>
              <a:t> B. Recommendation 3.21: PCP should assess HNC survivor's body and self –image concerns. Recommendation:  3.213.22 PCP should assess distress, anxiety and depression 3 months post treatment and annually. Psychosocial consult will support measurement of severity using  QOL questionnaires; provide strategies for improving QOL and assist with additional therapies. </a:t>
            </a:r>
          </a:p>
        </p:txBody>
      </p:sp>
      <p:sp>
        <p:nvSpPr>
          <p:cNvPr id="11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70A5FF4-EED1-43B4-A594-1BC46C6E95B9}" type="slidenum">
              <a:rPr lang="en-US" altLang="en-US">
                <a:latin typeface="Arial" panose="020B0604020202020204" pitchFamily="34" charset="0"/>
              </a:rPr>
              <a:pPr>
                <a:spcBef>
                  <a:spcPct val="0"/>
                </a:spcBef>
              </a:pPr>
              <a:t>78</a:t>
            </a:fld>
            <a:endParaRPr lang="en-US" altLang="en-US">
              <a:latin typeface="Arial" panose="020B0604020202020204" pitchFamily="34" charset="0"/>
            </a:endParaRPr>
          </a:p>
        </p:txBody>
      </p:sp>
    </p:spTree>
    <p:extLst>
      <p:ext uri="{BB962C8B-B14F-4D97-AF65-F5344CB8AC3E}">
        <p14:creationId xmlns:p14="http://schemas.microsoft.com/office/powerpoint/2010/main" val="1201680699"/>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880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33425" indent="-280988">
              <a:defRPr>
                <a:solidFill>
                  <a:schemeClr val="tx1"/>
                </a:solidFill>
                <a:latin typeface="Arial" charset="0"/>
              </a:defRPr>
            </a:lvl2pPr>
            <a:lvl3pPr marL="1128713" indent="-225425">
              <a:defRPr>
                <a:solidFill>
                  <a:schemeClr val="tx1"/>
                </a:solidFill>
                <a:latin typeface="Arial" charset="0"/>
              </a:defRPr>
            </a:lvl3pPr>
            <a:lvl4pPr marL="1581150" indent="-225425">
              <a:defRPr>
                <a:solidFill>
                  <a:schemeClr val="tx1"/>
                </a:solidFill>
                <a:latin typeface="Arial" charset="0"/>
              </a:defRPr>
            </a:lvl4pPr>
            <a:lvl5pPr marL="2033588" indent="-225425">
              <a:defRPr>
                <a:solidFill>
                  <a:schemeClr val="tx1"/>
                </a:solidFill>
                <a:latin typeface="Arial" charset="0"/>
              </a:defRPr>
            </a:lvl5pPr>
            <a:lvl6pPr marL="2490788" indent="-225425" eaLnBrk="0" fontAlgn="base" hangingPunct="0">
              <a:spcBef>
                <a:spcPct val="0"/>
              </a:spcBef>
              <a:spcAft>
                <a:spcPct val="0"/>
              </a:spcAft>
              <a:defRPr>
                <a:solidFill>
                  <a:schemeClr val="tx1"/>
                </a:solidFill>
                <a:latin typeface="Arial" charset="0"/>
              </a:defRPr>
            </a:lvl6pPr>
            <a:lvl7pPr marL="2947988" indent="-225425" eaLnBrk="0" fontAlgn="base" hangingPunct="0">
              <a:spcBef>
                <a:spcPct val="0"/>
              </a:spcBef>
              <a:spcAft>
                <a:spcPct val="0"/>
              </a:spcAft>
              <a:defRPr>
                <a:solidFill>
                  <a:schemeClr val="tx1"/>
                </a:solidFill>
                <a:latin typeface="Arial" charset="0"/>
              </a:defRPr>
            </a:lvl7pPr>
            <a:lvl8pPr marL="3405188" indent="-225425" eaLnBrk="0" fontAlgn="base" hangingPunct="0">
              <a:spcBef>
                <a:spcPct val="0"/>
              </a:spcBef>
              <a:spcAft>
                <a:spcPct val="0"/>
              </a:spcAft>
              <a:defRPr>
                <a:solidFill>
                  <a:schemeClr val="tx1"/>
                </a:solidFill>
                <a:latin typeface="Arial" charset="0"/>
              </a:defRPr>
            </a:lvl8pPr>
            <a:lvl9pPr marL="3862388" indent="-225425" eaLnBrk="0" fontAlgn="base" hangingPunct="0">
              <a:spcBef>
                <a:spcPct val="0"/>
              </a:spcBef>
              <a:spcAft>
                <a:spcPct val="0"/>
              </a:spcAft>
              <a:defRPr>
                <a:solidFill>
                  <a:schemeClr val="tx1"/>
                </a:solidFill>
                <a:latin typeface="Arial" charset="0"/>
              </a:defRPr>
            </a:lvl9pPr>
          </a:lstStyle>
          <a:p>
            <a:fld id="{54BC48E1-9757-4DA6-96D6-7E3206AAAA6E}" type="slidenum">
              <a:rPr lang="en-US" altLang="en-US" smtClean="0"/>
              <a:pPr/>
              <a:t>79</a:t>
            </a:fld>
            <a:endParaRPr lang="en-US" altLang="en-US" dirty="0"/>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dirty="0"/>
              <a:t> </a:t>
            </a:r>
            <a:r>
              <a:rPr lang="en-US" altLang="en-US" dirty="0"/>
              <a:t>Thank you Ms. Fisher for your presentation and for sharing your expertise on this important topic.</a:t>
            </a:r>
          </a:p>
          <a:p>
            <a:pPr eaLnBrk="1" hangingPunct="1">
              <a:spcBef>
                <a:spcPct val="0"/>
              </a:spcBef>
            </a:pPr>
            <a:r>
              <a:rPr lang="en-US" altLang="en-US" dirty="0"/>
              <a:t> </a:t>
            </a:r>
          </a:p>
          <a:p>
            <a:pPr eaLnBrk="1" hangingPunct="1">
              <a:spcBef>
                <a:spcPct val="0"/>
              </a:spcBef>
            </a:pPr>
            <a:r>
              <a:rPr lang="en-US" altLang="en-US" dirty="0"/>
              <a:t>This concludes the webinar, please continue to explore the remaining sections of the cancer survivorship e-learning series for primary care providers.</a:t>
            </a:r>
          </a:p>
          <a:p>
            <a:pPr eaLnBrk="1" hangingPunct="1">
              <a:spcBef>
                <a:spcPct val="0"/>
              </a:spcBef>
            </a:pPr>
            <a:r>
              <a:rPr lang="en-US" altLang="en-US" dirty="0"/>
              <a:t>Thank you.</a:t>
            </a:r>
          </a:p>
          <a:p>
            <a:pPr eaLnBrk="1" hangingPunct="1">
              <a:spcBef>
                <a:spcPct val="0"/>
              </a:spcBef>
            </a:pPr>
            <a:endParaRPr lang="en-US" altLang="en-US" b="1" dirty="0"/>
          </a:p>
          <a:p>
            <a:pPr eaLnBrk="1" hangingPunct="1">
              <a:spcBef>
                <a:spcPct val="0"/>
              </a:spcBef>
            </a:pPr>
            <a:endParaRPr lang="en-US" altLang="en-US" dirty="0"/>
          </a:p>
        </p:txBody>
      </p:sp>
      <p:sp>
        <p:nvSpPr>
          <p:cNvPr id="890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14375" indent="-274638">
              <a:spcBef>
                <a:spcPct val="30000"/>
              </a:spcBef>
              <a:defRPr sz="1200">
                <a:solidFill>
                  <a:schemeClr val="tx1"/>
                </a:solidFill>
                <a:latin typeface="Calibri" pitchFamily="34" charset="0"/>
              </a:defRPr>
            </a:lvl2pPr>
            <a:lvl3pPr marL="1100138" indent="-219075">
              <a:spcBef>
                <a:spcPct val="30000"/>
              </a:spcBef>
              <a:defRPr sz="1200">
                <a:solidFill>
                  <a:schemeClr val="tx1"/>
                </a:solidFill>
                <a:latin typeface="Calibri" pitchFamily="34" charset="0"/>
              </a:defRPr>
            </a:lvl3pPr>
            <a:lvl4pPr marL="1541463" indent="-219075">
              <a:spcBef>
                <a:spcPct val="30000"/>
              </a:spcBef>
              <a:defRPr sz="1200">
                <a:solidFill>
                  <a:schemeClr val="tx1"/>
                </a:solidFill>
                <a:latin typeface="Calibri" pitchFamily="34" charset="0"/>
              </a:defRPr>
            </a:lvl4pPr>
            <a:lvl5pPr marL="1981200" indent="-219075">
              <a:spcBef>
                <a:spcPct val="30000"/>
              </a:spcBef>
              <a:defRPr sz="1200">
                <a:solidFill>
                  <a:schemeClr val="tx1"/>
                </a:solidFill>
                <a:latin typeface="Calibri" pitchFamily="34" charset="0"/>
              </a:defRPr>
            </a:lvl5pPr>
            <a:lvl6pPr marL="2438400" indent="-219075" eaLnBrk="0" fontAlgn="base" hangingPunct="0">
              <a:spcBef>
                <a:spcPct val="30000"/>
              </a:spcBef>
              <a:spcAft>
                <a:spcPct val="0"/>
              </a:spcAft>
              <a:defRPr sz="1200">
                <a:solidFill>
                  <a:schemeClr val="tx1"/>
                </a:solidFill>
                <a:latin typeface="Calibri" pitchFamily="34" charset="0"/>
              </a:defRPr>
            </a:lvl6pPr>
            <a:lvl7pPr marL="2895600" indent="-219075" eaLnBrk="0" fontAlgn="base" hangingPunct="0">
              <a:spcBef>
                <a:spcPct val="30000"/>
              </a:spcBef>
              <a:spcAft>
                <a:spcPct val="0"/>
              </a:spcAft>
              <a:defRPr sz="1200">
                <a:solidFill>
                  <a:schemeClr val="tx1"/>
                </a:solidFill>
                <a:latin typeface="Calibri" pitchFamily="34" charset="0"/>
              </a:defRPr>
            </a:lvl7pPr>
            <a:lvl8pPr marL="3352800" indent="-219075" eaLnBrk="0" fontAlgn="base" hangingPunct="0">
              <a:spcBef>
                <a:spcPct val="30000"/>
              </a:spcBef>
              <a:spcAft>
                <a:spcPct val="0"/>
              </a:spcAft>
              <a:defRPr sz="1200">
                <a:solidFill>
                  <a:schemeClr val="tx1"/>
                </a:solidFill>
                <a:latin typeface="Calibri" pitchFamily="34" charset="0"/>
              </a:defRPr>
            </a:lvl8pPr>
            <a:lvl9pPr marL="3810000" indent="-219075" eaLnBrk="0" fontAlgn="base" hangingPunct="0">
              <a:spcBef>
                <a:spcPct val="30000"/>
              </a:spcBef>
              <a:spcAft>
                <a:spcPct val="0"/>
              </a:spcAft>
              <a:defRPr sz="1200">
                <a:solidFill>
                  <a:schemeClr val="tx1"/>
                </a:solidFill>
                <a:latin typeface="Calibri" pitchFamily="34" charset="0"/>
              </a:defRPr>
            </a:lvl9pPr>
          </a:lstStyle>
          <a:p>
            <a:pPr>
              <a:spcBef>
                <a:spcPct val="0"/>
              </a:spcBef>
            </a:pPr>
            <a:fld id="{C642FC1B-3523-4BAD-B380-410ABF35B71A}" type="slidenum">
              <a:rPr lang="en-US" altLang="en-US" smtClean="0">
                <a:latin typeface="Arial" charset="0"/>
              </a:rPr>
              <a:pPr>
                <a:spcBef>
                  <a:spcPct val="0"/>
                </a:spcBef>
              </a:pPr>
              <a:t>80</a:t>
            </a:fld>
            <a:endParaRPr lang="en-US" altLang="en-US" dirty="0">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dirty="0"/>
              <a:t> </a:t>
            </a:r>
            <a:r>
              <a:rPr lang="en-US" altLang="en-US" dirty="0"/>
              <a:t>I’d like to now provide you with an overview of head and neck cancer, including statistics and treatment modalities.</a:t>
            </a:r>
          </a:p>
          <a:p>
            <a:endParaRPr lang="en-US" altLang="en-US" dirty="0"/>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22313" indent="-276225">
              <a:spcBef>
                <a:spcPct val="30000"/>
              </a:spcBef>
              <a:defRPr sz="1200">
                <a:solidFill>
                  <a:schemeClr val="tx1"/>
                </a:solidFill>
                <a:latin typeface="Calibri" pitchFamily="34" charset="0"/>
              </a:defRPr>
            </a:lvl2pPr>
            <a:lvl3pPr marL="1111250" indent="-220663">
              <a:spcBef>
                <a:spcPct val="30000"/>
              </a:spcBef>
              <a:defRPr sz="1200">
                <a:solidFill>
                  <a:schemeClr val="tx1"/>
                </a:solidFill>
                <a:latin typeface="Calibri" pitchFamily="34" charset="0"/>
              </a:defRPr>
            </a:lvl3pPr>
            <a:lvl4pPr marL="1557338" indent="-220663">
              <a:spcBef>
                <a:spcPct val="30000"/>
              </a:spcBef>
              <a:defRPr sz="1200">
                <a:solidFill>
                  <a:schemeClr val="tx1"/>
                </a:solidFill>
                <a:latin typeface="Calibri" pitchFamily="34" charset="0"/>
              </a:defRPr>
            </a:lvl4pPr>
            <a:lvl5pPr marL="2001838" indent="-220663">
              <a:spcBef>
                <a:spcPct val="30000"/>
              </a:spcBef>
              <a:defRPr sz="1200">
                <a:solidFill>
                  <a:schemeClr val="tx1"/>
                </a:solidFill>
                <a:latin typeface="Calibri" pitchFamily="34" charset="0"/>
              </a:defRPr>
            </a:lvl5pPr>
            <a:lvl6pPr marL="2459038" indent="-220663" eaLnBrk="0" fontAlgn="base" hangingPunct="0">
              <a:spcBef>
                <a:spcPct val="30000"/>
              </a:spcBef>
              <a:spcAft>
                <a:spcPct val="0"/>
              </a:spcAft>
              <a:defRPr sz="1200">
                <a:solidFill>
                  <a:schemeClr val="tx1"/>
                </a:solidFill>
                <a:latin typeface="Calibri" pitchFamily="34" charset="0"/>
              </a:defRPr>
            </a:lvl6pPr>
            <a:lvl7pPr marL="2916238" indent="-220663" eaLnBrk="0" fontAlgn="base" hangingPunct="0">
              <a:spcBef>
                <a:spcPct val="30000"/>
              </a:spcBef>
              <a:spcAft>
                <a:spcPct val="0"/>
              </a:spcAft>
              <a:defRPr sz="1200">
                <a:solidFill>
                  <a:schemeClr val="tx1"/>
                </a:solidFill>
                <a:latin typeface="Calibri" pitchFamily="34" charset="0"/>
              </a:defRPr>
            </a:lvl7pPr>
            <a:lvl8pPr marL="3373438" indent="-220663" eaLnBrk="0" fontAlgn="base" hangingPunct="0">
              <a:spcBef>
                <a:spcPct val="30000"/>
              </a:spcBef>
              <a:spcAft>
                <a:spcPct val="0"/>
              </a:spcAft>
              <a:defRPr sz="1200">
                <a:solidFill>
                  <a:schemeClr val="tx1"/>
                </a:solidFill>
                <a:latin typeface="Calibri" pitchFamily="34" charset="0"/>
              </a:defRPr>
            </a:lvl8pPr>
            <a:lvl9pPr marL="3830638" indent="-220663" eaLnBrk="0" fontAlgn="base" hangingPunct="0">
              <a:spcBef>
                <a:spcPct val="30000"/>
              </a:spcBef>
              <a:spcAft>
                <a:spcPct val="0"/>
              </a:spcAft>
              <a:defRPr sz="1200">
                <a:solidFill>
                  <a:schemeClr val="tx1"/>
                </a:solidFill>
                <a:latin typeface="Calibri" pitchFamily="34" charset="0"/>
              </a:defRPr>
            </a:lvl9pPr>
          </a:lstStyle>
          <a:p>
            <a:pPr>
              <a:spcBef>
                <a:spcPct val="0"/>
              </a:spcBef>
            </a:pPr>
            <a:fld id="{C21DA51F-2643-49ED-8775-2B187D7A0C85}" type="slidenum">
              <a:rPr lang="en-US" altLang="en-US">
                <a:latin typeface="Arial" charset="0"/>
              </a:rPr>
              <a:pPr>
                <a:spcBef>
                  <a:spcPct val="0"/>
                </a:spcBef>
              </a:pPr>
              <a:t>9</a:t>
            </a:fld>
            <a:endParaRPr lang="en-US" altLang="en-US" dirty="0">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b="1" dirty="0"/>
          </a:p>
          <a:p>
            <a:endParaRPr lang="en-US" altLang="en-US" b="1" dirty="0"/>
          </a:p>
          <a:p>
            <a:r>
              <a:rPr lang="en-US" altLang="en-US" dirty="0"/>
              <a:t>For the purposes of this guideline, HNC includes the following cancer sites: oral cavity, larynx, tongue, lip and pharynx, although many of the principles apply to cancers of the salivary glands, nasal and paranasal sinuses, and nasopharynx. Cancer of the brain, thyroid, and esophagus were not included because these cancers are very different in their symptoms and treatments compared to the above listed cancers. </a:t>
            </a:r>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51D2A4BE-EE57-43B8-849C-5B4657380C3E}" type="slidenum">
              <a:rPr lang="en-US" altLang="en-US"/>
              <a:pPr/>
              <a:t>10</a:t>
            </a:fld>
            <a:endParaRPr lang="en-US" alt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wmf"/><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7"/>
          <p:cNvSpPr>
            <a:spLocks noChangeArrowheads="1"/>
          </p:cNvSpPr>
          <p:nvPr/>
        </p:nvSpPr>
        <p:spPr bwMode="auto">
          <a:xfrm>
            <a:off x="152400" y="152400"/>
            <a:ext cx="8839200" cy="1143000"/>
          </a:xfrm>
          <a:prstGeom prst="rect">
            <a:avLst/>
          </a:prstGeom>
          <a:solidFill>
            <a:srgbClr val="365F9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en-US" altLang="en-US" sz="2800" dirty="0">
                <a:solidFill>
                  <a:srgbClr val="FFEAD5"/>
                </a:solidFill>
              </a:rPr>
              <a:t>Cancer Survivorship E-Learning Series </a:t>
            </a:r>
          </a:p>
          <a:p>
            <a:pPr algn="r" eaLnBrk="1" hangingPunct="1">
              <a:defRPr/>
            </a:pPr>
            <a:r>
              <a:rPr lang="en-US" altLang="en-US" sz="2800" dirty="0">
                <a:solidFill>
                  <a:srgbClr val="FFEAD5"/>
                </a:solidFill>
              </a:rPr>
              <a:t>for Primary Care Providers</a:t>
            </a:r>
          </a:p>
        </p:txBody>
      </p:sp>
      <p:sp>
        <p:nvSpPr>
          <p:cNvPr id="5" name="Freeform 8"/>
          <p:cNvSpPr>
            <a:spLocks/>
          </p:cNvSpPr>
          <p:nvPr/>
        </p:nvSpPr>
        <p:spPr bwMode="auto">
          <a:xfrm>
            <a:off x="152400" y="152400"/>
            <a:ext cx="8839200" cy="381000"/>
          </a:xfrm>
          <a:custGeom>
            <a:avLst/>
            <a:gdLst>
              <a:gd name="T0" fmla="*/ 2147483646 w 2448"/>
              <a:gd name="T1" fmla="*/ 2147483646 h 248"/>
              <a:gd name="T2" fmla="*/ 0 w 2448"/>
              <a:gd name="T3" fmla="*/ 2147483646 h 248"/>
              <a:gd name="T4" fmla="*/ 0 60000 65536"/>
              <a:gd name="T5" fmla="*/ 0 60000 65536"/>
            </a:gdLst>
            <a:ahLst/>
            <a:cxnLst>
              <a:cxn ang="T4">
                <a:pos x="T0" y="T1"/>
              </a:cxn>
              <a:cxn ang="T5">
                <a:pos x="T2" y="T3"/>
              </a:cxn>
            </a:cxnLst>
            <a:rect l="0" t="0" r="r" b="b"/>
            <a:pathLst>
              <a:path w="2448" h="248">
                <a:moveTo>
                  <a:pt x="2448" y="56"/>
                </a:moveTo>
                <a:cubicBezTo>
                  <a:pt x="1822" y="1"/>
                  <a:pt x="929" y="0"/>
                  <a:pt x="0" y="248"/>
                </a:cubicBezTo>
              </a:path>
            </a:pathLst>
          </a:custGeom>
          <a:noFill/>
          <a:ln w="6350" cap="flat" cmpd="sng" algn="ctr">
            <a:solidFill>
              <a:srgbClr val="FFEAD5"/>
            </a:solidFill>
            <a:prstDash val="solid"/>
            <a:miter lim="800000"/>
            <a:headEnd/>
            <a:tailEnd/>
          </a:ln>
          <a:effectLst/>
          <a:extLst>
            <a:ext uri="{909E8E84-426E-40DD-AFC4-6F175D3DCCD1}">
              <a14:hiddenFill xmlns:a14="http://schemas.microsoft.com/office/drawing/2010/main">
                <a:solidFill>
                  <a:srgbClr val="FFEAD5"/>
                </a:solidFill>
              </a14:hiddenFill>
            </a:ext>
            <a:ext uri="{AF507438-7753-43E0-B8FC-AC1667EBCBE1}">
              <a14:hiddenEffects xmlns:a14="http://schemas.microsoft.com/office/drawing/2010/main">
                <a:effectLst>
                  <a:outerShdw dist="35921" dir="2700000" algn="ctr" rotWithShape="0">
                    <a:srgbClr val="8C8682"/>
                  </a:outerShdw>
                </a:effectLst>
              </a14:hiddenEffects>
            </a:ext>
          </a:extLst>
        </p:spPr>
        <p:txBody>
          <a:bodyPr/>
          <a:lstStyle/>
          <a:p>
            <a:endParaRPr lang="en-US" dirty="0"/>
          </a:p>
        </p:txBody>
      </p:sp>
      <p:pic>
        <p:nvPicPr>
          <p:cNvPr id="6" name="Picture 8" descr="gw_txt_2cs_pos.eps"/>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85800" y="6124575"/>
            <a:ext cx="798513"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descr="GWCI linear(2).eps"/>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733800" y="6324600"/>
            <a:ext cx="1874838" cy="41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0"/>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315200" y="6172200"/>
            <a:ext cx="995363" cy="59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 name="Rectangle 2"/>
          <p:cNvSpPr>
            <a:spLocks noGrp="1" noChangeArrowheads="1"/>
          </p:cNvSpPr>
          <p:nvPr>
            <p:ph type="ctrTitle"/>
          </p:nvPr>
        </p:nvSpPr>
        <p:spPr>
          <a:xfrm>
            <a:off x="685800" y="2130425"/>
            <a:ext cx="7772400" cy="1470025"/>
          </a:xfrm>
          <a:extLst>
            <a:ext uri="{909E8E84-426E-40DD-AFC4-6F175D3DCCD1}">
              <a14:hiddenFill xmlns:a14="http://schemas.microsoft.com/office/drawing/2010/main">
                <a:solidFill>
                  <a:schemeClr val="accent1"/>
                </a:solidFill>
              </a14:hiddenFill>
            </a:ext>
          </a:extLst>
        </p:spPr>
        <p:txBody>
          <a:bodyPr/>
          <a:lstStyle>
            <a:lvl1pPr>
              <a:defRPr sz="4000">
                <a:latin typeface="Trebuchet MS" pitchFamily="34" charset="0"/>
              </a:defRPr>
            </a:lvl1pPr>
          </a:lstStyle>
          <a:p>
            <a:pPr lvl="0"/>
            <a:r>
              <a:rPr lang="en-US" noProof="0" dirty="0"/>
              <a:t>Click to edit Master title style</a:t>
            </a:r>
          </a:p>
        </p:txBody>
      </p:sp>
      <p:sp>
        <p:nvSpPr>
          <p:cNvPr id="4099" name="Rectangle 3"/>
          <p:cNvSpPr>
            <a:spLocks noGrp="1" noChangeArrowheads="1"/>
          </p:cNvSpPr>
          <p:nvPr>
            <p:ph type="subTitle" idx="1"/>
          </p:nvPr>
        </p:nvSpPr>
        <p:spPr>
          <a:xfrm>
            <a:off x="1371600" y="3886200"/>
            <a:ext cx="6400800" cy="1752600"/>
          </a:xfrm>
        </p:spPr>
        <p:txBody>
          <a:bodyPr/>
          <a:lstStyle>
            <a:lvl1pPr marL="0" indent="0" algn="ctr">
              <a:buFontTx/>
              <a:buNone/>
              <a:defRPr sz="2400">
                <a:solidFill>
                  <a:srgbClr val="898989"/>
                </a:solidFill>
                <a:latin typeface="Times New Roman" pitchFamily="18" charset="0"/>
                <a:cs typeface="Times New Roman" pitchFamily="18" charset="0"/>
              </a:defRPr>
            </a:lvl1pPr>
          </a:lstStyle>
          <a:p>
            <a:pPr lvl="0"/>
            <a:r>
              <a:rPr lang="en-US" noProof="0" dirty="0"/>
              <a:t>Click to edit Master subtitle style</a:t>
            </a:r>
          </a:p>
        </p:txBody>
      </p:sp>
    </p:spTree>
    <p:extLst>
      <p:ext uri="{BB962C8B-B14F-4D97-AF65-F5344CB8AC3E}">
        <p14:creationId xmlns:p14="http://schemas.microsoft.com/office/powerpoint/2010/main" val="24091167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ftr" sz="quarter" idx="10"/>
          </p:nvPr>
        </p:nvSpPr>
        <p:spPr>
          <a:ln/>
        </p:spPr>
        <p:txBody>
          <a:bodyPr/>
          <a:lstStyle>
            <a:lvl1pPr>
              <a:defRPr/>
            </a:lvl1pPr>
          </a:lstStyle>
          <a:p>
            <a:pPr>
              <a:defRPr/>
            </a:pPr>
            <a:endParaRPr lang="en-US" dirty="0"/>
          </a:p>
        </p:txBody>
      </p:sp>
      <p:sp>
        <p:nvSpPr>
          <p:cNvPr id="5" name="Rectangle 5"/>
          <p:cNvSpPr>
            <a:spLocks noGrp="1" noChangeArrowheads="1"/>
          </p:cNvSpPr>
          <p:nvPr>
            <p:ph type="sldNum" sz="quarter" idx="11"/>
          </p:nvPr>
        </p:nvSpPr>
        <p:spPr>
          <a:ln/>
        </p:spPr>
        <p:txBody>
          <a:bodyPr/>
          <a:lstStyle>
            <a:lvl1pPr>
              <a:defRPr/>
            </a:lvl1pPr>
          </a:lstStyle>
          <a:p>
            <a:fld id="{FF39C73A-86B5-4F52-84F6-DEF6745BB42C}" type="slidenum">
              <a:rPr lang="en-US" altLang="en-US"/>
              <a:pPr/>
              <a:t>‹#›</a:t>
            </a:fld>
            <a:endParaRPr lang="en-US" altLang="en-US" dirty="0"/>
          </a:p>
        </p:txBody>
      </p:sp>
    </p:spTree>
    <p:extLst>
      <p:ext uri="{BB962C8B-B14F-4D97-AF65-F5344CB8AC3E}">
        <p14:creationId xmlns:p14="http://schemas.microsoft.com/office/powerpoint/2010/main" val="7570858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ftr" sz="quarter" idx="10"/>
          </p:nvPr>
        </p:nvSpPr>
        <p:spPr>
          <a:ln/>
        </p:spPr>
        <p:txBody>
          <a:bodyPr/>
          <a:lstStyle>
            <a:lvl1pPr>
              <a:defRPr/>
            </a:lvl1pPr>
          </a:lstStyle>
          <a:p>
            <a:pPr>
              <a:defRPr/>
            </a:pPr>
            <a:endParaRPr lang="en-US" dirty="0"/>
          </a:p>
        </p:txBody>
      </p:sp>
      <p:sp>
        <p:nvSpPr>
          <p:cNvPr id="5" name="Rectangle 5"/>
          <p:cNvSpPr>
            <a:spLocks noGrp="1" noChangeArrowheads="1"/>
          </p:cNvSpPr>
          <p:nvPr>
            <p:ph type="sldNum" sz="quarter" idx="11"/>
          </p:nvPr>
        </p:nvSpPr>
        <p:spPr>
          <a:ln/>
        </p:spPr>
        <p:txBody>
          <a:bodyPr/>
          <a:lstStyle>
            <a:lvl1pPr>
              <a:defRPr/>
            </a:lvl1pPr>
          </a:lstStyle>
          <a:p>
            <a:fld id="{F3D18EDF-AAAE-4DD1-A88A-DB106E43F086}" type="slidenum">
              <a:rPr lang="en-US" altLang="en-US"/>
              <a:pPr/>
              <a:t>‹#›</a:t>
            </a:fld>
            <a:endParaRPr lang="en-US" altLang="en-US" dirty="0"/>
          </a:p>
        </p:txBody>
      </p:sp>
    </p:spTree>
    <p:extLst>
      <p:ext uri="{BB962C8B-B14F-4D97-AF65-F5344CB8AC3E}">
        <p14:creationId xmlns:p14="http://schemas.microsoft.com/office/powerpoint/2010/main" val="26693619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6481" y="273629"/>
            <a:ext cx="8226720" cy="1143480"/>
          </a:xfrm>
        </p:spPr>
        <p:txBody>
          <a:bodyPr/>
          <a:lstStyle/>
          <a:p>
            <a:r>
              <a:rPr lang="en-US"/>
              <a:t>Click to edit Master title style</a:t>
            </a:r>
          </a:p>
        </p:txBody>
      </p:sp>
      <p:sp>
        <p:nvSpPr>
          <p:cNvPr id="3" name="Content Placeholder 2"/>
          <p:cNvSpPr>
            <a:spLocks noGrp="1"/>
          </p:cNvSpPr>
          <p:nvPr>
            <p:ph sz="half" idx="1"/>
          </p:nvPr>
        </p:nvSpPr>
        <p:spPr>
          <a:xfrm>
            <a:off x="456481" y="1604329"/>
            <a:ext cx="8226720" cy="21933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6481" y="3935934"/>
            <a:ext cx="8226720" cy="21933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
          <p:cNvSpPr>
            <a:spLocks noGrp="1" noChangeArrowheads="1"/>
          </p:cNvSpPr>
          <p:nvPr>
            <p:ph type="dt" idx="10"/>
          </p:nvPr>
        </p:nvSpPr>
        <p:spPr>
          <a:xfrm>
            <a:off x="457200" y="6246813"/>
            <a:ext cx="2127250" cy="471487"/>
          </a:xfrm>
          <a:prstGeom prst="rect">
            <a:avLst/>
          </a:prstGeom>
        </p:spPr>
        <p:txBody>
          <a:bodyPr lIns="82945" tIns="41473" rIns="82945" bIns="41473"/>
          <a:lstStyle>
            <a:lvl1pPr>
              <a:defRPr>
                <a:latin typeface="Arial" panose="020B0604020202020204" pitchFamily="34" charset="0"/>
              </a:defRPr>
            </a:lvl1pPr>
          </a:lstStyle>
          <a:p>
            <a:pPr>
              <a:defRPr/>
            </a:pPr>
            <a:endParaRPr lang="en-US" dirty="0"/>
          </a:p>
        </p:txBody>
      </p:sp>
      <p:sp>
        <p:nvSpPr>
          <p:cNvPr id="6" name="Rectangle 4"/>
          <p:cNvSpPr>
            <a:spLocks noGrp="1" noChangeArrowheads="1"/>
          </p:cNvSpPr>
          <p:nvPr>
            <p:ph type="ftr" idx="11"/>
          </p:nvPr>
        </p:nvSpPr>
        <p:spPr/>
        <p:txBody>
          <a:bodyPr/>
          <a:lstStyle>
            <a:lvl1pPr>
              <a:defRPr/>
            </a:lvl1pPr>
          </a:lstStyle>
          <a:p>
            <a:pPr>
              <a:defRPr/>
            </a:pPr>
            <a:endParaRPr lang="en-US" dirty="0"/>
          </a:p>
        </p:txBody>
      </p:sp>
      <p:sp>
        <p:nvSpPr>
          <p:cNvPr id="7" name="Rectangle 5"/>
          <p:cNvSpPr>
            <a:spLocks noGrp="1" noChangeArrowheads="1"/>
          </p:cNvSpPr>
          <p:nvPr>
            <p:ph type="sldNum" idx="12"/>
          </p:nvPr>
        </p:nvSpPr>
        <p:spPr/>
        <p:txBody>
          <a:bodyPr/>
          <a:lstStyle>
            <a:lvl1pPr>
              <a:defRPr/>
            </a:lvl1pPr>
          </a:lstStyle>
          <a:p>
            <a:fld id="{D829678C-F338-4A1D-A74C-5F6AF7983AD6}" type="slidenum">
              <a:rPr lang="en-GB" altLang="en-US"/>
              <a:pPr/>
              <a:t>‹#›</a:t>
            </a:fld>
            <a:endParaRPr lang="en-GB" altLang="en-US" dirty="0"/>
          </a:p>
        </p:txBody>
      </p:sp>
    </p:spTree>
    <p:extLst>
      <p:ext uri="{BB962C8B-B14F-4D97-AF65-F5344CB8AC3E}">
        <p14:creationId xmlns:p14="http://schemas.microsoft.com/office/powerpoint/2010/main" val="22155402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E2C00C-EF72-EDAB-4553-F9DF3EE1CC01}"/>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F8E00625-A50E-0559-DB3D-13F7F23159C0}"/>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573B25AF-2642-1910-CBFE-4C3ADF003F21}"/>
              </a:ext>
            </a:extLst>
          </p:cNvPr>
          <p:cNvSpPr>
            <a:spLocks noGrp="1"/>
          </p:cNvSpPr>
          <p:nvPr>
            <p:ph type="dt" sz="half" idx="10"/>
          </p:nvPr>
        </p:nvSpPr>
        <p:spPr/>
        <p:txBody>
          <a:bodyPr/>
          <a:lstStyle/>
          <a:p>
            <a:pPr defTabSz="685800" eaLnBrk="1" fontAlgn="auto" hangingPunct="1">
              <a:spcBef>
                <a:spcPts val="0"/>
              </a:spcBef>
              <a:spcAft>
                <a:spcPts val="0"/>
              </a:spcAft>
            </a:pPr>
            <a:fld id="{8E8277B4-E56C-4D1B-9A9F-2F16D528C1A3}" type="datetimeFigureOut">
              <a:rPr lang="en-US" smtClean="0">
                <a:solidFill>
                  <a:prstClr val="black">
                    <a:tint val="82000"/>
                  </a:prstClr>
                </a:solidFill>
                <a:latin typeface="Aptos" panose="02110004020202020204"/>
              </a:rPr>
              <a:pPr defTabSz="685800" eaLnBrk="1" fontAlgn="auto" hangingPunct="1">
                <a:spcBef>
                  <a:spcPts val="0"/>
                </a:spcBef>
                <a:spcAft>
                  <a:spcPts val="0"/>
                </a:spcAft>
              </a:pPr>
              <a:t>5/16/2025</a:t>
            </a:fld>
            <a:endParaRPr lang="en-US">
              <a:solidFill>
                <a:prstClr val="black">
                  <a:tint val="82000"/>
                </a:prstClr>
              </a:solidFill>
              <a:latin typeface="Aptos" panose="02110004020202020204"/>
            </a:endParaRPr>
          </a:p>
        </p:txBody>
      </p:sp>
      <p:sp>
        <p:nvSpPr>
          <p:cNvPr id="5" name="Footer Placeholder 4">
            <a:extLst>
              <a:ext uri="{FF2B5EF4-FFF2-40B4-BE49-F238E27FC236}">
                <a16:creationId xmlns:a16="http://schemas.microsoft.com/office/drawing/2014/main" id="{37EC6E93-7A0E-774F-CCAB-A21DF1903FC2}"/>
              </a:ext>
            </a:extLst>
          </p:cNvPr>
          <p:cNvSpPr>
            <a:spLocks noGrp="1"/>
          </p:cNvSpPr>
          <p:nvPr>
            <p:ph type="ftr" sz="quarter" idx="11"/>
          </p:nvPr>
        </p:nvSpPr>
        <p:spPr/>
        <p:txBody>
          <a:bodyPr/>
          <a:lstStyle/>
          <a:p>
            <a:pPr defTabSz="685800" eaLnBrk="1" fontAlgn="auto" hangingPunct="1">
              <a:spcBef>
                <a:spcPts val="0"/>
              </a:spcBef>
              <a:spcAft>
                <a:spcPts val="0"/>
              </a:spcAft>
            </a:pPr>
            <a:endParaRPr lang="en-US">
              <a:solidFill>
                <a:prstClr val="black">
                  <a:tint val="82000"/>
                </a:prstClr>
              </a:solidFill>
              <a:latin typeface="Aptos" panose="02110004020202020204"/>
            </a:endParaRPr>
          </a:p>
        </p:txBody>
      </p:sp>
      <p:sp>
        <p:nvSpPr>
          <p:cNvPr id="6" name="Slide Number Placeholder 5">
            <a:extLst>
              <a:ext uri="{FF2B5EF4-FFF2-40B4-BE49-F238E27FC236}">
                <a16:creationId xmlns:a16="http://schemas.microsoft.com/office/drawing/2014/main" id="{6EED517D-BC53-F251-9F7F-1AEAC9C1A8A1}"/>
              </a:ext>
            </a:extLst>
          </p:cNvPr>
          <p:cNvSpPr>
            <a:spLocks noGrp="1"/>
          </p:cNvSpPr>
          <p:nvPr>
            <p:ph type="sldNum" sz="quarter" idx="12"/>
          </p:nvPr>
        </p:nvSpPr>
        <p:spPr/>
        <p:txBody>
          <a:bodyPr/>
          <a:lstStyle/>
          <a:p>
            <a:pPr defTabSz="685800" eaLnBrk="1" fontAlgn="auto" hangingPunct="1">
              <a:spcBef>
                <a:spcPts val="0"/>
              </a:spcBef>
              <a:spcAft>
                <a:spcPts val="0"/>
              </a:spcAft>
            </a:pPr>
            <a:fld id="{53378E6D-65B6-41C2-8515-2F1633BF0193}" type="slidenum">
              <a:rPr lang="en-US" smtClean="0">
                <a:solidFill>
                  <a:prstClr val="black">
                    <a:tint val="82000"/>
                  </a:prstClr>
                </a:solidFill>
                <a:latin typeface="Aptos" panose="02110004020202020204"/>
              </a:rPr>
              <a:pPr defTabSz="685800" eaLnBrk="1" fontAlgn="auto" hangingPunct="1">
                <a:spcBef>
                  <a:spcPts val="0"/>
                </a:spcBef>
                <a:spcAft>
                  <a:spcPts val="0"/>
                </a:spcAft>
              </a:pPr>
              <a:t>‹#›</a:t>
            </a:fld>
            <a:endParaRPr lang="en-US">
              <a:solidFill>
                <a:prstClr val="black">
                  <a:tint val="82000"/>
                </a:prstClr>
              </a:solidFill>
              <a:latin typeface="Aptos" panose="02110004020202020204"/>
            </a:endParaRPr>
          </a:p>
        </p:txBody>
      </p:sp>
    </p:spTree>
    <p:extLst>
      <p:ext uri="{BB962C8B-B14F-4D97-AF65-F5344CB8AC3E}">
        <p14:creationId xmlns:p14="http://schemas.microsoft.com/office/powerpoint/2010/main" val="29698534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ftr" sz="quarter" idx="10"/>
          </p:nvPr>
        </p:nvSpPr>
        <p:spPr>
          <a:ln/>
        </p:spPr>
        <p:txBody>
          <a:bodyPr/>
          <a:lstStyle>
            <a:lvl1pPr>
              <a:defRPr/>
            </a:lvl1pPr>
          </a:lstStyle>
          <a:p>
            <a:pPr>
              <a:defRPr/>
            </a:pPr>
            <a:endParaRPr lang="en-US" dirty="0"/>
          </a:p>
        </p:txBody>
      </p:sp>
      <p:sp>
        <p:nvSpPr>
          <p:cNvPr id="5" name="Rectangle 5"/>
          <p:cNvSpPr>
            <a:spLocks noGrp="1" noChangeArrowheads="1"/>
          </p:cNvSpPr>
          <p:nvPr>
            <p:ph type="sldNum" sz="quarter" idx="11"/>
          </p:nvPr>
        </p:nvSpPr>
        <p:spPr>
          <a:ln/>
        </p:spPr>
        <p:txBody>
          <a:bodyPr/>
          <a:lstStyle>
            <a:lvl1pPr>
              <a:defRPr/>
            </a:lvl1pPr>
          </a:lstStyle>
          <a:p>
            <a:fld id="{24F7E29D-54F0-45B5-BA4A-7DF651C48AE4}" type="slidenum">
              <a:rPr lang="en-US" altLang="en-US"/>
              <a:pPr/>
              <a:t>‹#›</a:t>
            </a:fld>
            <a:endParaRPr lang="en-US" altLang="en-US" dirty="0"/>
          </a:p>
        </p:txBody>
      </p:sp>
    </p:spTree>
    <p:extLst>
      <p:ext uri="{BB962C8B-B14F-4D97-AF65-F5344CB8AC3E}">
        <p14:creationId xmlns:p14="http://schemas.microsoft.com/office/powerpoint/2010/main" val="24449034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0" cap="all"/>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ftr" sz="quarter" idx="10"/>
          </p:nvPr>
        </p:nvSpPr>
        <p:spPr>
          <a:ln/>
        </p:spPr>
        <p:txBody>
          <a:bodyPr/>
          <a:lstStyle>
            <a:lvl1pPr>
              <a:defRPr/>
            </a:lvl1pPr>
          </a:lstStyle>
          <a:p>
            <a:pPr>
              <a:defRPr/>
            </a:pPr>
            <a:endParaRPr lang="en-US" dirty="0"/>
          </a:p>
        </p:txBody>
      </p:sp>
      <p:sp>
        <p:nvSpPr>
          <p:cNvPr id="5" name="Rectangle 5"/>
          <p:cNvSpPr>
            <a:spLocks noGrp="1" noChangeArrowheads="1"/>
          </p:cNvSpPr>
          <p:nvPr>
            <p:ph type="sldNum" sz="quarter" idx="11"/>
          </p:nvPr>
        </p:nvSpPr>
        <p:spPr>
          <a:ln/>
        </p:spPr>
        <p:txBody>
          <a:bodyPr/>
          <a:lstStyle>
            <a:lvl1pPr>
              <a:defRPr/>
            </a:lvl1pPr>
          </a:lstStyle>
          <a:p>
            <a:fld id="{002CE895-BCE4-40FC-ACDC-83F1CE05A28B}" type="slidenum">
              <a:rPr lang="en-US" altLang="en-US"/>
              <a:pPr/>
              <a:t>‹#›</a:t>
            </a:fld>
            <a:endParaRPr lang="en-US" altLang="en-US" dirty="0"/>
          </a:p>
        </p:txBody>
      </p:sp>
    </p:spTree>
    <p:extLst>
      <p:ext uri="{BB962C8B-B14F-4D97-AF65-F5344CB8AC3E}">
        <p14:creationId xmlns:p14="http://schemas.microsoft.com/office/powerpoint/2010/main" val="22601655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ftr" sz="quarter" idx="10"/>
          </p:nvPr>
        </p:nvSpPr>
        <p:spPr>
          <a:ln/>
        </p:spPr>
        <p:txBody>
          <a:bodyPr/>
          <a:lstStyle>
            <a:lvl1pPr>
              <a:defRPr/>
            </a:lvl1pPr>
          </a:lstStyle>
          <a:p>
            <a:pPr>
              <a:defRPr/>
            </a:pPr>
            <a:endParaRPr lang="en-US" dirty="0"/>
          </a:p>
        </p:txBody>
      </p:sp>
      <p:sp>
        <p:nvSpPr>
          <p:cNvPr id="6" name="Rectangle 5"/>
          <p:cNvSpPr>
            <a:spLocks noGrp="1" noChangeArrowheads="1"/>
          </p:cNvSpPr>
          <p:nvPr>
            <p:ph type="sldNum" sz="quarter" idx="11"/>
          </p:nvPr>
        </p:nvSpPr>
        <p:spPr>
          <a:ln/>
        </p:spPr>
        <p:txBody>
          <a:bodyPr/>
          <a:lstStyle>
            <a:lvl1pPr>
              <a:defRPr/>
            </a:lvl1pPr>
          </a:lstStyle>
          <a:p>
            <a:fld id="{C4483477-33DF-43B2-93EC-6F624102B926}" type="slidenum">
              <a:rPr lang="en-US" altLang="en-US"/>
              <a:pPr/>
              <a:t>‹#›</a:t>
            </a:fld>
            <a:endParaRPr lang="en-US" altLang="en-US" dirty="0"/>
          </a:p>
        </p:txBody>
      </p:sp>
    </p:spTree>
    <p:extLst>
      <p:ext uri="{BB962C8B-B14F-4D97-AF65-F5344CB8AC3E}">
        <p14:creationId xmlns:p14="http://schemas.microsoft.com/office/powerpoint/2010/main" val="25268638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ftr" sz="quarter" idx="10"/>
          </p:nvPr>
        </p:nvSpPr>
        <p:spPr>
          <a:ln/>
        </p:spPr>
        <p:txBody>
          <a:bodyPr/>
          <a:lstStyle>
            <a:lvl1pPr>
              <a:defRPr/>
            </a:lvl1pPr>
          </a:lstStyle>
          <a:p>
            <a:pPr>
              <a:defRPr/>
            </a:pPr>
            <a:endParaRPr lang="en-US" dirty="0"/>
          </a:p>
        </p:txBody>
      </p:sp>
      <p:sp>
        <p:nvSpPr>
          <p:cNvPr id="8" name="Rectangle 5"/>
          <p:cNvSpPr>
            <a:spLocks noGrp="1" noChangeArrowheads="1"/>
          </p:cNvSpPr>
          <p:nvPr>
            <p:ph type="sldNum" sz="quarter" idx="11"/>
          </p:nvPr>
        </p:nvSpPr>
        <p:spPr>
          <a:ln/>
        </p:spPr>
        <p:txBody>
          <a:bodyPr/>
          <a:lstStyle>
            <a:lvl1pPr>
              <a:defRPr/>
            </a:lvl1pPr>
          </a:lstStyle>
          <a:p>
            <a:fld id="{94BEFD76-7FE5-4777-A41B-1E39F0CB67E7}" type="slidenum">
              <a:rPr lang="en-US" altLang="en-US"/>
              <a:pPr/>
              <a:t>‹#›</a:t>
            </a:fld>
            <a:endParaRPr lang="en-US" altLang="en-US" dirty="0"/>
          </a:p>
        </p:txBody>
      </p:sp>
    </p:spTree>
    <p:extLst>
      <p:ext uri="{BB962C8B-B14F-4D97-AF65-F5344CB8AC3E}">
        <p14:creationId xmlns:p14="http://schemas.microsoft.com/office/powerpoint/2010/main" val="8220803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Rectangle 4"/>
          <p:cNvSpPr>
            <a:spLocks noGrp="1" noChangeArrowheads="1"/>
          </p:cNvSpPr>
          <p:nvPr>
            <p:ph type="ftr" sz="quarter" idx="10"/>
          </p:nvPr>
        </p:nvSpPr>
        <p:spPr>
          <a:ln/>
        </p:spPr>
        <p:txBody>
          <a:bodyPr/>
          <a:lstStyle>
            <a:lvl1pPr>
              <a:defRPr/>
            </a:lvl1pPr>
          </a:lstStyle>
          <a:p>
            <a:pPr>
              <a:defRPr/>
            </a:pPr>
            <a:endParaRPr lang="en-US" dirty="0"/>
          </a:p>
        </p:txBody>
      </p:sp>
      <p:sp>
        <p:nvSpPr>
          <p:cNvPr id="4" name="Rectangle 5"/>
          <p:cNvSpPr>
            <a:spLocks noGrp="1" noChangeArrowheads="1"/>
          </p:cNvSpPr>
          <p:nvPr>
            <p:ph type="sldNum" sz="quarter" idx="11"/>
          </p:nvPr>
        </p:nvSpPr>
        <p:spPr>
          <a:ln/>
        </p:spPr>
        <p:txBody>
          <a:bodyPr/>
          <a:lstStyle>
            <a:lvl1pPr>
              <a:defRPr/>
            </a:lvl1pPr>
          </a:lstStyle>
          <a:p>
            <a:fld id="{00C4270B-0C35-4017-BC63-8541A5305614}" type="slidenum">
              <a:rPr lang="en-US" altLang="en-US"/>
              <a:pPr/>
              <a:t>‹#›</a:t>
            </a:fld>
            <a:endParaRPr lang="en-US" altLang="en-US" dirty="0"/>
          </a:p>
        </p:txBody>
      </p:sp>
    </p:spTree>
    <p:extLst>
      <p:ext uri="{BB962C8B-B14F-4D97-AF65-F5344CB8AC3E}">
        <p14:creationId xmlns:p14="http://schemas.microsoft.com/office/powerpoint/2010/main" val="5772420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a:ln/>
        </p:spPr>
        <p:txBody>
          <a:bodyPr/>
          <a:lstStyle>
            <a:lvl1pPr>
              <a:defRPr/>
            </a:lvl1pPr>
          </a:lstStyle>
          <a:p>
            <a:pPr>
              <a:defRPr/>
            </a:pPr>
            <a:endParaRPr lang="en-US" dirty="0"/>
          </a:p>
        </p:txBody>
      </p:sp>
      <p:sp>
        <p:nvSpPr>
          <p:cNvPr id="3" name="Rectangle 5"/>
          <p:cNvSpPr>
            <a:spLocks noGrp="1" noChangeArrowheads="1"/>
          </p:cNvSpPr>
          <p:nvPr>
            <p:ph type="sldNum" sz="quarter" idx="11"/>
          </p:nvPr>
        </p:nvSpPr>
        <p:spPr>
          <a:ln/>
        </p:spPr>
        <p:txBody>
          <a:bodyPr/>
          <a:lstStyle>
            <a:lvl1pPr>
              <a:defRPr/>
            </a:lvl1pPr>
          </a:lstStyle>
          <a:p>
            <a:fld id="{EA57E6FA-C758-4044-8240-B2A75D704C4B}" type="slidenum">
              <a:rPr lang="en-US" altLang="en-US"/>
              <a:pPr/>
              <a:t>‹#›</a:t>
            </a:fld>
            <a:endParaRPr lang="en-US" altLang="en-US" dirty="0"/>
          </a:p>
        </p:txBody>
      </p:sp>
    </p:spTree>
    <p:extLst>
      <p:ext uri="{BB962C8B-B14F-4D97-AF65-F5344CB8AC3E}">
        <p14:creationId xmlns:p14="http://schemas.microsoft.com/office/powerpoint/2010/main" val="678055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endParaRPr lang="en-US" dirty="0"/>
          </a:p>
        </p:txBody>
      </p:sp>
      <p:sp>
        <p:nvSpPr>
          <p:cNvPr id="6" name="Rectangle 5"/>
          <p:cNvSpPr>
            <a:spLocks noGrp="1" noChangeArrowheads="1"/>
          </p:cNvSpPr>
          <p:nvPr>
            <p:ph type="sldNum" sz="quarter" idx="11"/>
          </p:nvPr>
        </p:nvSpPr>
        <p:spPr>
          <a:ln/>
        </p:spPr>
        <p:txBody>
          <a:bodyPr/>
          <a:lstStyle>
            <a:lvl1pPr>
              <a:defRPr/>
            </a:lvl1pPr>
          </a:lstStyle>
          <a:p>
            <a:fld id="{B56DBE9F-5D5F-4416-B46A-C440E3833489}" type="slidenum">
              <a:rPr lang="en-US" altLang="en-US"/>
              <a:pPr/>
              <a:t>‹#›</a:t>
            </a:fld>
            <a:endParaRPr lang="en-US" altLang="en-US" dirty="0"/>
          </a:p>
        </p:txBody>
      </p:sp>
    </p:spTree>
    <p:extLst>
      <p:ext uri="{BB962C8B-B14F-4D97-AF65-F5344CB8AC3E}">
        <p14:creationId xmlns:p14="http://schemas.microsoft.com/office/powerpoint/2010/main" val="29665192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endParaRPr lang="en-US" dirty="0"/>
          </a:p>
        </p:txBody>
      </p:sp>
      <p:sp>
        <p:nvSpPr>
          <p:cNvPr id="6" name="Rectangle 5"/>
          <p:cNvSpPr>
            <a:spLocks noGrp="1" noChangeArrowheads="1"/>
          </p:cNvSpPr>
          <p:nvPr>
            <p:ph type="sldNum" sz="quarter" idx="11"/>
          </p:nvPr>
        </p:nvSpPr>
        <p:spPr>
          <a:ln/>
        </p:spPr>
        <p:txBody>
          <a:bodyPr/>
          <a:lstStyle>
            <a:lvl1pPr>
              <a:defRPr/>
            </a:lvl1pPr>
          </a:lstStyle>
          <a:p>
            <a:fld id="{FFFDD953-59DD-4258-99E4-B30FC60A1F32}" type="slidenum">
              <a:rPr lang="en-US" altLang="en-US"/>
              <a:pPr/>
              <a:t>‹#›</a:t>
            </a:fld>
            <a:endParaRPr lang="en-US" altLang="en-US" dirty="0"/>
          </a:p>
        </p:txBody>
      </p:sp>
    </p:spTree>
    <p:extLst>
      <p:ext uri="{BB962C8B-B14F-4D97-AF65-F5344CB8AC3E}">
        <p14:creationId xmlns:p14="http://schemas.microsoft.com/office/powerpoint/2010/main" val="13446111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w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wmf"/></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304800"/>
            <a:ext cx="8229600" cy="1143000"/>
          </a:xfrm>
          <a:prstGeom prst="rect">
            <a:avLst/>
          </a:prstGeom>
          <a:noFill/>
          <a:ln>
            <a:noFill/>
          </a:ln>
          <a:effectLst/>
          <a:extLst>
            <a:ext uri="{909E8E84-426E-40DD-AFC4-6F175D3DCCD1}">
              <a14:hiddenFill xmlns:a14="http://schemas.microsoft.com/office/drawing/2010/main">
                <a:solidFill>
                  <a:srgbClr val="0C52B8"/>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76" name="Rectangle 4"/>
          <p:cNvSpPr>
            <a:spLocks noGrp="1" noChangeArrowheads="1"/>
          </p:cNvSpPr>
          <p:nvPr>
            <p:ph type="ftr" sz="quarter" idx="3"/>
          </p:nvPr>
        </p:nvSpPr>
        <p:spPr bwMode="auto">
          <a:xfrm>
            <a:off x="457200" y="6248400"/>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US" dirty="0"/>
          </a:p>
        </p:txBody>
      </p:sp>
      <p:sp>
        <p:nvSpPr>
          <p:cNvPr id="3077" name="Rectangle 5"/>
          <p:cNvSpPr>
            <a:spLocks noGrp="1" noChangeArrowheads="1"/>
          </p:cNvSpPr>
          <p:nvPr>
            <p:ph type="sldNum" sz="quarter" idx="4"/>
          </p:nvPr>
        </p:nvSpPr>
        <p:spPr bwMode="auto">
          <a:xfrm>
            <a:off x="8458200" y="6381750"/>
            <a:ext cx="685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b="1"/>
            </a:lvl1pPr>
          </a:lstStyle>
          <a:p>
            <a:fld id="{6C909AE3-BA7B-4FBA-9CE3-70EC110D0E44}" type="slidenum">
              <a:rPr lang="en-US" altLang="en-US"/>
              <a:pPr/>
              <a:t>‹#›</a:t>
            </a:fld>
            <a:endParaRPr lang="en-US" altLang="en-US" dirty="0"/>
          </a:p>
        </p:txBody>
      </p:sp>
      <p:sp>
        <p:nvSpPr>
          <p:cNvPr id="1030" name="Rectangle 6"/>
          <p:cNvSpPr>
            <a:spLocks noChangeArrowheads="1"/>
          </p:cNvSpPr>
          <p:nvPr/>
        </p:nvSpPr>
        <p:spPr bwMode="auto">
          <a:xfrm>
            <a:off x="5791200" y="6248400"/>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en-US" altLang="en-US" sz="1400" dirty="0"/>
          </a:p>
        </p:txBody>
      </p:sp>
      <p:pic>
        <p:nvPicPr>
          <p:cNvPr id="1031" name="Picture 8" descr="gw_txt_2cs_pos.eps"/>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85800" y="6124575"/>
            <a:ext cx="798513"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8" descr="GWCI linear(2).eps"/>
          <p:cNvPicPr>
            <a:picLocks noChangeAspect="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3733800" y="6324600"/>
            <a:ext cx="1874838" cy="41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10"/>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7315200" y="6172200"/>
            <a:ext cx="995363" cy="59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 name="Rectangle 10"/>
          <p:cNvSpPr>
            <a:spLocks noChangeArrowheads="1"/>
          </p:cNvSpPr>
          <p:nvPr/>
        </p:nvSpPr>
        <p:spPr bwMode="auto">
          <a:xfrm>
            <a:off x="0" y="0"/>
            <a:ext cx="9144000" cy="304800"/>
          </a:xfrm>
          <a:prstGeom prst="rect">
            <a:avLst/>
          </a:prstGeom>
          <a:solidFill>
            <a:srgbClr val="365F9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dirty="0"/>
          </a:p>
        </p:txBody>
      </p:sp>
      <p:sp>
        <p:nvSpPr>
          <p:cNvPr id="1035" name="Freeform 11"/>
          <p:cNvSpPr>
            <a:spLocks/>
          </p:cNvSpPr>
          <p:nvPr/>
        </p:nvSpPr>
        <p:spPr bwMode="auto">
          <a:xfrm>
            <a:off x="0" y="76200"/>
            <a:ext cx="9144000" cy="228600"/>
          </a:xfrm>
          <a:custGeom>
            <a:avLst/>
            <a:gdLst>
              <a:gd name="T0" fmla="*/ 2147483646 w 2448"/>
              <a:gd name="T1" fmla="*/ 2147483646 h 248"/>
              <a:gd name="T2" fmla="*/ 0 w 2448"/>
              <a:gd name="T3" fmla="*/ 2147483646 h 248"/>
              <a:gd name="T4" fmla="*/ 0 60000 65536"/>
              <a:gd name="T5" fmla="*/ 0 60000 65536"/>
            </a:gdLst>
            <a:ahLst/>
            <a:cxnLst>
              <a:cxn ang="T4">
                <a:pos x="T0" y="T1"/>
              </a:cxn>
              <a:cxn ang="T5">
                <a:pos x="T2" y="T3"/>
              </a:cxn>
            </a:cxnLst>
            <a:rect l="0" t="0" r="r" b="b"/>
            <a:pathLst>
              <a:path w="2448" h="248">
                <a:moveTo>
                  <a:pt x="2448" y="56"/>
                </a:moveTo>
                <a:cubicBezTo>
                  <a:pt x="1822" y="1"/>
                  <a:pt x="929" y="0"/>
                  <a:pt x="0" y="248"/>
                </a:cubicBezTo>
              </a:path>
            </a:pathLst>
          </a:custGeom>
          <a:noFill/>
          <a:ln w="6350" cap="flat" cmpd="sng" algn="ctr">
            <a:solidFill>
              <a:srgbClr val="FFEAD5"/>
            </a:solidFill>
            <a:prstDash val="solid"/>
            <a:miter lim="800000"/>
            <a:headEnd/>
            <a:tailEnd/>
          </a:ln>
          <a:effectLst/>
          <a:extLst>
            <a:ext uri="{909E8E84-426E-40DD-AFC4-6F175D3DCCD1}">
              <a14:hiddenFill xmlns:a14="http://schemas.microsoft.com/office/drawing/2010/main">
                <a:solidFill>
                  <a:srgbClr val="FFFFFE"/>
                </a:solidFill>
              </a14:hiddenFill>
            </a:ext>
            <a:ext uri="{AF507438-7753-43E0-B8FC-AC1667EBCBE1}">
              <a14:hiddenEffects xmlns:a14="http://schemas.microsoft.com/office/drawing/2010/main">
                <a:effectLst>
                  <a:outerShdw dist="35921" dir="2700000" algn="ctr" rotWithShape="0">
                    <a:srgbClr val="8C8682"/>
                  </a:outerShdw>
                </a:effectLst>
              </a14:hiddenEffects>
            </a:ext>
          </a:extLst>
        </p:spPr>
        <p:txBody>
          <a:bodyPr/>
          <a:lstStyle/>
          <a:p>
            <a:endParaRPr lang="en-US" dirty="0"/>
          </a:p>
        </p:txBody>
      </p:sp>
    </p:spTree>
  </p:cSld>
  <p:clrMap bg1="lt1" tx1="dk1" bg2="lt2" tx2="dk2" accent1="accent1" accent2="accent2" accent3="accent3" accent4="accent4" accent5="accent5" accent6="accent6" hlink="hlink" folHlink="folHlink"/>
  <p:sldLayoutIdLst>
    <p:sldLayoutId id="2147483778" r:id="rId1"/>
    <p:sldLayoutId id="2147483768" r:id="rId2"/>
    <p:sldLayoutId id="2147483769" r:id="rId3"/>
    <p:sldLayoutId id="2147483770" r:id="rId4"/>
    <p:sldLayoutId id="2147483771" r:id="rId5"/>
    <p:sldLayoutId id="2147483772" r:id="rId6"/>
    <p:sldLayoutId id="2147483773" r:id="rId7"/>
    <p:sldLayoutId id="2147483774" r:id="rId8"/>
    <p:sldLayoutId id="2147483775" r:id="rId9"/>
    <p:sldLayoutId id="2147483776" r:id="rId10"/>
    <p:sldLayoutId id="2147483777" r:id="rId11"/>
    <p:sldLayoutId id="2147483779" r:id="rId12"/>
  </p:sldLayoutIdLst>
  <p:txStyles>
    <p:titleStyle>
      <a:lvl1pPr algn="ctr" rtl="0" eaLnBrk="0" fontAlgn="base" hangingPunct="0">
        <a:spcBef>
          <a:spcPct val="0"/>
        </a:spcBef>
        <a:spcAft>
          <a:spcPct val="0"/>
        </a:spcAft>
        <a:defRPr sz="3600">
          <a:solidFill>
            <a:srgbClr val="365F91"/>
          </a:solidFill>
          <a:latin typeface="Trebuchet MS" pitchFamily="34" charset="0"/>
          <a:ea typeface="+mj-ea"/>
          <a:cs typeface="+mj-cs"/>
        </a:defRPr>
      </a:lvl1pPr>
      <a:lvl2pPr algn="ctr" rtl="0" eaLnBrk="0" fontAlgn="base" hangingPunct="0">
        <a:spcBef>
          <a:spcPct val="0"/>
        </a:spcBef>
        <a:spcAft>
          <a:spcPct val="0"/>
        </a:spcAft>
        <a:defRPr sz="3600">
          <a:solidFill>
            <a:srgbClr val="365F91"/>
          </a:solidFill>
          <a:latin typeface="Trebuchet MS" pitchFamily="34" charset="0"/>
        </a:defRPr>
      </a:lvl2pPr>
      <a:lvl3pPr algn="ctr" rtl="0" eaLnBrk="0" fontAlgn="base" hangingPunct="0">
        <a:spcBef>
          <a:spcPct val="0"/>
        </a:spcBef>
        <a:spcAft>
          <a:spcPct val="0"/>
        </a:spcAft>
        <a:defRPr sz="3600">
          <a:solidFill>
            <a:srgbClr val="365F91"/>
          </a:solidFill>
          <a:latin typeface="Trebuchet MS" pitchFamily="34" charset="0"/>
        </a:defRPr>
      </a:lvl3pPr>
      <a:lvl4pPr algn="ctr" rtl="0" eaLnBrk="0" fontAlgn="base" hangingPunct="0">
        <a:spcBef>
          <a:spcPct val="0"/>
        </a:spcBef>
        <a:spcAft>
          <a:spcPct val="0"/>
        </a:spcAft>
        <a:defRPr sz="3600">
          <a:solidFill>
            <a:srgbClr val="365F91"/>
          </a:solidFill>
          <a:latin typeface="Trebuchet MS" pitchFamily="34" charset="0"/>
        </a:defRPr>
      </a:lvl4pPr>
      <a:lvl5pPr algn="ctr" rtl="0" eaLnBrk="0" fontAlgn="base" hangingPunct="0">
        <a:spcBef>
          <a:spcPct val="0"/>
        </a:spcBef>
        <a:spcAft>
          <a:spcPct val="0"/>
        </a:spcAft>
        <a:defRPr sz="3600">
          <a:solidFill>
            <a:srgbClr val="365F91"/>
          </a:solidFill>
          <a:latin typeface="Trebuchet MS" pitchFamily="34" charset="0"/>
        </a:defRPr>
      </a:lvl5pPr>
      <a:lvl6pPr marL="457200" algn="ctr" rtl="0" fontAlgn="base">
        <a:spcBef>
          <a:spcPct val="0"/>
        </a:spcBef>
        <a:spcAft>
          <a:spcPct val="0"/>
        </a:spcAft>
        <a:defRPr sz="4400">
          <a:solidFill>
            <a:srgbClr val="365F91"/>
          </a:solidFill>
          <a:latin typeface="Arial" charset="0"/>
        </a:defRPr>
      </a:lvl6pPr>
      <a:lvl7pPr marL="914400" algn="ctr" rtl="0" fontAlgn="base">
        <a:spcBef>
          <a:spcPct val="0"/>
        </a:spcBef>
        <a:spcAft>
          <a:spcPct val="0"/>
        </a:spcAft>
        <a:defRPr sz="4400">
          <a:solidFill>
            <a:srgbClr val="365F91"/>
          </a:solidFill>
          <a:latin typeface="Arial" charset="0"/>
        </a:defRPr>
      </a:lvl7pPr>
      <a:lvl8pPr marL="1371600" algn="ctr" rtl="0" fontAlgn="base">
        <a:spcBef>
          <a:spcPct val="0"/>
        </a:spcBef>
        <a:spcAft>
          <a:spcPct val="0"/>
        </a:spcAft>
        <a:defRPr sz="4400">
          <a:solidFill>
            <a:srgbClr val="365F91"/>
          </a:solidFill>
          <a:latin typeface="Arial" charset="0"/>
        </a:defRPr>
      </a:lvl8pPr>
      <a:lvl9pPr marL="1828800" algn="ctr" rtl="0" fontAlgn="base">
        <a:spcBef>
          <a:spcPct val="0"/>
        </a:spcBef>
        <a:spcAft>
          <a:spcPct val="0"/>
        </a:spcAft>
        <a:defRPr sz="4400">
          <a:solidFill>
            <a:srgbClr val="365F91"/>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9696EA9-500D-5C0E-1121-5B55B262AC64}"/>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F44DA46-9976-2C08-A507-00BC27B1BF70}"/>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1684D7-775B-8CB7-48BC-B109A2B43AC2}"/>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82000"/>
                  </a:schemeClr>
                </a:solidFill>
              </a:defRPr>
            </a:lvl1pPr>
          </a:lstStyle>
          <a:p>
            <a:fld id="{8E8277B4-E56C-4D1B-9A9F-2F16D528C1A3}" type="datetimeFigureOut">
              <a:rPr lang="en-US" smtClean="0"/>
              <a:t>5/16/2025</a:t>
            </a:fld>
            <a:endParaRPr lang="en-US"/>
          </a:p>
        </p:txBody>
      </p:sp>
      <p:sp>
        <p:nvSpPr>
          <p:cNvPr id="5" name="Footer Placeholder 4">
            <a:extLst>
              <a:ext uri="{FF2B5EF4-FFF2-40B4-BE49-F238E27FC236}">
                <a16:creationId xmlns:a16="http://schemas.microsoft.com/office/drawing/2014/main" id="{3A9B3947-C055-5DDA-25F7-0D03D2D9B3E2}"/>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66CBECFF-7A16-915B-9039-687B8C814625}"/>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82000"/>
                  </a:schemeClr>
                </a:solidFill>
              </a:defRPr>
            </a:lvl1pPr>
          </a:lstStyle>
          <a:p>
            <a:fld id="{53378E6D-65B6-41C2-8515-2F1633BF0193}" type="slidenum">
              <a:rPr lang="en-US" smtClean="0"/>
              <a:t>‹#›</a:t>
            </a:fld>
            <a:endParaRPr lang="en-US"/>
          </a:p>
        </p:txBody>
      </p:sp>
    </p:spTree>
    <p:extLst>
      <p:ext uri="{BB962C8B-B14F-4D97-AF65-F5344CB8AC3E}">
        <p14:creationId xmlns:p14="http://schemas.microsoft.com/office/powerpoint/2010/main" val="4039854419"/>
      </p:ext>
    </p:extLst>
  </p:cSld>
  <p:clrMap bg1="lt1" tx1="dk1" bg2="lt2" tx2="dk2" accent1="accent1" accent2="accent2" accent3="accent3" accent4="accent4" accent5="accent5" accent6="accent6" hlink="hlink" folHlink="folHlink"/>
  <p:sldLayoutIdLst>
    <p:sldLayoutId id="2147483781" r:id="rId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cme.smhs.gwu.edu/gw-cancer-center-/content/cancer-survivorship-series" TargetMode="External"/><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hyperlink" Target="mailto:cancercontrol@gwu.edu"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diagramData" Target="../diagrams/data9.xml"/><Relationship Id="rId13" Type="http://schemas.openxmlformats.org/officeDocument/2006/relationships/diagramData" Target="../diagrams/data10.xml"/><Relationship Id="rId3" Type="http://schemas.openxmlformats.org/officeDocument/2006/relationships/diagramData" Target="../diagrams/data8.xml"/><Relationship Id="rId7" Type="http://schemas.microsoft.com/office/2007/relationships/diagramDrawing" Target="../diagrams/drawing8.xml"/><Relationship Id="rId12" Type="http://schemas.microsoft.com/office/2007/relationships/diagramDrawing" Target="../diagrams/drawing9.xml"/><Relationship Id="rId17" Type="http://schemas.microsoft.com/office/2007/relationships/diagramDrawing" Target="../diagrams/drawing10.xml"/><Relationship Id="rId2" Type="http://schemas.openxmlformats.org/officeDocument/2006/relationships/notesSlide" Target="../notesSlides/notesSlide37.xml"/><Relationship Id="rId16" Type="http://schemas.openxmlformats.org/officeDocument/2006/relationships/diagramColors" Target="../diagrams/colors10.xml"/><Relationship Id="rId1" Type="http://schemas.openxmlformats.org/officeDocument/2006/relationships/slideLayout" Target="../slideLayouts/slideLayout2.xml"/><Relationship Id="rId6" Type="http://schemas.openxmlformats.org/officeDocument/2006/relationships/diagramColors" Target="../diagrams/colors8.xml"/><Relationship Id="rId11" Type="http://schemas.openxmlformats.org/officeDocument/2006/relationships/diagramColors" Target="../diagrams/colors9.xml"/><Relationship Id="rId5" Type="http://schemas.openxmlformats.org/officeDocument/2006/relationships/diagramQuickStyle" Target="../diagrams/quickStyle8.xml"/><Relationship Id="rId15" Type="http://schemas.openxmlformats.org/officeDocument/2006/relationships/diagramQuickStyle" Target="../diagrams/quickStyle10.xml"/><Relationship Id="rId10" Type="http://schemas.openxmlformats.org/officeDocument/2006/relationships/diagramQuickStyle" Target="../diagrams/quickStyle9.xml"/><Relationship Id="rId4" Type="http://schemas.openxmlformats.org/officeDocument/2006/relationships/diagramLayout" Target="../diagrams/layout8.xml"/><Relationship Id="rId9" Type="http://schemas.openxmlformats.org/officeDocument/2006/relationships/diagramLayout" Target="../diagrams/layout9.xml"/><Relationship Id="rId14" Type="http://schemas.openxmlformats.org/officeDocument/2006/relationships/diagramLayout" Target="../diagrams/layout10.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48.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4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49.xml"/><Relationship Id="rId1" Type="http://schemas.openxmlformats.org/officeDocument/2006/relationships/slideLayout" Target="../slideLayouts/slideLayout2.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51.xml"/><Relationship Id="rId1" Type="http://schemas.openxmlformats.org/officeDocument/2006/relationships/slideLayout" Target="../slideLayouts/slideLayout2.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53.xml"/><Relationship Id="rId1" Type="http://schemas.openxmlformats.org/officeDocument/2006/relationships/slideLayout" Target="../slideLayouts/slideLayout2.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55.xml.rels><?xml version="1.0" encoding="UTF-8" standalone="yes"?>
<Relationships xmlns="http://schemas.openxmlformats.org/package/2006/relationships"><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notesSlide" Target="../notesSlides/notesSlide54.xml"/><Relationship Id="rId1" Type="http://schemas.openxmlformats.org/officeDocument/2006/relationships/slideLayout" Target="../slideLayouts/slideLayout2.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5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notesSlide" Target="../notesSlides/notesSlide56.xml"/><Relationship Id="rId1" Type="http://schemas.openxmlformats.org/officeDocument/2006/relationships/slideLayout" Target="../slideLayouts/slideLayout2.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notesSlide" Target="../notesSlides/notesSlide58.xml"/><Relationship Id="rId1" Type="http://schemas.openxmlformats.org/officeDocument/2006/relationships/slideLayout" Target="../slideLayouts/slideLayout2.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diagramData" Target="../diagrams/data22.xml"/><Relationship Id="rId7" Type="http://schemas.microsoft.com/office/2007/relationships/diagramDrawing" Target="../diagrams/drawing22.xml"/><Relationship Id="rId2" Type="http://schemas.openxmlformats.org/officeDocument/2006/relationships/notesSlide" Target="../notesSlides/notesSlide59.xml"/><Relationship Id="rId1" Type="http://schemas.openxmlformats.org/officeDocument/2006/relationships/slideLayout" Target="../slideLayouts/slideLayout2.xml"/><Relationship Id="rId6" Type="http://schemas.openxmlformats.org/officeDocument/2006/relationships/diagramColors" Target="../diagrams/colors22.xml"/><Relationship Id="rId5" Type="http://schemas.openxmlformats.org/officeDocument/2006/relationships/diagramQuickStyle" Target="../diagrams/quickStyle22.xml"/><Relationship Id="rId4" Type="http://schemas.openxmlformats.org/officeDocument/2006/relationships/diagramLayout" Target="../diagrams/layout2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diagramData" Target="../diagrams/data23.xml"/><Relationship Id="rId7" Type="http://schemas.microsoft.com/office/2007/relationships/diagramDrawing" Target="../diagrams/drawing23.xml"/><Relationship Id="rId2" Type="http://schemas.openxmlformats.org/officeDocument/2006/relationships/notesSlide" Target="../notesSlides/notesSlide62.xml"/><Relationship Id="rId1" Type="http://schemas.openxmlformats.org/officeDocument/2006/relationships/slideLayout" Target="../slideLayouts/slideLayout2.xml"/><Relationship Id="rId6" Type="http://schemas.openxmlformats.org/officeDocument/2006/relationships/diagramColors" Target="../diagrams/colors23.xml"/><Relationship Id="rId5" Type="http://schemas.openxmlformats.org/officeDocument/2006/relationships/diagramQuickStyle" Target="../diagrams/quickStyle23.xml"/><Relationship Id="rId4" Type="http://schemas.openxmlformats.org/officeDocument/2006/relationships/diagramLayout" Target="../diagrams/layout2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diagramData" Target="../diagrams/data24.xml"/><Relationship Id="rId7" Type="http://schemas.microsoft.com/office/2007/relationships/diagramDrawing" Target="../diagrams/drawing24.xml"/><Relationship Id="rId2" Type="http://schemas.openxmlformats.org/officeDocument/2006/relationships/notesSlide" Target="../notesSlides/notesSlide64.xml"/><Relationship Id="rId1" Type="http://schemas.openxmlformats.org/officeDocument/2006/relationships/slideLayout" Target="../slideLayouts/slideLayout2.xml"/><Relationship Id="rId6" Type="http://schemas.openxmlformats.org/officeDocument/2006/relationships/diagramColors" Target="../diagrams/colors24.xml"/><Relationship Id="rId5" Type="http://schemas.openxmlformats.org/officeDocument/2006/relationships/diagramQuickStyle" Target="../diagrams/quickStyle24.xml"/><Relationship Id="rId4" Type="http://schemas.openxmlformats.org/officeDocument/2006/relationships/diagramLayout" Target="../diagrams/layout24.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diagramData" Target="../diagrams/data25.xml"/><Relationship Id="rId7" Type="http://schemas.microsoft.com/office/2007/relationships/diagramDrawing" Target="../diagrams/drawing25.xml"/><Relationship Id="rId2" Type="http://schemas.openxmlformats.org/officeDocument/2006/relationships/notesSlide" Target="../notesSlides/notesSlide66.xml"/><Relationship Id="rId1" Type="http://schemas.openxmlformats.org/officeDocument/2006/relationships/slideLayout" Target="../slideLayouts/slideLayout2.xml"/><Relationship Id="rId6" Type="http://schemas.openxmlformats.org/officeDocument/2006/relationships/diagramColors" Target="../diagrams/colors25.xml"/><Relationship Id="rId5" Type="http://schemas.openxmlformats.org/officeDocument/2006/relationships/diagramQuickStyle" Target="../diagrams/quickStyle25.xml"/><Relationship Id="rId4" Type="http://schemas.openxmlformats.org/officeDocument/2006/relationships/diagramLayout" Target="../diagrams/layout25.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3" Type="http://schemas.openxmlformats.org/officeDocument/2006/relationships/diagramData" Target="../diagrams/data26.xml"/><Relationship Id="rId7" Type="http://schemas.microsoft.com/office/2007/relationships/diagramDrawing" Target="../diagrams/drawing26.xml"/><Relationship Id="rId2" Type="http://schemas.openxmlformats.org/officeDocument/2006/relationships/notesSlide" Target="../notesSlides/notesSlide68.xml"/><Relationship Id="rId1" Type="http://schemas.openxmlformats.org/officeDocument/2006/relationships/slideLayout" Target="../slideLayouts/slideLayout2.xml"/><Relationship Id="rId6" Type="http://schemas.openxmlformats.org/officeDocument/2006/relationships/diagramColors" Target="../diagrams/colors26.xml"/><Relationship Id="rId5" Type="http://schemas.openxmlformats.org/officeDocument/2006/relationships/diagramQuickStyle" Target="../diagrams/quickStyle26.xml"/><Relationship Id="rId4" Type="http://schemas.openxmlformats.org/officeDocument/2006/relationships/diagramLayout" Target="../diagrams/layout26.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3" Type="http://schemas.openxmlformats.org/officeDocument/2006/relationships/diagramData" Target="../diagrams/data27.xml"/><Relationship Id="rId7" Type="http://schemas.microsoft.com/office/2007/relationships/diagramDrawing" Target="../diagrams/drawing27.xml"/><Relationship Id="rId2" Type="http://schemas.openxmlformats.org/officeDocument/2006/relationships/notesSlide" Target="../notesSlides/notesSlide71.xml"/><Relationship Id="rId1" Type="http://schemas.openxmlformats.org/officeDocument/2006/relationships/slideLayout" Target="../slideLayouts/slideLayout2.xml"/><Relationship Id="rId6" Type="http://schemas.openxmlformats.org/officeDocument/2006/relationships/diagramColors" Target="../diagrams/colors27.xml"/><Relationship Id="rId5" Type="http://schemas.openxmlformats.org/officeDocument/2006/relationships/diagramQuickStyle" Target="../diagrams/quickStyle27.xml"/><Relationship Id="rId4" Type="http://schemas.openxmlformats.org/officeDocument/2006/relationships/diagramLayout" Target="../diagrams/layout27.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3" Type="http://schemas.openxmlformats.org/officeDocument/2006/relationships/diagramData" Target="../diagrams/data28.xml"/><Relationship Id="rId7" Type="http://schemas.microsoft.com/office/2007/relationships/diagramDrawing" Target="../diagrams/drawing28.xml"/><Relationship Id="rId2" Type="http://schemas.openxmlformats.org/officeDocument/2006/relationships/notesSlide" Target="../notesSlides/notesSlide73.xml"/><Relationship Id="rId1" Type="http://schemas.openxmlformats.org/officeDocument/2006/relationships/slideLayout" Target="../slideLayouts/slideLayout2.xml"/><Relationship Id="rId6" Type="http://schemas.openxmlformats.org/officeDocument/2006/relationships/diagramColors" Target="../diagrams/colors28.xml"/><Relationship Id="rId5" Type="http://schemas.openxmlformats.org/officeDocument/2006/relationships/diagramQuickStyle" Target="../diagrams/quickStyle28.xml"/><Relationship Id="rId4" Type="http://schemas.openxmlformats.org/officeDocument/2006/relationships/diagramLayout" Target="../diagrams/layout28.xml"/></Relationships>
</file>

<file path=ppt/slides/_rels/slide7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4.xml"/><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9504C9-2E54-D9E3-A553-AB318193D2AB}"/>
            </a:ext>
          </a:extLst>
        </p:cNvPr>
        <p:cNvGrpSpPr/>
        <p:nvPr/>
      </p:nvGrpSpPr>
      <p:grpSpPr>
        <a:xfrm>
          <a:off x="0" y="0"/>
          <a:ext cx="0" cy="0"/>
          <a:chOff x="0" y="0"/>
          <a:chExt cx="0" cy="0"/>
        </a:xfrm>
      </p:grpSpPr>
      <p:pic>
        <p:nvPicPr>
          <p:cNvPr id="6" name="Picture 5" descr="A black background with white text&#10;&#10;Description automatically generated">
            <a:extLst>
              <a:ext uri="{FF2B5EF4-FFF2-40B4-BE49-F238E27FC236}">
                <a16:creationId xmlns:a16="http://schemas.microsoft.com/office/drawing/2014/main" id="{A66EAD1C-23A4-E5E1-25AA-96552A90C8F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186"/>
          <a:stretch/>
        </p:blipFill>
        <p:spPr bwMode="auto">
          <a:xfrm>
            <a:off x="358097" y="1132219"/>
            <a:ext cx="2066449" cy="752951"/>
          </a:xfrm>
          <a:prstGeom prst="rect">
            <a:avLst/>
          </a:prstGeom>
          <a:ln>
            <a:noFill/>
          </a:ln>
          <a:extLst>
            <a:ext uri="{53640926-AAD7-44D8-BBD7-CCE9431645EC}">
              <a14:shadowObscured xmlns:a14="http://schemas.microsoft.com/office/drawing/2010/main"/>
            </a:ext>
          </a:extLst>
        </p:spPr>
      </p:pic>
      <p:sp>
        <p:nvSpPr>
          <p:cNvPr id="7" name="TextBox 6">
            <a:extLst>
              <a:ext uri="{FF2B5EF4-FFF2-40B4-BE49-F238E27FC236}">
                <a16:creationId xmlns:a16="http://schemas.microsoft.com/office/drawing/2014/main" id="{04292F39-E55C-1444-7AF4-5C043BE2E9E9}"/>
              </a:ext>
            </a:extLst>
          </p:cNvPr>
          <p:cNvSpPr txBox="1"/>
          <p:nvPr/>
        </p:nvSpPr>
        <p:spPr>
          <a:xfrm>
            <a:off x="358097" y="2016785"/>
            <a:ext cx="7848308" cy="3658694"/>
          </a:xfrm>
          <a:prstGeom prst="rect">
            <a:avLst/>
          </a:prstGeom>
          <a:noFill/>
        </p:spPr>
        <p:txBody>
          <a:bodyPr wrap="square" rtlCol="0">
            <a:spAutoFit/>
          </a:bodyPr>
          <a:lstStyle/>
          <a:p>
            <a:pPr defTabSz="685800" eaLnBrk="1" fontAlgn="auto" hangingPunct="1">
              <a:lnSpc>
                <a:spcPct val="107000"/>
              </a:lnSpc>
              <a:spcBef>
                <a:spcPts val="0"/>
              </a:spcBef>
              <a:spcAft>
                <a:spcPts val="600"/>
              </a:spcAft>
            </a:pPr>
            <a:r>
              <a:rPr lang="en-US" sz="900" kern="100" dirty="0">
                <a:solidFill>
                  <a:prstClr val="black"/>
                </a:solidFill>
                <a:latin typeface="Aptos" panose="020B0004020202020204" pitchFamily="34" charset="0"/>
                <a:ea typeface="Aptos" panose="020B0004020202020204" pitchFamily="34" charset="0"/>
                <a:cs typeface="Times New Roman" panose="02020603050405020304" pitchFamily="18" charset="0"/>
              </a:rPr>
              <a:t> </a:t>
            </a:r>
            <a:r>
              <a:rPr lang="en-US" sz="1350" kern="100" dirty="0">
                <a:solidFill>
                  <a:prstClr val="black"/>
                </a:solidFill>
                <a:latin typeface="Aptos" panose="020B0004020202020204" pitchFamily="34" charset="0"/>
                <a:ea typeface="Aptos" panose="020B0004020202020204" pitchFamily="34" charset="0"/>
                <a:cs typeface="Times New Roman" panose="02020603050405020304" pitchFamily="18" charset="0"/>
              </a:rPr>
              <a:t>This content may be used or adapted for noncommercial, educational purposes only. Please use the following citation:</a:t>
            </a:r>
          </a:p>
          <a:p>
            <a:pPr defTabSz="685800" eaLnBrk="1" fontAlgn="auto" hangingPunct="1">
              <a:lnSpc>
                <a:spcPct val="107000"/>
              </a:lnSpc>
              <a:spcBef>
                <a:spcPts val="0"/>
              </a:spcBef>
              <a:spcAft>
                <a:spcPts val="600"/>
              </a:spcAft>
            </a:pPr>
            <a:r>
              <a:rPr lang="en-US" sz="1350" kern="100" dirty="0">
                <a:solidFill>
                  <a:prstClr val="black"/>
                </a:solidFill>
                <a:latin typeface="Aptos" panose="020B0004020202020204" pitchFamily="34" charset="0"/>
                <a:ea typeface="Aptos" panose="020B0004020202020204" pitchFamily="34" charset="0"/>
                <a:cs typeface="Times New Roman" panose="02020603050405020304" pitchFamily="18" charset="0"/>
              </a:rPr>
              <a:t> </a:t>
            </a:r>
          </a:p>
          <a:p>
            <a:pPr defTabSz="685800" eaLnBrk="1" fontAlgn="auto" hangingPunct="1">
              <a:lnSpc>
                <a:spcPct val="107000"/>
              </a:lnSpc>
              <a:spcBef>
                <a:spcPts val="0"/>
              </a:spcBef>
              <a:spcAft>
                <a:spcPts val="600"/>
              </a:spcAft>
            </a:pPr>
            <a:r>
              <a:rPr lang="en-US" sz="1350" kern="100" dirty="0">
                <a:solidFill>
                  <a:prstClr val="black"/>
                </a:solidFill>
                <a:latin typeface="Aptos" panose="020B0004020202020204" pitchFamily="34" charset="0"/>
                <a:ea typeface="Aptos" panose="020B0004020202020204" pitchFamily="34" charset="0"/>
                <a:cs typeface="Times New Roman" panose="02020603050405020304" pitchFamily="18" charset="0"/>
              </a:rPr>
              <a:t>George Washington University Cancer Center TAP. </a:t>
            </a:r>
            <a:r>
              <a:rPr lang="en-US" sz="1350" kern="100">
                <a:solidFill>
                  <a:prstClr val="black"/>
                </a:solidFill>
                <a:latin typeface="Aptos" panose="020B0004020202020204" pitchFamily="34" charset="0"/>
                <a:ea typeface="Aptos" panose="020B0004020202020204" pitchFamily="34" charset="0"/>
                <a:cs typeface="Times New Roman" panose="02020603050405020304" pitchFamily="18" charset="0"/>
              </a:rPr>
              <a:t>(2020). </a:t>
            </a:r>
            <a:r>
              <a:rPr lang="en-US" sz="1350" i="1" kern="100" dirty="0">
                <a:solidFill>
                  <a:prstClr val="black"/>
                </a:solidFill>
                <a:latin typeface="Aptos" panose="020B0004020202020204" pitchFamily="34" charset="0"/>
                <a:ea typeface="Aptos" panose="020B0004020202020204" pitchFamily="34" charset="0"/>
                <a:cs typeface="Times New Roman" panose="02020603050405020304" pitchFamily="18" charset="0"/>
              </a:rPr>
              <a:t>Cancer Survivorship Series</a:t>
            </a:r>
            <a:r>
              <a:rPr lang="en-US" sz="1350" kern="100" dirty="0">
                <a:solidFill>
                  <a:prstClr val="black"/>
                </a:solidFill>
                <a:latin typeface="Aptos" panose="020B0004020202020204" pitchFamily="34" charset="0"/>
                <a:ea typeface="Aptos" panose="020B0004020202020204" pitchFamily="34" charset="0"/>
                <a:cs typeface="Times New Roman" panose="02020603050405020304" pitchFamily="18" charset="0"/>
              </a:rPr>
              <a:t> [PowerPoint Slides]. GWU Cancer Center TAP. </a:t>
            </a:r>
            <a:r>
              <a:rPr lang="en-US" sz="1350" kern="100" dirty="0">
                <a:solidFill>
                  <a:prstClr val="black"/>
                </a:solidFill>
                <a:latin typeface="Aptos" panose="020B0004020202020204" pitchFamily="34" charset="0"/>
                <a:ea typeface="Aptos" panose="020B0004020202020204" pitchFamily="34" charset="0"/>
                <a:cs typeface="Times New Roman" panose="02020603050405020304" pitchFamily="18" charset="0"/>
                <a:hlinkClick r:id="rId3"/>
              </a:rPr>
              <a:t>https://cme.smhs.gwu.edu/gw-cancer-center-/content/cancer-survivorship-series</a:t>
            </a:r>
            <a:r>
              <a:rPr lang="en-US" sz="1350" kern="100" dirty="0">
                <a:solidFill>
                  <a:prstClr val="black"/>
                </a:solidFill>
                <a:latin typeface="Aptos" panose="020B0004020202020204" pitchFamily="34" charset="0"/>
                <a:ea typeface="Aptos" panose="020B0004020202020204" pitchFamily="34" charset="0"/>
                <a:cs typeface="Times New Roman" panose="02020603050405020304" pitchFamily="18" charset="0"/>
              </a:rPr>
              <a:t> </a:t>
            </a:r>
          </a:p>
          <a:p>
            <a:pPr defTabSz="685800" eaLnBrk="1" fontAlgn="auto" hangingPunct="1">
              <a:lnSpc>
                <a:spcPct val="107000"/>
              </a:lnSpc>
              <a:spcBef>
                <a:spcPts val="0"/>
              </a:spcBef>
              <a:spcAft>
                <a:spcPts val="600"/>
              </a:spcAft>
            </a:pPr>
            <a:r>
              <a:rPr lang="en-US" sz="1350" kern="100" dirty="0">
                <a:solidFill>
                  <a:prstClr val="black"/>
                </a:solidFill>
                <a:latin typeface="Aptos" panose="020B0004020202020204" pitchFamily="34" charset="0"/>
                <a:ea typeface="Aptos" panose="020B0004020202020204" pitchFamily="34" charset="0"/>
                <a:cs typeface="Times New Roman" panose="02020603050405020304" pitchFamily="18" charset="0"/>
              </a:rPr>
              <a:t> </a:t>
            </a:r>
          </a:p>
          <a:p>
            <a:pPr defTabSz="685800" eaLnBrk="1" fontAlgn="auto" hangingPunct="1">
              <a:lnSpc>
                <a:spcPct val="107000"/>
              </a:lnSpc>
              <a:spcBef>
                <a:spcPts val="0"/>
              </a:spcBef>
              <a:spcAft>
                <a:spcPts val="600"/>
              </a:spcAft>
            </a:pPr>
            <a:r>
              <a:rPr lang="en-US" sz="1350" kern="100" dirty="0">
                <a:solidFill>
                  <a:prstClr val="black"/>
                </a:solidFill>
                <a:latin typeface="Aptos" panose="020B0004020202020204" pitchFamily="34" charset="0"/>
                <a:ea typeface="Aptos" panose="020B0004020202020204" pitchFamily="34" charset="0"/>
                <a:cs typeface="Times New Roman" panose="02020603050405020304" pitchFamily="18" charset="0"/>
              </a:rPr>
              <a:t>This content was adapted from the GW Cancer Center the Oncology Patient Navigation Training: The Fundamentals (PI: Pratt-Chapman) developed and maintained by CDC cooperative agreements #NU38DP004972, #5NU58DP006461 and #NU58DP007539. The content added, changed, or adapted by our organization do not necessarily represent the views of the GW Cancer Center or the CDC.</a:t>
            </a:r>
          </a:p>
          <a:p>
            <a:pPr defTabSz="685800" eaLnBrk="1" fontAlgn="auto" hangingPunct="1">
              <a:lnSpc>
                <a:spcPct val="107000"/>
              </a:lnSpc>
              <a:spcBef>
                <a:spcPts val="0"/>
              </a:spcBef>
              <a:spcAft>
                <a:spcPts val="600"/>
              </a:spcAft>
            </a:pPr>
            <a:r>
              <a:rPr lang="en-US" sz="1350" kern="100" dirty="0">
                <a:solidFill>
                  <a:prstClr val="black"/>
                </a:solidFill>
                <a:latin typeface="Aptos" panose="020B0004020202020204" pitchFamily="34" charset="0"/>
                <a:ea typeface="Aptos" panose="020B0004020202020204" pitchFamily="34" charset="0"/>
                <a:cs typeface="Times New Roman" panose="02020603050405020304" pitchFamily="18" charset="0"/>
              </a:rPr>
              <a:t> </a:t>
            </a:r>
          </a:p>
          <a:p>
            <a:pPr defTabSz="685800" eaLnBrk="1" fontAlgn="auto" hangingPunct="1">
              <a:lnSpc>
                <a:spcPct val="107000"/>
              </a:lnSpc>
              <a:spcBef>
                <a:spcPts val="0"/>
              </a:spcBef>
              <a:spcAft>
                <a:spcPts val="600"/>
              </a:spcAft>
            </a:pPr>
            <a:r>
              <a:rPr lang="en-US" sz="1350" kern="100" dirty="0">
                <a:solidFill>
                  <a:prstClr val="black"/>
                </a:solidFill>
                <a:latin typeface="Aptos" panose="020B0004020202020204" pitchFamily="34" charset="0"/>
                <a:ea typeface="Aptos" panose="020B0004020202020204" pitchFamily="34" charset="0"/>
                <a:cs typeface="Times New Roman" panose="02020603050405020304" pitchFamily="18" charset="0"/>
              </a:rPr>
              <a:t>If you have any questions about the following material or would like permission to use this material, please contact </a:t>
            </a:r>
            <a:r>
              <a:rPr lang="en-US" sz="1350" u="sng" kern="100" dirty="0">
                <a:solidFill>
                  <a:srgbClr val="467886"/>
                </a:solidFill>
                <a:latin typeface="Aptos" panose="020B0004020202020204" pitchFamily="34" charset="0"/>
                <a:ea typeface="Aptos" panose="020B0004020202020204" pitchFamily="34" charset="0"/>
                <a:cs typeface="Times New Roman" panose="02020603050405020304" pitchFamily="18" charset="0"/>
                <a:hlinkClick r:id="rId4"/>
              </a:rPr>
              <a:t>cancercontrol@gwu.edu</a:t>
            </a:r>
            <a:r>
              <a:rPr lang="en-US" sz="1350" kern="100" dirty="0">
                <a:solidFill>
                  <a:prstClr val="black"/>
                </a:solidFill>
                <a:latin typeface="Aptos" panose="020B0004020202020204" pitchFamily="34" charset="0"/>
                <a:ea typeface="Aptos" panose="020B0004020202020204" pitchFamily="34" charset="0"/>
                <a:cs typeface="Times New Roman" panose="02020603050405020304" pitchFamily="18" charset="0"/>
              </a:rPr>
              <a:t> </a:t>
            </a:r>
            <a:endParaRPr lang="en-US" sz="900" kern="100" dirty="0">
              <a:solidFill>
                <a:prstClr val="black"/>
              </a:solidFill>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640042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altLang="en-US" dirty="0"/>
              <a:t>Head and Neck Cancer (HNC) Sites</a:t>
            </a:r>
          </a:p>
        </p:txBody>
      </p:sp>
      <p:sp>
        <p:nvSpPr>
          <p:cNvPr id="19459" name="Content Placeholder 2"/>
          <p:cNvSpPr>
            <a:spLocks noGrp="1"/>
          </p:cNvSpPr>
          <p:nvPr>
            <p:ph idx="1"/>
          </p:nvPr>
        </p:nvSpPr>
        <p:spPr>
          <a:xfrm>
            <a:off x="457200" y="1371600"/>
            <a:ext cx="8229600" cy="4525963"/>
          </a:xfrm>
        </p:spPr>
        <p:txBody>
          <a:bodyPr/>
          <a:lstStyle/>
          <a:p>
            <a:r>
              <a:rPr lang="en-US" altLang="en-US" sz="2800" dirty="0"/>
              <a:t>For the purposes of this guideline, HNC includes the following cancer sites: oral cavity, larynx, tongue, lip and pharynx, although many of the principles apply to cancers of the salivary glands, nasal and paranasal sinuses, and nasopharynx.</a:t>
            </a:r>
          </a:p>
          <a:p>
            <a:r>
              <a:rPr lang="en-US" altLang="en-US" sz="2800" dirty="0"/>
              <a:t>Cancer of the brain, thyroid, and esophagus were not included because these cancers are very different in their symptoms and treatments compared to the above listed cancers. </a:t>
            </a:r>
          </a:p>
        </p:txBody>
      </p:sp>
      <p:sp>
        <p:nvSpPr>
          <p:cNvPr id="19460" name="Rectangle 4"/>
          <p:cNvSpPr>
            <a:spLocks noChangeArrowheads="1"/>
          </p:cNvSpPr>
          <p:nvPr/>
        </p:nvSpPr>
        <p:spPr bwMode="auto">
          <a:xfrm>
            <a:off x="417513" y="5851525"/>
            <a:ext cx="8305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200" i="1" dirty="0">
                <a:solidFill>
                  <a:srgbClr val="000000"/>
                </a:solidFill>
                <a:ea typeface="ＭＳ Ｐゴシック" pitchFamily="34" charset="-128"/>
              </a:rPr>
              <a:t>Source: Cohen et al. 2016.</a:t>
            </a:r>
            <a:endParaRPr lang="en-US" altLang="en-US" sz="12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altLang="en-US" dirty="0"/>
              <a:t>Head and Neck Cancer (HNC)</a:t>
            </a:r>
          </a:p>
        </p:txBody>
      </p:sp>
      <p:graphicFrame>
        <p:nvGraphicFramePr>
          <p:cNvPr id="4" name="Content Placeholder 3"/>
          <p:cNvGraphicFramePr>
            <a:graphicFrameLocks noGrp="1"/>
          </p:cNvGraphicFramePr>
          <p:nvPr>
            <p:ph idx="1"/>
          </p:nvPr>
        </p:nvGraphicFramePr>
        <p:xfrm>
          <a:off x="457200" y="1219200"/>
          <a:ext cx="8229600" cy="4191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p:cNvSpPr txBox="1"/>
          <p:nvPr/>
        </p:nvSpPr>
        <p:spPr>
          <a:xfrm>
            <a:off x="457200" y="5562600"/>
            <a:ext cx="8382000" cy="461963"/>
          </a:xfrm>
          <a:prstGeom prst="rect">
            <a:avLst/>
          </a:prstGeom>
          <a:noFill/>
        </p:spPr>
        <p:txBody>
          <a:bodyPr>
            <a:spAutoFit/>
          </a:bodyPr>
          <a:lstStyle/>
          <a:p>
            <a:pPr>
              <a:spcBef>
                <a:spcPts val="600"/>
              </a:spcBef>
              <a:spcAft>
                <a:spcPts val="600"/>
              </a:spcAft>
              <a:defRPr/>
            </a:pPr>
            <a:r>
              <a:rPr lang="en-US" sz="1200" i="1" kern="0" dirty="0">
                <a:solidFill>
                  <a:srgbClr val="000000"/>
                </a:solidFill>
                <a:latin typeface="Arial"/>
                <a:ea typeface="ＭＳ Ｐゴシック" charset="0"/>
              </a:rPr>
              <a:t>Sources: Siegel et al. 2016. IARC. 2013. Chaturvedi et al. 2011. Blot et al. 1988. Young et al. 2015. Seiwert et al. 2015. Chung et al. 2014. </a:t>
            </a:r>
            <a:endParaRPr lang="en-US" sz="1400" i="1" kern="0" dirty="0">
              <a:solidFill>
                <a:srgbClr val="000000"/>
              </a:solidFill>
              <a:latin typeface="Arial"/>
              <a:ea typeface="ＭＳ Ｐゴシック"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457200" y="169863"/>
            <a:ext cx="8229600" cy="1143000"/>
          </a:xfrm>
        </p:spPr>
        <p:txBody>
          <a:bodyPr/>
          <a:lstStyle/>
          <a:p>
            <a:r>
              <a:rPr lang="en-US" altLang="en-US" dirty="0"/>
              <a:t>Types of Treatment for HNC</a:t>
            </a:r>
          </a:p>
        </p:txBody>
      </p:sp>
      <p:sp>
        <p:nvSpPr>
          <p:cNvPr id="25603" name="Content Placeholder 2"/>
          <p:cNvSpPr>
            <a:spLocks noGrp="1"/>
          </p:cNvSpPr>
          <p:nvPr>
            <p:ph idx="1"/>
          </p:nvPr>
        </p:nvSpPr>
        <p:spPr>
          <a:xfrm>
            <a:off x="457200" y="1046162"/>
            <a:ext cx="8229600" cy="4440238"/>
          </a:xfrm>
        </p:spPr>
        <p:txBody>
          <a:bodyPr/>
          <a:lstStyle/>
          <a:p>
            <a:r>
              <a:rPr lang="en-US" altLang="en-US" dirty="0"/>
              <a:t>Surgery</a:t>
            </a:r>
          </a:p>
          <a:p>
            <a:pPr lvl="1"/>
            <a:r>
              <a:rPr lang="en-US" altLang="en-US" dirty="0"/>
              <a:t>Neck dissection</a:t>
            </a:r>
          </a:p>
          <a:p>
            <a:pPr lvl="1"/>
            <a:r>
              <a:rPr lang="en-US" altLang="en-US" dirty="0"/>
              <a:t>Laryngectomy</a:t>
            </a:r>
          </a:p>
          <a:p>
            <a:r>
              <a:rPr lang="en-US" altLang="en-US" dirty="0"/>
              <a:t>Radiation (RT)</a:t>
            </a:r>
          </a:p>
          <a:p>
            <a:pPr lvl="1"/>
            <a:r>
              <a:rPr lang="en-US" altLang="en-US" dirty="0"/>
              <a:t>Intensity-modulated RT</a:t>
            </a:r>
          </a:p>
          <a:p>
            <a:pPr lvl="1"/>
            <a:r>
              <a:rPr lang="en-US" altLang="en-US" dirty="0"/>
              <a:t>Mediastinal RT</a:t>
            </a:r>
          </a:p>
          <a:p>
            <a:r>
              <a:rPr lang="en-US" altLang="en-US" dirty="0"/>
              <a:t>Chemotherapy</a:t>
            </a:r>
          </a:p>
        </p:txBody>
      </p:sp>
      <p:pic>
        <p:nvPicPr>
          <p:cNvPr id="25604"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0413" y="4134984"/>
            <a:ext cx="2689225" cy="179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5"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1160463"/>
            <a:ext cx="1701800" cy="226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6" name="Picture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196012" y="2424113"/>
            <a:ext cx="2643188" cy="191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7" name="Rectangle 4"/>
          <p:cNvSpPr>
            <a:spLocks noChangeArrowheads="1"/>
          </p:cNvSpPr>
          <p:nvPr/>
        </p:nvSpPr>
        <p:spPr bwMode="auto">
          <a:xfrm>
            <a:off x="417513" y="5851525"/>
            <a:ext cx="8305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200" i="1" dirty="0">
                <a:solidFill>
                  <a:srgbClr val="000000"/>
                </a:solidFill>
                <a:ea typeface="ＭＳ Ｐゴシック" pitchFamily="34" charset="-128"/>
              </a:rPr>
              <a:t>Source: </a:t>
            </a:r>
            <a:r>
              <a:rPr lang="en-US" altLang="en-US" sz="1200" i="1" dirty="0" err="1">
                <a:solidFill>
                  <a:srgbClr val="000000"/>
                </a:solidFill>
                <a:ea typeface="ＭＳ Ｐゴシック" pitchFamily="34" charset="-128"/>
              </a:rPr>
              <a:t>Pfister</a:t>
            </a:r>
            <a:r>
              <a:rPr lang="en-US" altLang="en-US" sz="1200" i="1" dirty="0">
                <a:solidFill>
                  <a:srgbClr val="000000"/>
                </a:solidFill>
                <a:ea typeface="ＭＳ Ｐゴシック" pitchFamily="34" charset="-128"/>
              </a:rPr>
              <a:t> et al. 2015.</a:t>
            </a:r>
            <a:endParaRPr lang="en-US" altLang="en-US" sz="12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457200" y="273050"/>
            <a:ext cx="8226425" cy="1144588"/>
          </a:xfrm>
        </p:spPr>
        <p:txBody>
          <a:bodyPr/>
          <a:lstStyle/>
          <a:p>
            <a:r>
              <a:rPr lang="en-US" altLang="en-US" dirty="0"/>
              <a:t>HNC Treatments By Stage &amp; Outcomes</a:t>
            </a:r>
          </a:p>
        </p:txBody>
      </p:sp>
      <p:grpSp>
        <p:nvGrpSpPr>
          <p:cNvPr id="2" name="Group 1"/>
          <p:cNvGrpSpPr/>
          <p:nvPr/>
        </p:nvGrpSpPr>
        <p:grpSpPr>
          <a:xfrm>
            <a:off x="154454" y="1371600"/>
            <a:ext cx="8075146" cy="4106804"/>
            <a:chOff x="211565" y="1447800"/>
            <a:chExt cx="8075146" cy="4106804"/>
          </a:xfrm>
        </p:grpSpPr>
        <p:sp>
          <p:nvSpPr>
            <p:cNvPr id="3" name="Freeform 2"/>
            <p:cNvSpPr/>
            <p:nvPr/>
          </p:nvSpPr>
          <p:spPr>
            <a:xfrm>
              <a:off x="1539630" y="1749561"/>
              <a:ext cx="2308188" cy="1137891"/>
            </a:xfrm>
            <a:custGeom>
              <a:avLst/>
              <a:gdLst>
                <a:gd name="connsiteX0" fmla="*/ 0 w 2308188"/>
                <a:gd name="connsiteY0" fmla="*/ 0 h 970031"/>
                <a:gd name="connsiteX1" fmla="*/ 2308188 w 2308188"/>
                <a:gd name="connsiteY1" fmla="*/ 0 h 970031"/>
                <a:gd name="connsiteX2" fmla="*/ 2308188 w 2308188"/>
                <a:gd name="connsiteY2" fmla="*/ 970031 h 970031"/>
                <a:gd name="connsiteX3" fmla="*/ 0 w 2308188"/>
                <a:gd name="connsiteY3" fmla="*/ 970031 h 970031"/>
                <a:gd name="connsiteX4" fmla="*/ 0 w 2308188"/>
                <a:gd name="connsiteY4" fmla="*/ 0 h 970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8188" h="970031">
                  <a:moveTo>
                    <a:pt x="0" y="0"/>
                  </a:moveTo>
                  <a:lnTo>
                    <a:pt x="2308188" y="0"/>
                  </a:lnTo>
                  <a:lnTo>
                    <a:pt x="2308188" y="970031"/>
                  </a:lnTo>
                  <a:lnTo>
                    <a:pt x="0" y="970031"/>
                  </a:lnTo>
                  <a:lnTo>
                    <a:pt x="0" y="0"/>
                  </a:lnTo>
                  <a:close/>
                </a:path>
              </a:pathLst>
            </a:custGeom>
            <a:solidFill>
              <a:srgbClr val="FFEAD5">
                <a:alpha val="90000"/>
              </a:srgbClr>
            </a:solidFill>
            <a:ln>
              <a:solidFill>
                <a:srgbClr val="FFEAD5">
                  <a:alpha val="90000"/>
                </a:srgbClr>
              </a:solid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369310" tIns="113792" rIns="113792" bIns="113792" numCol="1" spcCol="1270" anchor="t" anchorCtr="0">
              <a:noAutofit/>
            </a:bodyPr>
            <a:lstStyle/>
            <a:p>
              <a:pPr lvl="0" algn="l" defTabSz="711200" rtl="0">
                <a:lnSpc>
                  <a:spcPct val="90000"/>
                </a:lnSpc>
                <a:spcBef>
                  <a:spcPct val="0"/>
                </a:spcBef>
                <a:spcAft>
                  <a:spcPct val="35000"/>
                </a:spcAft>
              </a:pPr>
              <a:r>
                <a:rPr lang="en-US" sz="1600" kern="1200" dirty="0"/>
                <a:t>Single modality-surgery or radiotherapy (RT)</a:t>
              </a:r>
            </a:p>
          </p:txBody>
        </p:sp>
        <p:sp>
          <p:nvSpPr>
            <p:cNvPr id="4" name="Freeform 3"/>
            <p:cNvSpPr/>
            <p:nvPr/>
          </p:nvSpPr>
          <p:spPr>
            <a:xfrm>
              <a:off x="1525873" y="2887452"/>
              <a:ext cx="2308188" cy="2667152"/>
            </a:xfrm>
            <a:custGeom>
              <a:avLst/>
              <a:gdLst>
                <a:gd name="connsiteX0" fmla="*/ 0 w 2308188"/>
                <a:gd name="connsiteY0" fmla="*/ 0 h 2973740"/>
                <a:gd name="connsiteX1" fmla="*/ 2308188 w 2308188"/>
                <a:gd name="connsiteY1" fmla="*/ 0 h 2973740"/>
                <a:gd name="connsiteX2" fmla="*/ 2308188 w 2308188"/>
                <a:gd name="connsiteY2" fmla="*/ 2973740 h 2973740"/>
                <a:gd name="connsiteX3" fmla="*/ 0 w 2308188"/>
                <a:gd name="connsiteY3" fmla="*/ 2973740 h 2973740"/>
                <a:gd name="connsiteX4" fmla="*/ 0 w 2308188"/>
                <a:gd name="connsiteY4" fmla="*/ 0 h 29737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8188" h="2973740">
                  <a:moveTo>
                    <a:pt x="0" y="0"/>
                  </a:moveTo>
                  <a:lnTo>
                    <a:pt x="2308188" y="0"/>
                  </a:lnTo>
                  <a:lnTo>
                    <a:pt x="2308188" y="2973740"/>
                  </a:lnTo>
                  <a:lnTo>
                    <a:pt x="0" y="2973740"/>
                  </a:lnTo>
                  <a:lnTo>
                    <a:pt x="0" y="0"/>
                  </a:lnTo>
                  <a:close/>
                </a:path>
              </a:pathLst>
            </a:custGeom>
            <a:solidFill>
              <a:srgbClr val="FFEAD5"/>
            </a:solidFill>
            <a:ln>
              <a:solidFill>
                <a:srgbClr val="FFEAD5"/>
              </a:solid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369310" tIns="113792" rIns="113792" bIns="113792" numCol="1" spcCol="1270" anchor="t" anchorCtr="0">
              <a:noAutofit/>
            </a:bodyPr>
            <a:lstStyle/>
            <a:p>
              <a:pPr lvl="0" algn="l" defTabSz="711200" rtl="0">
                <a:lnSpc>
                  <a:spcPct val="90000"/>
                </a:lnSpc>
                <a:spcBef>
                  <a:spcPct val="0"/>
                </a:spcBef>
                <a:spcAft>
                  <a:spcPct val="35000"/>
                </a:spcAft>
              </a:pPr>
              <a:endParaRPr lang="en-US" sz="1600" kern="1200" dirty="0"/>
            </a:p>
            <a:p>
              <a:pPr lvl="0" algn="l" defTabSz="711200" rtl="0">
                <a:lnSpc>
                  <a:spcPct val="90000"/>
                </a:lnSpc>
                <a:spcBef>
                  <a:spcPct val="0"/>
                </a:spcBef>
                <a:spcAft>
                  <a:spcPct val="35000"/>
                </a:spcAft>
              </a:pPr>
              <a:r>
                <a:rPr lang="en-US" sz="1600" kern="1200" dirty="0"/>
                <a:t>Treatment based on:</a:t>
              </a:r>
            </a:p>
            <a:p>
              <a:pPr marL="171450" lvl="1" indent="-171450" algn="l" defTabSz="711200" rtl="0">
                <a:lnSpc>
                  <a:spcPct val="90000"/>
                </a:lnSpc>
                <a:spcBef>
                  <a:spcPct val="0"/>
                </a:spcBef>
                <a:spcAft>
                  <a:spcPct val="15000"/>
                </a:spcAft>
                <a:buChar char="••"/>
              </a:pPr>
              <a:r>
                <a:rPr lang="en-US" sz="1600" kern="1200" dirty="0"/>
                <a:t>Tumor location</a:t>
              </a:r>
            </a:p>
            <a:p>
              <a:pPr marL="171450" lvl="1" indent="-171450" algn="l" defTabSz="711200" rtl="0">
                <a:lnSpc>
                  <a:spcPct val="90000"/>
                </a:lnSpc>
                <a:spcBef>
                  <a:spcPct val="0"/>
                </a:spcBef>
                <a:spcAft>
                  <a:spcPct val="15000"/>
                </a:spcAft>
                <a:buChar char="••"/>
              </a:pPr>
              <a:r>
                <a:rPr lang="en-US" sz="1600" kern="1200" dirty="0"/>
                <a:t>Tumor extent</a:t>
              </a:r>
            </a:p>
            <a:p>
              <a:pPr marL="171450" lvl="1" indent="-171450" algn="l" defTabSz="711200" rtl="0">
                <a:lnSpc>
                  <a:spcPct val="90000"/>
                </a:lnSpc>
                <a:spcBef>
                  <a:spcPct val="0"/>
                </a:spcBef>
                <a:spcAft>
                  <a:spcPct val="15000"/>
                </a:spcAft>
                <a:buChar char="••"/>
              </a:pPr>
              <a:r>
                <a:rPr lang="en-US" sz="1600" kern="1200" dirty="0"/>
                <a:t>Anticipated cure rate</a:t>
              </a:r>
            </a:p>
            <a:p>
              <a:pPr marL="171450" lvl="1" indent="-171450" algn="l" defTabSz="711200" rtl="0">
                <a:lnSpc>
                  <a:spcPct val="90000"/>
                </a:lnSpc>
                <a:spcBef>
                  <a:spcPct val="0"/>
                </a:spcBef>
                <a:spcAft>
                  <a:spcPct val="15000"/>
                </a:spcAft>
                <a:buChar char="••"/>
              </a:pPr>
              <a:r>
                <a:rPr lang="en-US" sz="1600" kern="1200" dirty="0"/>
                <a:t>Functional and esthetic outcome</a:t>
              </a:r>
              <a:br>
                <a:rPr lang="en-US" sz="1600" kern="1200" dirty="0"/>
              </a:br>
              <a:endParaRPr lang="en-US" sz="1600" kern="1200" dirty="0">
                <a:solidFill>
                  <a:schemeClr val="tx1"/>
                </a:solidFill>
              </a:endParaRPr>
            </a:p>
          </p:txBody>
        </p:sp>
        <p:sp>
          <p:nvSpPr>
            <p:cNvPr id="6" name="Freeform 5"/>
            <p:cNvSpPr/>
            <p:nvPr/>
          </p:nvSpPr>
          <p:spPr>
            <a:xfrm>
              <a:off x="211565" y="1447800"/>
              <a:ext cx="1538792" cy="1538792"/>
            </a:xfrm>
            <a:custGeom>
              <a:avLst/>
              <a:gdLst>
                <a:gd name="connsiteX0" fmla="*/ 0 w 1538792"/>
                <a:gd name="connsiteY0" fmla="*/ 769396 h 1538792"/>
                <a:gd name="connsiteX1" fmla="*/ 769396 w 1538792"/>
                <a:gd name="connsiteY1" fmla="*/ 0 h 1538792"/>
                <a:gd name="connsiteX2" fmla="*/ 1538792 w 1538792"/>
                <a:gd name="connsiteY2" fmla="*/ 769396 h 1538792"/>
                <a:gd name="connsiteX3" fmla="*/ 769396 w 1538792"/>
                <a:gd name="connsiteY3" fmla="*/ 1538792 h 1538792"/>
                <a:gd name="connsiteX4" fmla="*/ 0 w 1538792"/>
                <a:gd name="connsiteY4" fmla="*/ 769396 h 1538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8792" h="1538792">
                  <a:moveTo>
                    <a:pt x="0" y="769396"/>
                  </a:moveTo>
                  <a:cubicBezTo>
                    <a:pt x="0" y="344470"/>
                    <a:pt x="344470" y="0"/>
                    <a:pt x="769396" y="0"/>
                  </a:cubicBezTo>
                  <a:cubicBezTo>
                    <a:pt x="1194322" y="0"/>
                    <a:pt x="1538792" y="344470"/>
                    <a:pt x="1538792" y="769396"/>
                  </a:cubicBezTo>
                  <a:cubicBezTo>
                    <a:pt x="1538792" y="1194322"/>
                    <a:pt x="1194322" y="1538792"/>
                    <a:pt x="769396" y="1538792"/>
                  </a:cubicBezTo>
                  <a:cubicBezTo>
                    <a:pt x="344470" y="1538792"/>
                    <a:pt x="0" y="1194322"/>
                    <a:pt x="0" y="769396"/>
                  </a:cubicBezTo>
                  <a:close/>
                </a:path>
              </a:pathLst>
            </a:custGeom>
            <a:solidFill>
              <a:srgbClr val="365F9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25351" tIns="225351" rIns="225351" bIns="225351" numCol="1" spcCol="1270" anchor="ctr" anchorCtr="0">
              <a:noAutofit/>
            </a:bodyPr>
            <a:lstStyle/>
            <a:p>
              <a:pPr lvl="0" algn="ctr" defTabSz="711200" rtl="0">
                <a:lnSpc>
                  <a:spcPct val="90000"/>
                </a:lnSpc>
                <a:spcBef>
                  <a:spcPct val="0"/>
                </a:spcBef>
                <a:spcAft>
                  <a:spcPct val="35000"/>
                </a:spcAft>
              </a:pPr>
              <a:r>
                <a:rPr lang="en-US" sz="1600" kern="1200" dirty="0"/>
                <a:t>Early Stage Disease (stage I &amp; II)</a:t>
              </a:r>
            </a:p>
          </p:txBody>
        </p:sp>
        <p:sp>
          <p:nvSpPr>
            <p:cNvPr id="8" name="Freeform 7"/>
            <p:cNvSpPr/>
            <p:nvPr/>
          </p:nvSpPr>
          <p:spPr>
            <a:xfrm>
              <a:off x="5943598" y="2887452"/>
              <a:ext cx="2331270" cy="2667152"/>
            </a:xfrm>
            <a:custGeom>
              <a:avLst/>
              <a:gdLst>
                <a:gd name="connsiteX0" fmla="*/ 0 w 2331270"/>
                <a:gd name="connsiteY0" fmla="*/ 0 h 3056153"/>
                <a:gd name="connsiteX1" fmla="*/ 2331270 w 2331270"/>
                <a:gd name="connsiteY1" fmla="*/ 0 h 3056153"/>
                <a:gd name="connsiteX2" fmla="*/ 2331270 w 2331270"/>
                <a:gd name="connsiteY2" fmla="*/ 3056153 h 3056153"/>
                <a:gd name="connsiteX3" fmla="*/ 0 w 2331270"/>
                <a:gd name="connsiteY3" fmla="*/ 3056153 h 3056153"/>
                <a:gd name="connsiteX4" fmla="*/ 0 w 2331270"/>
                <a:gd name="connsiteY4" fmla="*/ 0 h 30561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1270" h="3056153">
                  <a:moveTo>
                    <a:pt x="0" y="0"/>
                  </a:moveTo>
                  <a:lnTo>
                    <a:pt x="2331270" y="0"/>
                  </a:lnTo>
                  <a:lnTo>
                    <a:pt x="2331270" y="3056153"/>
                  </a:lnTo>
                  <a:lnTo>
                    <a:pt x="0" y="3056153"/>
                  </a:lnTo>
                  <a:lnTo>
                    <a:pt x="0" y="0"/>
                  </a:lnTo>
                  <a:close/>
                </a:path>
              </a:pathLst>
            </a:custGeom>
            <a:solidFill>
              <a:srgbClr val="FFEAD5"/>
            </a:solidFill>
            <a:ln>
              <a:solidFill>
                <a:srgbClr val="FFEAD5"/>
              </a:solid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373004" tIns="113792" rIns="113791" bIns="113792" numCol="1" spcCol="1270" anchor="t" anchorCtr="0">
              <a:noAutofit/>
            </a:bodyPr>
            <a:lstStyle/>
            <a:p>
              <a:pPr lvl="0" algn="l" defTabSz="711200" rtl="0">
                <a:lnSpc>
                  <a:spcPct val="90000"/>
                </a:lnSpc>
                <a:spcBef>
                  <a:spcPct val="0"/>
                </a:spcBef>
                <a:spcAft>
                  <a:spcPct val="35000"/>
                </a:spcAft>
              </a:pPr>
              <a:endParaRPr lang="en-US" sz="1600" kern="1200" dirty="0"/>
            </a:p>
            <a:p>
              <a:pPr lvl="0" algn="l" defTabSz="711200" rtl="0">
                <a:lnSpc>
                  <a:spcPct val="90000"/>
                </a:lnSpc>
                <a:spcBef>
                  <a:spcPct val="0"/>
                </a:spcBef>
                <a:spcAft>
                  <a:spcPct val="35000"/>
                </a:spcAft>
              </a:pPr>
              <a:r>
                <a:rPr lang="en-US" sz="1600" kern="1200" dirty="0"/>
                <a:t>Treatment based on:</a:t>
              </a:r>
            </a:p>
            <a:p>
              <a:pPr marL="171450" lvl="1" indent="-171450" algn="l" defTabSz="711200" rtl="0">
                <a:lnSpc>
                  <a:spcPct val="90000"/>
                </a:lnSpc>
                <a:spcBef>
                  <a:spcPct val="0"/>
                </a:spcBef>
                <a:spcAft>
                  <a:spcPct val="15000"/>
                </a:spcAft>
                <a:buChar char="••"/>
              </a:pPr>
              <a:r>
                <a:rPr lang="en-US" sz="1600" kern="1200" dirty="0"/>
                <a:t>Stage</a:t>
              </a:r>
            </a:p>
            <a:p>
              <a:pPr marL="171450" lvl="1" indent="-171450" algn="l" defTabSz="711200" rtl="0">
                <a:lnSpc>
                  <a:spcPct val="90000"/>
                </a:lnSpc>
                <a:spcBef>
                  <a:spcPct val="0"/>
                </a:spcBef>
                <a:spcAft>
                  <a:spcPct val="15000"/>
                </a:spcAft>
                <a:buChar char="••"/>
              </a:pPr>
              <a:r>
                <a:rPr lang="en-US" sz="1600" kern="1200" dirty="0"/>
                <a:t>Tumor location</a:t>
              </a:r>
            </a:p>
            <a:p>
              <a:pPr marL="171450" lvl="1" indent="-171450" algn="l" defTabSz="711200" rtl="0">
                <a:lnSpc>
                  <a:spcPct val="90000"/>
                </a:lnSpc>
                <a:spcBef>
                  <a:spcPct val="0"/>
                </a:spcBef>
                <a:spcAft>
                  <a:spcPct val="15000"/>
                </a:spcAft>
                <a:buChar char="••"/>
              </a:pPr>
              <a:r>
                <a:rPr lang="en-US" sz="1600" kern="1200" dirty="0"/>
                <a:t>Expertise of treating physicians</a:t>
              </a:r>
            </a:p>
            <a:p>
              <a:pPr marL="171450" lvl="1" indent="-171450" algn="l" defTabSz="711200" rtl="0">
                <a:lnSpc>
                  <a:spcPct val="90000"/>
                </a:lnSpc>
                <a:spcBef>
                  <a:spcPct val="0"/>
                </a:spcBef>
                <a:spcAft>
                  <a:spcPct val="15000"/>
                </a:spcAft>
                <a:buChar char="••"/>
              </a:pPr>
              <a:r>
                <a:rPr lang="en-US" sz="1600" kern="1200" dirty="0"/>
                <a:t>Patient preference</a:t>
              </a:r>
            </a:p>
            <a:p>
              <a:pPr marL="171450" lvl="1" indent="-171450" algn="l" defTabSz="711200" rtl="0">
                <a:lnSpc>
                  <a:spcPct val="90000"/>
                </a:lnSpc>
                <a:spcBef>
                  <a:spcPct val="0"/>
                </a:spcBef>
                <a:spcAft>
                  <a:spcPct val="15000"/>
                </a:spcAft>
                <a:buChar char="••"/>
              </a:pPr>
              <a:endParaRPr lang="en-US" sz="1600" kern="1200" dirty="0"/>
            </a:p>
          </p:txBody>
        </p:sp>
        <p:sp>
          <p:nvSpPr>
            <p:cNvPr id="7" name="Freeform 6"/>
            <p:cNvSpPr/>
            <p:nvPr/>
          </p:nvSpPr>
          <p:spPr>
            <a:xfrm>
              <a:off x="5932128" y="1800166"/>
              <a:ext cx="2354583" cy="1095429"/>
            </a:xfrm>
            <a:custGeom>
              <a:avLst/>
              <a:gdLst>
                <a:gd name="connsiteX0" fmla="*/ 0 w 2354583"/>
                <a:gd name="connsiteY0" fmla="*/ 0 h 1095429"/>
                <a:gd name="connsiteX1" fmla="*/ 2354583 w 2354583"/>
                <a:gd name="connsiteY1" fmla="*/ 0 h 1095429"/>
                <a:gd name="connsiteX2" fmla="*/ 2354583 w 2354583"/>
                <a:gd name="connsiteY2" fmla="*/ 1095429 h 1095429"/>
                <a:gd name="connsiteX3" fmla="*/ 0 w 2354583"/>
                <a:gd name="connsiteY3" fmla="*/ 1095429 h 1095429"/>
                <a:gd name="connsiteX4" fmla="*/ 0 w 2354583"/>
                <a:gd name="connsiteY4" fmla="*/ 0 h 10954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4583" h="1095429">
                  <a:moveTo>
                    <a:pt x="0" y="0"/>
                  </a:moveTo>
                  <a:lnTo>
                    <a:pt x="2354583" y="0"/>
                  </a:lnTo>
                  <a:lnTo>
                    <a:pt x="2354583" y="1095429"/>
                  </a:lnTo>
                  <a:lnTo>
                    <a:pt x="0" y="1095429"/>
                  </a:lnTo>
                  <a:lnTo>
                    <a:pt x="0" y="0"/>
                  </a:lnTo>
                  <a:close/>
                </a:path>
              </a:pathLst>
            </a:custGeom>
            <a:solidFill>
              <a:srgbClr val="FFEAD5">
                <a:alpha val="90000"/>
              </a:srgbClr>
            </a:solidFill>
            <a:ln>
              <a:solidFill>
                <a:srgbClr val="FFEAD5">
                  <a:alpha val="90000"/>
                </a:srgbClr>
              </a:solid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376734" tIns="113792" rIns="113791" bIns="113792" numCol="1" spcCol="1270" anchor="t" anchorCtr="0">
              <a:noAutofit/>
            </a:bodyPr>
            <a:lstStyle/>
            <a:p>
              <a:pPr lvl="0" algn="l" defTabSz="711200" rtl="0">
                <a:lnSpc>
                  <a:spcPct val="90000"/>
                </a:lnSpc>
                <a:spcBef>
                  <a:spcPct val="0"/>
                </a:spcBef>
                <a:spcAft>
                  <a:spcPct val="35000"/>
                </a:spcAft>
              </a:pPr>
              <a:r>
                <a:rPr lang="en-US" sz="1600" kern="1200" dirty="0"/>
                <a:t>Multimodal therapy</a:t>
              </a:r>
            </a:p>
            <a:p>
              <a:pPr marL="171450" lvl="1" indent="-171450" algn="l" defTabSz="711200" rtl="0">
                <a:lnSpc>
                  <a:spcPct val="90000"/>
                </a:lnSpc>
                <a:spcBef>
                  <a:spcPct val="0"/>
                </a:spcBef>
                <a:spcAft>
                  <a:spcPct val="15000"/>
                </a:spcAft>
                <a:buChar char="••"/>
              </a:pPr>
              <a:r>
                <a:rPr lang="en-US" sz="1600" kern="1200" dirty="0"/>
                <a:t>Surgery</a:t>
              </a:r>
            </a:p>
            <a:p>
              <a:pPr marL="171450" lvl="1" indent="-171450" algn="l" defTabSz="711200" rtl="0">
                <a:lnSpc>
                  <a:spcPct val="90000"/>
                </a:lnSpc>
                <a:spcBef>
                  <a:spcPct val="0"/>
                </a:spcBef>
                <a:spcAft>
                  <a:spcPct val="15000"/>
                </a:spcAft>
                <a:buChar char="••"/>
              </a:pPr>
              <a:r>
                <a:rPr lang="en-US" sz="1600" kern="1200" dirty="0"/>
                <a:t>RT</a:t>
              </a:r>
            </a:p>
            <a:p>
              <a:pPr marL="171450" lvl="1" indent="-171450" algn="l" defTabSz="711200" rtl="0">
                <a:lnSpc>
                  <a:spcPct val="90000"/>
                </a:lnSpc>
                <a:spcBef>
                  <a:spcPct val="0"/>
                </a:spcBef>
                <a:spcAft>
                  <a:spcPct val="15000"/>
                </a:spcAft>
                <a:buChar char="••"/>
              </a:pPr>
              <a:r>
                <a:rPr lang="en-US" sz="1600" kern="1200" dirty="0"/>
                <a:t>Chemotherapy</a:t>
              </a:r>
            </a:p>
          </p:txBody>
        </p:sp>
        <p:sp>
          <p:nvSpPr>
            <p:cNvPr id="9" name="Freeform 8"/>
            <p:cNvSpPr/>
            <p:nvPr/>
          </p:nvSpPr>
          <p:spPr>
            <a:xfrm>
              <a:off x="4747489" y="1447800"/>
              <a:ext cx="1538792" cy="1538792"/>
            </a:xfrm>
            <a:custGeom>
              <a:avLst/>
              <a:gdLst>
                <a:gd name="connsiteX0" fmla="*/ 0 w 1538792"/>
                <a:gd name="connsiteY0" fmla="*/ 769396 h 1538792"/>
                <a:gd name="connsiteX1" fmla="*/ 769396 w 1538792"/>
                <a:gd name="connsiteY1" fmla="*/ 0 h 1538792"/>
                <a:gd name="connsiteX2" fmla="*/ 1538792 w 1538792"/>
                <a:gd name="connsiteY2" fmla="*/ 769396 h 1538792"/>
                <a:gd name="connsiteX3" fmla="*/ 769396 w 1538792"/>
                <a:gd name="connsiteY3" fmla="*/ 1538792 h 1538792"/>
                <a:gd name="connsiteX4" fmla="*/ 0 w 1538792"/>
                <a:gd name="connsiteY4" fmla="*/ 769396 h 1538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8792" h="1538792">
                  <a:moveTo>
                    <a:pt x="0" y="769396"/>
                  </a:moveTo>
                  <a:cubicBezTo>
                    <a:pt x="0" y="344470"/>
                    <a:pt x="344470" y="0"/>
                    <a:pt x="769396" y="0"/>
                  </a:cubicBezTo>
                  <a:cubicBezTo>
                    <a:pt x="1194322" y="0"/>
                    <a:pt x="1538792" y="344470"/>
                    <a:pt x="1538792" y="769396"/>
                  </a:cubicBezTo>
                  <a:cubicBezTo>
                    <a:pt x="1538792" y="1194322"/>
                    <a:pt x="1194322" y="1538792"/>
                    <a:pt x="769396" y="1538792"/>
                  </a:cubicBezTo>
                  <a:cubicBezTo>
                    <a:pt x="344470" y="1538792"/>
                    <a:pt x="0" y="1194322"/>
                    <a:pt x="0" y="769396"/>
                  </a:cubicBezTo>
                  <a:close/>
                </a:path>
              </a:pathLst>
            </a:custGeom>
            <a:solidFill>
              <a:srgbClr val="365F9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25351" tIns="225351" rIns="225351" bIns="225351" numCol="1" spcCol="1270" anchor="ctr" anchorCtr="0">
              <a:noAutofit/>
            </a:bodyPr>
            <a:lstStyle/>
            <a:p>
              <a:pPr lvl="0" algn="ctr" defTabSz="711200" rtl="0">
                <a:lnSpc>
                  <a:spcPct val="90000"/>
                </a:lnSpc>
                <a:spcBef>
                  <a:spcPct val="0"/>
                </a:spcBef>
                <a:spcAft>
                  <a:spcPct val="35000"/>
                </a:spcAft>
              </a:pPr>
              <a:r>
                <a:rPr lang="en-US" sz="1600" kern="1200" dirty="0"/>
                <a:t>Advanced Stage Disease (stage III, IVa &amp; IVb)</a:t>
              </a:r>
            </a:p>
          </p:txBody>
        </p:sp>
      </p:grpSp>
      <p:sp>
        <p:nvSpPr>
          <p:cNvPr id="27652" name="Rectangle 3"/>
          <p:cNvSpPr>
            <a:spLocks noChangeArrowheads="1"/>
          </p:cNvSpPr>
          <p:nvPr/>
        </p:nvSpPr>
        <p:spPr bwMode="auto">
          <a:xfrm>
            <a:off x="417513" y="5713413"/>
            <a:ext cx="8305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200" i="1" dirty="0">
                <a:solidFill>
                  <a:srgbClr val="000000"/>
                </a:solidFill>
                <a:ea typeface="ＭＳ Ｐゴシック" pitchFamily="34" charset="-128"/>
              </a:rPr>
              <a:t>Source: Pfister et al. 2015. Benson et al. 2014.</a:t>
            </a:r>
            <a:endParaRPr lang="en-US" altLang="en-US" sz="1200" dirty="0"/>
          </a:p>
        </p:txBody>
      </p:sp>
      <p:sp>
        <p:nvSpPr>
          <p:cNvPr id="11" name="Freeform 10"/>
          <p:cNvSpPr/>
          <p:nvPr/>
        </p:nvSpPr>
        <p:spPr>
          <a:xfrm>
            <a:off x="154454" y="3909589"/>
            <a:ext cx="1538792" cy="1538792"/>
          </a:xfrm>
          <a:custGeom>
            <a:avLst/>
            <a:gdLst>
              <a:gd name="connsiteX0" fmla="*/ 0 w 1538792"/>
              <a:gd name="connsiteY0" fmla="*/ 769396 h 1538792"/>
              <a:gd name="connsiteX1" fmla="*/ 769396 w 1538792"/>
              <a:gd name="connsiteY1" fmla="*/ 0 h 1538792"/>
              <a:gd name="connsiteX2" fmla="*/ 1538792 w 1538792"/>
              <a:gd name="connsiteY2" fmla="*/ 769396 h 1538792"/>
              <a:gd name="connsiteX3" fmla="*/ 769396 w 1538792"/>
              <a:gd name="connsiteY3" fmla="*/ 1538792 h 1538792"/>
              <a:gd name="connsiteX4" fmla="*/ 0 w 1538792"/>
              <a:gd name="connsiteY4" fmla="*/ 769396 h 1538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8792" h="1538792">
                <a:moveTo>
                  <a:pt x="0" y="769396"/>
                </a:moveTo>
                <a:cubicBezTo>
                  <a:pt x="0" y="344470"/>
                  <a:pt x="344470" y="0"/>
                  <a:pt x="769396" y="0"/>
                </a:cubicBezTo>
                <a:cubicBezTo>
                  <a:pt x="1194322" y="0"/>
                  <a:pt x="1538792" y="344470"/>
                  <a:pt x="1538792" y="769396"/>
                </a:cubicBezTo>
                <a:cubicBezTo>
                  <a:pt x="1538792" y="1194322"/>
                  <a:pt x="1194322" y="1538792"/>
                  <a:pt x="769396" y="1538792"/>
                </a:cubicBezTo>
                <a:cubicBezTo>
                  <a:pt x="344470" y="1538792"/>
                  <a:pt x="0" y="1194322"/>
                  <a:pt x="0" y="769396"/>
                </a:cubicBezTo>
                <a:close/>
              </a:path>
            </a:pathLst>
          </a:custGeom>
          <a:solidFill>
            <a:srgbClr val="365F9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25351" tIns="225351" rIns="225351" bIns="225351" numCol="1" spcCol="1270" anchor="ctr" anchorCtr="0">
            <a:noAutofit/>
          </a:bodyPr>
          <a:lstStyle/>
          <a:p>
            <a:pPr algn="ctr" defTabSz="711200">
              <a:lnSpc>
                <a:spcPct val="90000"/>
              </a:lnSpc>
              <a:spcAft>
                <a:spcPct val="35000"/>
              </a:spcAft>
            </a:pPr>
            <a:r>
              <a:rPr lang="en-US" altLang="en-US" sz="1600" dirty="0">
                <a:solidFill>
                  <a:schemeClr val="bg1"/>
                </a:solidFill>
              </a:rPr>
              <a:t>80- 90% remission for early stage disease</a:t>
            </a:r>
            <a:endParaRPr lang="en-US" sz="1600" dirty="0">
              <a:solidFill>
                <a:schemeClr val="bg1"/>
              </a:solidFill>
            </a:endParaRPr>
          </a:p>
        </p:txBody>
      </p:sp>
      <p:sp>
        <p:nvSpPr>
          <p:cNvPr id="12" name="Freeform 11"/>
          <p:cNvSpPr/>
          <p:nvPr/>
        </p:nvSpPr>
        <p:spPr>
          <a:xfrm>
            <a:off x="4213948" y="3732504"/>
            <a:ext cx="2015222" cy="2080049"/>
          </a:xfrm>
          <a:custGeom>
            <a:avLst/>
            <a:gdLst>
              <a:gd name="connsiteX0" fmla="*/ 0 w 1538792"/>
              <a:gd name="connsiteY0" fmla="*/ 769396 h 1538792"/>
              <a:gd name="connsiteX1" fmla="*/ 769396 w 1538792"/>
              <a:gd name="connsiteY1" fmla="*/ 0 h 1538792"/>
              <a:gd name="connsiteX2" fmla="*/ 1538792 w 1538792"/>
              <a:gd name="connsiteY2" fmla="*/ 769396 h 1538792"/>
              <a:gd name="connsiteX3" fmla="*/ 769396 w 1538792"/>
              <a:gd name="connsiteY3" fmla="*/ 1538792 h 1538792"/>
              <a:gd name="connsiteX4" fmla="*/ 0 w 1538792"/>
              <a:gd name="connsiteY4" fmla="*/ 769396 h 1538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8792" h="1538792">
                <a:moveTo>
                  <a:pt x="0" y="769396"/>
                </a:moveTo>
                <a:cubicBezTo>
                  <a:pt x="0" y="344470"/>
                  <a:pt x="344470" y="0"/>
                  <a:pt x="769396" y="0"/>
                </a:cubicBezTo>
                <a:cubicBezTo>
                  <a:pt x="1194322" y="0"/>
                  <a:pt x="1538792" y="344470"/>
                  <a:pt x="1538792" y="769396"/>
                </a:cubicBezTo>
                <a:cubicBezTo>
                  <a:pt x="1538792" y="1194322"/>
                  <a:pt x="1194322" y="1538792"/>
                  <a:pt x="769396" y="1538792"/>
                </a:cubicBezTo>
                <a:cubicBezTo>
                  <a:pt x="344470" y="1538792"/>
                  <a:pt x="0" y="1194322"/>
                  <a:pt x="0" y="769396"/>
                </a:cubicBezTo>
                <a:close/>
              </a:path>
            </a:pathLst>
          </a:custGeom>
          <a:solidFill>
            <a:srgbClr val="365F9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25351" tIns="225351" rIns="225351" bIns="225351" numCol="1" spcCol="1270" anchor="ctr" anchorCtr="0">
            <a:noAutofit/>
          </a:bodyPr>
          <a:lstStyle/>
          <a:p>
            <a:pPr algn="ctr" defTabSz="711200">
              <a:lnSpc>
                <a:spcPct val="90000"/>
              </a:lnSpc>
              <a:spcAft>
                <a:spcPct val="35000"/>
              </a:spcAft>
            </a:pPr>
            <a:r>
              <a:rPr lang="en-US" altLang="en-US" sz="1600" dirty="0">
                <a:solidFill>
                  <a:schemeClr val="bg1"/>
                </a:solidFill>
              </a:rPr>
              <a:t>Cure rates low due to loco-regional recurrence. Cure rates almost 90% in HPV-related</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457200" y="273050"/>
            <a:ext cx="8226425" cy="1144588"/>
          </a:xfrm>
        </p:spPr>
        <p:txBody>
          <a:bodyPr/>
          <a:lstStyle/>
          <a:p>
            <a:r>
              <a:rPr lang="en-US" altLang="en-US" dirty="0"/>
              <a:t>HNC Survivorship</a:t>
            </a:r>
          </a:p>
        </p:txBody>
      </p:sp>
      <p:sp>
        <p:nvSpPr>
          <p:cNvPr id="25603" name="Text Placeholder 2"/>
          <p:cNvSpPr>
            <a:spLocks noGrp="1"/>
          </p:cNvSpPr>
          <p:nvPr>
            <p:ph type="body" sz="half" idx="2"/>
          </p:nvPr>
        </p:nvSpPr>
        <p:spPr>
          <a:xfrm>
            <a:off x="457200" y="1676400"/>
            <a:ext cx="8305800" cy="3352800"/>
          </a:xfrm>
          <a:solidFill>
            <a:srgbClr val="365F91"/>
          </a:solidFill>
        </p:spPr>
        <p:txBody>
          <a:bodyPr/>
          <a:lstStyle/>
          <a:p>
            <a:pPr>
              <a:spcBef>
                <a:spcPts val="600"/>
              </a:spcBef>
              <a:spcAft>
                <a:spcPts val="600"/>
              </a:spcAft>
              <a:defRPr/>
            </a:pPr>
            <a:r>
              <a:rPr lang="en-US" altLang="en-US" sz="2400" dirty="0">
                <a:solidFill>
                  <a:schemeClr val="bg1"/>
                </a:solidFill>
              </a:rPr>
              <a:t>In 2016: estimated 436,060 HNC survivors living in the U.S.</a:t>
            </a:r>
          </a:p>
          <a:p>
            <a:pPr marL="0" indent="0">
              <a:spcBef>
                <a:spcPts val="600"/>
              </a:spcBef>
              <a:spcAft>
                <a:spcPts val="600"/>
              </a:spcAft>
              <a:buFontTx/>
              <a:buNone/>
              <a:defRPr/>
            </a:pPr>
            <a:endParaRPr lang="en-US" altLang="en-US" sz="2400" dirty="0">
              <a:solidFill>
                <a:schemeClr val="bg1"/>
              </a:solidFill>
            </a:endParaRPr>
          </a:p>
          <a:p>
            <a:pPr>
              <a:spcBef>
                <a:spcPts val="600"/>
              </a:spcBef>
              <a:spcAft>
                <a:spcPts val="600"/>
              </a:spcAft>
              <a:defRPr/>
            </a:pPr>
            <a:r>
              <a:rPr lang="en-US" altLang="en-US" sz="2400" dirty="0">
                <a:solidFill>
                  <a:schemeClr val="bg1"/>
                </a:solidFill>
              </a:rPr>
              <a:t>Account for 3% of all cancer survivors</a:t>
            </a:r>
          </a:p>
          <a:p>
            <a:pPr>
              <a:spcBef>
                <a:spcPts val="600"/>
              </a:spcBef>
              <a:spcAft>
                <a:spcPts val="600"/>
              </a:spcAft>
              <a:defRPr/>
            </a:pPr>
            <a:endParaRPr lang="en-US" altLang="en-US" sz="2400" dirty="0">
              <a:solidFill>
                <a:schemeClr val="bg1"/>
              </a:solidFill>
            </a:endParaRPr>
          </a:p>
          <a:p>
            <a:pPr>
              <a:spcBef>
                <a:spcPts val="600"/>
              </a:spcBef>
              <a:spcAft>
                <a:spcPts val="600"/>
              </a:spcAft>
              <a:defRPr/>
            </a:pPr>
            <a:r>
              <a:rPr lang="en-US" altLang="en-US" sz="2400" dirty="0">
                <a:solidFill>
                  <a:schemeClr val="bg1"/>
                </a:solidFill>
              </a:rPr>
              <a:t>Long-term survival becoming more common among HNC survivors</a:t>
            </a:r>
          </a:p>
        </p:txBody>
      </p:sp>
      <p:sp>
        <p:nvSpPr>
          <p:cNvPr id="29700" name="Rectangle 4"/>
          <p:cNvSpPr>
            <a:spLocks noChangeArrowheads="1"/>
          </p:cNvSpPr>
          <p:nvPr/>
        </p:nvSpPr>
        <p:spPr bwMode="auto">
          <a:xfrm>
            <a:off x="403225" y="5710238"/>
            <a:ext cx="31384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200" i="1" dirty="0">
                <a:solidFill>
                  <a:srgbClr val="000000"/>
                </a:solidFill>
                <a:ea typeface="ＭＳ Ｐゴシック" pitchFamily="34" charset="-128"/>
              </a:rPr>
              <a:t>Sources: DeSantis et al. 2014. Ganz. 2009.</a:t>
            </a:r>
            <a:endParaRPr lang="en-US" altLang="en-US" sz="12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Physical Long-Term and Late Effects</a:t>
            </a:r>
          </a:p>
        </p:txBody>
      </p:sp>
      <p:sp>
        <p:nvSpPr>
          <p:cNvPr id="31747" name="Text Placeholder 2"/>
          <p:cNvSpPr>
            <a:spLocks noGrp="1"/>
          </p:cNvSpPr>
          <p:nvPr>
            <p:ph type="body" idx="1"/>
          </p:nvPr>
        </p:nvSpPr>
        <p:spPr/>
        <p:txBody>
          <a:bodyPr/>
          <a:lstStyle/>
          <a:p>
            <a:endParaRPr lang="en-US" alt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5"/>
          <p:cNvSpPr>
            <a:spLocks noGrp="1"/>
          </p:cNvSpPr>
          <p:nvPr>
            <p:ph type="title"/>
          </p:nvPr>
        </p:nvSpPr>
        <p:spPr/>
        <p:txBody>
          <a:bodyPr/>
          <a:lstStyle/>
          <a:p>
            <a:r>
              <a:rPr lang="en-US" altLang="en-US" b="1" dirty="0"/>
              <a:t>Long-term and Late Effects</a:t>
            </a:r>
          </a:p>
        </p:txBody>
      </p:sp>
      <p:sp>
        <p:nvSpPr>
          <p:cNvPr id="7" name="Content Placeholder 6"/>
          <p:cNvSpPr>
            <a:spLocks noGrp="1"/>
          </p:cNvSpPr>
          <p:nvPr>
            <p:ph idx="1"/>
          </p:nvPr>
        </p:nvSpPr>
        <p:spPr/>
        <p:txBody>
          <a:bodyPr/>
          <a:lstStyle/>
          <a:p>
            <a:pPr marL="0" indent="0">
              <a:buFontTx/>
              <a:buNone/>
              <a:defRPr/>
            </a:pPr>
            <a:r>
              <a:rPr lang="en-US" b="1" dirty="0">
                <a:solidFill>
                  <a:srgbClr val="365F91"/>
                </a:solidFill>
                <a:ea typeface="+mj-ea"/>
                <a:cs typeface="Arial" panose="020B0604020202020204" pitchFamily="34" charset="0"/>
              </a:rPr>
              <a:t>Long-term effects </a:t>
            </a:r>
            <a:r>
              <a:rPr lang="en-US" dirty="0"/>
              <a:t>are medical problems that develop during active treatment and persist after the completion of treatment </a:t>
            </a:r>
            <a:br>
              <a:rPr lang="en-US" dirty="0"/>
            </a:br>
            <a:endParaRPr lang="en-US" dirty="0"/>
          </a:p>
          <a:p>
            <a:pPr marL="0" indent="0">
              <a:buFontTx/>
              <a:buNone/>
              <a:defRPr/>
            </a:pPr>
            <a:r>
              <a:rPr lang="en-US" b="1" dirty="0">
                <a:solidFill>
                  <a:srgbClr val="365F91"/>
                </a:solidFill>
                <a:ea typeface="+mj-ea"/>
                <a:cs typeface="Arial" panose="020B0604020202020204" pitchFamily="34" charset="0"/>
              </a:rPr>
              <a:t>Late effects </a:t>
            </a:r>
            <a:r>
              <a:rPr lang="en-US" dirty="0"/>
              <a:t>are medical problems that develop or become apparent months or years after treatment is completed</a:t>
            </a:r>
          </a:p>
        </p:txBody>
      </p:sp>
      <p:sp>
        <p:nvSpPr>
          <p:cNvPr id="33796" name="Rectangle 3"/>
          <p:cNvSpPr>
            <a:spLocks noChangeArrowheads="1"/>
          </p:cNvSpPr>
          <p:nvPr/>
        </p:nvSpPr>
        <p:spPr bwMode="auto">
          <a:xfrm>
            <a:off x="417513" y="5713413"/>
            <a:ext cx="8305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200" i="1" dirty="0">
                <a:solidFill>
                  <a:srgbClr val="000000"/>
                </a:solidFill>
                <a:ea typeface="ＭＳ Ｐゴシック" pitchFamily="34" charset="-128"/>
              </a:rPr>
              <a:t>Source: Cohen et al. 2016.</a:t>
            </a:r>
            <a:endParaRPr lang="en-US" altLang="en-US" sz="12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3"/>
          <p:cNvSpPr>
            <a:spLocks noGrp="1"/>
          </p:cNvSpPr>
          <p:nvPr>
            <p:ph type="title"/>
          </p:nvPr>
        </p:nvSpPr>
        <p:spPr>
          <a:xfrm>
            <a:off x="457200" y="152400"/>
            <a:ext cx="8229600" cy="1143000"/>
          </a:xfrm>
        </p:spPr>
        <p:txBody>
          <a:bodyPr/>
          <a:lstStyle/>
          <a:p>
            <a:r>
              <a:rPr lang="en-US" altLang="en-US" dirty="0"/>
              <a:t>Risk Factors for Physical Effects</a:t>
            </a: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1062600042"/>
              </p:ext>
            </p:extLst>
          </p:nvPr>
        </p:nvGraphicFramePr>
        <p:xfrm>
          <a:off x="457200" y="1174252"/>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5844" name="Rectangle 4"/>
          <p:cNvSpPr>
            <a:spLocks noChangeArrowheads="1"/>
          </p:cNvSpPr>
          <p:nvPr/>
        </p:nvSpPr>
        <p:spPr bwMode="auto">
          <a:xfrm>
            <a:off x="417513" y="5713413"/>
            <a:ext cx="8305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200" i="1" dirty="0">
                <a:solidFill>
                  <a:srgbClr val="000000"/>
                </a:solidFill>
                <a:ea typeface="ＭＳ Ｐゴシック" pitchFamily="34" charset="-128"/>
              </a:rPr>
              <a:t>Source: Cohen et al. 2016.</a:t>
            </a:r>
            <a:endParaRPr lang="en-US" altLang="en-US" sz="12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304800" y="304800"/>
            <a:ext cx="8763000" cy="1143000"/>
          </a:xfrm>
        </p:spPr>
        <p:txBody>
          <a:bodyPr/>
          <a:lstStyle/>
          <a:p>
            <a:r>
              <a:rPr lang="en-US" altLang="en-US" dirty="0"/>
              <a:t>Physical Effects: Musculoskeletal &amp; Neuromuscular</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157186553"/>
              </p:ext>
            </p:extLst>
          </p:nvPr>
        </p:nvGraphicFramePr>
        <p:xfrm>
          <a:off x="457200" y="1219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381000" y="5667375"/>
            <a:ext cx="8382000" cy="276999"/>
          </a:xfrm>
          <a:prstGeom prst="rect">
            <a:avLst/>
          </a:prstGeom>
          <a:noFill/>
        </p:spPr>
        <p:txBody>
          <a:bodyPr>
            <a:spAutoFit/>
          </a:bodyPr>
          <a:lstStyle/>
          <a:p>
            <a:pPr>
              <a:spcBef>
                <a:spcPts val="600"/>
              </a:spcBef>
              <a:spcAft>
                <a:spcPts val="600"/>
              </a:spcAft>
              <a:defRPr/>
            </a:pPr>
            <a:r>
              <a:rPr lang="en-US" sz="1200" i="1" kern="0" dirty="0">
                <a:solidFill>
                  <a:srgbClr val="000000"/>
                </a:solidFill>
                <a:latin typeface="Arial"/>
                <a:ea typeface="ＭＳ Ｐゴシック" charset="0"/>
              </a:rPr>
              <a:t>Sources: Erisen et al. 2004. Carr et al. 2009. Stubblefield. 2011. Louise et al. 2008.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US" altLang="en-US" dirty="0"/>
              <a:t>Physical Effects: General</a:t>
            </a: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3117292967"/>
              </p:ext>
            </p:extLst>
          </p:nvPr>
        </p:nvGraphicFramePr>
        <p:xfrm>
          <a:off x="838200" y="1295401"/>
          <a:ext cx="7848600" cy="4191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304800" y="5562600"/>
            <a:ext cx="8382000" cy="461963"/>
          </a:xfrm>
          <a:prstGeom prst="rect">
            <a:avLst/>
          </a:prstGeom>
          <a:noFill/>
        </p:spPr>
        <p:txBody>
          <a:bodyPr>
            <a:spAutoFit/>
          </a:bodyPr>
          <a:lstStyle/>
          <a:p>
            <a:pPr>
              <a:spcBef>
                <a:spcPts val="600"/>
              </a:spcBef>
              <a:spcAft>
                <a:spcPts val="600"/>
              </a:spcAft>
              <a:defRPr/>
            </a:pPr>
            <a:r>
              <a:rPr lang="en-US" sz="1200" i="1" kern="0" dirty="0">
                <a:solidFill>
                  <a:srgbClr val="000000"/>
                </a:solidFill>
                <a:latin typeface="Arial"/>
                <a:ea typeface="ＭＳ Ｐゴシック" charset="0"/>
              </a:rPr>
              <a:t>Sources: Francis et al. 2010. Wang et al. 2012. Sweeny et al. 2012. Deng et al. 2011. Bower. 2014. Bower et al. 2014. Rosenthal et al. 2014. Baharvand et al. 2013. Mossman. 1986. Fernando et al. 1995.</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p:txBody>
          <a:bodyPr/>
          <a:lstStyle/>
          <a:p>
            <a:pPr eaLnBrk="1" hangingPunct="1"/>
            <a:r>
              <a:rPr lang="en-US" altLang="en-US" dirty="0"/>
              <a:t>Summary of Potential Long-Term &amp; Late Effects of Head and Neck Cancer and its Treatment</a:t>
            </a:r>
          </a:p>
        </p:txBody>
      </p:sp>
      <p:sp>
        <p:nvSpPr>
          <p:cNvPr id="5123" name="Rectangle 3"/>
          <p:cNvSpPr>
            <a:spLocks noGrp="1" noChangeArrowheads="1"/>
          </p:cNvSpPr>
          <p:nvPr>
            <p:ph type="subTitle" idx="1"/>
          </p:nvPr>
        </p:nvSpPr>
        <p:spPr/>
        <p:txBody>
          <a:bodyPr/>
          <a:lstStyle/>
          <a:p>
            <a:pPr eaLnBrk="1" hangingPunct="1"/>
            <a:r>
              <a:rPr lang="en-US" altLang="en-US" dirty="0"/>
              <a:t>Ezra E.W. Cohen, MD</a:t>
            </a:r>
          </a:p>
          <a:p>
            <a:pPr eaLnBrk="1" hangingPunct="1"/>
            <a:r>
              <a:rPr lang="en-US" altLang="en-US" dirty="0"/>
              <a:t>Medical Oncologist, Moores Cancer Center University of California San Diego, La Jolla, CA</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457200" y="228600"/>
            <a:ext cx="8229600" cy="1143000"/>
          </a:xfrm>
        </p:spPr>
        <p:txBody>
          <a:bodyPr/>
          <a:lstStyle/>
          <a:p>
            <a:r>
              <a:rPr lang="en-US" altLang="en-US" dirty="0"/>
              <a:t>Physical Effects: General</a:t>
            </a: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2514075264"/>
              </p:ext>
            </p:extLst>
          </p:nvPr>
        </p:nvGraphicFramePr>
        <p:xfrm>
          <a:off x="457200" y="11430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304800" y="5638800"/>
            <a:ext cx="8382000" cy="461665"/>
          </a:xfrm>
          <a:prstGeom prst="rect">
            <a:avLst/>
          </a:prstGeom>
          <a:noFill/>
        </p:spPr>
        <p:txBody>
          <a:bodyPr>
            <a:spAutoFit/>
          </a:bodyPr>
          <a:lstStyle/>
          <a:p>
            <a:pPr>
              <a:spcBef>
                <a:spcPts val="600"/>
              </a:spcBef>
              <a:spcAft>
                <a:spcPts val="600"/>
              </a:spcAft>
              <a:defRPr/>
            </a:pPr>
            <a:r>
              <a:rPr lang="en-US" sz="1200" i="1" kern="0" dirty="0">
                <a:solidFill>
                  <a:srgbClr val="000000"/>
                </a:solidFill>
                <a:latin typeface="Arial"/>
                <a:ea typeface="ＭＳ Ｐゴシック" charset="0"/>
              </a:rPr>
              <a:t>Sources: Hitchcock et al. 2009. Theunissen et al. 2014. Zhou et al. 2015. van der Molen et al. 2012. Tell et al. 2004. </a:t>
            </a:r>
            <a:r>
              <a:rPr lang="en-US" sz="1200" i="1" kern="0" dirty="0" err="1">
                <a:solidFill>
                  <a:srgbClr val="000000"/>
                </a:solidFill>
                <a:latin typeface="Arial"/>
                <a:ea typeface="ＭＳ Ｐゴシック" charset="0"/>
              </a:rPr>
              <a:t>Luk</a:t>
            </a:r>
            <a:r>
              <a:rPr lang="en-US" sz="1200" i="1" kern="0" dirty="0">
                <a:solidFill>
                  <a:srgbClr val="000000"/>
                </a:solidFill>
                <a:latin typeface="Arial"/>
                <a:ea typeface="ＭＳ Ｐゴシック" charset="0"/>
              </a:rPr>
              <a:t> et al. 2013. Awan et al. 2014.</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US" altLang="en-US" dirty="0"/>
              <a:t>Oral Effects</a:t>
            </a:r>
          </a:p>
        </p:txBody>
      </p:sp>
      <p:sp>
        <p:nvSpPr>
          <p:cNvPr id="44035" name="Content Placeholder 3"/>
          <p:cNvSpPr>
            <a:spLocks noGrp="1"/>
          </p:cNvSpPr>
          <p:nvPr>
            <p:ph idx="1"/>
          </p:nvPr>
        </p:nvSpPr>
        <p:spPr/>
        <p:txBody>
          <a:bodyPr/>
          <a:lstStyle/>
          <a:p>
            <a:r>
              <a:rPr lang="en-US" altLang="en-US" dirty="0"/>
              <a:t>Caries</a:t>
            </a:r>
          </a:p>
          <a:p>
            <a:r>
              <a:rPr lang="en-US" altLang="en-US" dirty="0"/>
              <a:t>Periodontitis</a:t>
            </a:r>
          </a:p>
          <a:p>
            <a:r>
              <a:rPr lang="en-US" altLang="en-US" dirty="0"/>
              <a:t>Xerostomia</a:t>
            </a:r>
          </a:p>
          <a:p>
            <a:r>
              <a:rPr lang="en-US" altLang="en-US" dirty="0"/>
              <a:t>Osteonecrosis</a:t>
            </a:r>
          </a:p>
          <a:p>
            <a:r>
              <a:rPr lang="en-US" altLang="en-US" dirty="0"/>
              <a:t>Oral infections/candidiasis</a:t>
            </a:r>
          </a:p>
          <a:p>
            <a:endParaRPr lang="en-US" altLang="en-US" dirty="0"/>
          </a:p>
        </p:txBody>
      </p:sp>
      <p:pic>
        <p:nvPicPr>
          <p:cNvPr id="44036"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1635125"/>
            <a:ext cx="320675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381000" y="5634038"/>
            <a:ext cx="8382000" cy="461962"/>
          </a:xfrm>
          <a:prstGeom prst="rect">
            <a:avLst/>
          </a:prstGeom>
          <a:noFill/>
        </p:spPr>
        <p:txBody>
          <a:bodyPr>
            <a:spAutoFit/>
          </a:bodyPr>
          <a:lstStyle/>
          <a:p>
            <a:pPr>
              <a:spcBef>
                <a:spcPts val="600"/>
              </a:spcBef>
              <a:spcAft>
                <a:spcPts val="600"/>
              </a:spcAft>
              <a:defRPr/>
            </a:pPr>
            <a:r>
              <a:rPr lang="en-US" sz="1200" i="1" kern="0" dirty="0">
                <a:solidFill>
                  <a:srgbClr val="000000"/>
                </a:solidFill>
                <a:latin typeface="Arial"/>
                <a:ea typeface="ＭＳ Ｐゴシック" charset="0"/>
              </a:rPr>
              <a:t>Sources: Epstein et al. 2012. Duke et al. 2005. Epstein et al. 1998. Marques et al. 2004. Epstein, Lunn et al. 1998. Kumar et al. 2011. Friedman et al. 2008.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304800" y="228600"/>
            <a:ext cx="8534400" cy="990600"/>
          </a:xfrm>
        </p:spPr>
        <p:txBody>
          <a:bodyPr/>
          <a:lstStyle/>
          <a:p>
            <a:r>
              <a:rPr lang="en-US" altLang="en-US" dirty="0"/>
              <a:t>Potential Effects of Surgery</a:t>
            </a:r>
          </a:p>
        </p:txBody>
      </p:sp>
      <p:grpSp>
        <p:nvGrpSpPr>
          <p:cNvPr id="46083" name="Group 1"/>
          <p:cNvGrpSpPr>
            <a:grpSpLocks/>
          </p:cNvGrpSpPr>
          <p:nvPr/>
        </p:nvGrpSpPr>
        <p:grpSpPr bwMode="auto">
          <a:xfrm>
            <a:off x="422476" y="1066800"/>
            <a:ext cx="8416724" cy="4674207"/>
            <a:chOff x="457240" y="1048896"/>
            <a:chExt cx="9041122" cy="5050871"/>
          </a:xfrm>
        </p:grpSpPr>
        <p:sp>
          <p:nvSpPr>
            <p:cNvPr id="3" name="Freeform 2"/>
            <p:cNvSpPr/>
            <p:nvPr/>
          </p:nvSpPr>
          <p:spPr>
            <a:xfrm>
              <a:off x="457240" y="1048896"/>
              <a:ext cx="9041122" cy="411702"/>
            </a:xfrm>
            <a:custGeom>
              <a:avLst/>
              <a:gdLst>
                <a:gd name="connsiteX0" fmla="*/ 0 w 3845569"/>
                <a:gd name="connsiteY0" fmla="*/ 0 h 604800"/>
                <a:gd name="connsiteX1" fmla="*/ 3845569 w 3845569"/>
                <a:gd name="connsiteY1" fmla="*/ 0 h 604800"/>
                <a:gd name="connsiteX2" fmla="*/ 3845569 w 3845569"/>
                <a:gd name="connsiteY2" fmla="*/ 604800 h 604800"/>
                <a:gd name="connsiteX3" fmla="*/ 0 w 3845569"/>
                <a:gd name="connsiteY3" fmla="*/ 604800 h 604800"/>
                <a:gd name="connsiteX4" fmla="*/ 0 w 3845569"/>
                <a:gd name="connsiteY4" fmla="*/ 0 h 6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45569" h="604800">
                  <a:moveTo>
                    <a:pt x="0" y="0"/>
                  </a:moveTo>
                  <a:lnTo>
                    <a:pt x="3845569" y="0"/>
                  </a:lnTo>
                  <a:lnTo>
                    <a:pt x="3845569" y="604800"/>
                  </a:lnTo>
                  <a:lnTo>
                    <a:pt x="0" y="604800"/>
                  </a:lnTo>
                  <a:lnTo>
                    <a:pt x="0" y="0"/>
                  </a:lnTo>
                  <a:close/>
                </a:path>
              </a:pathLst>
            </a:custGeom>
            <a:solidFill>
              <a:srgbClr val="365F91"/>
            </a:solidFill>
            <a:ln>
              <a:solidFill>
                <a:srgbClr val="365F9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lIns="149352" tIns="85344" rIns="149352" bIns="85344" spcCol="1270" anchor="ctr"/>
            <a:lstStyle/>
            <a:p>
              <a:pPr defTabSz="933450">
                <a:lnSpc>
                  <a:spcPct val="90000"/>
                </a:lnSpc>
                <a:spcAft>
                  <a:spcPct val="35000"/>
                </a:spcAft>
                <a:defRPr/>
              </a:pPr>
              <a:r>
                <a:rPr lang="en-US" sz="1600" dirty="0"/>
                <a:t>Long-term Effects</a:t>
              </a:r>
            </a:p>
          </p:txBody>
        </p:sp>
        <p:sp>
          <p:nvSpPr>
            <p:cNvPr id="4" name="Freeform 3"/>
            <p:cNvSpPr/>
            <p:nvPr/>
          </p:nvSpPr>
          <p:spPr>
            <a:xfrm>
              <a:off x="457240" y="1460598"/>
              <a:ext cx="9041122" cy="2935684"/>
            </a:xfrm>
            <a:custGeom>
              <a:avLst/>
              <a:gdLst>
                <a:gd name="connsiteX0" fmla="*/ 0 w 3845569"/>
                <a:gd name="connsiteY0" fmla="*/ 0 h 3804570"/>
                <a:gd name="connsiteX1" fmla="*/ 3845569 w 3845569"/>
                <a:gd name="connsiteY1" fmla="*/ 0 h 3804570"/>
                <a:gd name="connsiteX2" fmla="*/ 3845569 w 3845569"/>
                <a:gd name="connsiteY2" fmla="*/ 3804570 h 3804570"/>
                <a:gd name="connsiteX3" fmla="*/ 0 w 3845569"/>
                <a:gd name="connsiteY3" fmla="*/ 3804570 h 3804570"/>
                <a:gd name="connsiteX4" fmla="*/ 0 w 3845569"/>
                <a:gd name="connsiteY4" fmla="*/ 0 h 38045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45569" h="3804570">
                  <a:moveTo>
                    <a:pt x="0" y="0"/>
                  </a:moveTo>
                  <a:lnTo>
                    <a:pt x="3845569" y="0"/>
                  </a:lnTo>
                  <a:lnTo>
                    <a:pt x="3845569" y="3804570"/>
                  </a:lnTo>
                  <a:lnTo>
                    <a:pt x="0" y="3804570"/>
                  </a:lnTo>
                  <a:lnTo>
                    <a:pt x="0" y="0"/>
                  </a:lnTo>
                  <a:close/>
                </a:path>
              </a:pathLst>
            </a:custGeom>
            <a:solidFill>
              <a:srgbClr val="FFEAD5">
                <a:alpha val="90000"/>
              </a:srgbClr>
            </a:solidFill>
            <a:ln>
              <a:solidFill>
                <a:srgbClr val="FFEAD5">
                  <a:alpha val="90000"/>
                </a:srgbClr>
              </a:solid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lIns="112014" tIns="112014" rIns="149352" bIns="168021" spcCol="1270"/>
            <a:lstStyle/>
            <a:p>
              <a:pPr marL="0" lvl="1" defTabSz="933450">
                <a:lnSpc>
                  <a:spcPct val="90000"/>
                </a:lnSpc>
                <a:spcAft>
                  <a:spcPct val="15000"/>
                </a:spcAft>
                <a:defRPr/>
              </a:pPr>
              <a:r>
                <a:rPr lang="en-US" sz="1600" dirty="0"/>
                <a:t>Shoulder Function</a:t>
              </a:r>
            </a:p>
            <a:p>
              <a:pPr marL="457200" lvl="2" indent="-228600" defTabSz="933450">
                <a:lnSpc>
                  <a:spcPct val="90000"/>
                </a:lnSpc>
                <a:spcAft>
                  <a:spcPct val="15000"/>
                </a:spcAft>
                <a:buFontTx/>
                <a:buChar char="••"/>
                <a:defRPr/>
              </a:pPr>
              <a:r>
                <a:rPr lang="en-US" sz="1600" dirty="0"/>
                <a:t>Shoulder mobility, pain</a:t>
              </a:r>
            </a:p>
            <a:p>
              <a:pPr marL="0" lvl="1" defTabSz="933450">
                <a:lnSpc>
                  <a:spcPct val="90000"/>
                </a:lnSpc>
                <a:spcAft>
                  <a:spcPct val="15000"/>
                </a:spcAft>
                <a:defRPr/>
              </a:pPr>
              <a:r>
                <a:rPr lang="en-US" sz="1600" dirty="0"/>
                <a:t>Oral Health Complications</a:t>
              </a:r>
            </a:p>
            <a:p>
              <a:pPr marL="457200" lvl="2" indent="-228600" defTabSz="933450">
                <a:lnSpc>
                  <a:spcPct val="90000"/>
                </a:lnSpc>
                <a:spcAft>
                  <a:spcPct val="15000"/>
                </a:spcAft>
                <a:buFontTx/>
                <a:buChar char="••"/>
                <a:defRPr/>
              </a:pPr>
              <a:r>
                <a:rPr lang="en-US" sz="1600" dirty="0"/>
                <a:t>Xerostomia</a:t>
              </a:r>
            </a:p>
            <a:p>
              <a:pPr marL="457200" lvl="2" indent="-228600" defTabSz="933450">
                <a:lnSpc>
                  <a:spcPct val="90000"/>
                </a:lnSpc>
                <a:spcAft>
                  <a:spcPct val="15000"/>
                </a:spcAft>
                <a:buFontTx/>
                <a:buChar char="••"/>
                <a:defRPr/>
              </a:pPr>
              <a:r>
                <a:rPr lang="en-US" sz="1600" dirty="0"/>
                <a:t>Dysphagia</a:t>
              </a:r>
            </a:p>
            <a:p>
              <a:pPr marL="457200" lvl="2" indent="-228600" defTabSz="933450">
                <a:lnSpc>
                  <a:spcPct val="90000"/>
                </a:lnSpc>
                <a:spcAft>
                  <a:spcPct val="15000"/>
                </a:spcAft>
                <a:buFontTx/>
                <a:buChar char="••"/>
                <a:defRPr/>
              </a:pPr>
              <a:r>
                <a:rPr lang="en-US" sz="1600" dirty="0"/>
                <a:t>Oral infections</a:t>
              </a:r>
            </a:p>
            <a:p>
              <a:pPr marL="0" lvl="1" defTabSz="933450">
                <a:lnSpc>
                  <a:spcPct val="90000"/>
                </a:lnSpc>
                <a:spcAft>
                  <a:spcPct val="15000"/>
                </a:spcAft>
                <a:defRPr/>
              </a:pPr>
              <a:r>
                <a:rPr lang="en-US" sz="1600" dirty="0"/>
                <a:t>Musculoskeletal Effects</a:t>
              </a:r>
            </a:p>
            <a:p>
              <a:pPr marL="457200" lvl="2" indent="-228600" defTabSz="933450">
                <a:lnSpc>
                  <a:spcPct val="90000"/>
                </a:lnSpc>
                <a:spcAft>
                  <a:spcPct val="15000"/>
                </a:spcAft>
                <a:buFontTx/>
                <a:buChar char="••"/>
                <a:defRPr/>
              </a:pPr>
              <a:r>
                <a:rPr lang="en-US" sz="1600" dirty="0"/>
                <a:t>Trismus</a:t>
              </a:r>
            </a:p>
            <a:p>
              <a:pPr marL="457200" lvl="2" indent="-228600" defTabSz="933450">
                <a:lnSpc>
                  <a:spcPct val="90000"/>
                </a:lnSpc>
                <a:spcAft>
                  <a:spcPct val="15000"/>
                </a:spcAft>
                <a:buFontTx/>
                <a:buChar char="••"/>
                <a:defRPr/>
              </a:pPr>
              <a:r>
                <a:rPr lang="en-US" sz="1600" dirty="0"/>
                <a:t>Impaired neck motion, pain</a:t>
              </a:r>
            </a:p>
            <a:p>
              <a:pPr marL="457200" lvl="2" indent="-228600" defTabSz="933450">
                <a:lnSpc>
                  <a:spcPct val="90000"/>
                </a:lnSpc>
                <a:spcAft>
                  <a:spcPct val="15000"/>
                </a:spcAft>
                <a:buFontTx/>
                <a:buChar char="••"/>
                <a:defRPr/>
              </a:pPr>
              <a:r>
                <a:rPr lang="en-US" sz="1600" dirty="0"/>
                <a:t>Stricture</a:t>
              </a:r>
            </a:p>
          </p:txBody>
        </p:sp>
        <p:sp>
          <p:nvSpPr>
            <p:cNvPr id="5" name="Freeform 4"/>
            <p:cNvSpPr/>
            <p:nvPr/>
          </p:nvSpPr>
          <p:spPr>
            <a:xfrm>
              <a:off x="466565" y="4396282"/>
              <a:ext cx="9022472" cy="440276"/>
            </a:xfrm>
            <a:custGeom>
              <a:avLst/>
              <a:gdLst>
                <a:gd name="connsiteX0" fmla="*/ 0 w 3845569"/>
                <a:gd name="connsiteY0" fmla="*/ 0 h 604800"/>
                <a:gd name="connsiteX1" fmla="*/ 3845569 w 3845569"/>
                <a:gd name="connsiteY1" fmla="*/ 0 h 604800"/>
                <a:gd name="connsiteX2" fmla="*/ 3845569 w 3845569"/>
                <a:gd name="connsiteY2" fmla="*/ 604800 h 604800"/>
                <a:gd name="connsiteX3" fmla="*/ 0 w 3845569"/>
                <a:gd name="connsiteY3" fmla="*/ 604800 h 604800"/>
                <a:gd name="connsiteX4" fmla="*/ 0 w 3845569"/>
                <a:gd name="connsiteY4" fmla="*/ 0 h 6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45569" h="604800">
                  <a:moveTo>
                    <a:pt x="0" y="0"/>
                  </a:moveTo>
                  <a:lnTo>
                    <a:pt x="3845569" y="0"/>
                  </a:lnTo>
                  <a:lnTo>
                    <a:pt x="3845569" y="604800"/>
                  </a:lnTo>
                  <a:lnTo>
                    <a:pt x="0" y="604800"/>
                  </a:lnTo>
                  <a:lnTo>
                    <a:pt x="0" y="0"/>
                  </a:lnTo>
                  <a:close/>
                </a:path>
              </a:pathLst>
            </a:custGeom>
            <a:solidFill>
              <a:srgbClr val="365F91"/>
            </a:solidFill>
            <a:ln>
              <a:solidFill>
                <a:srgbClr val="365F9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lIns="149352" tIns="85344" rIns="149352" bIns="85344" spcCol="1270" anchor="ctr"/>
            <a:lstStyle/>
            <a:p>
              <a:pPr defTabSz="933450">
                <a:lnSpc>
                  <a:spcPct val="90000"/>
                </a:lnSpc>
                <a:spcAft>
                  <a:spcPct val="35000"/>
                </a:spcAft>
                <a:defRPr/>
              </a:pPr>
              <a:r>
                <a:rPr lang="en-US" sz="1600" dirty="0"/>
                <a:t>Late Effects</a:t>
              </a:r>
            </a:p>
          </p:txBody>
        </p:sp>
        <p:sp>
          <p:nvSpPr>
            <p:cNvPr id="7" name="Freeform 6"/>
            <p:cNvSpPr/>
            <p:nvPr/>
          </p:nvSpPr>
          <p:spPr>
            <a:xfrm>
              <a:off x="466565" y="4836558"/>
              <a:ext cx="9022471" cy="1263209"/>
            </a:xfrm>
            <a:custGeom>
              <a:avLst/>
              <a:gdLst>
                <a:gd name="connsiteX0" fmla="*/ 0 w 3845569"/>
                <a:gd name="connsiteY0" fmla="*/ 0 h 3804570"/>
                <a:gd name="connsiteX1" fmla="*/ 3845569 w 3845569"/>
                <a:gd name="connsiteY1" fmla="*/ 0 h 3804570"/>
                <a:gd name="connsiteX2" fmla="*/ 3845569 w 3845569"/>
                <a:gd name="connsiteY2" fmla="*/ 3804570 h 3804570"/>
                <a:gd name="connsiteX3" fmla="*/ 0 w 3845569"/>
                <a:gd name="connsiteY3" fmla="*/ 3804570 h 3804570"/>
                <a:gd name="connsiteX4" fmla="*/ 0 w 3845569"/>
                <a:gd name="connsiteY4" fmla="*/ 0 h 38045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45569" h="3804570">
                  <a:moveTo>
                    <a:pt x="0" y="0"/>
                  </a:moveTo>
                  <a:lnTo>
                    <a:pt x="3845569" y="0"/>
                  </a:lnTo>
                  <a:lnTo>
                    <a:pt x="3845569" y="3804570"/>
                  </a:lnTo>
                  <a:lnTo>
                    <a:pt x="0" y="3804570"/>
                  </a:lnTo>
                  <a:lnTo>
                    <a:pt x="0" y="0"/>
                  </a:lnTo>
                  <a:close/>
                </a:path>
              </a:pathLst>
            </a:custGeom>
            <a:solidFill>
              <a:srgbClr val="FFEAD5">
                <a:alpha val="90000"/>
              </a:srgbClr>
            </a:solidFill>
            <a:ln>
              <a:solidFill>
                <a:srgbClr val="FFEAD5">
                  <a:alpha val="90000"/>
                </a:srgbClr>
              </a:solid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lIns="112014" tIns="112014" rIns="149352" bIns="168021" spcCol="1270"/>
            <a:lstStyle/>
            <a:p>
              <a:pPr marL="0" lvl="1" defTabSz="933450">
                <a:lnSpc>
                  <a:spcPct val="90000"/>
                </a:lnSpc>
                <a:spcAft>
                  <a:spcPct val="15000"/>
                </a:spcAft>
                <a:defRPr/>
              </a:pPr>
              <a:r>
                <a:rPr lang="en-US" sz="1600" dirty="0"/>
                <a:t>Spinal nerve abnormalities</a:t>
              </a:r>
            </a:p>
            <a:p>
              <a:pPr marL="0" lvl="1" defTabSz="933450">
                <a:lnSpc>
                  <a:spcPct val="90000"/>
                </a:lnSpc>
                <a:spcAft>
                  <a:spcPct val="15000"/>
                </a:spcAft>
                <a:defRPr/>
              </a:pPr>
              <a:r>
                <a:rPr lang="en-US" sz="1600" dirty="0"/>
                <a:t>Lymphedema</a:t>
              </a:r>
            </a:p>
            <a:p>
              <a:pPr marL="0" lvl="1" defTabSz="933450">
                <a:lnSpc>
                  <a:spcPct val="90000"/>
                </a:lnSpc>
                <a:spcAft>
                  <a:spcPct val="15000"/>
                </a:spcAft>
                <a:defRPr/>
              </a:pPr>
              <a:r>
                <a:rPr lang="en-US" sz="1600" dirty="0"/>
                <a:t>Neuropathy</a:t>
              </a:r>
            </a:p>
            <a:p>
              <a:pPr marL="0" lvl="1" defTabSz="933450">
                <a:lnSpc>
                  <a:spcPct val="90000"/>
                </a:lnSpc>
                <a:spcAft>
                  <a:spcPct val="15000"/>
                </a:spcAft>
                <a:defRPr/>
              </a:pPr>
              <a:r>
                <a:rPr lang="en-US" sz="1600" dirty="0"/>
                <a:t>Cervical radiculopathy</a:t>
              </a:r>
            </a:p>
          </p:txBody>
        </p:sp>
      </p:grpSp>
      <p:sp>
        <p:nvSpPr>
          <p:cNvPr id="8" name="TextBox 7"/>
          <p:cNvSpPr txBox="1"/>
          <p:nvPr/>
        </p:nvSpPr>
        <p:spPr>
          <a:xfrm>
            <a:off x="304800" y="5715000"/>
            <a:ext cx="8382000" cy="276225"/>
          </a:xfrm>
          <a:prstGeom prst="rect">
            <a:avLst/>
          </a:prstGeom>
          <a:noFill/>
        </p:spPr>
        <p:txBody>
          <a:bodyPr>
            <a:spAutoFit/>
          </a:bodyPr>
          <a:lstStyle/>
          <a:p>
            <a:pPr>
              <a:spcBef>
                <a:spcPts val="600"/>
              </a:spcBef>
              <a:spcAft>
                <a:spcPts val="600"/>
              </a:spcAft>
              <a:defRPr/>
            </a:pPr>
            <a:r>
              <a:rPr lang="en-US" sz="1200" i="1" kern="0" dirty="0">
                <a:solidFill>
                  <a:srgbClr val="000000"/>
                </a:solidFill>
                <a:latin typeface="Arial"/>
                <a:ea typeface="ＭＳ Ｐゴシック" charset="0"/>
              </a:rPr>
              <a:t>Source: Cohen et al. 2016.</a:t>
            </a:r>
            <a:endParaRPr lang="en-US" altLang="en-US" sz="1200" dirty="0">
              <a:latin typeface="Arial" panose="020B0604020202020204"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3"/>
          <p:cNvSpPr>
            <a:spLocks noGrp="1"/>
          </p:cNvSpPr>
          <p:nvPr>
            <p:ph type="title"/>
          </p:nvPr>
        </p:nvSpPr>
        <p:spPr>
          <a:xfrm>
            <a:off x="228600" y="0"/>
            <a:ext cx="8686800" cy="1143000"/>
          </a:xfrm>
        </p:spPr>
        <p:txBody>
          <a:bodyPr/>
          <a:lstStyle/>
          <a:p>
            <a:r>
              <a:rPr lang="en-US" altLang="en-US" sz="2800" dirty="0"/>
              <a:t>Potential Effects of Radiation Therapy</a:t>
            </a:r>
          </a:p>
        </p:txBody>
      </p:sp>
      <p:sp>
        <p:nvSpPr>
          <p:cNvPr id="4" name="TextBox 3"/>
          <p:cNvSpPr txBox="1"/>
          <p:nvPr/>
        </p:nvSpPr>
        <p:spPr>
          <a:xfrm>
            <a:off x="228600" y="5819775"/>
            <a:ext cx="8077200" cy="276225"/>
          </a:xfrm>
          <a:prstGeom prst="rect">
            <a:avLst/>
          </a:prstGeom>
          <a:noFill/>
        </p:spPr>
        <p:txBody>
          <a:bodyPr>
            <a:spAutoFit/>
          </a:bodyPr>
          <a:lstStyle/>
          <a:p>
            <a:pPr>
              <a:spcBef>
                <a:spcPts val="600"/>
              </a:spcBef>
              <a:spcAft>
                <a:spcPts val="600"/>
              </a:spcAft>
              <a:defRPr/>
            </a:pPr>
            <a:r>
              <a:rPr lang="en-US" sz="1200" i="1" kern="0" dirty="0">
                <a:solidFill>
                  <a:srgbClr val="000000"/>
                </a:solidFill>
                <a:latin typeface="Arial"/>
                <a:ea typeface="ＭＳ Ｐゴシック" charset="0"/>
              </a:rPr>
              <a:t>Source: Cohen et al. 2016.</a:t>
            </a:r>
            <a:endParaRPr lang="en-US" altLang="en-US" sz="1200" dirty="0">
              <a:latin typeface="Arial" panose="020B0604020202020204" pitchFamily="34" charset="0"/>
            </a:endParaRPr>
          </a:p>
        </p:txBody>
      </p:sp>
      <p:graphicFrame>
        <p:nvGraphicFramePr>
          <p:cNvPr id="13" name="Table 12"/>
          <p:cNvGraphicFramePr>
            <a:graphicFrameLocks noGrp="1"/>
          </p:cNvGraphicFramePr>
          <p:nvPr>
            <p:extLst>
              <p:ext uri="{D42A27DB-BD31-4B8C-83A1-F6EECF244321}">
                <p14:modId xmlns:p14="http://schemas.microsoft.com/office/powerpoint/2010/main" val="1715367033"/>
              </p:ext>
            </p:extLst>
          </p:nvPr>
        </p:nvGraphicFramePr>
        <p:xfrm>
          <a:off x="228600" y="838200"/>
          <a:ext cx="8686800" cy="5007621"/>
        </p:xfrm>
        <a:graphic>
          <a:graphicData uri="http://schemas.openxmlformats.org/drawingml/2006/table">
            <a:tbl>
              <a:tblPr/>
              <a:tblGrid>
                <a:gridCol w="2895600">
                  <a:extLst>
                    <a:ext uri="{9D8B030D-6E8A-4147-A177-3AD203B41FA5}">
                      <a16:colId xmlns:a16="http://schemas.microsoft.com/office/drawing/2014/main" val="20000"/>
                    </a:ext>
                  </a:extLst>
                </a:gridCol>
                <a:gridCol w="2895600">
                  <a:extLst>
                    <a:ext uri="{9D8B030D-6E8A-4147-A177-3AD203B41FA5}">
                      <a16:colId xmlns:a16="http://schemas.microsoft.com/office/drawing/2014/main" val="20001"/>
                    </a:ext>
                  </a:extLst>
                </a:gridCol>
                <a:gridCol w="2895600">
                  <a:extLst>
                    <a:ext uri="{9D8B030D-6E8A-4147-A177-3AD203B41FA5}">
                      <a16:colId xmlns:a16="http://schemas.microsoft.com/office/drawing/2014/main" val="20002"/>
                    </a:ext>
                  </a:extLst>
                </a:gridCol>
              </a:tblGrid>
              <a:tr h="304763">
                <a:tc gridSpan="3">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bg1"/>
                          </a:solidFill>
                          <a:effectLst/>
                          <a:latin typeface="Arial" panose="020B0604020202020204" pitchFamily="34" charset="0"/>
                        </a:rPr>
                        <a:t>Long-term Effects</a:t>
                      </a:r>
                    </a:p>
                  </a:txBody>
                  <a:tcPr marT="45702" marB="4570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365F9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819612">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571500" indent="-3429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Oropharyngeal</a:t>
                      </a:r>
                      <a:endParaRPr kumimoji="0" lang="en-US" altLang="en-US" sz="14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571500" marR="0" lvl="2" indent="-342900" algn="l" defTabSz="914400" rtl="0" eaLnBrk="0" fontAlgn="base" latinLnBrk="0" hangingPunct="0">
                        <a:lnSpc>
                          <a:spcPct val="90000"/>
                        </a:lnSpc>
                        <a:spcBef>
                          <a:spcPct val="0"/>
                        </a:spcBef>
                        <a:spcAft>
                          <a:spcPct val="15000"/>
                        </a:spcAft>
                        <a:buClrTx/>
                        <a:buSzTx/>
                        <a:buFont typeface="Arial" panose="020B0604020202020204" pitchFamily="34" charset="0"/>
                        <a:buChar char="•"/>
                        <a:tabLst/>
                      </a:pPr>
                      <a:r>
                        <a:rPr kumimoji="0" lang="en-US" altLang="en-US" sz="140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Xerostomia</a:t>
                      </a:r>
                    </a:p>
                    <a:p>
                      <a:pPr marL="571500" marR="0" lvl="2" indent="-342900" algn="l" defTabSz="914400" rtl="0" eaLnBrk="0" fontAlgn="base" latinLnBrk="0" hangingPunct="0">
                        <a:lnSpc>
                          <a:spcPct val="90000"/>
                        </a:lnSpc>
                        <a:spcBef>
                          <a:spcPct val="0"/>
                        </a:spcBef>
                        <a:spcAft>
                          <a:spcPct val="15000"/>
                        </a:spcAft>
                        <a:buClrTx/>
                        <a:buSzTx/>
                        <a:buFont typeface="Arial" panose="020B0604020202020204" pitchFamily="34" charset="0"/>
                        <a:buChar char="•"/>
                        <a:tabLst/>
                      </a:pPr>
                      <a:r>
                        <a:rPr kumimoji="0" lang="en-US" altLang="en-US" sz="140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Dysphagia</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Neuromuscular</a:t>
                      </a:r>
                      <a:endParaRPr kumimoji="0" lang="en-US" altLang="en-US" sz="14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571500" marR="0" lvl="2" indent="-342900" algn="l" defTabSz="914400" rtl="0" eaLnBrk="0" fontAlgn="base" latinLnBrk="0" hangingPunct="0">
                        <a:lnSpc>
                          <a:spcPct val="90000"/>
                        </a:lnSpc>
                        <a:spcBef>
                          <a:spcPct val="0"/>
                        </a:spcBef>
                        <a:spcAft>
                          <a:spcPct val="15000"/>
                        </a:spcAft>
                        <a:buClrTx/>
                        <a:buSzTx/>
                        <a:buFont typeface="Arial" panose="020B0604020202020204" pitchFamily="34" charset="0"/>
                        <a:buChar char="•"/>
                        <a:tabLst/>
                      </a:pPr>
                      <a:r>
                        <a:rPr kumimoji="0" lang="en-US" altLang="en-US" sz="1400" b="0" i="0" u="none" strike="noStrike" cap="none" normalizeH="0" baseline="0" dirty="0">
                          <a:ln>
                            <a:noFill/>
                          </a:ln>
                          <a:solidFill>
                            <a:srgbClr val="000000"/>
                          </a:solidFill>
                          <a:effectLst/>
                          <a:latin typeface="Arial" panose="020B0604020202020204" pitchFamily="34" charset="0"/>
                        </a:rPr>
                        <a:t>Cervical dystonia</a:t>
                      </a:r>
                    </a:p>
                    <a:p>
                      <a:pPr marL="571500" marR="0" lvl="2" indent="-342900" algn="l" defTabSz="914400" rtl="0" eaLnBrk="0" fontAlgn="base" latinLnBrk="0" hangingPunct="0">
                        <a:lnSpc>
                          <a:spcPct val="90000"/>
                        </a:lnSpc>
                        <a:spcBef>
                          <a:spcPct val="0"/>
                        </a:spcBef>
                        <a:spcAft>
                          <a:spcPct val="15000"/>
                        </a:spcAft>
                        <a:buClrTx/>
                        <a:buSzTx/>
                        <a:buFont typeface="Arial" panose="020B0604020202020204" pitchFamily="34" charset="0"/>
                        <a:buChar char="•"/>
                        <a:tabLst/>
                      </a:pPr>
                      <a:r>
                        <a:rPr kumimoji="0" lang="en-US" altLang="en-US" sz="1400" b="0" i="0" u="none" strike="noStrike" cap="none" normalizeH="0" baseline="0" dirty="0">
                          <a:ln>
                            <a:noFill/>
                          </a:ln>
                          <a:solidFill>
                            <a:srgbClr val="000000"/>
                          </a:solidFill>
                          <a:effectLst/>
                          <a:latin typeface="Arial" panose="020B0604020202020204" pitchFamily="34" charset="0"/>
                        </a:rPr>
                        <a:t>Trismus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Calibri" panose="020F0502020204030204" pitchFamily="34" charset="0"/>
                        </a:rPr>
                        <a:t>Musculoskeletal</a:t>
                      </a:r>
                      <a:endParaRPr kumimoji="0" lang="en-US" altLang="en-US" sz="14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571500" marR="0" lvl="2" indent="-342900" algn="l" defTabSz="914400" rtl="0" eaLnBrk="0" fontAlgn="base" latinLnBrk="0" hangingPunct="0">
                        <a:lnSpc>
                          <a:spcPct val="90000"/>
                        </a:lnSpc>
                        <a:spcBef>
                          <a:spcPct val="0"/>
                        </a:spcBef>
                        <a:spcAft>
                          <a:spcPct val="15000"/>
                        </a:spcAft>
                        <a:buClrTx/>
                        <a:buSzTx/>
                        <a:buFont typeface="Arial" panose="020B0604020202020204" pitchFamily="34" charset="0"/>
                        <a:buChar char="•"/>
                        <a:tabLst/>
                      </a:pPr>
                      <a:r>
                        <a:rPr kumimoji="0" lang="en-US" altLang="en-US" sz="1400" b="0" i="0" u="none" strike="noStrike" cap="none" normalizeH="0" baseline="0" dirty="0">
                          <a:ln>
                            <a:noFill/>
                          </a:ln>
                          <a:solidFill>
                            <a:srgbClr val="000000"/>
                          </a:solidFill>
                          <a:effectLst/>
                          <a:latin typeface="Arial" panose="020B0604020202020204" pitchFamily="34" charset="0"/>
                        </a:rPr>
                        <a:t>Shoulder dysfunction</a:t>
                      </a:r>
                    </a:p>
                  </a:txBody>
                  <a:tcPr marT="45702" marB="45702" horzOverflow="overflow">
                    <a:lnL w="12700" cap="flat" cmpd="sng" algn="ctr">
                      <a:solidFill>
                        <a:schemeClr val="bg1"/>
                      </a:solidFill>
                      <a:prstDash val="solid"/>
                      <a:round/>
                      <a:headEnd type="none" w="med" len="med"/>
                      <a:tailEnd type="none" w="med" len="med"/>
                    </a:lnL>
                    <a:lnR w="12700" cap="flat" cmpd="sng" algn="ctr">
                      <a:solidFill>
                        <a:srgbClr val="FFEAD5"/>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AD5"/>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571500" indent="-3429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Integumentary</a:t>
                      </a:r>
                      <a:endParaRPr kumimoji="0" lang="en-US" altLang="en-US" sz="14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571500" marR="0" lvl="2" indent="-342900" algn="l" defTabSz="914400" rtl="0" eaLnBrk="0" fontAlgn="base" latinLnBrk="0" hangingPunct="0">
                        <a:lnSpc>
                          <a:spcPct val="90000"/>
                        </a:lnSpc>
                        <a:spcBef>
                          <a:spcPct val="0"/>
                        </a:spcBef>
                        <a:spcAft>
                          <a:spcPct val="15000"/>
                        </a:spcAft>
                        <a:buClrTx/>
                        <a:buSzTx/>
                        <a:buFont typeface="Arial" panose="020B0604020202020204" pitchFamily="34" charset="0"/>
                        <a:buChar char="•"/>
                        <a:tabLst/>
                      </a:pPr>
                      <a:r>
                        <a:rPr kumimoji="0" lang="en-US" altLang="en-US" sz="140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Radiation dermatitis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Lymphovascular</a:t>
                      </a:r>
                      <a:endParaRPr kumimoji="0" lang="en-US" altLang="en-US" sz="14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571500" marR="0" lvl="2" indent="-342900" algn="l" defTabSz="914400" rtl="0" eaLnBrk="0" fontAlgn="base" latinLnBrk="0" hangingPunct="0">
                        <a:lnSpc>
                          <a:spcPct val="90000"/>
                        </a:lnSpc>
                        <a:spcBef>
                          <a:spcPct val="0"/>
                        </a:spcBef>
                        <a:spcAft>
                          <a:spcPct val="15000"/>
                        </a:spcAft>
                        <a:buClrTx/>
                        <a:buSzTx/>
                        <a:buFont typeface="Arial" panose="020B0604020202020204" pitchFamily="34" charset="0"/>
                        <a:buChar char="•"/>
                        <a:tabLst/>
                      </a:pPr>
                      <a:r>
                        <a:rPr kumimoji="0" lang="en-US" altLang="en-US" sz="1400" b="0" i="0" u="none" strike="noStrike" cap="none" normalizeH="0" baseline="0" dirty="0">
                          <a:ln>
                            <a:noFill/>
                          </a:ln>
                          <a:solidFill>
                            <a:srgbClr val="000000"/>
                          </a:solidFill>
                          <a:effectLst/>
                          <a:latin typeface="Arial" panose="020B0604020202020204" pitchFamily="34" charset="0"/>
                        </a:rPr>
                        <a:t>Lymphedema</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Calibri" panose="020F0502020204030204" pitchFamily="34" charset="0"/>
                        </a:rPr>
                        <a:t>Oral Health Complications</a:t>
                      </a:r>
                      <a:endParaRPr kumimoji="0" lang="en-US" altLang="en-US" sz="1400" b="0" i="0" u="none" strike="noStrike" cap="none" normalizeH="0" baseline="0" dirty="0">
                        <a:ln>
                          <a:noFill/>
                        </a:ln>
                        <a:solidFill>
                          <a:srgbClr val="000000"/>
                        </a:solidFill>
                        <a:effectLst/>
                        <a:latin typeface="Arial" panose="020B0604020202020204" pitchFamily="34" charset="0"/>
                      </a:endParaRPr>
                    </a:p>
                    <a:p>
                      <a:pPr marL="571500" marR="0" lvl="2" indent="-342900" algn="l" defTabSz="914400" rtl="0" eaLnBrk="0" fontAlgn="base" latinLnBrk="0" hangingPunct="0">
                        <a:lnSpc>
                          <a:spcPct val="90000"/>
                        </a:lnSpc>
                        <a:spcBef>
                          <a:spcPct val="0"/>
                        </a:spcBef>
                        <a:spcAft>
                          <a:spcPct val="15000"/>
                        </a:spcAft>
                        <a:buClrTx/>
                        <a:buSzTx/>
                        <a:buFont typeface="Arial" panose="020B0604020202020204" pitchFamily="34" charset="0"/>
                        <a:buChar char="•"/>
                        <a:tabLst/>
                      </a:pPr>
                      <a:r>
                        <a:rPr kumimoji="0" lang="en-US" altLang="en-US" sz="1400" b="0" i="0" u="none" strike="noStrike" cap="none" normalizeH="0" baseline="0" dirty="0">
                          <a:ln>
                            <a:noFill/>
                          </a:ln>
                          <a:solidFill>
                            <a:srgbClr val="000000"/>
                          </a:solidFill>
                          <a:effectLst/>
                          <a:latin typeface="Arial" panose="020B0604020202020204" pitchFamily="34" charset="0"/>
                        </a:rPr>
                        <a:t>Xerostomia</a:t>
                      </a:r>
                    </a:p>
                    <a:p>
                      <a:pPr marL="571500" marR="0" lvl="2" indent="-342900" algn="l" defTabSz="914400" rtl="0" eaLnBrk="0" fontAlgn="base" latinLnBrk="0" hangingPunct="0">
                        <a:lnSpc>
                          <a:spcPct val="90000"/>
                        </a:lnSpc>
                        <a:spcBef>
                          <a:spcPct val="0"/>
                        </a:spcBef>
                        <a:spcAft>
                          <a:spcPct val="15000"/>
                        </a:spcAft>
                        <a:buClrTx/>
                        <a:buSzTx/>
                        <a:buFont typeface="Arial" panose="020B0604020202020204" pitchFamily="34" charset="0"/>
                        <a:buChar char="•"/>
                        <a:tabLst/>
                      </a:pPr>
                      <a:r>
                        <a:rPr kumimoji="0" lang="en-US" altLang="en-US" sz="140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Calibri" panose="020F0502020204030204" pitchFamily="34" charset="0"/>
                        </a:rPr>
                        <a:t>Oral infections</a:t>
                      </a:r>
                    </a:p>
                  </a:txBody>
                  <a:tcPr marT="45702" marB="45702" horzOverflow="overflow">
                    <a:lnL w="12700" cap="flat" cmpd="sng" algn="ctr">
                      <a:solidFill>
                        <a:srgbClr val="FFEAD5"/>
                      </a:solidFill>
                      <a:prstDash val="solid"/>
                      <a:round/>
                      <a:headEnd type="none" w="med" len="med"/>
                      <a:tailEnd type="none" w="med" len="med"/>
                    </a:lnL>
                    <a:lnR w="12700" cap="flat" cmpd="sng" algn="ctr">
                      <a:solidFill>
                        <a:srgbClr val="FFEAD5"/>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AD5"/>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40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T="45702" marB="45702" horzOverflow="overflow">
                    <a:lnL w="12700" cap="flat" cmpd="sng" algn="ctr">
                      <a:solidFill>
                        <a:srgbClr val="FFEAD5"/>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AD5"/>
                    </a:solidFill>
                  </a:tcPr>
                </a:tc>
                <a:extLst>
                  <a:ext uri="{0D108BD9-81ED-4DB2-BD59-A6C34878D82A}">
                    <a16:rowId xmlns:a16="http://schemas.microsoft.com/office/drawing/2014/main" val="10001"/>
                  </a:ext>
                </a:extLst>
              </a:tr>
              <a:tr h="304763">
                <a:tc gridSpan="3">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bg1"/>
                          </a:solidFill>
                          <a:effectLst/>
                          <a:latin typeface="Arial" panose="020B0604020202020204" pitchFamily="34" charset="0"/>
                        </a:rPr>
                        <a:t>Late Effects</a:t>
                      </a:r>
                    </a:p>
                  </a:txBody>
                  <a:tcPr marT="45702" marB="4570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lnTlToBr>
                      <a:noFill/>
                    </a:lnTlToBr>
                    <a:lnBlToTr>
                      <a:noFill/>
                    </a:lnBlToTr>
                    <a:solidFill>
                      <a:srgbClr val="365F9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2517513">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571500" indent="-3429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Vision</a:t>
                      </a:r>
                    </a:p>
                    <a:p>
                      <a:pPr marL="571500" marR="0" lvl="2" indent="-342900" algn="l" defTabSz="914400" rtl="0" eaLnBrk="0" fontAlgn="base" latinLnBrk="0" hangingPunct="0">
                        <a:lnSpc>
                          <a:spcPct val="90000"/>
                        </a:lnSpc>
                        <a:spcBef>
                          <a:spcPct val="0"/>
                        </a:spcBef>
                        <a:spcAft>
                          <a:spcPct val="15000"/>
                        </a:spcAft>
                        <a:buClrTx/>
                        <a:buSzTx/>
                        <a:buFont typeface="Arial" panose="020B0604020202020204" pitchFamily="34" charset="0"/>
                        <a:buChar char="•"/>
                        <a:tabLst/>
                      </a:pPr>
                      <a:r>
                        <a:rPr kumimoji="0" lang="en-US" altLang="en-US" sz="140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Premature cataracts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Cardiovascular</a:t>
                      </a:r>
                    </a:p>
                    <a:p>
                      <a:pPr marL="571500" marR="0" lvl="2" indent="-342900" algn="l" defTabSz="914400" rtl="0" eaLnBrk="0" fontAlgn="base" latinLnBrk="0" hangingPunct="0">
                        <a:lnSpc>
                          <a:spcPct val="90000"/>
                        </a:lnSpc>
                        <a:spcBef>
                          <a:spcPct val="0"/>
                        </a:spcBef>
                        <a:spcAft>
                          <a:spcPct val="15000"/>
                        </a:spcAft>
                        <a:buClrTx/>
                        <a:buSzTx/>
                        <a:buFont typeface="Arial" panose="020B0604020202020204" pitchFamily="34" charset="0"/>
                        <a:buChar char="•"/>
                        <a:tabLst/>
                      </a:pPr>
                      <a:r>
                        <a:rPr kumimoji="0" lang="en-US" altLang="en-US" sz="1400" b="0" i="0" u="none" strike="noStrike" cap="none" normalizeH="0" baseline="0" dirty="0">
                          <a:ln>
                            <a:noFill/>
                          </a:ln>
                          <a:solidFill>
                            <a:srgbClr val="000000"/>
                          </a:solidFill>
                          <a:effectLst/>
                          <a:latin typeface="Arial" panose="020B0604020202020204" pitchFamily="34" charset="0"/>
                        </a:rPr>
                        <a:t>Carotid obstruction</a:t>
                      </a:r>
                    </a:p>
                    <a:p>
                      <a:pPr marL="571500" marR="0" lvl="2" indent="-342900" algn="l" defTabSz="914400" rtl="0" eaLnBrk="0" fontAlgn="base" latinLnBrk="0" hangingPunct="0">
                        <a:lnSpc>
                          <a:spcPct val="90000"/>
                        </a:lnSpc>
                        <a:spcBef>
                          <a:spcPct val="0"/>
                        </a:spcBef>
                        <a:spcAft>
                          <a:spcPct val="15000"/>
                        </a:spcAft>
                        <a:buClrTx/>
                        <a:buSzTx/>
                        <a:buFont typeface="Arial" panose="020B0604020202020204" pitchFamily="34" charset="0"/>
                        <a:buChar char="•"/>
                        <a:tabLst/>
                      </a:pPr>
                      <a:r>
                        <a:rPr kumimoji="0" lang="en-US" altLang="en-US" sz="1400" b="0" i="0" u="none" strike="noStrike" cap="none" normalizeH="0" baseline="0" dirty="0">
                          <a:ln>
                            <a:noFill/>
                          </a:ln>
                          <a:solidFill>
                            <a:srgbClr val="000000"/>
                          </a:solidFill>
                          <a:effectLst/>
                          <a:latin typeface="Arial" panose="020B0604020202020204" pitchFamily="34" charset="0"/>
                        </a:rPr>
                        <a:t>Baroreceptor failure</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Calibri" panose="020F0502020204030204" pitchFamily="34" charset="0"/>
                        </a:rPr>
                        <a:t>Oropharyngeal</a:t>
                      </a:r>
                    </a:p>
                    <a:p>
                      <a:pPr marL="571500" marR="0" lvl="2" indent="-342900" algn="l" defTabSz="914400" rtl="0" eaLnBrk="0" fontAlgn="base" latinLnBrk="0" hangingPunct="0">
                        <a:lnSpc>
                          <a:spcPct val="90000"/>
                        </a:lnSpc>
                        <a:spcBef>
                          <a:spcPct val="0"/>
                        </a:spcBef>
                        <a:spcAft>
                          <a:spcPct val="15000"/>
                        </a:spcAft>
                        <a:buClrTx/>
                        <a:buSzTx/>
                        <a:buFont typeface="Arial" panose="020B0604020202020204" pitchFamily="34" charset="0"/>
                        <a:buChar char="•"/>
                        <a:tabLst/>
                      </a:pPr>
                      <a:r>
                        <a:rPr kumimoji="0" lang="en-US" altLang="en-US" sz="1400" b="0" i="0" u="none" strike="noStrike" cap="none" normalizeH="0" baseline="0" dirty="0">
                          <a:ln>
                            <a:noFill/>
                          </a:ln>
                          <a:solidFill>
                            <a:srgbClr val="000000"/>
                          </a:solidFill>
                          <a:effectLst/>
                          <a:latin typeface="Arial" panose="020B0604020202020204" pitchFamily="34" charset="0"/>
                        </a:rPr>
                        <a:t>Xerostomia</a:t>
                      </a:r>
                    </a:p>
                    <a:p>
                      <a:pPr marL="571500" marR="0" lvl="2" indent="-342900" algn="l" defTabSz="914400" rtl="0" eaLnBrk="0" fontAlgn="base" latinLnBrk="0" hangingPunct="0">
                        <a:lnSpc>
                          <a:spcPct val="90000"/>
                        </a:lnSpc>
                        <a:spcBef>
                          <a:spcPct val="0"/>
                        </a:spcBef>
                        <a:spcAft>
                          <a:spcPct val="15000"/>
                        </a:spcAft>
                        <a:buClrTx/>
                        <a:buSzTx/>
                        <a:buFont typeface="Arial" panose="020B0604020202020204" pitchFamily="34" charset="0"/>
                        <a:buChar char="•"/>
                        <a:tabLst/>
                      </a:pPr>
                      <a:r>
                        <a:rPr kumimoji="0" lang="en-US" altLang="en-US" sz="1400" b="0" i="0" u="none" strike="noStrike" cap="none" normalizeH="0" baseline="0" dirty="0">
                          <a:ln>
                            <a:noFill/>
                          </a:ln>
                          <a:solidFill>
                            <a:srgbClr val="000000"/>
                          </a:solidFill>
                          <a:effectLst/>
                          <a:latin typeface="Arial" panose="020B0604020202020204" pitchFamily="34" charset="0"/>
                        </a:rPr>
                        <a:t>Dysphagia</a:t>
                      </a:r>
                    </a:p>
                    <a:p>
                      <a:pPr marL="571500" marR="0" lvl="2" indent="-342900" algn="l" defTabSz="914400" rtl="0" eaLnBrk="0" fontAlgn="base" latinLnBrk="0" hangingPunct="0">
                        <a:lnSpc>
                          <a:spcPct val="90000"/>
                        </a:lnSpc>
                        <a:spcBef>
                          <a:spcPct val="0"/>
                        </a:spcBef>
                        <a:spcAft>
                          <a:spcPct val="15000"/>
                        </a:spcAft>
                        <a:buClrTx/>
                        <a:buSzTx/>
                        <a:buFont typeface="Arial" panose="020B0604020202020204" pitchFamily="34" charset="0"/>
                        <a:buChar char="•"/>
                        <a:tabLst/>
                      </a:pPr>
                      <a:r>
                        <a:rPr kumimoji="0" lang="en-US" altLang="en-US" sz="1400" b="0" i="0" u="none" strike="noStrike" cap="none" normalizeH="0" baseline="0" dirty="0">
                          <a:ln>
                            <a:noFill/>
                          </a:ln>
                          <a:solidFill>
                            <a:srgbClr val="000000"/>
                          </a:solidFill>
                          <a:effectLst/>
                          <a:latin typeface="Arial" panose="020B0604020202020204" pitchFamily="34" charset="0"/>
                        </a:rPr>
                        <a:t>Dysarthria</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Calibri" panose="020F0502020204030204" pitchFamily="34" charset="0"/>
                        </a:rPr>
                        <a:t>Pulmonary</a:t>
                      </a:r>
                    </a:p>
                    <a:p>
                      <a:pPr marL="571500" marR="0" lvl="2" indent="-342900" algn="l" defTabSz="914400" rtl="0" eaLnBrk="0" fontAlgn="base" latinLnBrk="0" hangingPunct="0">
                        <a:lnSpc>
                          <a:spcPct val="90000"/>
                        </a:lnSpc>
                        <a:spcBef>
                          <a:spcPct val="0"/>
                        </a:spcBef>
                        <a:spcAft>
                          <a:spcPct val="15000"/>
                        </a:spcAft>
                        <a:buClrTx/>
                        <a:buSzTx/>
                        <a:buFont typeface="Arial" panose="020B0604020202020204" pitchFamily="34" charset="0"/>
                        <a:buChar char="•"/>
                        <a:tabLst/>
                      </a:pPr>
                      <a:r>
                        <a:rPr kumimoji="0" lang="en-US" altLang="en-US" sz="1400" b="0" i="0" u="none" strike="noStrike" cap="none" normalizeH="0" baseline="0" dirty="0">
                          <a:ln>
                            <a:noFill/>
                          </a:ln>
                          <a:solidFill>
                            <a:srgbClr val="000000"/>
                          </a:solidFill>
                          <a:effectLst/>
                          <a:latin typeface="Arial" panose="020B0604020202020204" pitchFamily="34" charset="0"/>
                        </a:rPr>
                        <a:t>Pulmonary fibrosis</a:t>
                      </a:r>
                    </a:p>
                  </a:txBody>
                  <a:tcPr marT="45702" marB="45702" horzOverflow="overflow">
                    <a:lnL>
                      <a:noFill/>
                    </a:lnL>
                    <a:lnR w="12700" cap="flat" cmpd="sng" algn="ctr">
                      <a:solidFill>
                        <a:srgbClr val="FFEAD5"/>
                      </a:solidFill>
                      <a:prstDash val="solid"/>
                      <a:round/>
                      <a:headEnd type="none" w="med" len="med"/>
                      <a:tailEnd type="none" w="med" len="med"/>
                    </a:lnR>
                    <a:lnT>
                      <a:noFill/>
                    </a:lnT>
                    <a:lnB>
                      <a:noFill/>
                    </a:lnB>
                    <a:lnTlToBr>
                      <a:noFill/>
                    </a:lnTlToBr>
                    <a:lnBlToTr>
                      <a:noFill/>
                    </a:lnBlToTr>
                    <a:solidFill>
                      <a:srgbClr val="FFEAD5"/>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571500" indent="-3429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Neuromuscular</a:t>
                      </a:r>
                    </a:p>
                    <a:p>
                      <a:pPr marL="571500" marR="0" lvl="2" indent="-342900" algn="l" defTabSz="914400" rtl="0" eaLnBrk="0" fontAlgn="base" latinLnBrk="0" hangingPunct="0">
                        <a:lnSpc>
                          <a:spcPct val="90000"/>
                        </a:lnSpc>
                        <a:spcBef>
                          <a:spcPct val="0"/>
                        </a:spcBef>
                        <a:spcAft>
                          <a:spcPct val="15000"/>
                        </a:spcAft>
                        <a:buClrTx/>
                        <a:buSzTx/>
                        <a:buFont typeface="Arial" panose="020B0604020202020204" pitchFamily="34" charset="0"/>
                        <a:buChar char="•"/>
                        <a:tabLst/>
                      </a:pPr>
                      <a:r>
                        <a:rPr kumimoji="0" lang="en-US" altLang="en-US" sz="140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Cervical dystonia</a:t>
                      </a:r>
                    </a:p>
                    <a:p>
                      <a:pPr marL="571500" marR="0" lvl="2" indent="-342900" algn="l" defTabSz="914400" rtl="0" eaLnBrk="0" fontAlgn="base" latinLnBrk="0" hangingPunct="0">
                        <a:lnSpc>
                          <a:spcPct val="90000"/>
                        </a:lnSpc>
                        <a:spcBef>
                          <a:spcPct val="0"/>
                        </a:spcBef>
                        <a:spcAft>
                          <a:spcPct val="15000"/>
                        </a:spcAft>
                        <a:buClrTx/>
                        <a:buSzTx/>
                        <a:buFont typeface="Arial" panose="020B0604020202020204" pitchFamily="34" charset="0"/>
                        <a:buChar char="•"/>
                        <a:tabLst/>
                      </a:pPr>
                      <a:r>
                        <a:rPr kumimoji="0" lang="en-US" altLang="en-US" sz="140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Trismus</a:t>
                      </a:r>
                    </a:p>
                    <a:p>
                      <a:pPr marL="571500" marR="0" lvl="2" indent="-342900" algn="l" defTabSz="914400" rtl="0" eaLnBrk="0" fontAlgn="base" latinLnBrk="0" hangingPunct="0">
                        <a:lnSpc>
                          <a:spcPct val="90000"/>
                        </a:lnSpc>
                        <a:spcBef>
                          <a:spcPct val="0"/>
                        </a:spcBef>
                        <a:spcAft>
                          <a:spcPct val="15000"/>
                        </a:spcAft>
                        <a:buClrTx/>
                        <a:buSzTx/>
                        <a:buFont typeface="Arial" panose="020B0604020202020204" pitchFamily="34" charset="0"/>
                        <a:buChar char="•"/>
                        <a:tabLst/>
                      </a:pPr>
                      <a:r>
                        <a:rPr kumimoji="0" lang="en-US" altLang="en-US" sz="140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Brachial plexopathy</a:t>
                      </a:r>
                    </a:p>
                    <a:p>
                      <a:pPr marL="571500" marR="0" lvl="2" indent="-342900" algn="l" defTabSz="914400" rtl="0" eaLnBrk="0" fontAlgn="base" latinLnBrk="0" hangingPunct="0">
                        <a:lnSpc>
                          <a:spcPct val="90000"/>
                        </a:lnSpc>
                        <a:spcBef>
                          <a:spcPct val="0"/>
                        </a:spcBef>
                        <a:spcAft>
                          <a:spcPct val="15000"/>
                        </a:spcAft>
                        <a:buClrTx/>
                        <a:buSzTx/>
                        <a:buFont typeface="Arial" panose="020B0604020202020204" pitchFamily="34" charset="0"/>
                        <a:buChar char="•"/>
                        <a:tabLst/>
                      </a:pPr>
                      <a:r>
                        <a:rPr kumimoji="0" lang="en-US" altLang="en-US" sz="140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Cervical radiculopathy</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Musculoskeletal</a:t>
                      </a:r>
                    </a:p>
                    <a:p>
                      <a:pPr marL="571500" marR="0" lvl="2" indent="-342900" algn="l" defTabSz="914400" rtl="0" eaLnBrk="0" fontAlgn="base" latinLnBrk="0" hangingPunct="0">
                        <a:lnSpc>
                          <a:spcPct val="90000"/>
                        </a:lnSpc>
                        <a:spcBef>
                          <a:spcPct val="0"/>
                        </a:spcBef>
                        <a:spcAft>
                          <a:spcPct val="15000"/>
                        </a:spcAft>
                        <a:buClrTx/>
                        <a:buSzTx/>
                        <a:buFont typeface="Arial" panose="020B0604020202020204" pitchFamily="34" charset="0"/>
                        <a:buChar char="•"/>
                        <a:tabLst/>
                      </a:pPr>
                      <a:r>
                        <a:rPr kumimoji="0" lang="en-US" altLang="en-US" sz="1400" b="0" i="0" u="none" strike="noStrike" cap="none" normalizeH="0" baseline="0" dirty="0">
                          <a:ln>
                            <a:noFill/>
                          </a:ln>
                          <a:solidFill>
                            <a:srgbClr val="000000"/>
                          </a:solidFill>
                          <a:effectLst/>
                          <a:latin typeface="Arial" panose="020B0604020202020204" pitchFamily="34" charset="0"/>
                        </a:rPr>
                        <a:t>Osteonecrosis</a:t>
                      </a:r>
                    </a:p>
                  </a:txBody>
                  <a:tcPr marT="45702" marB="45702" horzOverflow="overflow">
                    <a:lnL w="12700" cap="flat" cmpd="sng" algn="ctr">
                      <a:solidFill>
                        <a:srgbClr val="FFEAD5"/>
                      </a:solidFill>
                      <a:prstDash val="solid"/>
                      <a:round/>
                      <a:headEnd type="none" w="med" len="med"/>
                      <a:tailEnd type="none" w="med" len="med"/>
                    </a:lnL>
                    <a:lnR w="12700" cap="flat" cmpd="sng" algn="ctr">
                      <a:solidFill>
                        <a:srgbClr val="FFEAD5"/>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AD5"/>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571500" indent="-3429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Lymphovascular</a:t>
                      </a:r>
                    </a:p>
                    <a:p>
                      <a:pPr marL="571500" marR="0" lvl="2" indent="-342900" algn="l" defTabSz="914400" rtl="0" eaLnBrk="0" fontAlgn="base" latinLnBrk="0" hangingPunct="0">
                        <a:lnSpc>
                          <a:spcPct val="90000"/>
                        </a:lnSpc>
                        <a:spcBef>
                          <a:spcPct val="0"/>
                        </a:spcBef>
                        <a:spcAft>
                          <a:spcPct val="15000"/>
                        </a:spcAft>
                        <a:buClrTx/>
                        <a:buSzTx/>
                        <a:buFont typeface="Arial" panose="020B0604020202020204" pitchFamily="34" charset="0"/>
                        <a:buChar char="•"/>
                        <a:tabLst/>
                      </a:pPr>
                      <a:r>
                        <a:rPr kumimoji="0" lang="en-US" altLang="en-US" sz="140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Lymphedema</a:t>
                      </a:r>
                    </a:p>
                    <a:p>
                      <a:pPr marL="571500" marR="0" lvl="2" indent="-342900" algn="l" defTabSz="914400" rtl="0" eaLnBrk="0" fontAlgn="base" latinLnBrk="0" hangingPunct="0">
                        <a:lnSpc>
                          <a:spcPct val="90000"/>
                        </a:lnSpc>
                        <a:spcBef>
                          <a:spcPct val="0"/>
                        </a:spcBef>
                        <a:spcAft>
                          <a:spcPct val="15000"/>
                        </a:spcAft>
                        <a:buClrTx/>
                        <a:buSzTx/>
                        <a:buFont typeface="Arial" panose="020B0604020202020204" pitchFamily="34" charset="0"/>
                        <a:buChar char="•"/>
                        <a:tabLst/>
                      </a:pPr>
                      <a:r>
                        <a:rPr kumimoji="0" lang="en-US" altLang="en-US" sz="140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Carotid stenosis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Sensory Complications</a:t>
                      </a:r>
                    </a:p>
                    <a:p>
                      <a:pPr marL="571500" marR="0" lvl="2" indent="-342900" algn="l" defTabSz="914400" rtl="0" eaLnBrk="0" fontAlgn="base" latinLnBrk="0" hangingPunct="0">
                        <a:lnSpc>
                          <a:spcPct val="90000"/>
                        </a:lnSpc>
                        <a:spcBef>
                          <a:spcPct val="0"/>
                        </a:spcBef>
                        <a:spcAft>
                          <a:spcPct val="15000"/>
                        </a:spcAft>
                        <a:buClrTx/>
                        <a:buSzTx/>
                        <a:buFont typeface="Arial" panose="020B0604020202020204" pitchFamily="34" charset="0"/>
                        <a:buChar char="•"/>
                        <a:tabLst/>
                      </a:pPr>
                      <a:r>
                        <a:rPr kumimoji="0" lang="en-US" altLang="en-US" sz="1400" b="0" i="0" u="none" strike="noStrike" cap="none" normalizeH="0" baseline="0" dirty="0">
                          <a:ln>
                            <a:noFill/>
                          </a:ln>
                          <a:solidFill>
                            <a:srgbClr val="000000"/>
                          </a:solidFill>
                          <a:effectLst/>
                          <a:latin typeface="Arial" panose="020B0604020202020204" pitchFamily="34" charset="0"/>
                        </a:rPr>
                        <a:t>Hearing loss</a:t>
                      </a:r>
                    </a:p>
                    <a:p>
                      <a:pPr marL="571500" marR="0" lvl="2" indent="-342900" algn="l" defTabSz="914400" rtl="0" eaLnBrk="0" fontAlgn="base" latinLnBrk="0" hangingPunct="0">
                        <a:lnSpc>
                          <a:spcPct val="90000"/>
                        </a:lnSpc>
                        <a:spcBef>
                          <a:spcPct val="0"/>
                        </a:spcBef>
                        <a:spcAft>
                          <a:spcPct val="15000"/>
                        </a:spcAft>
                        <a:buClrTx/>
                        <a:buSzTx/>
                        <a:buFont typeface="Arial" panose="020B0604020202020204" pitchFamily="34" charset="0"/>
                        <a:buChar char="•"/>
                        <a:tabLst/>
                      </a:pPr>
                      <a:r>
                        <a:rPr kumimoji="0" lang="en-US" altLang="en-US" sz="1400" b="0" i="0" u="none" strike="noStrike" cap="none" normalizeH="0" baseline="0" dirty="0">
                          <a:ln>
                            <a:noFill/>
                          </a:ln>
                          <a:solidFill>
                            <a:srgbClr val="000000"/>
                          </a:solidFill>
                          <a:effectLst/>
                          <a:latin typeface="Arial" panose="020B0604020202020204" pitchFamily="34" charset="0"/>
                        </a:rPr>
                        <a:t>Ocular issues</a:t>
                      </a:r>
                    </a:p>
                    <a:p>
                      <a:pPr marL="571500" marR="0" lvl="2" indent="-342900" algn="l" defTabSz="914400" rtl="0" eaLnBrk="0" fontAlgn="base" latinLnBrk="0" hangingPunct="0">
                        <a:lnSpc>
                          <a:spcPct val="90000"/>
                        </a:lnSpc>
                        <a:spcBef>
                          <a:spcPct val="0"/>
                        </a:spcBef>
                        <a:spcAft>
                          <a:spcPct val="15000"/>
                        </a:spcAft>
                        <a:buClrTx/>
                        <a:buSzTx/>
                        <a:buFont typeface="Arial" panose="020B0604020202020204" pitchFamily="34" charset="0"/>
                        <a:buChar char="•"/>
                        <a:tabLst/>
                      </a:pPr>
                      <a:r>
                        <a:rPr kumimoji="0" lang="en-US" altLang="en-US" sz="1400" b="0" i="0" u="none" strike="noStrike" cap="none" normalizeH="0" baseline="0" dirty="0">
                          <a:ln>
                            <a:noFill/>
                          </a:ln>
                          <a:solidFill>
                            <a:srgbClr val="000000"/>
                          </a:solidFill>
                          <a:effectLst/>
                          <a:latin typeface="Arial" panose="020B0604020202020204" pitchFamily="34" charset="0"/>
                        </a:rPr>
                        <a:t>Altered or loss of taste</a:t>
                      </a:r>
                    </a:p>
                    <a:p>
                      <a:pPr marL="571500" marR="0" lvl="2" indent="-342900" algn="l" defTabSz="914400" rtl="0" eaLnBrk="0" fontAlgn="base" latinLnBrk="0" hangingPunct="0">
                        <a:lnSpc>
                          <a:spcPct val="90000"/>
                        </a:lnSpc>
                        <a:spcBef>
                          <a:spcPct val="0"/>
                        </a:spcBef>
                        <a:spcAft>
                          <a:spcPct val="15000"/>
                        </a:spcAft>
                        <a:buClrTx/>
                        <a:buSzTx/>
                        <a:buFont typeface="Arial" panose="020B0604020202020204" pitchFamily="34" charset="0"/>
                        <a:buChar char="•"/>
                        <a:tabLst/>
                      </a:pPr>
                      <a:endParaRPr kumimoji="0" lang="en-US" altLang="en-US" sz="1400" b="0" i="0" u="none" strike="noStrike" cap="none" normalizeH="0" baseline="0" dirty="0">
                        <a:ln>
                          <a:noFill/>
                        </a:ln>
                        <a:solidFill>
                          <a:srgbClr val="000000"/>
                        </a:solidFill>
                        <a:effectLst/>
                        <a:latin typeface="Arial" panose="020B0604020202020204" pitchFamily="34" charset="0"/>
                      </a:endParaRPr>
                    </a:p>
                  </a:txBody>
                  <a:tcPr marT="45702" marB="45702" horzOverflow="overflow">
                    <a:lnL w="12700" cap="flat" cmpd="sng" algn="ctr">
                      <a:solidFill>
                        <a:srgbClr val="FFEAD5"/>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AD5"/>
                    </a:solid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3"/>
          <p:cNvSpPr>
            <a:spLocks noGrp="1"/>
          </p:cNvSpPr>
          <p:nvPr>
            <p:ph type="title"/>
          </p:nvPr>
        </p:nvSpPr>
        <p:spPr>
          <a:xfrm>
            <a:off x="0" y="152400"/>
            <a:ext cx="9296400" cy="838200"/>
          </a:xfrm>
        </p:spPr>
        <p:txBody>
          <a:bodyPr/>
          <a:lstStyle/>
          <a:p>
            <a:r>
              <a:rPr lang="en-US" altLang="en-US" sz="3000" dirty="0"/>
              <a:t>Potential Effects of Chemotherapy</a:t>
            </a:r>
          </a:p>
        </p:txBody>
      </p:sp>
      <p:sp>
        <p:nvSpPr>
          <p:cNvPr id="4" name="TextBox 3"/>
          <p:cNvSpPr txBox="1"/>
          <p:nvPr/>
        </p:nvSpPr>
        <p:spPr>
          <a:xfrm>
            <a:off x="457200" y="5819775"/>
            <a:ext cx="8077200" cy="276225"/>
          </a:xfrm>
          <a:prstGeom prst="rect">
            <a:avLst/>
          </a:prstGeom>
          <a:noFill/>
        </p:spPr>
        <p:txBody>
          <a:bodyPr>
            <a:spAutoFit/>
          </a:bodyPr>
          <a:lstStyle/>
          <a:p>
            <a:pPr>
              <a:spcBef>
                <a:spcPts val="600"/>
              </a:spcBef>
              <a:spcAft>
                <a:spcPts val="600"/>
              </a:spcAft>
              <a:defRPr/>
            </a:pPr>
            <a:r>
              <a:rPr lang="en-US" sz="1200" i="1" kern="0" dirty="0">
                <a:solidFill>
                  <a:srgbClr val="000000"/>
                </a:solidFill>
                <a:latin typeface="Arial"/>
                <a:ea typeface="ＭＳ Ｐゴシック" charset="0"/>
              </a:rPr>
              <a:t>Source: Cohen et al. 2016.</a:t>
            </a:r>
            <a:endParaRPr lang="en-US" altLang="en-US" sz="1200" dirty="0">
              <a:latin typeface="Arial" panose="020B060402020202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126106246"/>
              </p:ext>
            </p:extLst>
          </p:nvPr>
        </p:nvGraphicFramePr>
        <p:xfrm>
          <a:off x="228600" y="831597"/>
          <a:ext cx="8686800" cy="5035803"/>
        </p:xfrm>
        <a:graphic>
          <a:graphicData uri="http://schemas.openxmlformats.org/drawingml/2006/table">
            <a:tbl>
              <a:tblPr/>
              <a:tblGrid>
                <a:gridCol w="2362200">
                  <a:extLst>
                    <a:ext uri="{9D8B030D-6E8A-4147-A177-3AD203B41FA5}">
                      <a16:colId xmlns:a16="http://schemas.microsoft.com/office/drawing/2014/main" val="20000"/>
                    </a:ext>
                  </a:extLst>
                </a:gridCol>
                <a:gridCol w="6324600">
                  <a:extLst>
                    <a:ext uri="{9D8B030D-6E8A-4147-A177-3AD203B41FA5}">
                      <a16:colId xmlns:a16="http://schemas.microsoft.com/office/drawing/2014/main" val="20001"/>
                    </a:ext>
                  </a:extLst>
                </a:gridCol>
              </a:tblGrid>
              <a:tr h="390525">
                <a:tc gridSpan="2">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bg1"/>
                          </a:solidFill>
                          <a:effectLst/>
                          <a:latin typeface="Arial" panose="020B0604020202020204" pitchFamily="34" charset="0"/>
                        </a:rPr>
                        <a:t>Long-term Effects</a:t>
                      </a:r>
                    </a:p>
                  </a:txBody>
                  <a:tcPr marT="45656" marB="4565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365F91"/>
                    </a:solidFill>
                  </a:tcPr>
                </a:tc>
                <a:tc hMerge="1">
                  <a:txBody>
                    <a:bodyPr/>
                    <a:lstStyle/>
                    <a:p>
                      <a:endParaRPr lang="en-US"/>
                    </a:p>
                  </a:txBody>
                  <a:tcPr/>
                </a:tc>
                <a:extLst>
                  <a:ext uri="{0D108BD9-81ED-4DB2-BD59-A6C34878D82A}">
                    <a16:rowId xmlns:a16="http://schemas.microsoft.com/office/drawing/2014/main" val="10000"/>
                  </a:ext>
                </a:extLst>
              </a:tr>
              <a:tr h="1470025">
                <a:tc>
                  <a:txBody>
                    <a:bodyPr/>
                    <a:lstStyle>
                      <a:lvl1pPr marL="342900" indent="-342900">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marL="571500" indent="-3429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1" indent="0" algn="l" defTabSz="914400" rtl="0" eaLnBrk="1" fontAlgn="base" latinLnBrk="0" hangingPunct="1">
                        <a:lnSpc>
                          <a:spcPct val="100000"/>
                        </a:lnSpc>
                        <a:spcBef>
                          <a:spcPct val="0"/>
                        </a:spcBef>
                        <a:spcAft>
                          <a:spcPct val="0"/>
                        </a:spcAft>
                        <a:buClrTx/>
                        <a:buSzTx/>
                        <a:buFontTx/>
                        <a:buNone/>
                        <a:tabLst/>
                      </a:pPr>
                      <a:r>
                        <a:rPr kumimoji="0" lang="en-US" altLang="en-US" sz="135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Neuromuscular</a:t>
                      </a:r>
                    </a:p>
                    <a:p>
                      <a:pPr marL="571500" marR="0" lvl="2" indent="-342900" algn="l" defTabSz="914400" rtl="0" eaLnBrk="0" fontAlgn="base" latinLnBrk="0" hangingPunct="0">
                        <a:lnSpc>
                          <a:spcPct val="90000"/>
                        </a:lnSpc>
                        <a:spcBef>
                          <a:spcPct val="0"/>
                        </a:spcBef>
                        <a:spcAft>
                          <a:spcPct val="15000"/>
                        </a:spcAft>
                        <a:buClrTx/>
                        <a:buSzTx/>
                        <a:buFont typeface="Arial" panose="020B0604020202020204" pitchFamily="34" charset="0"/>
                        <a:buChar char="•"/>
                        <a:tabLst/>
                      </a:pPr>
                      <a:r>
                        <a:rPr kumimoji="0" lang="en-US" altLang="en-US" sz="135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Sensory/motor neuropathy</a:t>
                      </a:r>
                    </a:p>
                    <a:p>
                      <a:pPr marL="571500" marR="0" lvl="2" indent="-342900" algn="l" defTabSz="914400" rtl="0" eaLnBrk="0" fontAlgn="base" latinLnBrk="0" hangingPunct="0">
                        <a:lnSpc>
                          <a:spcPct val="90000"/>
                        </a:lnSpc>
                        <a:spcBef>
                          <a:spcPct val="0"/>
                        </a:spcBef>
                        <a:spcAft>
                          <a:spcPct val="15000"/>
                        </a:spcAft>
                        <a:buClrTx/>
                        <a:buSzTx/>
                        <a:buFont typeface="Arial" panose="020B0604020202020204" pitchFamily="34" charset="0"/>
                        <a:buChar char="•"/>
                        <a:tabLst/>
                      </a:pPr>
                      <a:r>
                        <a:rPr kumimoji="0" lang="en-US" altLang="en-US" sz="135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Sensory ataxia</a:t>
                      </a:r>
                    </a:p>
                    <a:p>
                      <a:pPr marL="571500" marR="0" lvl="2" indent="-342900" algn="l" defTabSz="914400" rtl="0" eaLnBrk="0" fontAlgn="base" latinLnBrk="0" hangingPunct="0">
                        <a:lnSpc>
                          <a:spcPct val="90000"/>
                        </a:lnSpc>
                        <a:spcBef>
                          <a:spcPct val="0"/>
                        </a:spcBef>
                        <a:spcAft>
                          <a:spcPct val="15000"/>
                        </a:spcAft>
                        <a:buClrTx/>
                        <a:buSzTx/>
                        <a:buFont typeface="Arial" panose="020B0604020202020204" pitchFamily="34" charset="0"/>
                        <a:buChar char="•"/>
                        <a:tabLst/>
                      </a:pPr>
                      <a:r>
                        <a:rPr kumimoji="0" lang="en-US" altLang="en-US" sz="135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Gait dysfunction</a:t>
                      </a:r>
                    </a:p>
                    <a:p>
                      <a:pPr marL="571500" marR="0" lvl="2" indent="-342900" algn="l" defTabSz="914400" rtl="0" eaLnBrk="0" fontAlgn="base" latinLnBrk="0" hangingPunct="0">
                        <a:lnSpc>
                          <a:spcPct val="90000"/>
                        </a:lnSpc>
                        <a:spcBef>
                          <a:spcPct val="0"/>
                        </a:spcBef>
                        <a:spcAft>
                          <a:spcPct val="15000"/>
                        </a:spcAft>
                        <a:buClrTx/>
                        <a:buSzTx/>
                        <a:buFont typeface="Arial" panose="020B0604020202020204" pitchFamily="34" charset="0"/>
                        <a:buChar char="•"/>
                        <a:tabLst/>
                      </a:pPr>
                      <a:r>
                        <a:rPr kumimoji="0" lang="en-US" altLang="en-US" sz="135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Vertigo</a:t>
                      </a:r>
                    </a:p>
                  </a:txBody>
                  <a:tcPr marT="45656" marB="4565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AD5"/>
                    </a:solidFill>
                  </a:tcPr>
                </a:tc>
                <a:tc>
                  <a:txBody>
                    <a:bodyPr/>
                    <a:lstStyle/>
                    <a:p>
                      <a:pPr marL="0" marR="0" lvl="1" indent="0" algn="l" defTabSz="914400" rtl="0" eaLnBrk="1" fontAlgn="base" latinLnBrk="0" hangingPunct="1">
                        <a:lnSpc>
                          <a:spcPct val="100000"/>
                        </a:lnSpc>
                        <a:spcBef>
                          <a:spcPct val="0"/>
                        </a:spcBef>
                        <a:spcAft>
                          <a:spcPct val="0"/>
                        </a:spcAft>
                        <a:buClrTx/>
                        <a:buSzTx/>
                        <a:buFontTx/>
                        <a:buNone/>
                        <a:tabLst/>
                      </a:pPr>
                      <a:r>
                        <a:rPr kumimoji="0" lang="en-US" altLang="en-US" sz="135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Other Effects</a:t>
                      </a:r>
                    </a:p>
                    <a:p>
                      <a:pPr marL="571500" marR="0" lvl="2" indent="-342900" algn="l" defTabSz="914400" rtl="0" eaLnBrk="0" fontAlgn="base" latinLnBrk="0" hangingPunct="0">
                        <a:lnSpc>
                          <a:spcPct val="90000"/>
                        </a:lnSpc>
                        <a:spcBef>
                          <a:spcPct val="0"/>
                        </a:spcBef>
                        <a:spcAft>
                          <a:spcPct val="15000"/>
                        </a:spcAft>
                        <a:buClrTx/>
                        <a:buSzTx/>
                        <a:buFont typeface="Arial" panose="020B0604020202020204" pitchFamily="34" charset="0"/>
                        <a:buChar char="•"/>
                        <a:tabLst/>
                      </a:pPr>
                      <a:r>
                        <a:rPr kumimoji="0" lang="en-US" altLang="en-US" sz="135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Hot flashes/sweats</a:t>
                      </a:r>
                    </a:p>
                    <a:p>
                      <a:pPr marL="571500" marR="0" lvl="2" indent="-342900" algn="l" defTabSz="914400" rtl="0" eaLnBrk="0" fontAlgn="base" latinLnBrk="0" hangingPunct="0">
                        <a:lnSpc>
                          <a:spcPct val="90000"/>
                        </a:lnSpc>
                        <a:spcBef>
                          <a:spcPct val="0"/>
                        </a:spcBef>
                        <a:spcAft>
                          <a:spcPct val="15000"/>
                        </a:spcAft>
                        <a:buClrTx/>
                        <a:buSzTx/>
                        <a:buFont typeface="Arial" panose="020B0604020202020204" pitchFamily="34" charset="0"/>
                        <a:buChar char="•"/>
                        <a:tabLst/>
                      </a:pPr>
                      <a:r>
                        <a:rPr kumimoji="0" lang="en-US" altLang="en-US" sz="135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Weight gain, abdominal obesity</a:t>
                      </a:r>
                    </a:p>
                    <a:p>
                      <a:pPr marL="571500" marR="0" lvl="2" indent="-342900" algn="l" defTabSz="914400" rtl="0" eaLnBrk="0" fontAlgn="base" latinLnBrk="0" hangingPunct="0">
                        <a:lnSpc>
                          <a:spcPct val="90000"/>
                        </a:lnSpc>
                        <a:spcBef>
                          <a:spcPct val="0"/>
                        </a:spcBef>
                        <a:spcAft>
                          <a:spcPct val="15000"/>
                        </a:spcAft>
                        <a:buClrTx/>
                        <a:buSzTx/>
                        <a:buFont typeface="Arial" panose="020B0604020202020204" pitchFamily="34" charset="0"/>
                        <a:buChar char="•"/>
                        <a:tabLst/>
                      </a:pPr>
                      <a:r>
                        <a:rPr kumimoji="0" lang="en-US" altLang="en-US" sz="135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Fatigue/decreased activity</a:t>
                      </a:r>
                    </a:p>
                    <a:p>
                      <a:pPr marL="571500" marR="0" lvl="2" indent="-342900" algn="l" defTabSz="914400" rtl="0" eaLnBrk="0" fontAlgn="base" latinLnBrk="0" hangingPunct="0">
                        <a:lnSpc>
                          <a:spcPct val="90000"/>
                        </a:lnSpc>
                        <a:spcBef>
                          <a:spcPct val="0"/>
                        </a:spcBef>
                        <a:spcAft>
                          <a:spcPct val="15000"/>
                        </a:spcAft>
                        <a:buClrTx/>
                        <a:buSzTx/>
                        <a:buFont typeface="Arial" panose="020B0604020202020204" pitchFamily="34" charset="0"/>
                        <a:buChar char="•"/>
                        <a:tabLst/>
                      </a:pPr>
                      <a:r>
                        <a:rPr kumimoji="0" lang="en-US" altLang="en-US" sz="135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Anemia</a:t>
                      </a:r>
                    </a:p>
                    <a:p>
                      <a:pPr marL="571500" marR="0" lvl="2" indent="-342900" algn="l" defTabSz="914400" rtl="0" eaLnBrk="0" fontAlgn="base" latinLnBrk="0" hangingPunct="0">
                        <a:lnSpc>
                          <a:spcPct val="90000"/>
                        </a:lnSpc>
                        <a:spcBef>
                          <a:spcPct val="0"/>
                        </a:spcBef>
                        <a:spcAft>
                          <a:spcPct val="15000"/>
                        </a:spcAft>
                        <a:buClrTx/>
                        <a:buSzTx/>
                        <a:buFont typeface="Arial" panose="020B0604020202020204" pitchFamily="34" charset="0"/>
                        <a:buChar char="•"/>
                        <a:tabLst/>
                      </a:pPr>
                      <a:r>
                        <a:rPr kumimoji="0" lang="en-US" altLang="en-US" sz="135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Body hair loss</a:t>
                      </a:r>
                    </a:p>
                    <a:p>
                      <a:pPr marL="571500" marR="0" lvl="2" indent="-342900" algn="l" defTabSz="914400" rtl="0" eaLnBrk="0" fontAlgn="base" latinLnBrk="0" hangingPunct="0">
                        <a:lnSpc>
                          <a:spcPct val="90000"/>
                        </a:lnSpc>
                        <a:spcBef>
                          <a:spcPct val="0"/>
                        </a:spcBef>
                        <a:spcAft>
                          <a:spcPct val="15000"/>
                        </a:spcAft>
                        <a:buClrTx/>
                        <a:buSzTx/>
                        <a:buFont typeface="Arial" panose="020B0604020202020204" pitchFamily="34" charset="0"/>
                        <a:buChar char="•"/>
                        <a:tabLst/>
                      </a:pPr>
                      <a:r>
                        <a:rPr kumimoji="0" lang="en-US" altLang="en-US" sz="135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Dry eyes</a:t>
                      </a:r>
                    </a:p>
                  </a:txBody>
                  <a:tcPr marT="45656" marB="4565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AD5"/>
                    </a:solidFill>
                  </a:tcPr>
                </a:tc>
                <a:extLst>
                  <a:ext uri="{0D108BD9-81ED-4DB2-BD59-A6C34878D82A}">
                    <a16:rowId xmlns:a16="http://schemas.microsoft.com/office/drawing/2014/main" val="10001"/>
                  </a:ext>
                </a:extLst>
              </a:tr>
              <a:tr h="390525">
                <a:tc gridSpan="2">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bg1"/>
                          </a:solidFill>
                          <a:effectLst/>
                          <a:latin typeface="Arial" panose="020B0604020202020204" pitchFamily="34" charset="0"/>
                        </a:rPr>
                        <a:t>Late Effects</a:t>
                      </a:r>
                    </a:p>
                  </a:txBody>
                  <a:tcPr marT="45656" marB="4565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365F91"/>
                    </a:solidFill>
                  </a:tcPr>
                </a:tc>
                <a:tc hMerge="1">
                  <a:txBody>
                    <a:bodyPr/>
                    <a:lstStyle/>
                    <a:p>
                      <a:endParaRPr lang="en-US"/>
                    </a:p>
                  </a:txBody>
                  <a:tcPr/>
                </a:tc>
                <a:extLst>
                  <a:ext uri="{0D108BD9-81ED-4DB2-BD59-A6C34878D82A}">
                    <a16:rowId xmlns:a16="http://schemas.microsoft.com/office/drawing/2014/main" val="10002"/>
                  </a:ext>
                </a:extLst>
              </a:tr>
              <a:tr h="2692400">
                <a:tc>
                  <a:txBody>
                    <a:bodyPr/>
                    <a:lstStyle>
                      <a:lvl1pPr marL="342900" indent="-342900">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marL="571500" indent="-3429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1" indent="0" algn="l" defTabSz="914400" rtl="0" eaLnBrk="1" fontAlgn="base" latinLnBrk="0" hangingPunct="1">
                        <a:lnSpc>
                          <a:spcPct val="150000"/>
                        </a:lnSpc>
                        <a:spcBef>
                          <a:spcPct val="0"/>
                        </a:spcBef>
                        <a:spcAft>
                          <a:spcPct val="0"/>
                        </a:spcAft>
                        <a:buClrTx/>
                        <a:buSzTx/>
                        <a:buFontTx/>
                        <a:buNone/>
                        <a:tabLst/>
                      </a:pPr>
                      <a:r>
                        <a:rPr kumimoji="0" lang="en-US" altLang="en-US" sz="135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Neuromuscular</a:t>
                      </a:r>
                    </a:p>
                    <a:p>
                      <a:pPr marL="571500" marR="0" lvl="2" indent="-342900" algn="l" defTabSz="914400" rtl="0" eaLnBrk="0" fontAlgn="base" latinLnBrk="0" hangingPunct="0">
                        <a:lnSpc>
                          <a:spcPct val="90000"/>
                        </a:lnSpc>
                        <a:spcBef>
                          <a:spcPct val="0"/>
                        </a:spcBef>
                        <a:spcAft>
                          <a:spcPct val="15000"/>
                        </a:spcAft>
                        <a:buClrTx/>
                        <a:buSzTx/>
                        <a:buFont typeface="Arial" panose="020B0604020202020204" pitchFamily="34" charset="0"/>
                        <a:buChar char="•"/>
                        <a:tabLst/>
                      </a:pPr>
                      <a:r>
                        <a:rPr kumimoji="0" lang="en-US" altLang="en-US" sz="135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Cardiac abnormality, cardiomyopathy</a:t>
                      </a:r>
                    </a:p>
                  </a:txBody>
                  <a:tcPr marT="45656" marB="4565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AD5"/>
                    </a:solidFill>
                  </a:tcPr>
                </a:tc>
                <a:tc>
                  <a:txBody>
                    <a:bodyPr/>
                    <a:lstStyle/>
                    <a:p>
                      <a:pPr marL="0" marR="0" lvl="1" indent="0" algn="l" defTabSz="914400" rtl="0" eaLnBrk="1" fontAlgn="base" latinLnBrk="0" hangingPunct="1">
                        <a:lnSpc>
                          <a:spcPct val="150000"/>
                        </a:lnSpc>
                        <a:spcBef>
                          <a:spcPct val="0"/>
                        </a:spcBef>
                        <a:spcAft>
                          <a:spcPct val="0"/>
                        </a:spcAft>
                        <a:buClrTx/>
                        <a:buSzTx/>
                        <a:buFontTx/>
                        <a:buNone/>
                        <a:tabLst/>
                      </a:pPr>
                      <a:r>
                        <a:rPr kumimoji="0" lang="en-US" altLang="en-US" sz="135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Other</a:t>
                      </a:r>
                    </a:p>
                    <a:p>
                      <a:pPr marL="571500" marR="0" lvl="2" indent="-342900" algn="l" defTabSz="914400" rtl="0" eaLnBrk="0" fontAlgn="base" latinLnBrk="0" hangingPunct="0">
                        <a:lnSpc>
                          <a:spcPct val="90000"/>
                        </a:lnSpc>
                        <a:spcBef>
                          <a:spcPct val="0"/>
                        </a:spcBef>
                        <a:spcAft>
                          <a:spcPct val="15000"/>
                        </a:spcAft>
                        <a:buClrTx/>
                        <a:buSzTx/>
                        <a:buFont typeface="Arial" panose="020B0604020202020204" pitchFamily="34" charset="0"/>
                        <a:buChar char="•"/>
                        <a:tabLst/>
                      </a:pPr>
                      <a:r>
                        <a:rPr kumimoji="0" lang="en-US" altLang="en-US" sz="135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Osteoporosis, fractures </a:t>
                      </a:r>
                    </a:p>
                    <a:p>
                      <a:pPr marL="571500" marR="0" lvl="2" indent="-342900" algn="l" defTabSz="914400" rtl="0" eaLnBrk="0" fontAlgn="base" latinLnBrk="0" hangingPunct="0">
                        <a:lnSpc>
                          <a:spcPct val="90000"/>
                        </a:lnSpc>
                        <a:spcBef>
                          <a:spcPct val="0"/>
                        </a:spcBef>
                        <a:spcAft>
                          <a:spcPct val="15000"/>
                        </a:spcAft>
                        <a:buClrTx/>
                        <a:buSzTx/>
                        <a:buFont typeface="Arial" panose="020B0604020202020204" pitchFamily="34" charset="0"/>
                        <a:buChar char="•"/>
                        <a:tabLst/>
                      </a:pPr>
                      <a:r>
                        <a:rPr kumimoji="0" lang="en-US" altLang="en-US" sz="135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Metabolic syndrome</a:t>
                      </a:r>
                    </a:p>
                    <a:p>
                      <a:pPr marL="571500" marR="0" lvl="2" indent="-342900" algn="l" defTabSz="914400" rtl="0" eaLnBrk="0" fontAlgn="base" latinLnBrk="0" hangingPunct="0">
                        <a:lnSpc>
                          <a:spcPct val="90000"/>
                        </a:lnSpc>
                        <a:spcBef>
                          <a:spcPct val="0"/>
                        </a:spcBef>
                        <a:spcAft>
                          <a:spcPct val="15000"/>
                        </a:spcAft>
                        <a:buClrTx/>
                        <a:buSzTx/>
                        <a:buFont typeface="Arial" panose="020B0604020202020204" pitchFamily="34" charset="0"/>
                        <a:buChar char="•"/>
                        <a:tabLst/>
                      </a:pPr>
                      <a:r>
                        <a:rPr kumimoji="0" lang="en-US" altLang="en-US" sz="135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Cardiovascular disease – possible increased risk of myocardial infarction</a:t>
                      </a:r>
                    </a:p>
                    <a:p>
                      <a:pPr marL="571500" marR="0" lvl="2" indent="-342900" algn="l" defTabSz="914400" rtl="0" eaLnBrk="0" fontAlgn="base" latinLnBrk="0" hangingPunct="0">
                        <a:lnSpc>
                          <a:spcPct val="90000"/>
                        </a:lnSpc>
                        <a:spcBef>
                          <a:spcPct val="0"/>
                        </a:spcBef>
                        <a:spcAft>
                          <a:spcPct val="15000"/>
                        </a:spcAft>
                        <a:buClrTx/>
                        <a:buSzTx/>
                        <a:buFont typeface="Arial" panose="020B0604020202020204" pitchFamily="34" charset="0"/>
                        <a:buChar char="•"/>
                        <a:tabLst/>
                      </a:pPr>
                      <a:r>
                        <a:rPr kumimoji="0" lang="en-US" altLang="en-US" sz="135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Diabetes; decreased sensitivity to insulin and oral glycemic agents</a:t>
                      </a:r>
                    </a:p>
                    <a:p>
                      <a:pPr marL="571500" marR="0" lvl="2" indent="-342900" algn="l" defTabSz="914400" rtl="0" eaLnBrk="0" fontAlgn="base" latinLnBrk="0" hangingPunct="0">
                        <a:lnSpc>
                          <a:spcPct val="90000"/>
                        </a:lnSpc>
                        <a:spcBef>
                          <a:spcPct val="0"/>
                        </a:spcBef>
                        <a:spcAft>
                          <a:spcPct val="15000"/>
                        </a:spcAft>
                        <a:buClrTx/>
                        <a:buSzTx/>
                        <a:buFont typeface="Arial" panose="020B0604020202020204" pitchFamily="34" charset="0"/>
                        <a:buChar char="•"/>
                        <a:tabLst/>
                      </a:pPr>
                      <a:r>
                        <a:rPr kumimoji="0" lang="en-US" altLang="en-US" sz="135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Increased cholesterol</a:t>
                      </a:r>
                    </a:p>
                    <a:p>
                      <a:pPr marL="571500" marR="0" lvl="2" indent="-342900" algn="l" defTabSz="914400" rtl="0" eaLnBrk="0" fontAlgn="base" latinLnBrk="0" hangingPunct="0">
                        <a:lnSpc>
                          <a:spcPct val="90000"/>
                        </a:lnSpc>
                        <a:spcBef>
                          <a:spcPct val="0"/>
                        </a:spcBef>
                        <a:spcAft>
                          <a:spcPct val="15000"/>
                        </a:spcAft>
                        <a:buClrTx/>
                        <a:buSzTx/>
                        <a:buFont typeface="Arial" panose="020B0604020202020204" pitchFamily="34" charset="0"/>
                        <a:buChar char="•"/>
                        <a:tabLst/>
                      </a:pPr>
                      <a:r>
                        <a:rPr kumimoji="0" lang="en-US" altLang="en-US" sz="135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Increased fat mass and decreased lean muscle mass/muscle wasting</a:t>
                      </a:r>
                    </a:p>
                    <a:p>
                      <a:pPr marL="571500" marR="0" lvl="2" indent="-342900" algn="l" defTabSz="914400" rtl="0" eaLnBrk="0" fontAlgn="base" latinLnBrk="0" hangingPunct="0">
                        <a:lnSpc>
                          <a:spcPct val="90000"/>
                        </a:lnSpc>
                        <a:spcBef>
                          <a:spcPct val="0"/>
                        </a:spcBef>
                        <a:spcAft>
                          <a:spcPct val="15000"/>
                        </a:spcAft>
                        <a:buClrTx/>
                        <a:buSzTx/>
                        <a:buFont typeface="Arial" panose="020B0604020202020204" pitchFamily="34" charset="0"/>
                        <a:buChar char="•"/>
                        <a:tabLst/>
                      </a:pPr>
                      <a:r>
                        <a:rPr kumimoji="0" lang="en-US" altLang="en-US" sz="135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Venous thromboembolism</a:t>
                      </a:r>
                    </a:p>
                    <a:p>
                      <a:pPr marL="571500" marR="0" lvl="2" indent="-342900" algn="l" defTabSz="914400" rtl="0" eaLnBrk="0" fontAlgn="base" latinLnBrk="0" hangingPunct="0">
                        <a:lnSpc>
                          <a:spcPct val="90000"/>
                        </a:lnSpc>
                        <a:spcBef>
                          <a:spcPct val="0"/>
                        </a:spcBef>
                        <a:spcAft>
                          <a:spcPct val="15000"/>
                        </a:spcAft>
                        <a:buClrTx/>
                        <a:buSzTx/>
                        <a:buFont typeface="Arial" panose="020B0604020202020204" pitchFamily="34" charset="0"/>
                        <a:buChar char="•"/>
                        <a:tabLst/>
                      </a:pPr>
                      <a:r>
                        <a:rPr kumimoji="0" lang="en-US" altLang="en-US" sz="135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Vertigo </a:t>
                      </a:r>
                    </a:p>
                    <a:p>
                      <a:pPr marL="571500" marR="0" lvl="2" indent="-342900" algn="l" defTabSz="914400" rtl="0" eaLnBrk="0" fontAlgn="base" latinLnBrk="0" hangingPunct="0">
                        <a:lnSpc>
                          <a:spcPct val="90000"/>
                        </a:lnSpc>
                        <a:spcBef>
                          <a:spcPct val="0"/>
                        </a:spcBef>
                        <a:spcAft>
                          <a:spcPct val="15000"/>
                        </a:spcAft>
                        <a:buClrTx/>
                        <a:buSzTx/>
                        <a:buFont typeface="Arial" panose="020B0604020202020204" pitchFamily="34" charset="0"/>
                        <a:buChar char="•"/>
                        <a:tabLst/>
                      </a:pPr>
                      <a:r>
                        <a:rPr kumimoji="0" lang="en-US" altLang="en-US" sz="135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Cognitive dysfunction</a:t>
                      </a:r>
                    </a:p>
                  </a:txBody>
                  <a:tcPr marT="45656" marB="4565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AD5"/>
                    </a:solid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Psychosocial Long-Term and Late Effects</a:t>
            </a:r>
          </a:p>
        </p:txBody>
      </p:sp>
      <p:sp>
        <p:nvSpPr>
          <p:cNvPr id="52227" name="Text Placeholder 2"/>
          <p:cNvSpPr>
            <a:spLocks noGrp="1"/>
          </p:cNvSpPr>
          <p:nvPr>
            <p:ph type="body" idx="1"/>
          </p:nvPr>
        </p:nvSpPr>
        <p:spPr/>
        <p:txBody>
          <a:bodyPr/>
          <a:lstStyle/>
          <a:p>
            <a:endParaRPr lang="en-US" alt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533400"/>
            <a:ext cx="8229600" cy="838200"/>
          </a:xfrm>
        </p:spPr>
        <p:txBody>
          <a:bodyPr/>
          <a:lstStyle/>
          <a:p>
            <a:pPr algn="ctr">
              <a:defRPr/>
            </a:pPr>
            <a:r>
              <a:rPr lang="en-US" altLang="en-US" sz="3600" dirty="0"/>
              <a:t>Potential Psychosocial Effects</a:t>
            </a:r>
          </a:p>
        </p:txBody>
      </p:sp>
      <p:sp>
        <p:nvSpPr>
          <p:cNvPr id="5" name="TextBox 2"/>
          <p:cNvSpPr txBox="1">
            <a:spLocks noChangeArrowheads="1"/>
          </p:cNvSpPr>
          <p:nvPr/>
        </p:nvSpPr>
        <p:spPr bwMode="auto">
          <a:xfrm>
            <a:off x="419100" y="1524000"/>
            <a:ext cx="8267700" cy="3924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285750" indent="-285750" eaLnBrk="1" hangingPunct="1">
              <a:spcBef>
                <a:spcPts val="600"/>
              </a:spcBef>
              <a:spcAft>
                <a:spcPts val="600"/>
              </a:spcAft>
              <a:defRPr/>
            </a:pPr>
            <a:r>
              <a:rPr lang="en-US" altLang="en-US" sz="1900" dirty="0"/>
              <a:t>Cancer survivors often report having difficulty returning to ‘normal’ following treatment. It is estimated that approximately 11.6% of cancer survivors experience depression and 17.9% experience anxiety. </a:t>
            </a:r>
          </a:p>
          <a:p>
            <a:pPr eaLnBrk="1" hangingPunct="1">
              <a:spcBef>
                <a:spcPts val="600"/>
              </a:spcBef>
              <a:spcAft>
                <a:spcPts val="600"/>
              </a:spcAft>
              <a:buFontTx/>
              <a:buNone/>
              <a:defRPr/>
            </a:pPr>
            <a:endParaRPr lang="en-US" altLang="en-US" sz="1900" dirty="0"/>
          </a:p>
          <a:p>
            <a:pPr marL="285750" indent="-285750" eaLnBrk="1" hangingPunct="1">
              <a:spcBef>
                <a:spcPts val="600"/>
              </a:spcBef>
              <a:spcAft>
                <a:spcPts val="600"/>
              </a:spcAft>
              <a:defRPr/>
            </a:pPr>
            <a:r>
              <a:rPr lang="en-US" altLang="en-US" sz="1900" dirty="0"/>
              <a:t>HNC can disrupt daily life, which may lead survivors to experience a loss of control, self-blame or other unwanted feelings. Body image and possible physical changes may contribute to employment and financial challenges.</a:t>
            </a:r>
          </a:p>
          <a:p>
            <a:pPr eaLnBrk="1" hangingPunct="1">
              <a:spcBef>
                <a:spcPts val="600"/>
              </a:spcBef>
              <a:spcAft>
                <a:spcPts val="600"/>
              </a:spcAft>
              <a:buFontTx/>
              <a:buNone/>
              <a:defRPr/>
            </a:pPr>
            <a:endParaRPr lang="en-US" altLang="en-US" sz="1900" dirty="0"/>
          </a:p>
          <a:p>
            <a:pPr marL="285750" indent="-285750" eaLnBrk="1" hangingPunct="1">
              <a:spcBef>
                <a:spcPts val="600"/>
              </a:spcBef>
              <a:spcAft>
                <a:spcPts val="600"/>
              </a:spcAft>
              <a:defRPr/>
            </a:pPr>
            <a:r>
              <a:rPr lang="en-US" altLang="en-US" sz="1900" dirty="0"/>
              <a:t>HNC survivors often report a higher level of distress compared to other cancer survivors.</a:t>
            </a:r>
          </a:p>
        </p:txBody>
      </p:sp>
      <p:sp>
        <p:nvSpPr>
          <p:cNvPr id="7" name="TextBox 6"/>
          <p:cNvSpPr txBox="1"/>
          <p:nvPr/>
        </p:nvSpPr>
        <p:spPr>
          <a:xfrm>
            <a:off x="419100" y="5562600"/>
            <a:ext cx="8382000" cy="461963"/>
          </a:xfrm>
          <a:prstGeom prst="rect">
            <a:avLst/>
          </a:prstGeom>
          <a:noFill/>
        </p:spPr>
        <p:txBody>
          <a:bodyPr>
            <a:spAutoFit/>
          </a:bodyPr>
          <a:lstStyle/>
          <a:p>
            <a:pPr>
              <a:spcBef>
                <a:spcPts val="600"/>
              </a:spcBef>
              <a:spcAft>
                <a:spcPts val="600"/>
              </a:spcAft>
              <a:defRPr/>
            </a:pPr>
            <a:r>
              <a:rPr lang="en-US" sz="1200" i="1" kern="0" dirty="0">
                <a:solidFill>
                  <a:srgbClr val="000000"/>
                </a:solidFill>
                <a:latin typeface="Arial"/>
                <a:ea typeface="ＭＳ Ｐゴシック" charset="0"/>
              </a:rPr>
              <a:t>Sources: DeSantis et al. 2014. Siegel et al. 2015. Howlader et al. 2014. Mitchell et al. 2013. Lang et al. 2013. Lydiatt et al. 2009.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3"/>
          <p:cNvSpPr>
            <a:spLocks noGrp="1"/>
          </p:cNvSpPr>
          <p:nvPr>
            <p:ph type="title"/>
          </p:nvPr>
        </p:nvSpPr>
        <p:spPr>
          <a:xfrm>
            <a:off x="471488" y="204788"/>
            <a:ext cx="8229600" cy="1143000"/>
          </a:xfrm>
        </p:spPr>
        <p:txBody>
          <a:bodyPr/>
          <a:lstStyle/>
          <a:p>
            <a:r>
              <a:rPr lang="en-US" altLang="en-US" dirty="0"/>
              <a:t>Distress</a:t>
            </a:r>
          </a:p>
        </p:txBody>
      </p:sp>
      <p:pic>
        <p:nvPicPr>
          <p:cNvPr id="56323" name="Content Placeholder 1"/>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504825" y="1724025"/>
            <a:ext cx="3200400" cy="3200400"/>
          </a:xfrm>
        </p:spPr>
      </p:pic>
      <p:sp>
        <p:nvSpPr>
          <p:cNvPr id="28676" name="TextBox 2"/>
          <p:cNvSpPr txBox="1">
            <a:spLocks noChangeArrowheads="1"/>
          </p:cNvSpPr>
          <p:nvPr/>
        </p:nvSpPr>
        <p:spPr bwMode="auto">
          <a:xfrm>
            <a:off x="3878263" y="1371600"/>
            <a:ext cx="5105400" cy="3801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ts val="600"/>
              </a:spcBef>
              <a:spcAft>
                <a:spcPts val="600"/>
              </a:spcAft>
              <a:buFontTx/>
              <a:buNone/>
              <a:defRPr/>
            </a:pPr>
            <a:r>
              <a:rPr lang="en-US" altLang="en-US" sz="1900" dirty="0"/>
              <a:t>Commonly reported reasons for distress: </a:t>
            </a:r>
          </a:p>
          <a:p>
            <a:pPr marL="285750" indent="-285750" eaLnBrk="1" hangingPunct="1">
              <a:spcBef>
                <a:spcPts val="600"/>
              </a:spcBef>
              <a:spcAft>
                <a:spcPts val="600"/>
              </a:spcAft>
              <a:defRPr/>
            </a:pPr>
            <a:r>
              <a:rPr lang="en-US" altLang="en-US" sz="1900" dirty="0"/>
              <a:t>Interpersonal relationships/social disruption </a:t>
            </a:r>
          </a:p>
          <a:p>
            <a:pPr marL="285750" indent="-285750" eaLnBrk="1" hangingPunct="1">
              <a:spcBef>
                <a:spcPts val="600"/>
              </a:spcBef>
              <a:spcAft>
                <a:spcPts val="600"/>
              </a:spcAft>
              <a:defRPr/>
            </a:pPr>
            <a:r>
              <a:rPr lang="en-US" altLang="en-US" sz="1900" dirty="0"/>
              <a:t>Interference with activities</a:t>
            </a:r>
          </a:p>
          <a:p>
            <a:pPr marL="285750" indent="-285750" eaLnBrk="1" hangingPunct="1">
              <a:spcBef>
                <a:spcPts val="600"/>
              </a:spcBef>
              <a:spcAft>
                <a:spcPts val="600"/>
              </a:spcAft>
              <a:defRPr/>
            </a:pPr>
            <a:r>
              <a:rPr lang="en-US" altLang="en-US" sz="1900" dirty="0"/>
              <a:t>Uncertainty</a:t>
            </a:r>
          </a:p>
          <a:p>
            <a:pPr marL="285750" indent="-285750" eaLnBrk="1" hangingPunct="1">
              <a:spcBef>
                <a:spcPts val="600"/>
              </a:spcBef>
              <a:spcAft>
                <a:spcPts val="600"/>
              </a:spcAft>
              <a:defRPr/>
            </a:pPr>
            <a:r>
              <a:rPr lang="en-US" altLang="en-US" sz="1900" dirty="0"/>
              <a:t>Disease and treatment</a:t>
            </a:r>
          </a:p>
          <a:p>
            <a:pPr marL="285750" indent="-285750" eaLnBrk="1" hangingPunct="1">
              <a:spcBef>
                <a:spcPts val="600"/>
              </a:spcBef>
              <a:spcAft>
                <a:spcPts val="600"/>
              </a:spcAft>
              <a:defRPr/>
            </a:pPr>
            <a:r>
              <a:rPr lang="en-US" altLang="en-US" sz="1900" dirty="0"/>
              <a:t>Existential stress</a:t>
            </a:r>
          </a:p>
          <a:p>
            <a:pPr marL="285750" indent="-285750" eaLnBrk="1" hangingPunct="1">
              <a:spcBef>
                <a:spcPts val="600"/>
              </a:spcBef>
              <a:spcAft>
                <a:spcPts val="600"/>
              </a:spcAft>
              <a:defRPr/>
            </a:pPr>
            <a:r>
              <a:rPr lang="en-US" altLang="en-US" sz="1900" dirty="0"/>
              <a:t>Stigma</a:t>
            </a:r>
          </a:p>
          <a:p>
            <a:pPr marL="285750" indent="-285750" eaLnBrk="1" hangingPunct="1">
              <a:spcBef>
                <a:spcPts val="600"/>
              </a:spcBef>
              <a:spcAft>
                <a:spcPts val="600"/>
              </a:spcAft>
              <a:defRPr/>
            </a:pPr>
            <a:r>
              <a:rPr lang="en-US" altLang="en-US" sz="1900" dirty="0"/>
              <a:t>Fear of recurrence </a:t>
            </a:r>
          </a:p>
        </p:txBody>
      </p:sp>
      <p:sp>
        <p:nvSpPr>
          <p:cNvPr id="6" name="TextBox 5"/>
          <p:cNvSpPr txBox="1"/>
          <p:nvPr/>
        </p:nvSpPr>
        <p:spPr>
          <a:xfrm>
            <a:off x="319088" y="5562600"/>
            <a:ext cx="8382000" cy="276999"/>
          </a:xfrm>
          <a:prstGeom prst="rect">
            <a:avLst/>
          </a:prstGeom>
          <a:noFill/>
        </p:spPr>
        <p:txBody>
          <a:bodyPr>
            <a:spAutoFit/>
          </a:bodyPr>
          <a:lstStyle/>
          <a:p>
            <a:pPr>
              <a:spcBef>
                <a:spcPts val="600"/>
              </a:spcBef>
              <a:spcAft>
                <a:spcPts val="600"/>
              </a:spcAft>
              <a:defRPr/>
            </a:pPr>
            <a:r>
              <a:rPr lang="en-US" sz="1200" i="1" kern="0" dirty="0">
                <a:solidFill>
                  <a:srgbClr val="000000"/>
                </a:solidFill>
                <a:latin typeface="Arial"/>
                <a:ea typeface="ＭＳ Ｐゴシック" charset="0"/>
              </a:rPr>
              <a:t>Sources: </a:t>
            </a:r>
            <a:r>
              <a:rPr lang="en-US" sz="1200" i="1" kern="0" dirty="0" err="1">
                <a:solidFill>
                  <a:srgbClr val="000000"/>
                </a:solidFill>
                <a:latin typeface="Arial"/>
                <a:ea typeface="ＭＳ Ｐゴシック" charset="0"/>
              </a:rPr>
              <a:t>Devins</a:t>
            </a:r>
            <a:r>
              <a:rPr lang="en-US" sz="1200" i="1" kern="0" dirty="0">
                <a:solidFill>
                  <a:srgbClr val="000000"/>
                </a:solidFill>
                <a:latin typeface="Arial"/>
                <a:ea typeface="ＭＳ Ｐゴシック" charset="0"/>
              </a:rPr>
              <a:t> et al. 2013. Chuang et al. 2008.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3"/>
          <p:cNvSpPr>
            <a:spLocks noGrp="1"/>
          </p:cNvSpPr>
          <p:nvPr>
            <p:ph type="title"/>
          </p:nvPr>
        </p:nvSpPr>
        <p:spPr>
          <a:xfrm>
            <a:off x="457200" y="0"/>
            <a:ext cx="8229600" cy="1143000"/>
          </a:xfrm>
        </p:spPr>
        <p:txBody>
          <a:bodyPr/>
          <a:lstStyle/>
          <a:p>
            <a:r>
              <a:rPr lang="en-US" altLang="en-US" dirty="0"/>
              <a:t>Potential General Psychosocial Effects</a:t>
            </a:r>
          </a:p>
        </p:txBody>
      </p:sp>
      <p:graphicFrame>
        <p:nvGraphicFramePr>
          <p:cNvPr id="2" name="Table 1"/>
          <p:cNvGraphicFramePr>
            <a:graphicFrameLocks noGrp="1"/>
          </p:cNvGraphicFramePr>
          <p:nvPr>
            <p:extLst>
              <p:ext uri="{D42A27DB-BD31-4B8C-83A1-F6EECF244321}">
                <p14:modId xmlns:p14="http://schemas.microsoft.com/office/powerpoint/2010/main" val="190366012"/>
              </p:ext>
            </p:extLst>
          </p:nvPr>
        </p:nvGraphicFramePr>
        <p:xfrm>
          <a:off x="342900" y="906463"/>
          <a:ext cx="8458200" cy="4732337"/>
        </p:xfrm>
        <a:graphic>
          <a:graphicData uri="http://schemas.openxmlformats.org/drawingml/2006/table">
            <a:tbl>
              <a:tblPr bandRow="1">
                <a:tableStyleId>{5C22544A-7EE6-4342-B048-85BDC9FD1C3A}</a:tableStyleId>
              </a:tblPr>
              <a:tblGrid>
                <a:gridCol w="8458200">
                  <a:extLst>
                    <a:ext uri="{9D8B030D-6E8A-4147-A177-3AD203B41FA5}">
                      <a16:colId xmlns:a16="http://schemas.microsoft.com/office/drawing/2014/main" val="20000"/>
                    </a:ext>
                  </a:extLst>
                </a:gridCol>
              </a:tblGrid>
              <a:tr h="384370">
                <a:tc>
                  <a:txBody>
                    <a:bodyPr/>
                    <a:lstStyle/>
                    <a:p>
                      <a:r>
                        <a:rPr lang="en-US" sz="1600" dirty="0">
                          <a:solidFill>
                            <a:schemeClr val="bg1"/>
                          </a:solidFill>
                        </a:rPr>
                        <a:t>Long-term and</a:t>
                      </a:r>
                      <a:r>
                        <a:rPr lang="en-US" sz="1600" baseline="0" dirty="0">
                          <a:solidFill>
                            <a:schemeClr val="bg1"/>
                          </a:solidFill>
                        </a:rPr>
                        <a:t> Late Effects</a:t>
                      </a:r>
                      <a:endParaRPr lang="en-US" sz="1600" dirty="0">
                        <a:solidFill>
                          <a:schemeClr val="bg1"/>
                        </a:solidFill>
                      </a:endParaRPr>
                    </a:p>
                  </a:txBody>
                  <a:tcPr marT="45673" marB="45673">
                    <a:solidFill>
                      <a:srgbClr val="365F91"/>
                    </a:solidFill>
                  </a:tcPr>
                </a:tc>
                <a:extLst>
                  <a:ext uri="{0D108BD9-81ED-4DB2-BD59-A6C34878D82A}">
                    <a16:rowId xmlns:a16="http://schemas.microsoft.com/office/drawing/2014/main" val="10000"/>
                  </a:ext>
                </a:extLst>
              </a:tr>
              <a:tr h="4347967">
                <a:tc>
                  <a:txBody>
                    <a:bodyPr/>
                    <a:lstStyle/>
                    <a:p>
                      <a:pPr marL="742950" lvl="1" indent="-285750">
                        <a:lnSpc>
                          <a:spcPct val="150000"/>
                        </a:lnSpc>
                        <a:buFont typeface="Arial" panose="020B0604020202020204" pitchFamily="34" charset="0"/>
                        <a:buChar char="•"/>
                      </a:pPr>
                      <a:r>
                        <a:rPr lang="en-US" altLang="en-US" sz="1500" dirty="0"/>
                        <a:t>Depression, depressive symptoms</a:t>
                      </a:r>
                    </a:p>
                    <a:p>
                      <a:pPr marL="742950" lvl="1" indent="-285750">
                        <a:lnSpc>
                          <a:spcPct val="150000"/>
                        </a:lnSpc>
                        <a:buFont typeface="Arial" panose="020B0604020202020204" pitchFamily="34" charset="0"/>
                        <a:buChar char="•"/>
                      </a:pPr>
                      <a:r>
                        <a:rPr lang="en-US" altLang="en-US" sz="1500" dirty="0"/>
                        <a:t>Distress – multi-factorial unpleasant experience of psychological, social, and/or spiritual nature</a:t>
                      </a:r>
                    </a:p>
                    <a:p>
                      <a:pPr marL="742950" lvl="1" indent="-285750">
                        <a:lnSpc>
                          <a:spcPct val="150000"/>
                        </a:lnSpc>
                        <a:buFont typeface="Arial" panose="020B0604020202020204" pitchFamily="34" charset="0"/>
                        <a:buChar char="•"/>
                      </a:pPr>
                      <a:r>
                        <a:rPr lang="en-US" altLang="en-US" sz="1500" dirty="0"/>
                        <a:t>Worry, anxiety</a:t>
                      </a:r>
                    </a:p>
                    <a:p>
                      <a:pPr marL="742950" lvl="1" indent="-285750">
                        <a:lnSpc>
                          <a:spcPct val="150000"/>
                        </a:lnSpc>
                        <a:buFont typeface="Arial" panose="020B0604020202020204" pitchFamily="34" charset="0"/>
                        <a:buChar char="•"/>
                      </a:pPr>
                      <a:r>
                        <a:rPr lang="en-US" altLang="en-US" sz="1500" dirty="0"/>
                        <a:t>Fear of recurrence </a:t>
                      </a:r>
                    </a:p>
                    <a:p>
                      <a:pPr marL="742950" lvl="1" indent="-285750">
                        <a:lnSpc>
                          <a:spcPct val="150000"/>
                        </a:lnSpc>
                        <a:buFont typeface="Arial" panose="020B0604020202020204" pitchFamily="34" charset="0"/>
                        <a:buChar char="•"/>
                      </a:pPr>
                      <a:r>
                        <a:rPr lang="en-US" altLang="en-US" sz="1500" dirty="0"/>
                        <a:t>Pain-related concerns</a:t>
                      </a:r>
                    </a:p>
                    <a:p>
                      <a:pPr marL="742950" lvl="1" indent="-285750">
                        <a:lnSpc>
                          <a:spcPct val="150000"/>
                        </a:lnSpc>
                        <a:buFont typeface="Arial" panose="020B0604020202020204" pitchFamily="34" charset="0"/>
                        <a:buChar char="•"/>
                      </a:pPr>
                      <a:r>
                        <a:rPr lang="en-US" altLang="en-US" sz="1500" dirty="0"/>
                        <a:t>End of life concerns: death and dying</a:t>
                      </a:r>
                    </a:p>
                    <a:p>
                      <a:pPr marL="742950" lvl="1" indent="-285750">
                        <a:lnSpc>
                          <a:spcPct val="150000"/>
                        </a:lnSpc>
                        <a:buFont typeface="Arial" panose="020B0604020202020204" pitchFamily="34" charset="0"/>
                        <a:buChar char="•"/>
                      </a:pPr>
                      <a:r>
                        <a:rPr lang="en-US" altLang="en-US" sz="1500" dirty="0"/>
                        <a:t>Changes in sexual function and/or desire</a:t>
                      </a:r>
                    </a:p>
                    <a:p>
                      <a:pPr marL="742950" lvl="1" indent="-285750">
                        <a:lnSpc>
                          <a:spcPct val="150000"/>
                        </a:lnSpc>
                        <a:buFont typeface="Arial" panose="020B0604020202020204" pitchFamily="34" charset="0"/>
                        <a:buChar char="•"/>
                      </a:pPr>
                      <a:r>
                        <a:rPr lang="en-US" altLang="en-US" sz="1500" dirty="0"/>
                        <a:t>Challenges with body image (secondary to surgery, laryngectomy, radiation)</a:t>
                      </a:r>
                    </a:p>
                    <a:p>
                      <a:pPr marL="742950" lvl="1" indent="-285750">
                        <a:lnSpc>
                          <a:spcPct val="150000"/>
                        </a:lnSpc>
                        <a:buFont typeface="Arial" panose="020B0604020202020204" pitchFamily="34" charset="0"/>
                        <a:buChar char="•"/>
                      </a:pPr>
                      <a:r>
                        <a:rPr lang="en-US" altLang="en-US" sz="1500" dirty="0"/>
                        <a:t>Challenges with self-image</a:t>
                      </a:r>
                    </a:p>
                    <a:p>
                      <a:pPr marL="742950" lvl="1" indent="-285750">
                        <a:lnSpc>
                          <a:spcPct val="150000"/>
                        </a:lnSpc>
                        <a:buFont typeface="Arial" panose="020B0604020202020204" pitchFamily="34" charset="0"/>
                        <a:buChar char="•"/>
                      </a:pPr>
                      <a:r>
                        <a:rPr lang="en-US" altLang="en-US" sz="1500" dirty="0"/>
                        <a:t>Relationship and other social role difficulties</a:t>
                      </a:r>
                    </a:p>
                    <a:p>
                      <a:pPr marL="742950" lvl="1" indent="-285750">
                        <a:lnSpc>
                          <a:spcPct val="150000"/>
                        </a:lnSpc>
                        <a:buFont typeface="Arial" panose="020B0604020202020204" pitchFamily="34" charset="0"/>
                        <a:buChar char="•"/>
                      </a:pPr>
                      <a:r>
                        <a:rPr lang="en-US" altLang="en-US" sz="1500" dirty="0"/>
                        <a:t>Return to work concerns and financial challenges</a:t>
                      </a:r>
                    </a:p>
                  </a:txBody>
                  <a:tcPr marT="45673" marB="45673">
                    <a:solidFill>
                      <a:srgbClr val="FFEAD5"/>
                    </a:solidFill>
                  </a:tcPr>
                </a:tc>
                <a:extLst>
                  <a:ext uri="{0D108BD9-81ED-4DB2-BD59-A6C34878D82A}">
                    <a16:rowId xmlns:a16="http://schemas.microsoft.com/office/drawing/2014/main" val="10001"/>
                  </a:ext>
                </a:extLst>
              </a:tr>
            </a:tbl>
          </a:graphicData>
        </a:graphic>
      </p:graphicFrame>
      <p:sp>
        <p:nvSpPr>
          <p:cNvPr id="5" name="TextBox 4"/>
          <p:cNvSpPr txBox="1"/>
          <p:nvPr/>
        </p:nvSpPr>
        <p:spPr>
          <a:xfrm>
            <a:off x="304800" y="5654233"/>
            <a:ext cx="8382000" cy="461665"/>
          </a:xfrm>
          <a:prstGeom prst="rect">
            <a:avLst/>
          </a:prstGeom>
          <a:noFill/>
        </p:spPr>
        <p:txBody>
          <a:bodyPr>
            <a:spAutoFit/>
          </a:bodyPr>
          <a:lstStyle/>
          <a:p>
            <a:pPr>
              <a:spcBef>
                <a:spcPts val="600"/>
              </a:spcBef>
              <a:spcAft>
                <a:spcPts val="600"/>
              </a:spcAft>
              <a:defRPr/>
            </a:pPr>
            <a:r>
              <a:rPr lang="en-US" sz="1200" i="1" kern="0" dirty="0">
                <a:solidFill>
                  <a:srgbClr val="000000"/>
                </a:solidFill>
                <a:latin typeface="Arial"/>
                <a:ea typeface="ＭＳ Ｐゴシック" charset="0"/>
              </a:rPr>
              <a:t>Sources: Buchmann et al. 2013. Funk et al. 2012. Posluszny et al. 2013. Simard et al. 2013. </a:t>
            </a:r>
            <a:r>
              <a:rPr lang="en-US" sz="1200" i="1" kern="0" dirty="0" err="1">
                <a:solidFill>
                  <a:srgbClr val="000000"/>
                </a:solidFill>
                <a:latin typeface="Arial"/>
                <a:ea typeface="ＭＳ Ｐゴシック" charset="0"/>
              </a:rPr>
              <a:t>Boyes</a:t>
            </a:r>
            <a:r>
              <a:rPr lang="en-US" sz="1200" i="1" kern="0" dirty="0">
                <a:solidFill>
                  <a:srgbClr val="000000"/>
                </a:solidFill>
                <a:latin typeface="Arial"/>
                <a:ea typeface="ＭＳ Ｐゴシック" charset="0"/>
              </a:rPr>
              <a:t> et al. 2009. </a:t>
            </a:r>
            <a:r>
              <a:rPr lang="en-US" sz="1200" i="1" kern="0" dirty="0" err="1">
                <a:solidFill>
                  <a:srgbClr val="000000"/>
                </a:solidFill>
                <a:latin typeface="Arial"/>
                <a:ea typeface="ＭＳ Ｐゴシック" charset="0"/>
              </a:rPr>
              <a:t>Fingeret</a:t>
            </a:r>
            <a:r>
              <a:rPr lang="en-US" sz="1200" i="1" kern="0" dirty="0">
                <a:solidFill>
                  <a:srgbClr val="000000"/>
                </a:solidFill>
                <a:latin typeface="Arial"/>
                <a:ea typeface="ＭＳ Ｐゴシック" charset="0"/>
              </a:rPr>
              <a:t> et al. 2012. Hoffman et al. 2009. Lang et al. 2013.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Case Study</a:t>
            </a:r>
          </a:p>
        </p:txBody>
      </p:sp>
      <p:pic>
        <p:nvPicPr>
          <p:cNvPr id="60419"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54275" y="1430338"/>
            <a:ext cx="4327525" cy="264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altLang="en-US" dirty="0"/>
              <a:t>Disclosures</a:t>
            </a:r>
          </a:p>
        </p:txBody>
      </p:sp>
      <p:sp>
        <p:nvSpPr>
          <p:cNvPr id="7171" name="Content Placeholder 2"/>
          <p:cNvSpPr>
            <a:spLocks noGrp="1"/>
          </p:cNvSpPr>
          <p:nvPr>
            <p:ph idx="1"/>
          </p:nvPr>
        </p:nvSpPr>
        <p:spPr/>
        <p:txBody>
          <a:bodyPr/>
          <a:lstStyle/>
          <a:p>
            <a:pPr marL="0" indent="0">
              <a:buFontTx/>
              <a:buNone/>
            </a:pPr>
            <a:r>
              <a:rPr lang="en-US" altLang="en-US" dirty="0"/>
              <a:t>This work was supported by Cooperative Agreement #5U55DP003054 from the Centers for Disease Control and Prevention. Its contents are solely the responsibility of the authors and do not necessarily represent the official views of the Centers for Disease Control and Prevention. No industry funding was used to support this work.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lstStyle/>
          <a:p>
            <a:r>
              <a:rPr lang="en-US" altLang="en-US" dirty="0"/>
              <a:t>Case Study</a:t>
            </a:r>
          </a:p>
        </p:txBody>
      </p:sp>
      <p:sp>
        <p:nvSpPr>
          <p:cNvPr id="62467" name="Content Placeholder 2"/>
          <p:cNvSpPr>
            <a:spLocks noGrp="1"/>
          </p:cNvSpPr>
          <p:nvPr>
            <p:ph idx="1"/>
          </p:nvPr>
        </p:nvSpPr>
        <p:spPr>
          <a:xfrm>
            <a:off x="457200" y="1263771"/>
            <a:ext cx="8229600" cy="4525963"/>
          </a:xfrm>
        </p:spPr>
        <p:txBody>
          <a:bodyPr/>
          <a:lstStyle/>
          <a:p>
            <a:pPr marL="0" indent="0">
              <a:buNone/>
            </a:pPr>
            <a:r>
              <a:rPr lang="en-US" altLang="en-US" sz="2100" dirty="0"/>
              <a:t>Mr. H is a 47-year-old male and is a survivor of stage II oropharyngeal cancer. His treatment included radiotherapy. One year post treatment, he presents with dry mouth, reduced salivary flow and difficulty swallowing.</a:t>
            </a:r>
          </a:p>
          <a:p>
            <a:pPr marL="0" indent="0">
              <a:buNone/>
            </a:pPr>
            <a:endParaRPr lang="en-US" altLang="en-US" sz="2100" dirty="0"/>
          </a:p>
          <a:p>
            <a:pPr marL="0" indent="0">
              <a:buNone/>
            </a:pPr>
            <a:r>
              <a:rPr lang="en-US" altLang="en-US" sz="2100" dirty="0"/>
              <a:t>While other long-term and late effects are possible for this patient, based on these symptoms alone, for which of these long-term and late effects should Mr. H be evaluated?: </a:t>
            </a:r>
          </a:p>
          <a:p>
            <a:pPr marL="457200" indent="-457200">
              <a:buFont typeface="+mj-lt"/>
              <a:buAutoNum type="alphaLcPeriod"/>
            </a:pPr>
            <a:r>
              <a:rPr lang="en-US" altLang="en-US" sz="2100" dirty="0"/>
              <a:t>Neuropathy</a:t>
            </a:r>
          </a:p>
          <a:p>
            <a:pPr marL="457200" indent="-457200">
              <a:buFont typeface="+mj-lt"/>
              <a:buAutoNum type="alphaLcPeriod"/>
            </a:pPr>
            <a:r>
              <a:rPr lang="en-US" altLang="en-US" sz="2100" dirty="0"/>
              <a:t>Cardiotoxicity</a:t>
            </a:r>
          </a:p>
          <a:p>
            <a:pPr marL="457200" indent="-457200">
              <a:buFont typeface="+mj-lt"/>
              <a:buAutoNum type="alphaLcPeriod"/>
            </a:pPr>
            <a:r>
              <a:rPr lang="en-US" altLang="en-US" sz="2100" dirty="0"/>
              <a:t>Sensory ataxia</a:t>
            </a:r>
          </a:p>
          <a:p>
            <a:pPr marL="457200" indent="-457200">
              <a:buFont typeface="+mj-lt"/>
              <a:buAutoNum type="alphaLcPeriod"/>
            </a:pPr>
            <a:r>
              <a:rPr lang="en-US" altLang="en-US" sz="2100" dirty="0"/>
              <a:t>Dry eyes</a:t>
            </a:r>
          </a:p>
          <a:p>
            <a:pPr marL="457200" indent="-457200">
              <a:buFont typeface="+mj-lt"/>
              <a:buAutoNum type="alphaLcPeriod"/>
            </a:pPr>
            <a:r>
              <a:rPr lang="en-US" altLang="en-US" sz="2100" dirty="0"/>
              <a:t>Periodontitis</a:t>
            </a:r>
          </a:p>
        </p:txBody>
      </p:sp>
    </p:spTree>
    <p:extLst>
      <p:ext uri="{BB962C8B-B14F-4D97-AF65-F5344CB8AC3E}">
        <p14:creationId xmlns:p14="http://schemas.microsoft.com/office/powerpoint/2010/main" val="29093700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lstStyle/>
          <a:p>
            <a:r>
              <a:rPr lang="en-US" altLang="en-US" dirty="0"/>
              <a:t>Case Study: Answer &amp; Brief Discussion</a:t>
            </a:r>
          </a:p>
        </p:txBody>
      </p:sp>
      <p:sp>
        <p:nvSpPr>
          <p:cNvPr id="5" name="Content Placeholder 2"/>
          <p:cNvSpPr>
            <a:spLocks noGrp="1"/>
          </p:cNvSpPr>
          <p:nvPr>
            <p:ph idx="1"/>
          </p:nvPr>
        </p:nvSpPr>
        <p:spPr>
          <a:xfrm>
            <a:off x="457200" y="1263771"/>
            <a:ext cx="8229600" cy="4525963"/>
          </a:xfrm>
        </p:spPr>
        <p:txBody>
          <a:bodyPr/>
          <a:lstStyle/>
          <a:p>
            <a:pPr marL="0" indent="0">
              <a:buNone/>
            </a:pPr>
            <a:r>
              <a:rPr lang="en-US" altLang="en-US" sz="2100" dirty="0"/>
              <a:t>Mr. H is a 47-year-old male and is a survivor of stage II oropharyngeal cancer. His treatment included radiotherapy. One year post treatment, he presents with dry mouth, reduced salivary flow and difficulty swallowing.</a:t>
            </a:r>
          </a:p>
          <a:p>
            <a:pPr marL="0" indent="0">
              <a:buNone/>
            </a:pPr>
            <a:endParaRPr lang="en-US" altLang="en-US" sz="2100" dirty="0"/>
          </a:p>
          <a:p>
            <a:pPr marL="0" indent="0">
              <a:buNone/>
            </a:pPr>
            <a:r>
              <a:rPr lang="en-US" altLang="en-US" sz="2100" dirty="0"/>
              <a:t>While other long-term and late effects are possible for this patient, based on these symptoms alone, for which of these long-term and late effects should Mr. H be evaluated?: </a:t>
            </a:r>
          </a:p>
          <a:p>
            <a:pPr marL="457200" indent="-457200">
              <a:buFont typeface="+mj-lt"/>
              <a:buAutoNum type="alphaLcPeriod"/>
            </a:pPr>
            <a:r>
              <a:rPr lang="en-US" altLang="en-US" sz="2100" dirty="0"/>
              <a:t>Neuropathy</a:t>
            </a:r>
          </a:p>
          <a:p>
            <a:pPr marL="457200" indent="-457200">
              <a:buFont typeface="+mj-lt"/>
              <a:buAutoNum type="alphaLcPeriod"/>
            </a:pPr>
            <a:r>
              <a:rPr lang="en-US" altLang="en-US" sz="2100" dirty="0"/>
              <a:t>Cardiotoxicity</a:t>
            </a:r>
          </a:p>
          <a:p>
            <a:pPr marL="457200" indent="-457200">
              <a:buFont typeface="+mj-lt"/>
              <a:buAutoNum type="alphaLcPeriod"/>
            </a:pPr>
            <a:r>
              <a:rPr lang="en-US" altLang="en-US" sz="2100" dirty="0"/>
              <a:t>Sensory ataxia</a:t>
            </a:r>
          </a:p>
          <a:p>
            <a:pPr marL="457200" indent="-457200">
              <a:buFont typeface="+mj-lt"/>
              <a:buAutoNum type="alphaLcPeriod"/>
            </a:pPr>
            <a:r>
              <a:rPr lang="en-US" altLang="en-US" sz="2100" dirty="0"/>
              <a:t>Dry eyes</a:t>
            </a:r>
          </a:p>
          <a:p>
            <a:pPr marL="457200" indent="-457200">
              <a:buFont typeface="+mj-lt"/>
              <a:buAutoNum type="alphaLcPeriod"/>
            </a:pPr>
            <a:r>
              <a:rPr lang="en-US" altLang="en-US" sz="2100" dirty="0">
                <a:solidFill>
                  <a:srgbClr val="365F91"/>
                </a:solidFill>
              </a:rPr>
              <a:t>Periodontitis</a:t>
            </a:r>
          </a:p>
        </p:txBody>
      </p:sp>
    </p:spTree>
    <p:extLst>
      <p:ext uri="{BB962C8B-B14F-4D97-AF65-F5344CB8AC3E}">
        <p14:creationId xmlns:p14="http://schemas.microsoft.com/office/powerpoint/2010/main" val="35168968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p:txBody>
          <a:bodyPr/>
          <a:lstStyle/>
          <a:p>
            <a:r>
              <a:rPr lang="en-US" altLang="en-US" dirty="0"/>
              <a:t>Conclusion</a:t>
            </a:r>
          </a:p>
        </p:txBody>
      </p:sp>
      <p:sp>
        <p:nvSpPr>
          <p:cNvPr id="68611" name="Content Placeholder 2"/>
          <p:cNvSpPr>
            <a:spLocks noGrp="1"/>
          </p:cNvSpPr>
          <p:nvPr>
            <p:ph idx="1"/>
          </p:nvPr>
        </p:nvSpPr>
        <p:spPr/>
        <p:txBody>
          <a:bodyPr/>
          <a:lstStyle/>
          <a:p>
            <a:pPr marL="0" indent="0">
              <a:buFontTx/>
              <a:buNone/>
            </a:pPr>
            <a:r>
              <a:rPr lang="en-US" altLang="en-US" sz="3100" dirty="0"/>
              <a:t>Describe potential long-term and late effects of head and neck cancer and its treatment.</a:t>
            </a:r>
          </a:p>
          <a:p>
            <a:pPr marL="0" indent="0">
              <a:buFontTx/>
              <a:buNone/>
            </a:pPr>
            <a:endParaRPr lang="en-US" altLang="en-US" sz="3100" dirty="0"/>
          </a:p>
          <a:p>
            <a:pPr marL="0" indent="0">
              <a:buFontTx/>
              <a:buNone/>
            </a:pPr>
            <a:r>
              <a:rPr lang="en-US" altLang="en-US" sz="3100" i="1" dirty="0"/>
              <a:t>The next presentation in this module, Head and Neck Cancer Survivorship Care Guideline for Primary Care Clinicians</a:t>
            </a:r>
            <a:r>
              <a:rPr lang="en-US" altLang="en-US" sz="3100" dirty="0"/>
              <a:t>, will discuss guideline recommendations for the management of the impacts of head and neck cancer and its treatment. </a:t>
            </a:r>
            <a:endParaRPr lang="en-US" altLang="en-US" sz="3100" i="1" dirty="0"/>
          </a:p>
          <a:p>
            <a:pPr marL="0" indent="0">
              <a:buFontTx/>
              <a:buNone/>
            </a:pPr>
            <a:endParaRPr lang="en-US" altLang="en-US" dirty="0"/>
          </a:p>
          <a:p>
            <a:pPr marL="0" indent="0">
              <a:buFontTx/>
              <a:buNone/>
            </a:pPr>
            <a:endParaRPr lang="en-US" alt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p:txBody>
          <a:bodyPr/>
          <a:lstStyle/>
          <a:p>
            <a:r>
              <a:rPr lang="en-US" altLang="en-US" dirty="0"/>
              <a:t>Acknowledgment</a:t>
            </a:r>
          </a:p>
        </p:txBody>
      </p:sp>
      <p:sp>
        <p:nvSpPr>
          <p:cNvPr id="70659" name="Content Placeholder 2"/>
          <p:cNvSpPr>
            <a:spLocks noGrp="1"/>
          </p:cNvSpPr>
          <p:nvPr>
            <p:ph idx="1"/>
          </p:nvPr>
        </p:nvSpPr>
        <p:spPr/>
        <p:txBody>
          <a:bodyPr/>
          <a:lstStyle/>
          <a:p>
            <a:pPr marL="0" indent="0" algn="ctr">
              <a:buFontTx/>
              <a:buNone/>
            </a:pPr>
            <a:r>
              <a:rPr lang="en-US" altLang="en-US" dirty="0"/>
              <a:t>We are grateful for the support of CDC cooperative agreement #5U55DP003054.</a:t>
            </a:r>
          </a:p>
          <a:p>
            <a:pPr marL="0" indent="0" algn="ctr">
              <a:buFontTx/>
              <a:buNone/>
            </a:pPr>
            <a:endParaRPr lang="en-US" altLang="en-US" dirty="0"/>
          </a:p>
          <a:p>
            <a:pPr marL="0" indent="0" algn="ctr">
              <a:buFontTx/>
              <a:buNone/>
            </a:pPr>
            <a:r>
              <a:rPr lang="en-US" altLang="en-US" sz="2400" dirty="0"/>
              <a:t>Ezra E.W. Cohen, MD</a:t>
            </a:r>
          </a:p>
          <a:p>
            <a:pPr marL="0" indent="0" algn="ctr">
              <a:buFontTx/>
              <a:buNone/>
            </a:pPr>
            <a:r>
              <a:rPr lang="en-US" altLang="en-US" sz="2400" dirty="0"/>
              <a:t>Medical Oncologist, Moores Cancer Center University of California San Diego, La Jolla, CA</a:t>
            </a:r>
          </a:p>
          <a:p>
            <a:pPr marL="0" indent="0">
              <a:buFontTx/>
              <a:buNone/>
            </a:pPr>
            <a:endParaRPr lang="en-US" alt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752600"/>
            <a:ext cx="7772400" cy="1470025"/>
          </a:xfrm>
        </p:spPr>
        <p:txBody>
          <a:bodyPr/>
          <a:lstStyle/>
          <a:p>
            <a:pPr eaLnBrk="1" hangingPunct="1"/>
            <a:r>
              <a:rPr lang="en-US" altLang="en-US" dirty="0"/>
              <a:t>Head and Neck Cancer Survivorship Care Guideline for Primary Care Clinicians</a:t>
            </a:r>
          </a:p>
        </p:txBody>
      </p:sp>
      <p:sp>
        <p:nvSpPr>
          <p:cNvPr id="3075" name="Rectangle 3"/>
          <p:cNvSpPr>
            <a:spLocks noGrp="1" noChangeArrowheads="1"/>
          </p:cNvSpPr>
          <p:nvPr>
            <p:ph type="subTitle" idx="1"/>
          </p:nvPr>
        </p:nvSpPr>
        <p:spPr>
          <a:xfrm>
            <a:off x="1371600" y="3657600"/>
            <a:ext cx="6400800" cy="1752600"/>
          </a:xfrm>
        </p:spPr>
        <p:txBody>
          <a:bodyPr/>
          <a:lstStyle/>
          <a:p>
            <a:pPr eaLnBrk="1" hangingPunct="1"/>
            <a:r>
              <a:rPr lang="en-US" altLang="en-US" dirty="0"/>
              <a:t>Penelope S. Fisher, MS, RN, CORLN</a:t>
            </a:r>
          </a:p>
          <a:p>
            <a:pPr eaLnBrk="1" hangingPunct="1"/>
            <a:r>
              <a:rPr lang="en-US" altLang="en-US" dirty="0"/>
              <a:t> Clinical Instructor of Otolaryngology,</a:t>
            </a:r>
          </a:p>
          <a:p>
            <a:pPr eaLnBrk="1" hangingPunct="1"/>
            <a:r>
              <a:rPr lang="en-US" altLang="en-US" dirty="0"/>
              <a:t>Miller School of Medicine, </a:t>
            </a:r>
          </a:p>
          <a:p>
            <a:pPr eaLnBrk="1" hangingPunct="1"/>
            <a:r>
              <a:rPr lang="en-US" altLang="en-US" dirty="0"/>
              <a:t>Department of Otolaryngology, </a:t>
            </a:r>
          </a:p>
          <a:p>
            <a:pPr eaLnBrk="1" hangingPunct="1"/>
            <a:r>
              <a:rPr lang="en-US" altLang="en-US" dirty="0"/>
              <a:t>Division of Head and Neck Surgery, </a:t>
            </a:r>
          </a:p>
          <a:p>
            <a:pPr eaLnBrk="1" hangingPunct="1"/>
            <a:r>
              <a:rPr lang="en-US" altLang="en-US" dirty="0"/>
              <a:t>University of Miami</a:t>
            </a:r>
          </a:p>
          <a:p>
            <a:pPr eaLnBrk="1" hangingPunct="1"/>
            <a:endParaRPr lang="en-US" alt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altLang="en-US" dirty="0"/>
              <a:t>Disclosures</a:t>
            </a:r>
          </a:p>
        </p:txBody>
      </p:sp>
      <p:sp>
        <p:nvSpPr>
          <p:cNvPr id="4099" name="Content Placeholder 2"/>
          <p:cNvSpPr>
            <a:spLocks noGrp="1"/>
          </p:cNvSpPr>
          <p:nvPr>
            <p:ph idx="1"/>
          </p:nvPr>
        </p:nvSpPr>
        <p:spPr/>
        <p:txBody>
          <a:bodyPr/>
          <a:lstStyle/>
          <a:p>
            <a:pPr marL="0" indent="0">
              <a:buFontTx/>
              <a:buNone/>
            </a:pPr>
            <a:r>
              <a:rPr lang="en-US" altLang="en-US" dirty="0"/>
              <a:t>This work was supported by Cooperative Agreement #5U55DP003054 from the Centers for Disease Control and Prevention. Its contents are solely the responsibility of the authors and do not necessarily represent the official views of the Centers for Disease Control and Prevention. No industry funding was used to support this work. </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endParaRPr lang="en-US" altLang="en-US" dirty="0"/>
          </a:p>
        </p:txBody>
      </p:sp>
      <p:sp>
        <p:nvSpPr>
          <p:cNvPr id="5123" name="Content Placeholder 2"/>
          <p:cNvSpPr>
            <a:spLocks noGrp="1"/>
          </p:cNvSpPr>
          <p:nvPr>
            <p:ph idx="1"/>
          </p:nvPr>
        </p:nvSpPr>
        <p:spPr/>
        <p:txBody>
          <a:bodyPr/>
          <a:lstStyle/>
          <a:p>
            <a:pPr marL="0" indent="0">
              <a:spcBef>
                <a:spcPts val="600"/>
              </a:spcBef>
              <a:spcAft>
                <a:spcPts val="600"/>
              </a:spcAft>
              <a:buFontTx/>
              <a:buNone/>
            </a:pPr>
            <a:r>
              <a:rPr lang="en-US" altLang="en-US" dirty="0"/>
              <a:t>This presentation was developed from the following article:</a:t>
            </a:r>
          </a:p>
          <a:p>
            <a:pPr marL="0" indent="0">
              <a:spcBef>
                <a:spcPts val="600"/>
              </a:spcBef>
              <a:spcAft>
                <a:spcPts val="600"/>
              </a:spcAft>
              <a:buFontTx/>
              <a:buNone/>
            </a:pPr>
            <a:r>
              <a:rPr lang="en-US" altLang="en-US" dirty="0"/>
              <a:t>Cohen EEW, </a:t>
            </a:r>
            <a:r>
              <a:rPr lang="en-US" altLang="en-US" dirty="0" err="1"/>
              <a:t>LaMonte</a:t>
            </a:r>
            <a:r>
              <a:rPr lang="en-US" altLang="en-US" dirty="0"/>
              <a:t> SJ, </a:t>
            </a:r>
            <a:r>
              <a:rPr lang="en-US" altLang="en-US" dirty="0" err="1"/>
              <a:t>Erb</a:t>
            </a:r>
            <a:r>
              <a:rPr lang="en-US" altLang="en-US" dirty="0"/>
              <a:t> NL, et al. American Cancer Society Head and Neck Cancer Survivorship Care Guideline. </a:t>
            </a:r>
            <a:r>
              <a:rPr lang="en-US" altLang="en-US" i="1" dirty="0"/>
              <a:t>CA Cancer J Clin</a:t>
            </a:r>
            <a:r>
              <a:rPr lang="en-US" altLang="en-US" dirty="0"/>
              <a:t>. 2016.</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altLang="en-US" dirty="0"/>
              <a:t>Learning Objectives</a:t>
            </a:r>
          </a:p>
        </p:txBody>
      </p:sp>
      <p:sp>
        <p:nvSpPr>
          <p:cNvPr id="6147" name="Content Placeholder 2"/>
          <p:cNvSpPr>
            <a:spLocks noGrp="1"/>
          </p:cNvSpPr>
          <p:nvPr>
            <p:ph idx="1"/>
          </p:nvPr>
        </p:nvSpPr>
        <p:spPr>
          <a:xfrm>
            <a:off x="457200" y="1295400"/>
            <a:ext cx="8229600" cy="4525963"/>
          </a:xfrm>
        </p:spPr>
        <p:txBody>
          <a:bodyPr/>
          <a:lstStyle/>
          <a:p>
            <a:r>
              <a:rPr lang="en-US" altLang="en-US" dirty="0"/>
              <a:t>Describe how to care for head and neck cancer survivors as outlined in the American Cancer Society Head and Neck Cancer Survivorship Care Guideline.</a:t>
            </a:r>
          </a:p>
          <a:p>
            <a:endParaRPr lang="en-US" altLang="en-US" dirty="0"/>
          </a:p>
          <a:p>
            <a:r>
              <a:rPr lang="en-US" altLang="en-US" dirty="0"/>
              <a:t>Demonstrate understanding of a primary care clinician’s role in providing clinical follow-up care to head and neck cancer survivors.</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nvGraphicFramePr>
        <p:xfrm>
          <a:off x="228600" y="-25400"/>
          <a:ext cx="8610600" cy="4521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Diagram 6"/>
          <p:cNvGraphicFramePr/>
          <p:nvPr/>
        </p:nvGraphicFramePr>
        <p:xfrm>
          <a:off x="76200" y="1371600"/>
          <a:ext cx="7543800" cy="39116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7172" name="Title 3"/>
          <p:cNvSpPr>
            <a:spLocks noGrp="1"/>
          </p:cNvSpPr>
          <p:nvPr>
            <p:ph type="title"/>
          </p:nvPr>
        </p:nvSpPr>
        <p:spPr>
          <a:xfrm>
            <a:off x="457200" y="0"/>
            <a:ext cx="8229600" cy="1143000"/>
          </a:xfrm>
        </p:spPr>
        <p:txBody>
          <a:bodyPr/>
          <a:lstStyle/>
          <a:p>
            <a:r>
              <a:rPr lang="en-US" altLang="en-US"/>
              <a:t>Levels of Evidence</a:t>
            </a:r>
          </a:p>
        </p:txBody>
      </p:sp>
      <p:graphicFrame>
        <p:nvGraphicFramePr>
          <p:cNvPr id="9" name="Diagram 8"/>
          <p:cNvGraphicFramePr/>
          <p:nvPr/>
        </p:nvGraphicFramePr>
        <p:xfrm>
          <a:off x="-228600" y="3352800"/>
          <a:ext cx="9131968" cy="358140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Tree>
    <p:extLst>
      <p:ext uri="{BB962C8B-B14F-4D97-AF65-F5344CB8AC3E}">
        <p14:creationId xmlns:p14="http://schemas.microsoft.com/office/powerpoint/2010/main" val="82446981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457200" y="304800"/>
            <a:ext cx="8534400" cy="1143000"/>
          </a:xfrm>
        </p:spPr>
        <p:txBody>
          <a:bodyPr/>
          <a:lstStyle/>
          <a:p>
            <a:r>
              <a:rPr lang="en-US" altLang="en-US" sz="3400" dirty="0"/>
              <a:t>American Cancer Society Head and Neck Cancer (HNC) Survivorship Care Guideline</a:t>
            </a:r>
          </a:p>
        </p:txBody>
      </p:sp>
      <p:graphicFrame>
        <p:nvGraphicFramePr>
          <p:cNvPr id="5" name="Diagram 4"/>
          <p:cNvGraphicFramePr/>
          <p:nvPr/>
        </p:nvGraphicFramePr>
        <p:xfrm>
          <a:off x="457200" y="1600200"/>
          <a:ext cx="8298426" cy="449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endParaRPr lang="en-US" altLang="en-US" dirty="0"/>
          </a:p>
        </p:txBody>
      </p:sp>
      <p:sp>
        <p:nvSpPr>
          <p:cNvPr id="9219" name="Content Placeholder 2"/>
          <p:cNvSpPr>
            <a:spLocks noGrp="1"/>
          </p:cNvSpPr>
          <p:nvPr>
            <p:ph idx="1"/>
          </p:nvPr>
        </p:nvSpPr>
        <p:spPr/>
        <p:txBody>
          <a:bodyPr/>
          <a:lstStyle/>
          <a:p>
            <a:pPr marL="0" indent="0">
              <a:spcBef>
                <a:spcPts val="600"/>
              </a:spcBef>
              <a:spcAft>
                <a:spcPts val="600"/>
              </a:spcAft>
              <a:buFontTx/>
              <a:buNone/>
            </a:pPr>
            <a:r>
              <a:rPr lang="en-US" altLang="en-US" dirty="0"/>
              <a:t>This presentation was developed from the following article:</a:t>
            </a:r>
          </a:p>
          <a:p>
            <a:pPr marL="0" indent="0">
              <a:spcBef>
                <a:spcPts val="600"/>
              </a:spcBef>
              <a:spcAft>
                <a:spcPts val="600"/>
              </a:spcAft>
              <a:buFontTx/>
              <a:buNone/>
            </a:pPr>
            <a:r>
              <a:rPr lang="en-US" altLang="en-US" dirty="0"/>
              <a:t>Cohen EEW, </a:t>
            </a:r>
            <a:r>
              <a:rPr lang="en-US" altLang="en-US" dirty="0" err="1"/>
              <a:t>LaMonte</a:t>
            </a:r>
            <a:r>
              <a:rPr lang="en-US" altLang="en-US" dirty="0"/>
              <a:t> SJ, </a:t>
            </a:r>
            <a:r>
              <a:rPr lang="en-US" altLang="en-US" dirty="0" err="1"/>
              <a:t>Erb</a:t>
            </a:r>
            <a:r>
              <a:rPr lang="en-US" altLang="en-US" dirty="0"/>
              <a:t> NL, et al. American Cancer Society Head and Neck Cancer Survivorship Care Guideline. </a:t>
            </a:r>
            <a:r>
              <a:rPr lang="en-US" altLang="en-US" i="1" dirty="0"/>
              <a:t>CA Cancer J Clin</a:t>
            </a:r>
            <a:r>
              <a:rPr lang="en-US" altLang="en-US" dirty="0"/>
              <a:t>. 2016.</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8040687" cy="1362075"/>
          </a:xfrm>
        </p:spPr>
        <p:txBody>
          <a:bodyPr/>
          <a:lstStyle/>
          <a:p>
            <a:pPr>
              <a:defRPr/>
            </a:pPr>
            <a:r>
              <a:rPr lang="en-US" sz="3600" dirty="0"/>
              <a:t>Surveillance for Recurrence</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3"/>
          <p:cNvSpPr>
            <a:spLocks noGrp="1"/>
          </p:cNvSpPr>
          <p:nvPr>
            <p:ph type="title"/>
          </p:nvPr>
        </p:nvSpPr>
        <p:spPr>
          <a:xfrm>
            <a:off x="457200" y="0"/>
            <a:ext cx="8229600" cy="1143000"/>
          </a:xfrm>
        </p:spPr>
        <p:txBody>
          <a:bodyPr/>
          <a:lstStyle/>
          <a:p>
            <a:r>
              <a:rPr lang="en-US" altLang="en-US" dirty="0"/>
              <a:t>HNC Surveillance Recommendations</a:t>
            </a:r>
          </a:p>
        </p:txBody>
      </p:sp>
      <p:graphicFrame>
        <p:nvGraphicFramePr>
          <p:cNvPr id="4" name="Content Placeholder 3"/>
          <p:cNvGraphicFramePr>
            <a:graphicFrameLocks noGrp="1"/>
          </p:cNvGraphicFramePr>
          <p:nvPr>
            <p:ph idx="1"/>
          </p:nvPr>
        </p:nvGraphicFramePr>
        <p:xfrm>
          <a:off x="219075" y="858838"/>
          <a:ext cx="8705850" cy="47954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0244" name="Group 6"/>
          <p:cNvGrpSpPr>
            <a:grpSpLocks/>
          </p:cNvGrpSpPr>
          <p:nvPr/>
        </p:nvGrpSpPr>
        <p:grpSpPr bwMode="auto">
          <a:xfrm>
            <a:off x="8421688" y="360363"/>
            <a:ext cx="657225" cy="657225"/>
            <a:chOff x="651" y="1529779"/>
            <a:chExt cx="1043657" cy="1043657"/>
          </a:xfrm>
        </p:grpSpPr>
        <p:sp>
          <p:nvSpPr>
            <p:cNvPr id="9" name="Oval 8"/>
            <p:cNvSpPr/>
            <p:nvPr/>
          </p:nvSpPr>
          <p:spPr>
            <a:xfrm>
              <a:off x="651" y="1529779"/>
              <a:ext cx="1043657" cy="1043657"/>
            </a:xfrm>
            <a:prstGeom prst="ellipse">
              <a:avLst/>
            </a:prstGeom>
            <a:solidFill>
              <a:srgbClr val="365F9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10" name="Oval 4"/>
            <p:cNvSpPr/>
            <p:nvPr/>
          </p:nvSpPr>
          <p:spPr>
            <a:xfrm>
              <a:off x="154426" y="1683554"/>
              <a:ext cx="736106" cy="736106"/>
            </a:xfrm>
            <a:prstGeom prst="rect">
              <a:avLst/>
            </a:prstGeom>
          </p:spPr>
          <p:style>
            <a:lnRef idx="0">
              <a:scrgbClr r="0" g="0" b="0"/>
            </a:lnRef>
            <a:fillRef idx="0">
              <a:scrgbClr r="0" g="0" b="0"/>
            </a:fillRef>
            <a:effectRef idx="0">
              <a:scrgbClr r="0" g="0" b="0"/>
            </a:effectRef>
            <a:fontRef idx="minor">
              <a:schemeClr val="lt1"/>
            </a:fontRef>
          </p:style>
          <p:txBody>
            <a:bodyPr lIns="0" tIns="0" rIns="0" bIns="0" spcCol="1270" anchor="ctr"/>
            <a:lstStyle/>
            <a:p>
              <a:pPr algn="ctr" defTabSz="2489200">
                <a:lnSpc>
                  <a:spcPct val="90000"/>
                </a:lnSpc>
                <a:spcAft>
                  <a:spcPct val="35000"/>
                </a:spcAft>
                <a:defRPr/>
              </a:pPr>
              <a:r>
                <a:rPr lang="en-US" dirty="0"/>
                <a:t>2A, 0</a:t>
              </a:r>
            </a:p>
          </p:txBody>
        </p:sp>
      </p:grpSp>
      <p:sp>
        <p:nvSpPr>
          <p:cNvPr id="10245" name="Rectangle 1"/>
          <p:cNvSpPr>
            <a:spLocks noChangeArrowheads="1"/>
          </p:cNvSpPr>
          <p:nvPr/>
        </p:nvSpPr>
        <p:spPr bwMode="auto">
          <a:xfrm>
            <a:off x="295275" y="5780088"/>
            <a:ext cx="8686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ts val="600"/>
              </a:spcBef>
              <a:spcAft>
                <a:spcPts val="600"/>
              </a:spcAft>
              <a:buFontTx/>
              <a:buNone/>
            </a:pPr>
            <a:r>
              <a:rPr lang="en-US" altLang="en-US" sz="1200" i="1" dirty="0">
                <a:solidFill>
                  <a:srgbClr val="000000"/>
                </a:solidFill>
                <a:ea typeface="ＭＳ Ｐゴシック" pitchFamily="34" charset="-128"/>
              </a:rPr>
              <a:t>Sources: Manikantan et al 2009. Pfister et al. 2015. Morton et al. 2004</a:t>
            </a:r>
            <a:endParaRPr lang="en-US" altLang="en-US" sz="1200" b="1" i="1"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Screening for Second  Primary Cancers</a:t>
            </a:r>
          </a:p>
        </p:txBody>
      </p:sp>
      <p:sp>
        <p:nvSpPr>
          <p:cNvPr id="11267" name="Text Placeholder 2"/>
          <p:cNvSpPr>
            <a:spLocks noGrp="1"/>
          </p:cNvSpPr>
          <p:nvPr>
            <p:ph type="body" idx="1"/>
          </p:nvPr>
        </p:nvSpPr>
        <p:spPr/>
        <p:txBody>
          <a:bodyPr/>
          <a:lstStyle/>
          <a:p>
            <a:endParaRPr lang="en-US" alt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3"/>
          <p:cNvSpPr>
            <a:spLocks noGrp="1"/>
          </p:cNvSpPr>
          <p:nvPr>
            <p:ph type="title"/>
          </p:nvPr>
        </p:nvSpPr>
        <p:spPr/>
        <p:txBody>
          <a:bodyPr/>
          <a:lstStyle/>
          <a:p>
            <a:r>
              <a:rPr lang="en-US" altLang="en-US" dirty="0"/>
              <a:t>Screening Recommendations</a:t>
            </a:r>
          </a:p>
        </p:txBody>
      </p:sp>
      <p:graphicFrame>
        <p:nvGraphicFramePr>
          <p:cNvPr id="2" name="Content Placeholder 1"/>
          <p:cNvGraphicFramePr>
            <a:graphicFrameLocks noGrp="1"/>
          </p:cNvGraphicFramePr>
          <p:nvPr>
            <p:ph idx="1"/>
          </p:nvPr>
        </p:nvGraphicFramePr>
        <p:xfrm>
          <a:off x="457200" y="2038776"/>
          <a:ext cx="8382000" cy="36000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Oval 2"/>
          <p:cNvSpPr/>
          <p:nvPr/>
        </p:nvSpPr>
        <p:spPr>
          <a:xfrm>
            <a:off x="7848600" y="360363"/>
            <a:ext cx="990600" cy="935037"/>
          </a:xfrm>
          <a:prstGeom prst="ellipse">
            <a:avLst/>
          </a:prstGeom>
          <a:solidFill>
            <a:srgbClr val="365F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0, 2A, IIA</a:t>
            </a:r>
          </a:p>
        </p:txBody>
      </p:sp>
      <p:sp>
        <p:nvSpPr>
          <p:cNvPr id="12293" name="Rectangle 1"/>
          <p:cNvSpPr>
            <a:spLocks noChangeArrowheads="1"/>
          </p:cNvSpPr>
          <p:nvPr/>
        </p:nvSpPr>
        <p:spPr bwMode="auto">
          <a:xfrm>
            <a:off x="295275" y="5638800"/>
            <a:ext cx="8686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ts val="600"/>
              </a:spcBef>
              <a:spcAft>
                <a:spcPts val="600"/>
              </a:spcAft>
              <a:buFontTx/>
              <a:buNone/>
            </a:pPr>
            <a:r>
              <a:rPr lang="en-US" altLang="en-US" sz="1200" i="1" dirty="0">
                <a:solidFill>
                  <a:srgbClr val="000000"/>
                </a:solidFill>
                <a:ea typeface="ＭＳ Ｐゴシック" pitchFamily="34" charset="-128"/>
              </a:rPr>
              <a:t>Sources: Morris, Sikora, Hayes et al. 2011. Morris et al. 2011. Atienza et al. 2012. NLSTRT et al. 2013. Bach et al. 2012. Wood et al. 2016. Farwell et al. 2010. Pfister et al. 2015. </a:t>
            </a:r>
            <a:endParaRPr lang="en-US" altLang="en-US" sz="1200" b="1" i="1" dirty="0"/>
          </a:p>
        </p:txBody>
      </p:sp>
      <p:sp>
        <p:nvSpPr>
          <p:cNvPr id="4" name="Rectangle 3"/>
          <p:cNvSpPr/>
          <p:nvPr/>
        </p:nvSpPr>
        <p:spPr>
          <a:xfrm>
            <a:off x="438150" y="1207779"/>
            <a:ext cx="8543925" cy="830997"/>
          </a:xfrm>
          <a:prstGeom prst="rect">
            <a:avLst/>
          </a:prstGeom>
        </p:spPr>
        <p:txBody>
          <a:bodyPr wrap="square">
            <a:spAutoFit/>
          </a:bodyPr>
          <a:lstStyle/>
          <a:p>
            <a:r>
              <a:rPr lang="en-US" sz="2400" dirty="0"/>
              <a:t>Estimated 23-36% of HNC survivors will develop one or more SPCs</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533400" y="4114800"/>
            <a:ext cx="8153400" cy="1362075"/>
          </a:xfrm>
        </p:spPr>
        <p:txBody>
          <a:bodyPr/>
          <a:lstStyle/>
          <a:p>
            <a:pPr>
              <a:defRPr/>
            </a:pPr>
            <a:r>
              <a:rPr lang="en-US" altLang="en-US" dirty="0"/>
              <a:t>Assessment and Management of Long-term and Late Effects</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Long-term and Late Effects</a:t>
            </a:r>
          </a:p>
        </p:txBody>
      </p:sp>
      <p:sp>
        <p:nvSpPr>
          <p:cNvPr id="5" name="Content Placeholder 4"/>
          <p:cNvSpPr>
            <a:spLocks noGrp="1"/>
          </p:cNvSpPr>
          <p:nvPr>
            <p:ph idx="1"/>
          </p:nvPr>
        </p:nvSpPr>
        <p:spPr>
          <a:xfrm>
            <a:off x="523875" y="1295400"/>
            <a:ext cx="8229600" cy="4525963"/>
          </a:xfrm>
        </p:spPr>
        <p:txBody>
          <a:bodyPr/>
          <a:lstStyle/>
          <a:p>
            <a:r>
              <a:rPr lang="en-US" sz="2800" dirty="0"/>
              <a:t>Assess for long-term and late effects of HNC and its treatment at each follow-up visit.</a:t>
            </a:r>
          </a:p>
          <a:p>
            <a:r>
              <a:rPr lang="en-US" sz="2800" dirty="0"/>
              <a:t>Evidence suggests the presence of these effects in survivorship, however is limited in time interval to onset or prevalence.</a:t>
            </a:r>
          </a:p>
          <a:p>
            <a:r>
              <a:rPr lang="en-US" sz="2800" dirty="0"/>
              <a:t>Use information presented here and in guideline to assist in providing care, while using clinical judgment to make individualized care decisions.</a:t>
            </a:r>
          </a:p>
          <a:p>
            <a:endParaRPr lang="en-US" sz="2800" dirty="0"/>
          </a:p>
        </p:txBody>
      </p:sp>
      <p:sp>
        <p:nvSpPr>
          <p:cNvPr id="6" name="Oval 5"/>
          <p:cNvSpPr/>
          <p:nvPr/>
        </p:nvSpPr>
        <p:spPr>
          <a:xfrm>
            <a:off x="7848600" y="360363"/>
            <a:ext cx="990600" cy="935037"/>
          </a:xfrm>
          <a:prstGeom prst="ellipse">
            <a:avLst/>
          </a:prstGeom>
          <a:solidFill>
            <a:srgbClr val="365F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0</a:t>
            </a:r>
          </a:p>
        </p:txBody>
      </p:sp>
      <p:sp>
        <p:nvSpPr>
          <p:cNvPr id="7" name="Rectangle 1"/>
          <p:cNvSpPr>
            <a:spLocks noChangeArrowheads="1"/>
          </p:cNvSpPr>
          <p:nvPr/>
        </p:nvSpPr>
        <p:spPr bwMode="auto">
          <a:xfrm>
            <a:off x="295275" y="5780088"/>
            <a:ext cx="8686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ts val="600"/>
              </a:spcBef>
              <a:spcAft>
                <a:spcPts val="600"/>
              </a:spcAft>
              <a:buFontTx/>
              <a:buNone/>
            </a:pPr>
            <a:r>
              <a:rPr lang="en-US" altLang="en-US" sz="1200" i="1" dirty="0">
                <a:solidFill>
                  <a:srgbClr val="000000"/>
                </a:solidFill>
                <a:ea typeface="ＭＳ Ｐゴシック" pitchFamily="34" charset="-128"/>
              </a:rPr>
              <a:t>Source: Cohen et al. 2016.</a:t>
            </a:r>
            <a:endParaRPr lang="en-US" altLang="en-US" sz="1200" b="1" i="1" dirty="0"/>
          </a:p>
        </p:txBody>
      </p:sp>
    </p:spTree>
    <p:extLst>
      <p:ext uri="{BB962C8B-B14F-4D97-AF65-F5344CB8AC3E}">
        <p14:creationId xmlns:p14="http://schemas.microsoft.com/office/powerpoint/2010/main" val="5594337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228600" y="4406900"/>
            <a:ext cx="8915400" cy="1362075"/>
          </a:xfrm>
        </p:spPr>
        <p:txBody>
          <a:bodyPr/>
          <a:lstStyle/>
          <a:p>
            <a:pPr>
              <a:defRPr/>
            </a:pPr>
            <a:r>
              <a:rPr lang="en-US" altLang="en-US" sz="3600" dirty="0"/>
              <a:t>Physical Effects: </a:t>
            </a:r>
            <a:br>
              <a:rPr lang="en-US" altLang="en-US" sz="3600" dirty="0"/>
            </a:br>
            <a:r>
              <a:rPr lang="en-US" altLang="en-US" sz="3600" dirty="0"/>
              <a:t>Musculoskeletal and Neuromuscular</a:t>
            </a:r>
          </a:p>
        </p:txBody>
      </p:sp>
      <p:sp>
        <p:nvSpPr>
          <p:cNvPr id="14339" name="Text Placeholder 1"/>
          <p:cNvSpPr>
            <a:spLocks noGrp="1"/>
          </p:cNvSpPr>
          <p:nvPr>
            <p:ph type="body" idx="1"/>
          </p:nvPr>
        </p:nvSpPr>
        <p:spPr/>
        <p:txBody>
          <a:bodyPr/>
          <a:lstStyle/>
          <a:p>
            <a:endParaRPr lang="en-US" alt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altLang="en-US" dirty="0"/>
              <a:t>Spinal Accessory Nerve Palsy</a:t>
            </a:r>
          </a:p>
        </p:txBody>
      </p:sp>
      <p:graphicFrame>
        <p:nvGraphicFramePr>
          <p:cNvPr id="2" name="Content Placeholder 1"/>
          <p:cNvGraphicFramePr>
            <a:graphicFrameLocks noGrp="1"/>
          </p:cNvGraphicFramePr>
          <p:nvPr>
            <p:ph idx="1"/>
          </p:nvPr>
        </p:nvGraphicFramePr>
        <p:xfrm>
          <a:off x="457200" y="1433186"/>
          <a:ext cx="8229600" cy="40667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Oval 3"/>
          <p:cNvSpPr/>
          <p:nvPr/>
        </p:nvSpPr>
        <p:spPr>
          <a:xfrm>
            <a:off x="7848600" y="360363"/>
            <a:ext cx="990600" cy="935037"/>
          </a:xfrm>
          <a:prstGeom prst="ellipse">
            <a:avLst/>
          </a:prstGeom>
          <a:solidFill>
            <a:srgbClr val="365F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IA</a:t>
            </a:r>
          </a:p>
        </p:txBody>
      </p:sp>
      <p:sp>
        <p:nvSpPr>
          <p:cNvPr id="15365" name="Rectangle 1"/>
          <p:cNvSpPr>
            <a:spLocks noChangeArrowheads="1"/>
          </p:cNvSpPr>
          <p:nvPr/>
        </p:nvSpPr>
        <p:spPr bwMode="auto">
          <a:xfrm>
            <a:off x="295275" y="5780088"/>
            <a:ext cx="8686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ts val="600"/>
              </a:spcBef>
              <a:spcAft>
                <a:spcPts val="600"/>
              </a:spcAft>
              <a:buFontTx/>
              <a:buNone/>
            </a:pPr>
            <a:r>
              <a:rPr lang="en-US" altLang="en-US" sz="1200" i="1" dirty="0">
                <a:solidFill>
                  <a:srgbClr val="000000"/>
                </a:solidFill>
                <a:ea typeface="ＭＳ Ｐゴシック" pitchFamily="34" charset="-128"/>
              </a:rPr>
              <a:t>Sources: Umeda et al. 2010. Erisen et al. 2004. Carr et al. 2009.</a:t>
            </a:r>
            <a:endParaRPr lang="en-US" altLang="en-US" sz="1200" b="1" i="1"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309563" y="152400"/>
            <a:ext cx="8529637" cy="1447800"/>
          </a:xfrm>
        </p:spPr>
        <p:txBody>
          <a:bodyPr/>
          <a:lstStyle/>
          <a:p>
            <a:r>
              <a:rPr lang="en-US" altLang="en-US" sz="3200" dirty="0"/>
              <a:t>Cervical Dystonia/</a:t>
            </a:r>
            <a:br>
              <a:rPr lang="en-US" altLang="en-US" sz="3200" dirty="0"/>
            </a:br>
            <a:r>
              <a:rPr lang="en-US" altLang="en-US" sz="3200" dirty="0"/>
              <a:t>Muscle Spasms/Neuropathies</a:t>
            </a:r>
          </a:p>
        </p:txBody>
      </p:sp>
      <p:graphicFrame>
        <p:nvGraphicFramePr>
          <p:cNvPr id="2" name="Content Placeholder 1"/>
          <p:cNvGraphicFramePr>
            <a:graphicFrameLocks noGrp="1"/>
          </p:cNvGraphicFramePr>
          <p:nvPr>
            <p:ph idx="1"/>
          </p:nvPr>
        </p:nvGraphicFramePr>
        <p:xfrm>
          <a:off x="308811" y="1066800"/>
          <a:ext cx="8530389" cy="46984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Oval 3"/>
          <p:cNvSpPr/>
          <p:nvPr/>
        </p:nvSpPr>
        <p:spPr>
          <a:xfrm>
            <a:off x="7848600" y="360363"/>
            <a:ext cx="990600" cy="935037"/>
          </a:xfrm>
          <a:prstGeom prst="ellipse">
            <a:avLst/>
          </a:prstGeom>
          <a:solidFill>
            <a:srgbClr val="365F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0, IIA</a:t>
            </a:r>
          </a:p>
        </p:txBody>
      </p:sp>
      <p:sp>
        <p:nvSpPr>
          <p:cNvPr id="16389" name="Rectangle 1"/>
          <p:cNvSpPr>
            <a:spLocks noChangeArrowheads="1"/>
          </p:cNvSpPr>
          <p:nvPr/>
        </p:nvSpPr>
        <p:spPr bwMode="auto">
          <a:xfrm>
            <a:off x="295275" y="5638800"/>
            <a:ext cx="8686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ts val="600"/>
              </a:spcBef>
              <a:spcAft>
                <a:spcPts val="600"/>
              </a:spcAft>
              <a:buFontTx/>
              <a:buNone/>
            </a:pPr>
            <a:r>
              <a:rPr lang="en-US" altLang="en-US" sz="1200" i="1" dirty="0">
                <a:solidFill>
                  <a:srgbClr val="000000"/>
                </a:solidFill>
                <a:ea typeface="ＭＳ Ｐゴシック" pitchFamily="34" charset="-128"/>
              </a:rPr>
              <a:t>Sources:  Stubblefield. 2011. Moore et al. 2014. Stubblefield et al. 2010. Bach et al. 2012. Trignano et al. 2012. Wittekindt et al. 2006.</a:t>
            </a:r>
            <a:endParaRPr lang="en-US" altLang="en-US" sz="1200" b="1" i="1"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altLang="en-US" dirty="0"/>
              <a:t>Shoulder Dysfunction</a:t>
            </a:r>
          </a:p>
        </p:txBody>
      </p:sp>
      <p:sp>
        <p:nvSpPr>
          <p:cNvPr id="17411" name="Content Placeholder 2"/>
          <p:cNvSpPr>
            <a:spLocks noGrp="1"/>
          </p:cNvSpPr>
          <p:nvPr>
            <p:ph idx="1"/>
          </p:nvPr>
        </p:nvSpPr>
        <p:spPr>
          <a:xfrm>
            <a:off x="523875" y="3879123"/>
            <a:ext cx="8229600" cy="1912077"/>
          </a:xfrm>
        </p:spPr>
        <p:txBody>
          <a:bodyPr/>
          <a:lstStyle/>
          <a:p>
            <a:r>
              <a:rPr lang="en-US" altLang="en-US" sz="2000" dirty="0"/>
              <a:t>Estimated 70% of HNC survivors experience shoulder pain and dysfunction after neck dissection</a:t>
            </a:r>
          </a:p>
          <a:p>
            <a:r>
              <a:rPr lang="en-US" altLang="en-US" sz="2000" dirty="0"/>
              <a:t>Conduct baseline assessment for shoulder function post treatment and continue to assess for emerging pain or functional impairment</a:t>
            </a:r>
          </a:p>
          <a:p>
            <a:r>
              <a:rPr lang="en-US" altLang="en-US" sz="2000" dirty="0"/>
              <a:t>Refer to a rehabilitation specialist for improvement to pain, disability and range of motion where shoulder morbidity exists</a:t>
            </a:r>
          </a:p>
        </p:txBody>
      </p:sp>
      <p:sp>
        <p:nvSpPr>
          <p:cNvPr id="4" name="Oval 3"/>
          <p:cNvSpPr/>
          <p:nvPr/>
        </p:nvSpPr>
        <p:spPr>
          <a:xfrm>
            <a:off x="7848600" y="360363"/>
            <a:ext cx="990600" cy="935037"/>
          </a:xfrm>
          <a:prstGeom prst="ellipse">
            <a:avLst/>
          </a:prstGeom>
          <a:solidFill>
            <a:srgbClr val="365F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IIA, IA</a:t>
            </a:r>
          </a:p>
        </p:txBody>
      </p:sp>
      <p:sp>
        <p:nvSpPr>
          <p:cNvPr id="17413" name="Rectangle 1"/>
          <p:cNvSpPr>
            <a:spLocks noChangeArrowheads="1"/>
          </p:cNvSpPr>
          <p:nvPr/>
        </p:nvSpPr>
        <p:spPr bwMode="auto">
          <a:xfrm>
            <a:off x="295275" y="5819775"/>
            <a:ext cx="8686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ts val="600"/>
              </a:spcBef>
              <a:spcAft>
                <a:spcPts val="600"/>
              </a:spcAft>
              <a:buFontTx/>
              <a:buNone/>
            </a:pPr>
            <a:r>
              <a:rPr lang="en-US" altLang="en-US" sz="1200" i="1" dirty="0">
                <a:solidFill>
                  <a:srgbClr val="000000"/>
                </a:solidFill>
                <a:ea typeface="ＭＳ Ｐゴシック" pitchFamily="34" charset="-128"/>
              </a:rPr>
              <a:t>Sources: McNeely et al. 2004. McNeely et al. 2008. Lauchlan et al. 2011. Carvalho et al. 2012. </a:t>
            </a:r>
            <a:endParaRPr lang="en-US" altLang="en-US" sz="1200" b="1" i="1"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91746" y="1264085"/>
            <a:ext cx="3960507" cy="264277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altLang="en-US" dirty="0"/>
              <a:t>Learning Objective</a:t>
            </a:r>
          </a:p>
        </p:txBody>
      </p:sp>
      <p:sp>
        <p:nvSpPr>
          <p:cNvPr id="11267" name="Content Placeholder 2"/>
          <p:cNvSpPr>
            <a:spLocks noGrp="1"/>
          </p:cNvSpPr>
          <p:nvPr>
            <p:ph idx="1"/>
          </p:nvPr>
        </p:nvSpPr>
        <p:spPr>
          <a:xfrm>
            <a:off x="457200" y="1447800"/>
            <a:ext cx="8229600" cy="4525963"/>
          </a:xfrm>
        </p:spPr>
        <p:txBody>
          <a:bodyPr/>
          <a:lstStyle/>
          <a:p>
            <a:pPr marL="0" indent="0">
              <a:buFontTx/>
              <a:buNone/>
            </a:pPr>
            <a:r>
              <a:rPr lang="en-US" altLang="en-US" dirty="0"/>
              <a:t>Describe potential long-term and late effects of head and neck cancer and its treatment.</a:t>
            </a:r>
          </a:p>
          <a:p>
            <a:pPr marL="0" indent="0">
              <a:buFontTx/>
              <a:buNone/>
            </a:pPr>
            <a:endParaRPr lang="en-US" altLang="en-US" dirty="0"/>
          </a:p>
          <a:p>
            <a:pPr marL="0" indent="0">
              <a:buFontTx/>
              <a:buNone/>
            </a:pPr>
            <a:r>
              <a:rPr lang="en-US" altLang="en-US" dirty="0"/>
              <a:t>The next presentation in this module, </a:t>
            </a:r>
            <a:r>
              <a:rPr lang="en-US" altLang="en-US" i="1" dirty="0"/>
              <a:t>Head and Neck Cancer Survivorship Care Guideline for Primary Care Clinicians</a:t>
            </a:r>
            <a:r>
              <a:rPr lang="en-US" altLang="en-US" dirty="0"/>
              <a:t>, will discuss management of the impacts of head and neck cancer and its treatment. </a:t>
            </a:r>
          </a:p>
          <a:p>
            <a:pPr marL="0" indent="0">
              <a:buFontTx/>
              <a:buNone/>
            </a:pPr>
            <a:endParaRPr lang="en-US" altLang="en-US"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altLang="en-US" dirty="0"/>
              <a:t>Trismus</a:t>
            </a:r>
          </a:p>
        </p:txBody>
      </p:sp>
      <p:graphicFrame>
        <p:nvGraphicFramePr>
          <p:cNvPr id="2" name="Content Placeholder 1"/>
          <p:cNvGraphicFramePr>
            <a:graphicFrameLocks noGrp="1"/>
          </p:cNvGraphicFramePr>
          <p:nvPr>
            <p:ph idx="1"/>
          </p:nvPr>
        </p:nvGraphicFramePr>
        <p:xfrm>
          <a:off x="481263" y="1503947"/>
          <a:ext cx="8229600" cy="35132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Oval 3"/>
          <p:cNvSpPr/>
          <p:nvPr/>
        </p:nvSpPr>
        <p:spPr>
          <a:xfrm>
            <a:off x="7848600" y="360363"/>
            <a:ext cx="990600" cy="935037"/>
          </a:xfrm>
          <a:prstGeom prst="ellipse">
            <a:avLst/>
          </a:prstGeom>
          <a:solidFill>
            <a:srgbClr val="365F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0, IIA</a:t>
            </a:r>
          </a:p>
        </p:txBody>
      </p:sp>
      <p:sp>
        <p:nvSpPr>
          <p:cNvPr id="18437" name="Rectangle 1"/>
          <p:cNvSpPr>
            <a:spLocks noChangeArrowheads="1"/>
          </p:cNvSpPr>
          <p:nvPr/>
        </p:nvSpPr>
        <p:spPr bwMode="auto">
          <a:xfrm>
            <a:off x="295275" y="5780088"/>
            <a:ext cx="8686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ts val="600"/>
              </a:spcBef>
              <a:spcAft>
                <a:spcPts val="600"/>
              </a:spcAft>
              <a:buFontTx/>
              <a:buNone/>
            </a:pPr>
            <a:r>
              <a:rPr lang="en-US" altLang="en-US" sz="1200" i="1" dirty="0">
                <a:solidFill>
                  <a:srgbClr val="000000"/>
                </a:solidFill>
                <a:ea typeface="ＭＳ Ｐゴシック" pitchFamily="34" charset="-128"/>
              </a:rPr>
              <a:t>Sources: Dijkstra et al. 2007. Tang et al. 2011. Chua et al. 2001. </a:t>
            </a:r>
            <a:endParaRPr lang="en-US" altLang="en-US" sz="1200" b="1" i="1"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Physical Effects: General</a:t>
            </a:r>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117227894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altLang="en-US" dirty="0"/>
              <a:t>Dysphagia/Aspiration/Stricture</a:t>
            </a:r>
          </a:p>
        </p:txBody>
      </p:sp>
      <p:graphicFrame>
        <p:nvGraphicFramePr>
          <p:cNvPr id="2" name="Content Placeholder 1"/>
          <p:cNvGraphicFramePr>
            <a:graphicFrameLocks noGrp="1"/>
          </p:cNvGraphicFramePr>
          <p:nvPr>
            <p:ph idx="1"/>
          </p:nvPr>
        </p:nvGraphicFramePr>
        <p:xfrm>
          <a:off x="457200" y="1219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Oval 3"/>
          <p:cNvSpPr/>
          <p:nvPr/>
        </p:nvSpPr>
        <p:spPr>
          <a:xfrm>
            <a:off x="7991475" y="396875"/>
            <a:ext cx="990600" cy="935038"/>
          </a:xfrm>
          <a:prstGeom prst="ellipse">
            <a:avLst/>
          </a:prstGeom>
          <a:solidFill>
            <a:srgbClr val="365F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IIA</a:t>
            </a:r>
          </a:p>
        </p:txBody>
      </p:sp>
      <p:sp>
        <p:nvSpPr>
          <p:cNvPr id="19461" name="Rectangle 1"/>
          <p:cNvSpPr>
            <a:spLocks noChangeArrowheads="1"/>
          </p:cNvSpPr>
          <p:nvPr/>
        </p:nvSpPr>
        <p:spPr bwMode="auto">
          <a:xfrm>
            <a:off x="295275" y="5638800"/>
            <a:ext cx="8686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ts val="600"/>
              </a:spcBef>
              <a:spcAft>
                <a:spcPts val="600"/>
              </a:spcAft>
              <a:buFontTx/>
              <a:buNone/>
            </a:pPr>
            <a:r>
              <a:rPr lang="en-US" altLang="en-US" sz="1200" i="1" dirty="0">
                <a:solidFill>
                  <a:srgbClr val="000000"/>
                </a:solidFill>
                <a:ea typeface="ＭＳ Ｐゴシック" pitchFamily="34" charset="-128"/>
              </a:rPr>
              <a:t>Sources: Crary et al. 2012. Lan et al. 2012. Crary et al. 2004. Gonzalez et al. 2014. Cousins et al. 2013. McCabe et al. 2009. Wang et al. 2012. Sweeny et al. 2012. </a:t>
            </a:r>
            <a:endParaRPr lang="en-US" altLang="en-US" sz="1200" b="1" i="1"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altLang="en-US" dirty="0"/>
              <a:t>Gastroesophageal Reflux Disease (GERD)</a:t>
            </a:r>
          </a:p>
        </p:txBody>
      </p:sp>
      <p:sp>
        <p:nvSpPr>
          <p:cNvPr id="20483" name="Content Placeholder 2"/>
          <p:cNvSpPr>
            <a:spLocks noGrp="1"/>
          </p:cNvSpPr>
          <p:nvPr>
            <p:ph idx="1"/>
          </p:nvPr>
        </p:nvSpPr>
        <p:spPr>
          <a:xfrm>
            <a:off x="457200" y="1316994"/>
            <a:ext cx="8229600" cy="4525963"/>
          </a:xfrm>
        </p:spPr>
        <p:txBody>
          <a:bodyPr/>
          <a:lstStyle/>
          <a:p>
            <a:r>
              <a:rPr lang="en-US" altLang="en-US" sz="2800" dirty="0"/>
              <a:t>Monitor for developing or worsening GERD</a:t>
            </a:r>
          </a:p>
          <a:p>
            <a:r>
              <a:rPr lang="en-US" altLang="en-US" sz="2800" dirty="0"/>
              <a:t>Counsel on increased risk of esophageal cancer and associated symptoms</a:t>
            </a:r>
          </a:p>
          <a:p>
            <a:r>
              <a:rPr lang="en-US" altLang="en-US" sz="2800" dirty="0"/>
              <a:t>Recommend proton pump inhibitors or antacids, sleeping with a wedge pillow or 3 inch blocks under head of bed, not eating or drinking 3 hours before bedtime, tobacco cessation, alcohol avoidance</a:t>
            </a:r>
          </a:p>
          <a:p>
            <a:r>
              <a:rPr lang="en-US" altLang="en-US" sz="2800" dirty="0"/>
              <a:t>Refer to gastroenterologist if symptoms are not relieved by these treatments</a:t>
            </a:r>
          </a:p>
        </p:txBody>
      </p:sp>
      <p:sp>
        <p:nvSpPr>
          <p:cNvPr id="4" name="Oval 3"/>
          <p:cNvSpPr/>
          <p:nvPr/>
        </p:nvSpPr>
        <p:spPr>
          <a:xfrm>
            <a:off x="8001000" y="304800"/>
            <a:ext cx="990600" cy="935038"/>
          </a:xfrm>
          <a:prstGeom prst="ellipse">
            <a:avLst/>
          </a:prstGeom>
          <a:solidFill>
            <a:srgbClr val="365F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IIA</a:t>
            </a:r>
          </a:p>
        </p:txBody>
      </p:sp>
      <p:sp>
        <p:nvSpPr>
          <p:cNvPr id="20485" name="Rectangle 1"/>
          <p:cNvSpPr>
            <a:spLocks noChangeArrowheads="1"/>
          </p:cNvSpPr>
          <p:nvPr/>
        </p:nvSpPr>
        <p:spPr bwMode="auto">
          <a:xfrm>
            <a:off x="304800" y="5867400"/>
            <a:ext cx="8686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ts val="600"/>
              </a:spcBef>
              <a:spcAft>
                <a:spcPts val="600"/>
              </a:spcAft>
              <a:buFontTx/>
              <a:buNone/>
            </a:pPr>
            <a:r>
              <a:rPr lang="en-US" altLang="en-US" sz="1200" i="1" dirty="0">
                <a:solidFill>
                  <a:srgbClr val="000000"/>
                </a:solidFill>
                <a:ea typeface="ＭＳ Ｐゴシック" pitchFamily="34" charset="-128"/>
              </a:rPr>
              <a:t>Source: Cohen et al. 2016.</a:t>
            </a:r>
            <a:endParaRPr lang="en-US" altLang="en-US" sz="1200" b="1" i="1"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altLang="en-US" dirty="0"/>
              <a:t>Lymphedema</a:t>
            </a:r>
          </a:p>
        </p:txBody>
      </p:sp>
      <p:graphicFrame>
        <p:nvGraphicFramePr>
          <p:cNvPr id="2" name="Content Placeholder 1"/>
          <p:cNvGraphicFramePr>
            <a:graphicFrameLocks noGrp="1"/>
          </p:cNvGraphicFramePr>
          <p:nvPr>
            <p:ph idx="1"/>
          </p:nvPr>
        </p:nvGraphicFramePr>
        <p:xfrm>
          <a:off x="604044" y="1295400"/>
          <a:ext cx="8069262" cy="4267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Oval 3"/>
          <p:cNvSpPr/>
          <p:nvPr/>
        </p:nvSpPr>
        <p:spPr>
          <a:xfrm>
            <a:off x="7848600" y="360363"/>
            <a:ext cx="990600" cy="935037"/>
          </a:xfrm>
          <a:prstGeom prst="ellipse">
            <a:avLst/>
          </a:prstGeom>
          <a:solidFill>
            <a:srgbClr val="365F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IIA</a:t>
            </a:r>
          </a:p>
        </p:txBody>
      </p:sp>
      <p:sp>
        <p:nvSpPr>
          <p:cNvPr id="21509" name="Rectangle 1"/>
          <p:cNvSpPr>
            <a:spLocks noChangeArrowheads="1"/>
          </p:cNvSpPr>
          <p:nvPr/>
        </p:nvSpPr>
        <p:spPr bwMode="auto">
          <a:xfrm>
            <a:off x="295275" y="5780088"/>
            <a:ext cx="8686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ts val="600"/>
              </a:spcBef>
              <a:spcAft>
                <a:spcPts val="600"/>
              </a:spcAft>
              <a:buFontTx/>
              <a:buNone/>
            </a:pPr>
            <a:r>
              <a:rPr lang="en-US" altLang="en-US" sz="1200" i="1" dirty="0">
                <a:solidFill>
                  <a:srgbClr val="000000"/>
                </a:solidFill>
                <a:ea typeface="ＭＳ Ｐゴシック" pitchFamily="34" charset="-128"/>
              </a:rPr>
              <a:t>Sources: Deng et al. 2011. Piso et al. 2001. Smith et al. 2015.  </a:t>
            </a:r>
            <a:endParaRPr lang="en-US" altLang="en-US" sz="1200" b="1" i="1"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altLang="en-US" dirty="0"/>
              <a:t>Fatigue</a:t>
            </a:r>
          </a:p>
        </p:txBody>
      </p:sp>
      <p:graphicFrame>
        <p:nvGraphicFramePr>
          <p:cNvPr id="2" name="Content Placeholder 1"/>
          <p:cNvGraphicFramePr>
            <a:graphicFrameLocks noGrp="1"/>
          </p:cNvGraphicFramePr>
          <p:nvPr>
            <p:ph idx="1"/>
          </p:nvPr>
        </p:nvGraphicFramePr>
        <p:xfrm>
          <a:off x="457200" y="1219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Oval 3"/>
          <p:cNvSpPr/>
          <p:nvPr/>
        </p:nvSpPr>
        <p:spPr>
          <a:xfrm>
            <a:off x="7848600" y="360363"/>
            <a:ext cx="990600" cy="935037"/>
          </a:xfrm>
          <a:prstGeom prst="ellipse">
            <a:avLst/>
          </a:prstGeom>
          <a:solidFill>
            <a:srgbClr val="365F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0, I</a:t>
            </a:r>
          </a:p>
        </p:txBody>
      </p:sp>
      <p:sp>
        <p:nvSpPr>
          <p:cNvPr id="22533" name="Rectangle 1"/>
          <p:cNvSpPr>
            <a:spLocks noChangeArrowheads="1"/>
          </p:cNvSpPr>
          <p:nvPr/>
        </p:nvSpPr>
        <p:spPr bwMode="auto">
          <a:xfrm>
            <a:off x="295275" y="5780088"/>
            <a:ext cx="8686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ts val="600"/>
              </a:spcBef>
              <a:spcAft>
                <a:spcPts val="600"/>
              </a:spcAft>
              <a:buFontTx/>
              <a:buNone/>
            </a:pPr>
            <a:r>
              <a:rPr lang="en-US" altLang="en-US" sz="1200" i="1" dirty="0">
                <a:solidFill>
                  <a:srgbClr val="000000"/>
                </a:solidFill>
                <a:ea typeface="ＭＳ Ｐゴシック" pitchFamily="34" charset="-128"/>
              </a:rPr>
              <a:t>Sources: Gielissen et al. 2007. Duijts et al. 2011. Bower et al. 2014. Rock et al. 2012. Berger et al. 2015. </a:t>
            </a:r>
            <a:endParaRPr lang="en-US" altLang="en-US" sz="1200" b="1" i="1"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0600" y="1764388"/>
            <a:ext cx="1943678" cy="2912083"/>
          </a:xfrm>
          <a:prstGeom prst="rect">
            <a:avLst/>
          </a:prstGeom>
        </p:spPr>
      </p:pic>
      <p:sp>
        <p:nvSpPr>
          <p:cNvPr id="23554" name="Title 1"/>
          <p:cNvSpPr>
            <a:spLocks noGrp="1"/>
          </p:cNvSpPr>
          <p:nvPr>
            <p:ph type="title"/>
          </p:nvPr>
        </p:nvSpPr>
        <p:spPr/>
        <p:txBody>
          <a:bodyPr/>
          <a:lstStyle/>
          <a:p>
            <a:r>
              <a:rPr lang="en-US" altLang="en-US" dirty="0"/>
              <a:t>Altered or Loss of Taste</a:t>
            </a:r>
          </a:p>
        </p:txBody>
      </p:sp>
      <p:sp>
        <p:nvSpPr>
          <p:cNvPr id="23555" name="Content Placeholder 2"/>
          <p:cNvSpPr>
            <a:spLocks noGrp="1"/>
          </p:cNvSpPr>
          <p:nvPr>
            <p:ph idx="1"/>
          </p:nvPr>
        </p:nvSpPr>
        <p:spPr>
          <a:xfrm>
            <a:off x="3114674" y="1447800"/>
            <a:ext cx="5943601" cy="4760912"/>
          </a:xfrm>
          <a:solidFill>
            <a:schemeClr val="bg1"/>
          </a:solidFill>
        </p:spPr>
        <p:txBody>
          <a:bodyPr/>
          <a:lstStyle/>
          <a:p>
            <a:r>
              <a:rPr lang="en-US" altLang="en-US" dirty="0"/>
              <a:t>Refer to a registered dietitian for dietary counseling and assistance in additional seasoning of food, avoiding unpleasant food and expanding dietary options</a:t>
            </a:r>
          </a:p>
        </p:txBody>
      </p:sp>
      <p:sp>
        <p:nvSpPr>
          <p:cNvPr id="4" name="Oval 3"/>
          <p:cNvSpPr/>
          <p:nvPr/>
        </p:nvSpPr>
        <p:spPr>
          <a:xfrm>
            <a:off x="7848600" y="360363"/>
            <a:ext cx="990600" cy="935037"/>
          </a:xfrm>
          <a:prstGeom prst="ellipse">
            <a:avLst/>
          </a:prstGeom>
          <a:solidFill>
            <a:srgbClr val="365F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IIA</a:t>
            </a:r>
          </a:p>
        </p:txBody>
      </p:sp>
      <p:sp>
        <p:nvSpPr>
          <p:cNvPr id="23557" name="Rectangle 1"/>
          <p:cNvSpPr>
            <a:spLocks noChangeArrowheads="1"/>
          </p:cNvSpPr>
          <p:nvPr/>
        </p:nvSpPr>
        <p:spPr bwMode="auto">
          <a:xfrm>
            <a:off x="295275" y="5780088"/>
            <a:ext cx="8686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ts val="600"/>
              </a:spcBef>
              <a:spcAft>
                <a:spcPts val="600"/>
              </a:spcAft>
              <a:buFontTx/>
              <a:buNone/>
            </a:pPr>
            <a:r>
              <a:rPr lang="en-US" altLang="en-US" sz="1200" i="1" dirty="0">
                <a:solidFill>
                  <a:srgbClr val="000000"/>
                </a:solidFill>
                <a:ea typeface="ＭＳ Ｐゴシック" pitchFamily="34" charset="-128"/>
              </a:rPr>
              <a:t>Sources: Rosenthal et al. 2014. Baharvand et al. 2013. Mossman. 1986. Fernando et al. 1995.</a:t>
            </a:r>
            <a:endParaRPr lang="en-US" altLang="en-US" sz="1200" b="1" i="1"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altLang="en-US" dirty="0"/>
              <a:t>Hearing Loss, Vertigo, </a:t>
            </a:r>
            <a:br>
              <a:rPr lang="en-US" altLang="en-US" dirty="0"/>
            </a:br>
            <a:r>
              <a:rPr lang="en-US" altLang="en-US" dirty="0"/>
              <a:t>Vestibular Neuropathy</a:t>
            </a:r>
          </a:p>
        </p:txBody>
      </p:sp>
      <p:graphicFrame>
        <p:nvGraphicFramePr>
          <p:cNvPr id="2" name="Content Placeholder 1"/>
          <p:cNvGraphicFramePr>
            <a:graphicFrameLocks noGrp="1"/>
          </p:cNvGraphicFramePr>
          <p:nvPr>
            <p:ph idx="1"/>
          </p:nvPr>
        </p:nvGraphicFramePr>
        <p:xfrm>
          <a:off x="1040475" y="1524587"/>
          <a:ext cx="7196399" cy="41227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Oval 3"/>
          <p:cNvSpPr/>
          <p:nvPr/>
        </p:nvSpPr>
        <p:spPr>
          <a:xfrm>
            <a:off x="8129588" y="409575"/>
            <a:ext cx="990600" cy="933450"/>
          </a:xfrm>
          <a:prstGeom prst="ellipse">
            <a:avLst/>
          </a:prstGeom>
          <a:solidFill>
            <a:srgbClr val="365F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IIA</a:t>
            </a:r>
          </a:p>
        </p:txBody>
      </p:sp>
      <p:sp>
        <p:nvSpPr>
          <p:cNvPr id="24581" name="Rectangle 1"/>
          <p:cNvSpPr>
            <a:spLocks noChangeArrowheads="1"/>
          </p:cNvSpPr>
          <p:nvPr/>
        </p:nvSpPr>
        <p:spPr bwMode="auto">
          <a:xfrm>
            <a:off x="295275" y="5780088"/>
            <a:ext cx="8686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ts val="600"/>
              </a:spcBef>
              <a:spcAft>
                <a:spcPts val="600"/>
              </a:spcAft>
              <a:buFontTx/>
              <a:buNone/>
            </a:pPr>
            <a:r>
              <a:rPr lang="en-US" altLang="en-US" sz="1200" i="1" dirty="0">
                <a:solidFill>
                  <a:srgbClr val="000000"/>
                </a:solidFill>
                <a:ea typeface="ＭＳ Ｐゴシック" pitchFamily="34" charset="-128"/>
              </a:rPr>
              <a:t>Sources: Foxhall et al. 2015. Lonsbury-Martin. 2001. Fausti. 2006. </a:t>
            </a:r>
            <a:endParaRPr lang="en-US" altLang="en-US" sz="1200" b="1" i="1"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473075" y="457200"/>
            <a:ext cx="8229600" cy="1143000"/>
          </a:xfrm>
        </p:spPr>
        <p:txBody>
          <a:bodyPr/>
          <a:lstStyle/>
          <a:p>
            <a:r>
              <a:rPr lang="en-US" altLang="en-US" dirty="0"/>
              <a:t>Sleep Disturbance/Sleep Apnea</a:t>
            </a:r>
          </a:p>
        </p:txBody>
      </p:sp>
      <p:sp>
        <p:nvSpPr>
          <p:cNvPr id="25603" name="Content Placeholder 2"/>
          <p:cNvSpPr>
            <a:spLocks noGrp="1"/>
          </p:cNvSpPr>
          <p:nvPr>
            <p:ph idx="1"/>
          </p:nvPr>
        </p:nvSpPr>
        <p:spPr>
          <a:xfrm>
            <a:off x="457199" y="1600201"/>
            <a:ext cx="8245475" cy="3962400"/>
          </a:xfrm>
          <a:solidFill>
            <a:srgbClr val="FFEAD5"/>
          </a:solidFill>
        </p:spPr>
        <p:txBody>
          <a:bodyPr/>
          <a:lstStyle/>
          <a:p>
            <a:r>
              <a:rPr lang="en-US" altLang="en-US" sz="2000" dirty="0"/>
              <a:t>Screen for sleep disturbance by asking survivors and partners about snoring and symptoms of sleep apnea</a:t>
            </a:r>
          </a:p>
          <a:p>
            <a:r>
              <a:rPr lang="en-US" altLang="en-US" sz="2000" dirty="0"/>
              <a:t>Refer survivors to a sleep specialist for a sleep study if sleep apnea is suspected</a:t>
            </a:r>
          </a:p>
          <a:p>
            <a:r>
              <a:rPr lang="en-US" altLang="en-US" sz="2000" dirty="0"/>
              <a:t>Manage sleep disturbance similar to patients in the general population</a:t>
            </a:r>
          </a:p>
          <a:p>
            <a:r>
              <a:rPr lang="en-US" altLang="en-US" sz="2000" dirty="0"/>
              <a:t>Recommend nasal decongestants, nasal strips and sleeping in the propped-up position to reduce snoring and mouth-breathing, and cool mist humidifiers</a:t>
            </a:r>
          </a:p>
          <a:p>
            <a:r>
              <a:rPr lang="en-US" altLang="en-US" sz="2000" dirty="0"/>
              <a:t>Refer to a dental professional to test the fit of dentures, counsel to remove dentures at night to avoid irritation</a:t>
            </a:r>
          </a:p>
        </p:txBody>
      </p:sp>
      <p:sp>
        <p:nvSpPr>
          <p:cNvPr id="4" name="Oval 3"/>
          <p:cNvSpPr/>
          <p:nvPr/>
        </p:nvSpPr>
        <p:spPr>
          <a:xfrm>
            <a:off x="7848600" y="360363"/>
            <a:ext cx="990600" cy="935037"/>
          </a:xfrm>
          <a:prstGeom prst="ellipse">
            <a:avLst/>
          </a:prstGeom>
          <a:solidFill>
            <a:srgbClr val="365F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0</a:t>
            </a:r>
          </a:p>
        </p:txBody>
      </p:sp>
      <p:sp>
        <p:nvSpPr>
          <p:cNvPr id="25605" name="Rectangle 1"/>
          <p:cNvSpPr>
            <a:spLocks noChangeArrowheads="1"/>
          </p:cNvSpPr>
          <p:nvPr/>
        </p:nvSpPr>
        <p:spPr bwMode="auto">
          <a:xfrm>
            <a:off x="295275" y="5780088"/>
            <a:ext cx="8686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ts val="600"/>
              </a:spcBef>
              <a:spcAft>
                <a:spcPts val="600"/>
              </a:spcAft>
              <a:buFontTx/>
              <a:buNone/>
            </a:pPr>
            <a:r>
              <a:rPr lang="en-US" altLang="en-US" sz="1200" i="1" dirty="0">
                <a:solidFill>
                  <a:srgbClr val="000000"/>
                </a:solidFill>
                <a:ea typeface="ＭＳ Ｐゴシック" pitchFamily="34" charset="-128"/>
              </a:rPr>
              <a:t>Source: Zhou et al. 2015.</a:t>
            </a:r>
            <a:endParaRPr lang="en-US" altLang="en-US" sz="1200" b="1" i="1"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altLang="en-US" dirty="0"/>
              <a:t>Speech/Voice</a:t>
            </a:r>
          </a:p>
        </p:txBody>
      </p:sp>
      <p:graphicFrame>
        <p:nvGraphicFramePr>
          <p:cNvPr id="2" name="Content Placeholder 1"/>
          <p:cNvGraphicFramePr>
            <a:graphicFrameLocks noGrp="1"/>
          </p:cNvGraphicFramePr>
          <p:nvPr>
            <p:ph idx="1"/>
          </p:nvPr>
        </p:nvGraphicFramePr>
        <p:xfrm>
          <a:off x="295275" y="990600"/>
          <a:ext cx="8391525" cy="48307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Oval 3"/>
          <p:cNvSpPr/>
          <p:nvPr/>
        </p:nvSpPr>
        <p:spPr>
          <a:xfrm>
            <a:off x="7848600" y="360363"/>
            <a:ext cx="990600" cy="935037"/>
          </a:xfrm>
          <a:prstGeom prst="ellipse">
            <a:avLst/>
          </a:prstGeom>
          <a:solidFill>
            <a:srgbClr val="365F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0, IA, IIA</a:t>
            </a:r>
          </a:p>
        </p:txBody>
      </p:sp>
      <p:sp>
        <p:nvSpPr>
          <p:cNvPr id="26629" name="Rectangle 1"/>
          <p:cNvSpPr>
            <a:spLocks noChangeArrowheads="1"/>
          </p:cNvSpPr>
          <p:nvPr/>
        </p:nvSpPr>
        <p:spPr bwMode="auto">
          <a:xfrm>
            <a:off x="295275" y="5780088"/>
            <a:ext cx="8686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ts val="600"/>
              </a:spcBef>
              <a:spcAft>
                <a:spcPts val="600"/>
              </a:spcAft>
              <a:buFontTx/>
              <a:buNone/>
            </a:pPr>
            <a:r>
              <a:rPr lang="en-US" altLang="en-US" sz="1200" i="1" dirty="0">
                <a:solidFill>
                  <a:srgbClr val="000000"/>
                </a:solidFill>
                <a:ea typeface="ＭＳ Ｐゴシック" pitchFamily="34" charset="-128"/>
              </a:rPr>
              <a:t>Sources: Tuomi et al. 2014. van Gogh et al. 2012. Xi. 2010. </a:t>
            </a:r>
            <a:r>
              <a:rPr lang="en-US" altLang="en-US" sz="1200" i="1" dirty="0" err="1">
                <a:solidFill>
                  <a:srgbClr val="000000"/>
                </a:solidFill>
                <a:ea typeface="ＭＳ Ｐゴシック" pitchFamily="34" charset="-128"/>
              </a:rPr>
              <a:t>Marunick</a:t>
            </a:r>
            <a:r>
              <a:rPr lang="en-US" altLang="en-US" sz="1200" i="1" dirty="0">
                <a:solidFill>
                  <a:srgbClr val="000000"/>
                </a:solidFill>
                <a:ea typeface="ＭＳ Ｐゴシック" pitchFamily="34" charset="-128"/>
              </a:rPr>
              <a:t> et al. 2004.</a:t>
            </a:r>
            <a:endParaRPr lang="en-US" altLang="en-US" sz="1200" b="1" i="1"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962400"/>
            <a:ext cx="8269288" cy="1362075"/>
          </a:xfrm>
        </p:spPr>
        <p:txBody>
          <a:bodyPr/>
          <a:lstStyle/>
          <a:p>
            <a:pPr>
              <a:defRPr/>
            </a:pPr>
            <a:r>
              <a:rPr lang="en-US" dirty="0"/>
              <a:t>American Cancer Society (ACS) Cancer Survivorship CARE Clinical Practice Guidelines</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altLang="en-US" dirty="0"/>
              <a:t>Hypothyroidism</a:t>
            </a:r>
          </a:p>
        </p:txBody>
      </p:sp>
      <p:graphicFrame>
        <p:nvGraphicFramePr>
          <p:cNvPr id="2" name="Content Placeholder 1"/>
          <p:cNvGraphicFramePr>
            <a:graphicFrameLocks noGrp="1"/>
          </p:cNvGraphicFramePr>
          <p:nvPr>
            <p:ph idx="1"/>
          </p:nvPr>
        </p:nvGraphicFramePr>
        <p:xfrm>
          <a:off x="381000" y="1332652"/>
          <a:ext cx="83820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Oval 3"/>
          <p:cNvSpPr/>
          <p:nvPr/>
        </p:nvSpPr>
        <p:spPr>
          <a:xfrm>
            <a:off x="7848600" y="360363"/>
            <a:ext cx="990600" cy="935037"/>
          </a:xfrm>
          <a:prstGeom prst="ellipse">
            <a:avLst/>
          </a:prstGeom>
          <a:solidFill>
            <a:srgbClr val="365F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III</a:t>
            </a:r>
          </a:p>
        </p:txBody>
      </p:sp>
      <p:sp>
        <p:nvSpPr>
          <p:cNvPr id="27653" name="Rectangle 1"/>
          <p:cNvSpPr>
            <a:spLocks noChangeArrowheads="1"/>
          </p:cNvSpPr>
          <p:nvPr/>
        </p:nvSpPr>
        <p:spPr bwMode="auto">
          <a:xfrm>
            <a:off x="349685" y="5842197"/>
            <a:ext cx="8686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ts val="600"/>
              </a:spcBef>
              <a:spcAft>
                <a:spcPts val="600"/>
              </a:spcAft>
              <a:buFontTx/>
              <a:buNone/>
            </a:pPr>
            <a:r>
              <a:rPr lang="en-US" altLang="en-US" sz="1200" i="1" dirty="0">
                <a:solidFill>
                  <a:srgbClr val="000000"/>
                </a:solidFill>
                <a:ea typeface="ＭＳ Ｐゴシック" pitchFamily="34" charset="-128"/>
              </a:rPr>
              <a:t>Sources: Tell et al. 2004. Miller et al. 2009. Smith et al. 2009. </a:t>
            </a:r>
            <a:endParaRPr lang="en-US" altLang="en-US" sz="1200" b="1" i="1"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900" dirty="0"/>
              <a:t>Physical Effects: Oral HEALTH</a:t>
            </a:r>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331389223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altLang="en-US" dirty="0"/>
              <a:t>Oral and Dental Surveillance</a:t>
            </a:r>
          </a:p>
        </p:txBody>
      </p:sp>
      <p:sp>
        <p:nvSpPr>
          <p:cNvPr id="28675" name="Content Placeholder 2"/>
          <p:cNvSpPr>
            <a:spLocks noGrp="1"/>
          </p:cNvSpPr>
          <p:nvPr>
            <p:ph idx="1"/>
          </p:nvPr>
        </p:nvSpPr>
        <p:spPr>
          <a:xfrm>
            <a:off x="457200" y="1600201"/>
            <a:ext cx="8382000" cy="3886200"/>
          </a:xfrm>
          <a:solidFill>
            <a:srgbClr val="365F91"/>
          </a:solidFill>
        </p:spPr>
        <p:txBody>
          <a:bodyPr/>
          <a:lstStyle/>
          <a:p>
            <a:r>
              <a:rPr lang="en-US" altLang="en-US" sz="2400" dirty="0">
                <a:solidFill>
                  <a:schemeClr val="bg1"/>
                </a:solidFill>
              </a:rPr>
              <a:t>Counsel close follow-up with dental professional and reiterate that proper preventive care can help reduce caries and gingival disease </a:t>
            </a:r>
          </a:p>
          <a:p>
            <a:r>
              <a:rPr lang="en-US" altLang="en-US" sz="2400" dirty="0">
                <a:solidFill>
                  <a:schemeClr val="bg1"/>
                </a:solidFill>
              </a:rPr>
              <a:t>Counsel to avoid tobacco, alcohol (including mouthwash containing alcohol), spicy or abrasive foods, extreme temperature liquids, sugar-containing chewing gum or sugary soft drinks, and acidic or citric liquids </a:t>
            </a:r>
          </a:p>
          <a:p>
            <a:r>
              <a:rPr lang="en-US" altLang="en-US" sz="2400" dirty="0">
                <a:solidFill>
                  <a:schemeClr val="bg1"/>
                </a:solidFill>
              </a:rPr>
              <a:t>Refer to a dental professional specializing in the care of oncology patients </a:t>
            </a:r>
          </a:p>
        </p:txBody>
      </p:sp>
      <p:sp>
        <p:nvSpPr>
          <p:cNvPr id="4" name="Oval 3"/>
          <p:cNvSpPr/>
          <p:nvPr/>
        </p:nvSpPr>
        <p:spPr>
          <a:xfrm>
            <a:off x="7848600" y="360363"/>
            <a:ext cx="990600" cy="935037"/>
          </a:xfrm>
          <a:prstGeom prst="ellipse">
            <a:avLst/>
          </a:prstGeom>
          <a:solidFill>
            <a:srgbClr val="365F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IA, 0</a:t>
            </a:r>
          </a:p>
        </p:txBody>
      </p:sp>
      <p:sp>
        <p:nvSpPr>
          <p:cNvPr id="28677" name="Rectangle 1"/>
          <p:cNvSpPr>
            <a:spLocks noChangeArrowheads="1"/>
          </p:cNvSpPr>
          <p:nvPr/>
        </p:nvSpPr>
        <p:spPr bwMode="auto">
          <a:xfrm>
            <a:off x="295275" y="5780088"/>
            <a:ext cx="8686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ts val="600"/>
              </a:spcBef>
              <a:spcAft>
                <a:spcPts val="600"/>
              </a:spcAft>
              <a:buFontTx/>
              <a:buNone/>
            </a:pPr>
            <a:r>
              <a:rPr lang="en-US" altLang="en-US" sz="1200" i="1" dirty="0">
                <a:solidFill>
                  <a:srgbClr val="000000"/>
                </a:solidFill>
                <a:ea typeface="ＭＳ Ｐゴシック" pitchFamily="34" charset="-128"/>
              </a:rPr>
              <a:t>Sources: Epstein et al. 2012. Epstein et al. 2014. Bar Ad et al. 2010. </a:t>
            </a:r>
            <a:endParaRPr lang="en-US" altLang="en-US" sz="1200" b="1" i="1"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altLang="en-US" dirty="0"/>
              <a:t>Caries</a:t>
            </a:r>
          </a:p>
        </p:txBody>
      </p:sp>
      <p:graphicFrame>
        <p:nvGraphicFramePr>
          <p:cNvPr id="2" name="Content Placeholder 1"/>
          <p:cNvGraphicFramePr>
            <a:graphicFrameLocks noGrp="1"/>
          </p:cNvGraphicFramePr>
          <p:nvPr>
            <p:ph idx="1"/>
          </p:nvPr>
        </p:nvGraphicFramePr>
        <p:xfrm>
          <a:off x="453189" y="1275347"/>
          <a:ext cx="5719011" cy="42110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Oval 3"/>
          <p:cNvSpPr/>
          <p:nvPr/>
        </p:nvSpPr>
        <p:spPr>
          <a:xfrm>
            <a:off x="7848600" y="360363"/>
            <a:ext cx="990600" cy="935037"/>
          </a:xfrm>
          <a:prstGeom prst="ellipse">
            <a:avLst/>
          </a:prstGeom>
          <a:solidFill>
            <a:srgbClr val="365F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0, IA</a:t>
            </a:r>
          </a:p>
        </p:txBody>
      </p:sp>
      <p:sp>
        <p:nvSpPr>
          <p:cNvPr id="29701" name="Rectangle 1"/>
          <p:cNvSpPr>
            <a:spLocks noChangeArrowheads="1"/>
          </p:cNvSpPr>
          <p:nvPr/>
        </p:nvSpPr>
        <p:spPr bwMode="auto">
          <a:xfrm>
            <a:off x="295275" y="5780088"/>
            <a:ext cx="8686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ts val="600"/>
              </a:spcBef>
              <a:spcAft>
                <a:spcPts val="600"/>
              </a:spcAft>
              <a:buFontTx/>
              <a:buNone/>
            </a:pPr>
            <a:r>
              <a:rPr lang="en-US" altLang="en-US" sz="1200" i="1" dirty="0">
                <a:solidFill>
                  <a:srgbClr val="000000"/>
                </a:solidFill>
                <a:ea typeface="ＭＳ Ｐゴシック" pitchFamily="34" charset="-128"/>
              </a:rPr>
              <a:t>Sources: Epstein et al. 2014. Papas et al. 2008. </a:t>
            </a:r>
            <a:endParaRPr lang="en-US" altLang="en-US" sz="1200" b="1" i="1" dirty="0"/>
          </a:p>
        </p:txBody>
      </p:sp>
      <p:pic>
        <p:nvPicPr>
          <p:cNvPr id="3" name="Picture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357016" y="1372884"/>
            <a:ext cx="2604182" cy="3901672"/>
          </a:xfrm>
          <a:prstGeom prst="rect">
            <a:avLst/>
          </a:prstGeom>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altLang="en-US" dirty="0"/>
              <a:t>Periodontitis</a:t>
            </a:r>
          </a:p>
        </p:txBody>
      </p:sp>
      <p:sp>
        <p:nvSpPr>
          <p:cNvPr id="30723" name="Content Placeholder 2"/>
          <p:cNvSpPr>
            <a:spLocks noGrp="1"/>
          </p:cNvSpPr>
          <p:nvPr>
            <p:ph idx="1"/>
          </p:nvPr>
        </p:nvSpPr>
        <p:spPr>
          <a:xfrm>
            <a:off x="533400" y="1350962"/>
            <a:ext cx="8229600" cy="4373563"/>
          </a:xfrm>
          <a:solidFill>
            <a:srgbClr val="365F91"/>
          </a:solidFill>
        </p:spPr>
        <p:txBody>
          <a:bodyPr/>
          <a:lstStyle/>
          <a:p>
            <a:r>
              <a:rPr lang="en-US" altLang="en-US" dirty="0">
                <a:solidFill>
                  <a:schemeClr val="bg1"/>
                </a:solidFill>
              </a:rPr>
              <a:t>Refer survivors to a dentist or periodontist for thorough evaluation</a:t>
            </a:r>
          </a:p>
          <a:p>
            <a:r>
              <a:rPr lang="en-US" altLang="en-US" dirty="0">
                <a:solidFill>
                  <a:schemeClr val="bg1"/>
                </a:solidFill>
              </a:rPr>
              <a:t>Counsel survivors to seek regular treatment from and follow recommendations of a qualified dental professional and reinforce proper examination of the gingival attachment is a normal part of ongoing dental care</a:t>
            </a:r>
          </a:p>
        </p:txBody>
      </p:sp>
      <p:sp>
        <p:nvSpPr>
          <p:cNvPr id="4" name="Oval 3"/>
          <p:cNvSpPr/>
          <p:nvPr/>
        </p:nvSpPr>
        <p:spPr>
          <a:xfrm>
            <a:off x="7848600" y="360363"/>
            <a:ext cx="990600" cy="935037"/>
          </a:xfrm>
          <a:prstGeom prst="ellipse">
            <a:avLst/>
          </a:prstGeom>
          <a:solidFill>
            <a:srgbClr val="365F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0</a:t>
            </a:r>
          </a:p>
        </p:txBody>
      </p:sp>
      <p:sp>
        <p:nvSpPr>
          <p:cNvPr id="30725" name="Rectangle 1"/>
          <p:cNvSpPr>
            <a:spLocks noChangeArrowheads="1"/>
          </p:cNvSpPr>
          <p:nvPr/>
        </p:nvSpPr>
        <p:spPr bwMode="auto">
          <a:xfrm>
            <a:off x="295275" y="5780088"/>
            <a:ext cx="8686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ts val="600"/>
              </a:spcBef>
              <a:spcAft>
                <a:spcPts val="600"/>
              </a:spcAft>
              <a:buFontTx/>
              <a:buNone/>
            </a:pPr>
            <a:r>
              <a:rPr lang="en-US" altLang="en-US" sz="1200" i="1" dirty="0">
                <a:solidFill>
                  <a:srgbClr val="000000"/>
                </a:solidFill>
                <a:ea typeface="ＭＳ Ｐゴシック" pitchFamily="34" charset="-128"/>
              </a:rPr>
              <a:t>Source: Epstein et al. 2014.</a:t>
            </a:r>
            <a:endParaRPr lang="en-US" altLang="en-US" sz="1200" b="1" i="1"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altLang="en-US" dirty="0"/>
              <a:t>Xerostomia</a:t>
            </a:r>
          </a:p>
        </p:txBody>
      </p:sp>
      <p:graphicFrame>
        <p:nvGraphicFramePr>
          <p:cNvPr id="2" name="Content Placeholder 1"/>
          <p:cNvGraphicFramePr>
            <a:graphicFrameLocks noGrp="1"/>
          </p:cNvGraphicFramePr>
          <p:nvPr>
            <p:ph idx="1"/>
          </p:nvPr>
        </p:nvGraphicFramePr>
        <p:xfrm>
          <a:off x="457200" y="1323474"/>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Oval 3"/>
          <p:cNvSpPr/>
          <p:nvPr/>
        </p:nvSpPr>
        <p:spPr>
          <a:xfrm>
            <a:off x="7848600" y="360363"/>
            <a:ext cx="990600" cy="935037"/>
          </a:xfrm>
          <a:prstGeom prst="ellipse">
            <a:avLst/>
          </a:prstGeom>
          <a:solidFill>
            <a:srgbClr val="365F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0</a:t>
            </a:r>
          </a:p>
        </p:txBody>
      </p:sp>
      <p:sp>
        <p:nvSpPr>
          <p:cNvPr id="31749" name="Rectangle 1"/>
          <p:cNvSpPr>
            <a:spLocks noChangeArrowheads="1"/>
          </p:cNvSpPr>
          <p:nvPr/>
        </p:nvSpPr>
        <p:spPr bwMode="auto">
          <a:xfrm>
            <a:off x="295275" y="5780088"/>
            <a:ext cx="8686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ts val="600"/>
              </a:spcBef>
              <a:spcAft>
                <a:spcPts val="600"/>
              </a:spcAft>
              <a:buFontTx/>
              <a:buNone/>
            </a:pPr>
            <a:r>
              <a:rPr lang="en-US" altLang="en-US" sz="1200" i="1" dirty="0">
                <a:solidFill>
                  <a:srgbClr val="000000"/>
                </a:solidFill>
                <a:ea typeface="ＭＳ Ｐゴシック" pitchFamily="34" charset="-128"/>
              </a:rPr>
              <a:t>Source: Epstein et al. 2014. Friedman et al. 2008. Kumar et al. 2011. Epstein et al. 2012. </a:t>
            </a:r>
            <a:endParaRPr lang="en-US" altLang="en-US" sz="1200" b="1" i="1"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altLang="en-US" dirty="0"/>
              <a:t>Osteonecrosis</a:t>
            </a:r>
          </a:p>
        </p:txBody>
      </p:sp>
      <p:sp>
        <p:nvSpPr>
          <p:cNvPr id="32771" name="Content Placeholder 2"/>
          <p:cNvSpPr>
            <a:spLocks noGrp="1"/>
          </p:cNvSpPr>
          <p:nvPr>
            <p:ph idx="1"/>
          </p:nvPr>
        </p:nvSpPr>
        <p:spPr/>
        <p:txBody>
          <a:bodyPr/>
          <a:lstStyle/>
          <a:p>
            <a:r>
              <a:rPr lang="en-US" altLang="en-US" sz="2400" dirty="0"/>
              <a:t>Monitor for swelling of the jaw and/or jaw pain indicating possible osteonecrosis</a:t>
            </a:r>
          </a:p>
          <a:p>
            <a:r>
              <a:rPr lang="en-US" altLang="en-US" sz="2400" dirty="0"/>
              <a:t>Administer conservative treatment protocols, such as broad-spectrum antibiotics and daily saline or aqueous chlorhexidine gluconate irrigations for early-stage lesions</a:t>
            </a:r>
          </a:p>
          <a:p>
            <a:r>
              <a:rPr lang="en-US" altLang="en-US" sz="2400" dirty="0"/>
              <a:t>Refer to a head and neck surgeon for consideration of hyperbaric oxygen therapy for early and intermediate lesions, for debridement of necrotic bone while undergoing conservative management, or for external mandible bony exposure through the skin</a:t>
            </a:r>
          </a:p>
        </p:txBody>
      </p:sp>
      <p:sp>
        <p:nvSpPr>
          <p:cNvPr id="4" name="Oval 3"/>
          <p:cNvSpPr/>
          <p:nvPr/>
        </p:nvSpPr>
        <p:spPr>
          <a:xfrm>
            <a:off x="7848600" y="360363"/>
            <a:ext cx="990600" cy="935037"/>
          </a:xfrm>
          <a:prstGeom prst="ellipse">
            <a:avLst/>
          </a:prstGeom>
          <a:solidFill>
            <a:srgbClr val="365F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0</a:t>
            </a:r>
          </a:p>
        </p:txBody>
      </p:sp>
      <p:sp>
        <p:nvSpPr>
          <p:cNvPr id="32773" name="Rectangle 1"/>
          <p:cNvSpPr>
            <a:spLocks noChangeArrowheads="1"/>
          </p:cNvSpPr>
          <p:nvPr/>
        </p:nvSpPr>
        <p:spPr bwMode="auto">
          <a:xfrm>
            <a:off x="295275" y="5780088"/>
            <a:ext cx="86868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ts val="600"/>
              </a:spcBef>
              <a:spcAft>
                <a:spcPts val="600"/>
              </a:spcAft>
              <a:buNone/>
            </a:pPr>
            <a:r>
              <a:rPr lang="en-US" altLang="en-US" sz="1200" i="1" dirty="0">
                <a:solidFill>
                  <a:srgbClr val="000000"/>
                </a:solidFill>
                <a:ea typeface="ＭＳ Ｐゴシック" pitchFamily="34" charset="-128"/>
              </a:rPr>
              <a:t>Source: Epstein et al. 2012. </a:t>
            </a:r>
            <a:endParaRPr lang="en-US" altLang="en-US" sz="1200" b="1" i="1"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altLang="en-US" dirty="0"/>
              <a:t>Oral Infections/Candidiasis</a:t>
            </a:r>
          </a:p>
        </p:txBody>
      </p:sp>
      <p:graphicFrame>
        <p:nvGraphicFramePr>
          <p:cNvPr id="2" name="Content Placeholder 1"/>
          <p:cNvGraphicFramePr>
            <a:graphicFrameLocks noGrp="1"/>
          </p:cNvGraphicFramePr>
          <p:nvPr>
            <p:ph idx="1"/>
          </p:nvPr>
        </p:nvGraphicFramePr>
        <p:xfrm>
          <a:off x="447675" y="1219200"/>
          <a:ext cx="83820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Oval 3"/>
          <p:cNvSpPr/>
          <p:nvPr/>
        </p:nvSpPr>
        <p:spPr>
          <a:xfrm>
            <a:off x="7848600" y="360363"/>
            <a:ext cx="990600" cy="935037"/>
          </a:xfrm>
          <a:prstGeom prst="ellipse">
            <a:avLst/>
          </a:prstGeom>
          <a:solidFill>
            <a:srgbClr val="365F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0</a:t>
            </a:r>
          </a:p>
        </p:txBody>
      </p:sp>
      <p:sp>
        <p:nvSpPr>
          <p:cNvPr id="33797" name="Rectangle 1"/>
          <p:cNvSpPr>
            <a:spLocks noChangeArrowheads="1"/>
          </p:cNvSpPr>
          <p:nvPr/>
        </p:nvSpPr>
        <p:spPr bwMode="auto">
          <a:xfrm>
            <a:off x="295275" y="5780088"/>
            <a:ext cx="8686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ts val="600"/>
              </a:spcBef>
              <a:spcAft>
                <a:spcPts val="600"/>
              </a:spcAft>
              <a:buFontTx/>
              <a:buNone/>
            </a:pPr>
            <a:r>
              <a:rPr lang="en-US" altLang="en-US" sz="1200" i="1" dirty="0">
                <a:solidFill>
                  <a:srgbClr val="000000"/>
                </a:solidFill>
                <a:ea typeface="ＭＳ Ｐゴシック" pitchFamily="34" charset="-128"/>
              </a:rPr>
              <a:t>Sources: Epstein et al. 2014. Epstein et al. 2012. Bar Ad et al. 2010. </a:t>
            </a:r>
            <a:endParaRPr lang="en-US" altLang="en-US" sz="1200" b="1" i="1"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Psychosocial Effects</a:t>
            </a:r>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329099058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altLang="en-US" dirty="0"/>
              <a:t>Body and Self-Image</a:t>
            </a:r>
          </a:p>
        </p:txBody>
      </p:sp>
      <p:graphicFrame>
        <p:nvGraphicFramePr>
          <p:cNvPr id="2" name="Content Placeholder 1"/>
          <p:cNvGraphicFramePr>
            <a:graphicFrameLocks noGrp="1"/>
          </p:cNvGraphicFramePr>
          <p:nvPr>
            <p:ph idx="1"/>
          </p:nvPr>
        </p:nvGraphicFramePr>
        <p:xfrm>
          <a:off x="457200" y="11430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Oval 3"/>
          <p:cNvSpPr/>
          <p:nvPr/>
        </p:nvSpPr>
        <p:spPr>
          <a:xfrm>
            <a:off x="7848600" y="360363"/>
            <a:ext cx="990600" cy="935037"/>
          </a:xfrm>
          <a:prstGeom prst="ellipse">
            <a:avLst/>
          </a:prstGeom>
          <a:solidFill>
            <a:srgbClr val="365F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IIA, IA</a:t>
            </a:r>
          </a:p>
        </p:txBody>
      </p:sp>
      <p:sp>
        <p:nvSpPr>
          <p:cNvPr id="34821" name="Rectangle 1"/>
          <p:cNvSpPr>
            <a:spLocks noChangeArrowheads="1"/>
          </p:cNvSpPr>
          <p:nvPr/>
        </p:nvSpPr>
        <p:spPr bwMode="auto">
          <a:xfrm>
            <a:off x="295275" y="5780088"/>
            <a:ext cx="8686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ts val="600"/>
              </a:spcBef>
              <a:spcAft>
                <a:spcPts val="600"/>
              </a:spcAft>
              <a:buFontTx/>
              <a:buNone/>
            </a:pPr>
            <a:r>
              <a:rPr lang="en-US" altLang="en-US" sz="1200" i="1" dirty="0">
                <a:solidFill>
                  <a:srgbClr val="000000"/>
                </a:solidFill>
                <a:ea typeface="ＭＳ Ｐゴシック" pitchFamily="34" charset="-128"/>
              </a:rPr>
              <a:t>Sources: Fingeret et al. 2012. Lang et al. 2013. Funk et al. 2012. </a:t>
            </a:r>
            <a:endParaRPr lang="en-US" altLang="en-US" sz="1200" b="1" i="1"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3"/>
          <p:cNvSpPr>
            <a:spLocks noGrp="1"/>
          </p:cNvSpPr>
          <p:nvPr>
            <p:ph type="title"/>
          </p:nvPr>
        </p:nvSpPr>
        <p:spPr/>
        <p:txBody>
          <a:bodyPr/>
          <a:lstStyle/>
          <a:p>
            <a:r>
              <a:rPr lang="en-US" altLang="en-US" dirty="0"/>
              <a:t>Importance of Guidelines</a:t>
            </a: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3638196993"/>
              </p:ext>
            </p:extLst>
          </p:nvPr>
        </p:nvGraphicFramePr>
        <p:xfrm>
          <a:off x="457200" y="12954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altLang="en-US" dirty="0"/>
              <a:t>Distress/Depression/Anxiety</a:t>
            </a:r>
          </a:p>
        </p:txBody>
      </p:sp>
      <p:sp>
        <p:nvSpPr>
          <p:cNvPr id="35843" name="Content Placeholder 2"/>
          <p:cNvSpPr>
            <a:spLocks noGrp="1"/>
          </p:cNvSpPr>
          <p:nvPr>
            <p:ph idx="1"/>
          </p:nvPr>
        </p:nvSpPr>
        <p:spPr>
          <a:xfrm>
            <a:off x="457200" y="1295400"/>
            <a:ext cx="8229600" cy="4267200"/>
          </a:xfrm>
          <a:solidFill>
            <a:srgbClr val="FFEAD5"/>
          </a:solidFill>
        </p:spPr>
        <p:txBody>
          <a:bodyPr/>
          <a:lstStyle/>
          <a:p>
            <a:r>
              <a:rPr lang="en-US" altLang="en-US" sz="2400" dirty="0"/>
              <a:t>Assess for distress, depression and/or anxiety periodically (3 months post treatment and at least annually) ideally using a validated screening tool</a:t>
            </a:r>
          </a:p>
          <a:p>
            <a:r>
              <a:rPr lang="en-US" altLang="en-US" sz="2400" dirty="0"/>
              <a:t>Offer in-office counseling and/or pharmacotherapy and/or refer to appropriate psycho-oncology and mental health resources as clinically indicated if signs of distress, depression or anxiety are present </a:t>
            </a:r>
          </a:p>
          <a:p>
            <a:r>
              <a:rPr lang="en-US" altLang="en-US" sz="2400" dirty="0"/>
              <a:t>Refer to mental health specialists for specific QoL concerns, such as social workers for issues like financial and employment challenges or addiction specialists for substance abuse</a:t>
            </a:r>
          </a:p>
        </p:txBody>
      </p:sp>
      <p:sp>
        <p:nvSpPr>
          <p:cNvPr id="4" name="Oval 3"/>
          <p:cNvSpPr/>
          <p:nvPr/>
        </p:nvSpPr>
        <p:spPr>
          <a:xfrm>
            <a:off x="7848600" y="360363"/>
            <a:ext cx="990600" cy="935037"/>
          </a:xfrm>
          <a:prstGeom prst="ellipse">
            <a:avLst/>
          </a:prstGeom>
          <a:solidFill>
            <a:srgbClr val="365F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I</a:t>
            </a:r>
          </a:p>
        </p:txBody>
      </p:sp>
      <p:sp>
        <p:nvSpPr>
          <p:cNvPr id="35845" name="Rectangle 1"/>
          <p:cNvSpPr>
            <a:spLocks noChangeArrowheads="1"/>
          </p:cNvSpPr>
          <p:nvPr/>
        </p:nvSpPr>
        <p:spPr bwMode="auto">
          <a:xfrm>
            <a:off x="295275" y="5638800"/>
            <a:ext cx="8686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ts val="600"/>
              </a:spcBef>
              <a:spcAft>
                <a:spcPts val="600"/>
              </a:spcAft>
              <a:buFontTx/>
              <a:buNone/>
            </a:pPr>
            <a:r>
              <a:rPr lang="en-US" altLang="en-US" sz="1200" i="1" dirty="0">
                <a:solidFill>
                  <a:srgbClr val="000000"/>
                </a:solidFill>
                <a:ea typeface="ＭＳ Ｐゴシック" pitchFamily="34" charset="-128"/>
              </a:rPr>
              <a:t>Sources: Holland et al. 2015. Andersen et al. 2015. Lewinsohn et al. 1997. Radloff. 1977. Krebber et al. 2014. Zigmond et al. 1983. Boyes et al. 2009. Hoffman et al. 2009. Kim et al. 2015. </a:t>
            </a:r>
            <a:endParaRPr lang="en-US" altLang="en-US" sz="1200" b="1" i="1"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pPr>
              <a:defRPr/>
            </a:pPr>
            <a:r>
              <a:rPr lang="en-US" altLang="en-US" dirty="0"/>
              <a:t>Health Promotion</a:t>
            </a:r>
          </a:p>
        </p:txBody>
      </p:sp>
      <p:sp>
        <p:nvSpPr>
          <p:cNvPr id="36867" name="Text Placeholder 1"/>
          <p:cNvSpPr>
            <a:spLocks noGrp="1"/>
          </p:cNvSpPr>
          <p:nvPr>
            <p:ph type="body" idx="1"/>
          </p:nvPr>
        </p:nvSpPr>
        <p:spPr/>
        <p:txBody>
          <a:bodyPr/>
          <a:lstStyle/>
          <a:p>
            <a:endParaRPr lang="en-US" altLang="en-US"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457200" y="152400"/>
            <a:ext cx="8229600" cy="1143000"/>
          </a:xfrm>
        </p:spPr>
        <p:txBody>
          <a:bodyPr/>
          <a:lstStyle/>
          <a:p>
            <a:r>
              <a:rPr lang="en-US" altLang="en-US" sz="3200" dirty="0"/>
              <a:t>Health Promotion Recommendations</a:t>
            </a:r>
          </a:p>
        </p:txBody>
      </p:sp>
      <p:graphicFrame>
        <p:nvGraphicFramePr>
          <p:cNvPr id="2" name="Content Placeholder 1"/>
          <p:cNvGraphicFramePr>
            <a:graphicFrameLocks noGrp="1"/>
          </p:cNvGraphicFramePr>
          <p:nvPr>
            <p:ph idx="1"/>
          </p:nvPr>
        </p:nvGraphicFramePr>
        <p:xfrm>
          <a:off x="800100" y="1002193"/>
          <a:ext cx="8001000" cy="44080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Oval 4"/>
          <p:cNvSpPr/>
          <p:nvPr/>
        </p:nvSpPr>
        <p:spPr>
          <a:xfrm>
            <a:off x="2895600" y="1274763"/>
            <a:ext cx="990600" cy="935037"/>
          </a:xfrm>
          <a:prstGeom prst="ellipse">
            <a:avLst/>
          </a:prstGeom>
          <a:solidFill>
            <a:srgbClr val="365F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III, I, IA</a:t>
            </a:r>
          </a:p>
        </p:txBody>
      </p:sp>
      <p:sp>
        <p:nvSpPr>
          <p:cNvPr id="6" name="Oval 5"/>
          <p:cNvSpPr/>
          <p:nvPr/>
        </p:nvSpPr>
        <p:spPr>
          <a:xfrm>
            <a:off x="723900" y="1303195"/>
            <a:ext cx="990600" cy="935038"/>
          </a:xfrm>
          <a:prstGeom prst="ellipse">
            <a:avLst/>
          </a:prstGeom>
          <a:solidFill>
            <a:srgbClr val="365F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0</a:t>
            </a:r>
          </a:p>
        </p:txBody>
      </p:sp>
      <p:sp>
        <p:nvSpPr>
          <p:cNvPr id="7" name="Oval 6"/>
          <p:cNvSpPr/>
          <p:nvPr/>
        </p:nvSpPr>
        <p:spPr>
          <a:xfrm>
            <a:off x="5295900" y="1239593"/>
            <a:ext cx="990600" cy="935038"/>
          </a:xfrm>
          <a:prstGeom prst="ellipse">
            <a:avLst/>
          </a:prstGeom>
          <a:solidFill>
            <a:srgbClr val="365F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I</a:t>
            </a:r>
          </a:p>
        </p:txBody>
      </p:sp>
      <p:sp>
        <p:nvSpPr>
          <p:cNvPr id="8" name="Oval 7"/>
          <p:cNvSpPr/>
          <p:nvPr/>
        </p:nvSpPr>
        <p:spPr>
          <a:xfrm>
            <a:off x="1905000" y="4191000"/>
            <a:ext cx="990600" cy="935038"/>
          </a:xfrm>
          <a:prstGeom prst="ellipse">
            <a:avLst/>
          </a:prstGeom>
          <a:solidFill>
            <a:srgbClr val="365F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III, 0, IA</a:t>
            </a:r>
          </a:p>
        </p:txBody>
      </p:sp>
      <p:sp>
        <p:nvSpPr>
          <p:cNvPr id="9" name="Oval 8"/>
          <p:cNvSpPr/>
          <p:nvPr/>
        </p:nvSpPr>
        <p:spPr>
          <a:xfrm>
            <a:off x="4343400" y="4191000"/>
            <a:ext cx="990600" cy="935038"/>
          </a:xfrm>
          <a:prstGeom prst="ellipse">
            <a:avLst/>
          </a:prstGeom>
          <a:solidFill>
            <a:srgbClr val="365F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IA, III, 0</a:t>
            </a:r>
          </a:p>
        </p:txBody>
      </p:sp>
      <p:sp>
        <p:nvSpPr>
          <p:cNvPr id="10" name="Oval 9"/>
          <p:cNvSpPr/>
          <p:nvPr/>
        </p:nvSpPr>
        <p:spPr>
          <a:xfrm>
            <a:off x="6784643" y="4267200"/>
            <a:ext cx="990600" cy="935038"/>
          </a:xfrm>
          <a:prstGeom prst="ellipse">
            <a:avLst/>
          </a:prstGeom>
          <a:solidFill>
            <a:srgbClr val="365F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0</a:t>
            </a:r>
          </a:p>
        </p:txBody>
      </p:sp>
      <p:sp>
        <p:nvSpPr>
          <p:cNvPr id="37898" name="Rectangle 1"/>
          <p:cNvSpPr>
            <a:spLocks noChangeArrowheads="1"/>
          </p:cNvSpPr>
          <p:nvPr/>
        </p:nvSpPr>
        <p:spPr bwMode="auto">
          <a:xfrm>
            <a:off x="457200" y="5304347"/>
            <a:ext cx="86868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ts val="600"/>
              </a:spcBef>
              <a:spcAft>
                <a:spcPts val="600"/>
              </a:spcAft>
              <a:buFontTx/>
              <a:buNone/>
            </a:pPr>
            <a:r>
              <a:rPr lang="en-US" altLang="en-US" sz="1200" i="1" dirty="0">
                <a:solidFill>
                  <a:srgbClr val="000000"/>
                </a:solidFill>
                <a:ea typeface="ＭＳ Ｐゴシック" pitchFamily="34" charset="-128"/>
              </a:rPr>
              <a:t>Sources: Rock et al. 2012. Berg et al. 2013. Epstein et al. 2012. Epstein et al. 2014. Rogers et al. 2006. Hashibe et al. 2013. Samuel et al. 2013. McNeely et al. 2012. Freedman et al. 2007. IARC. 1988. Morris et al. 2011. Howren et al. 2013. Parson et al. 2010. Kawahara et al. 1998. Do Ka et al. 2003. Jerjes et al. 2012. Nayan et al. 2013. </a:t>
            </a:r>
            <a:r>
              <a:rPr lang="da-DK" altLang="en-US" sz="1200" i="1" dirty="0">
                <a:solidFill>
                  <a:srgbClr val="000000"/>
                </a:solidFill>
                <a:ea typeface="ＭＳ Ｐゴシック" pitchFamily="34" charset="-128"/>
              </a:rPr>
              <a:t>Blot et al. 1988. Browman et al. 1993. IARC. 2010. Zevallos et al. 2009. Arcavi et al. 2004. Moller et al. 2003. Smith et al. 1996. Zhang et al. 2009.</a:t>
            </a:r>
            <a:endParaRPr lang="en-US" altLang="en-US" sz="1200" b="1" i="1"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Care Coordination and Practice Implications</a:t>
            </a:r>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94808536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228600" y="304800"/>
            <a:ext cx="8763000" cy="1143000"/>
          </a:xfrm>
        </p:spPr>
        <p:txBody>
          <a:bodyPr/>
          <a:lstStyle/>
          <a:p>
            <a:r>
              <a:rPr lang="en-US" altLang="en-US" sz="3200" dirty="0"/>
              <a:t>Care Coordination </a:t>
            </a:r>
            <a:br>
              <a:rPr lang="en-US" altLang="en-US" sz="3200" dirty="0"/>
            </a:br>
            <a:r>
              <a:rPr lang="en-US" altLang="en-US" sz="3200" dirty="0"/>
              <a:t>and Practice Implications</a:t>
            </a:r>
          </a:p>
        </p:txBody>
      </p:sp>
      <p:graphicFrame>
        <p:nvGraphicFramePr>
          <p:cNvPr id="2" name="Content Placeholder 1"/>
          <p:cNvGraphicFramePr>
            <a:graphicFrameLocks noGrp="1"/>
          </p:cNvGraphicFramePr>
          <p:nvPr>
            <p:ph idx="1"/>
          </p:nvPr>
        </p:nvGraphicFramePr>
        <p:xfrm>
          <a:off x="609600" y="1552073"/>
          <a:ext cx="7772400" cy="4191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Oval 4"/>
          <p:cNvSpPr/>
          <p:nvPr/>
        </p:nvSpPr>
        <p:spPr>
          <a:xfrm>
            <a:off x="7848600" y="409575"/>
            <a:ext cx="990600" cy="933450"/>
          </a:xfrm>
          <a:prstGeom prst="ellipse">
            <a:avLst/>
          </a:prstGeom>
          <a:solidFill>
            <a:srgbClr val="365F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0, III</a:t>
            </a:r>
          </a:p>
        </p:txBody>
      </p:sp>
      <p:sp>
        <p:nvSpPr>
          <p:cNvPr id="38917" name="Rectangle 1"/>
          <p:cNvSpPr>
            <a:spLocks noChangeArrowheads="1"/>
          </p:cNvSpPr>
          <p:nvPr/>
        </p:nvSpPr>
        <p:spPr bwMode="auto">
          <a:xfrm>
            <a:off x="304800" y="5638800"/>
            <a:ext cx="86868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ts val="600"/>
              </a:spcBef>
              <a:spcAft>
                <a:spcPts val="600"/>
              </a:spcAft>
              <a:buFontTx/>
              <a:buNone/>
            </a:pPr>
            <a:r>
              <a:rPr lang="en-US" altLang="en-US" sz="1200" i="1" dirty="0">
                <a:solidFill>
                  <a:srgbClr val="000000"/>
                </a:solidFill>
                <a:ea typeface="ＭＳ Ｐゴシック" pitchFamily="34" charset="-128"/>
              </a:rPr>
              <a:t>Sources: Mao et al. 2009. Dawes et al. 2015. Institute of Medicine. 2005. Palmer et al. 2015. Stricker et al. 2011. Kim et al. 2010. Given et al. 2012. </a:t>
            </a:r>
            <a:endParaRPr lang="en-US" altLang="en-US" sz="1200" b="1" i="1" dirty="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Case Study</a:t>
            </a:r>
          </a:p>
        </p:txBody>
      </p:sp>
      <p:pic>
        <p:nvPicPr>
          <p:cNvPr id="39939"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54275" y="1430338"/>
            <a:ext cx="4327525" cy="264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altLang="en-US" dirty="0"/>
              <a:t>Case Study</a:t>
            </a:r>
          </a:p>
        </p:txBody>
      </p:sp>
      <p:sp>
        <p:nvSpPr>
          <p:cNvPr id="4099" name="TextBox 2"/>
          <p:cNvSpPr txBox="1">
            <a:spLocks noChangeArrowheads="1"/>
          </p:cNvSpPr>
          <p:nvPr/>
        </p:nvSpPr>
        <p:spPr bwMode="auto">
          <a:xfrm>
            <a:off x="228600" y="1219200"/>
            <a:ext cx="8686800"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4000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1">
              <a:spcBef>
                <a:spcPct val="0"/>
              </a:spcBef>
              <a:buFontTx/>
              <a:buNone/>
            </a:pPr>
            <a:r>
              <a:rPr lang="en-US" altLang="en-US" sz="1700" dirty="0"/>
              <a:t>Mr. H is  a married, 70 year old Caucasian male now two months out from triple therapy for recurrent Squamous cell cancer of the left ear canal. Mr. H has had reconstruction, but his appearance is noticeably altered. At previous visits Mr. H has expressed concern over body image. At this visit, he also reports reduced neck rotation. </a:t>
            </a:r>
          </a:p>
          <a:p>
            <a:pPr lvl="1">
              <a:spcBef>
                <a:spcPct val="0"/>
              </a:spcBef>
              <a:buFontTx/>
              <a:buNone/>
            </a:pPr>
            <a:endParaRPr lang="en-US" altLang="en-US" sz="1700" dirty="0"/>
          </a:p>
          <a:p>
            <a:pPr lvl="1">
              <a:spcBef>
                <a:spcPct val="0"/>
              </a:spcBef>
              <a:buFontTx/>
              <a:buNone/>
            </a:pPr>
            <a:r>
              <a:rPr lang="en-US" altLang="en-US" sz="1700" dirty="0"/>
              <a:t>PMH (cancer): Prior to referral, Mr. H underwent surgical resection of ear skin and completed radiation. Within one month patient developed left facial paralysis, neck node and ear pain.</a:t>
            </a:r>
          </a:p>
          <a:p>
            <a:pPr lvl="1">
              <a:spcBef>
                <a:spcPct val="0"/>
              </a:spcBef>
              <a:buFontTx/>
              <a:buNone/>
            </a:pPr>
            <a:endParaRPr lang="en-US" altLang="en-US" sz="1700" dirty="0"/>
          </a:p>
          <a:p>
            <a:pPr lvl="1">
              <a:spcBef>
                <a:spcPct val="0"/>
              </a:spcBef>
              <a:buFontTx/>
              <a:buNone/>
            </a:pPr>
            <a:r>
              <a:rPr lang="en-US" altLang="en-US" sz="1700" dirty="0"/>
              <a:t>PMH: Liver transplant for cirrhosis; Diabetes; Hypertension; Chronic kidney disease; Hyperlipidemia; GERD; Osteoporosis</a:t>
            </a:r>
          </a:p>
          <a:p>
            <a:pPr lvl="1">
              <a:spcBef>
                <a:spcPct val="0"/>
              </a:spcBef>
              <a:buFontTx/>
              <a:buNone/>
            </a:pPr>
            <a:endParaRPr lang="en-US" altLang="en-US" sz="1700" dirty="0"/>
          </a:p>
          <a:p>
            <a:pPr lvl="1">
              <a:spcBef>
                <a:spcPct val="0"/>
              </a:spcBef>
              <a:buFontTx/>
              <a:buNone/>
            </a:pPr>
            <a:r>
              <a:rPr lang="en-US" altLang="en-US" sz="1700" dirty="0"/>
              <a:t>Medications include: amlodipine; aspirin; atenolol; bupropion; Insulin; </a:t>
            </a:r>
            <a:r>
              <a:rPr lang="en-US" altLang="en-US" sz="1700" dirty="0" err="1"/>
              <a:t>pregablin</a:t>
            </a:r>
            <a:r>
              <a:rPr lang="en-US" altLang="en-US" sz="1700" dirty="0"/>
              <a:t>; omeprazole; multi vitamin; niacin; choline </a:t>
            </a:r>
            <a:r>
              <a:rPr lang="en-US" altLang="en-US" sz="1700" dirty="0" err="1"/>
              <a:t>Fenofibrate</a:t>
            </a:r>
            <a:r>
              <a:rPr lang="en-US" altLang="en-US" sz="1700" dirty="0"/>
              <a:t>; ophthalmic; ophthalmic </a:t>
            </a:r>
            <a:r>
              <a:rPr lang="en-US" altLang="en-US" sz="1700" dirty="0" err="1"/>
              <a:t>hydroxpropyl</a:t>
            </a:r>
            <a:r>
              <a:rPr lang="en-US" altLang="en-US" sz="1700" dirty="0"/>
              <a:t> cellulose; ophthalmic erythromycin; acetaminophen with codeine</a:t>
            </a:r>
          </a:p>
          <a:p>
            <a:pPr lvl="1">
              <a:spcBef>
                <a:spcPct val="0"/>
              </a:spcBef>
              <a:buFontTx/>
              <a:buNone/>
            </a:pPr>
            <a:endParaRPr lang="en-US" altLang="en-US" sz="1700" dirty="0"/>
          </a:p>
          <a:p>
            <a:pPr lvl="1">
              <a:spcBef>
                <a:spcPct val="0"/>
              </a:spcBef>
              <a:buFontTx/>
              <a:buNone/>
            </a:pPr>
            <a:r>
              <a:rPr lang="en-US" altLang="en-US" sz="1700" dirty="0"/>
              <a:t>BP: 130/74  BMI: 24.6 </a:t>
            </a:r>
          </a:p>
          <a:p>
            <a:pPr>
              <a:spcBef>
                <a:spcPct val="0"/>
              </a:spcBef>
              <a:buFontTx/>
              <a:buNone/>
            </a:pPr>
            <a:endParaRPr lang="en-US" altLang="en-US" sz="1800" dirty="0"/>
          </a:p>
        </p:txBody>
      </p:sp>
    </p:spTree>
    <p:extLst>
      <p:ext uri="{BB962C8B-B14F-4D97-AF65-F5344CB8AC3E}">
        <p14:creationId xmlns:p14="http://schemas.microsoft.com/office/powerpoint/2010/main" val="269499977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altLang="en-US" dirty="0"/>
              <a:t>Case Study Question</a:t>
            </a:r>
          </a:p>
        </p:txBody>
      </p:sp>
      <p:sp>
        <p:nvSpPr>
          <p:cNvPr id="5123" name="Content Placeholder 2"/>
          <p:cNvSpPr>
            <a:spLocks noGrp="1"/>
          </p:cNvSpPr>
          <p:nvPr>
            <p:ph idx="1"/>
          </p:nvPr>
        </p:nvSpPr>
        <p:spPr>
          <a:xfrm>
            <a:off x="457200" y="1295400"/>
            <a:ext cx="8229600" cy="4525963"/>
          </a:xfrm>
        </p:spPr>
        <p:txBody>
          <a:bodyPr/>
          <a:lstStyle/>
          <a:p>
            <a:pPr marL="0" indent="0">
              <a:buFontTx/>
              <a:buNone/>
            </a:pPr>
            <a:r>
              <a:rPr lang="en-US" altLang="en-US" sz="1900" dirty="0"/>
              <a:t>During this visit, Mr. H expresses that he continues to feel anxious and would be uncomfortable around others if he returned to the gym. He also states that he would have difficulty working out because he cannot turn his head as easily as he used to. Which of the  following interventions will best help Mr. H at this time? </a:t>
            </a:r>
          </a:p>
          <a:p>
            <a:pPr marL="0" indent="0">
              <a:buFontTx/>
              <a:buNone/>
            </a:pPr>
            <a:endParaRPr lang="en-US" altLang="en-US" sz="1900" dirty="0"/>
          </a:p>
          <a:p>
            <a:pPr marL="0" indent="0">
              <a:buFontTx/>
              <a:buNone/>
            </a:pPr>
            <a:r>
              <a:rPr lang="en-US" altLang="en-US" sz="1900" dirty="0"/>
              <a:t>     A. Shorten the time interval between his next visit and review pain  </a:t>
            </a:r>
            <a:br>
              <a:rPr lang="en-US" altLang="en-US" sz="1900" dirty="0"/>
            </a:br>
            <a:r>
              <a:rPr lang="en-US" altLang="en-US" sz="1900" dirty="0"/>
              <a:t>          management strategies </a:t>
            </a:r>
          </a:p>
          <a:p>
            <a:pPr marL="0" indent="0">
              <a:buFontTx/>
              <a:buNone/>
            </a:pPr>
            <a:endParaRPr lang="en-US" altLang="en-US" sz="1900" dirty="0"/>
          </a:p>
          <a:p>
            <a:pPr marL="0" indent="0">
              <a:buFontTx/>
              <a:buNone/>
            </a:pPr>
            <a:r>
              <a:rPr lang="en-US" altLang="en-US" sz="1900" dirty="0"/>
              <a:t>     B. Order a psychosocial evaluation and assess for lymphedema </a:t>
            </a:r>
          </a:p>
          <a:p>
            <a:pPr marL="0" indent="0">
              <a:buFontTx/>
              <a:buNone/>
            </a:pPr>
            <a:endParaRPr lang="en-US" altLang="en-US" sz="1900" dirty="0"/>
          </a:p>
          <a:p>
            <a:pPr marL="0" indent="0">
              <a:buFontTx/>
              <a:buNone/>
            </a:pPr>
            <a:r>
              <a:rPr lang="en-US" altLang="en-US" sz="1900" dirty="0"/>
              <a:t>     C. Sign his return to work medical leave forms</a:t>
            </a:r>
          </a:p>
          <a:p>
            <a:pPr marL="0" indent="0">
              <a:buFontTx/>
              <a:buNone/>
            </a:pPr>
            <a:endParaRPr lang="en-US" altLang="en-US" sz="1900" dirty="0"/>
          </a:p>
          <a:p>
            <a:pPr marL="0" indent="0">
              <a:buFontTx/>
              <a:buNone/>
            </a:pPr>
            <a:r>
              <a:rPr lang="en-US" altLang="en-US" sz="1900" dirty="0"/>
              <a:t>     D. Order a  CT scan  prior to next visit.</a:t>
            </a:r>
          </a:p>
          <a:p>
            <a:pPr marL="0" indent="0">
              <a:buFontTx/>
              <a:buNone/>
            </a:pPr>
            <a:r>
              <a:rPr lang="en-US" altLang="en-US" sz="2000" dirty="0"/>
              <a:t>     </a:t>
            </a:r>
          </a:p>
        </p:txBody>
      </p:sp>
    </p:spTree>
    <p:extLst>
      <p:ext uri="{BB962C8B-B14F-4D97-AF65-F5344CB8AC3E}">
        <p14:creationId xmlns:p14="http://schemas.microsoft.com/office/powerpoint/2010/main" val="270670756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altLang="en-US" dirty="0"/>
              <a:t>Case Study: Answer &amp; Discussion</a:t>
            </a:r>
          </a:p>
        </p:txBody>
      </p:sp>
      <p:sp>
        <p:nvSpPr>
          <p:cNvPr id="6147" name="Content Placeholder 2"/>
          <p:cNvSpPr>
            <a:spLocks noGrp="1"/>
          </p:cNvSpPr>
          <p:nvPr>
            <p:ph idx="1"/>
          </p:nvPr>
        </p:nvSpPr>
        <p:spPr>
          <a:xfrm>
            <a:off x="457200" y="1371600"/>
            <a:ext cx="8229600" cy="4525963"/>
          </a:xfrm>
        </p:spPr>
        <p:txBody>
          <a:bodyPr/>
          <a:lstStyle/>
          <a:p>
            <a:pPr marL="0" indent="0">
              <a:buFontTx/>
              <a:buNone/>
            </a:pPr>
            <a:r>
              <a:rPr lang="en-US" altLang="en-US" sz="1900" dirty="0"/>
              <a:t>During this visit, Mr. H expresses that he continues to feel anxious and would be uncomfortable around others if he returned to the gym. He also states that he would have difficulty working out because he cannot turn his head as easily as he used to. Which of the  following interventions will best help Mr. H at this time? </a:t>
            </a:r>
          </a:p>
          <a:p>
            <a:pPr marL="0" indent="0">
              <a:buFontTx/>
              <a:buNone/>
            </a:pPr>
            <a:endParaRPr lang="en-US" altLang="en-US" sz="1900" dirty="0"/>
          </a:p>
          <a:p>
            <a:pPr marL="0" indent="0">
              <a:buFontTx/>
              <a:buNone/>
            </a:pPr>
            <a:r>
              <a:rPr lang="en-US" altLang="en-US" sz="1900" dirty="0"/>
              <a:t>     A. Shorten the time interval between his next visit and review pain  </a:t>
            </a:r>
            <a:br>
              <a:rPr lang="en-US" altLang="en-US" sz="1900" dirty="0"/>
            </a:br>
            <a:r>
              <a:rPr lang="en-US" altLang="en-US" sz="1900" dirty="0"/>
              <a:t>          management strategies </a:t>
            </a:r>
          </a:p>
          <a:p>
            <a:pPr marL="0" indent="0">
              <a:buFontTx/>
              <a:buNone/>
            </a:pPr>
            <a:endParaRPr lang="en-US" altLang="en-US" sz="1900" dirty="0"/>
          </a:p>
          <a:p>
            <a:pPr marL="0" indent="0">
              <a:buFontTx/>
              <a:buNone/>
            </a:pPr>
            <a:r>
              <a:rPr lang="en-US" altLang="en-US" sz="1900" dirty="0"/>
              <a:t>     </a:t>
            </a:r>
            <a:r>
              <a:rPr lang="en-US" altLang="en-US" sz="1900" b="1" dirty="0">
                <a:solidFill>
                  <a:schemeClr val="accent2"/>
                </a:solidFill>
              </a:rPr>
              <a:t>B. Order a psychosocial evaluation and assess for lymphedema</a:t>
            </a:r>
            <a:r>
              <a:rPr lang="en-US" altLang="en-US" sz="1900" dirty="0"/>
              <a:t> </a:t>
            </a:r>
          </a:p>
          <a:p>
            <a:pPr marL="0" indent="0">
              <a:buFontTx/>
              <a:buNone/>
            </a:pPr>
            <a:endParaRPr lang="en-US" altLang="en-US" sz="1900" dirty="0"/>
          </a:p>
          <a:p>
            <a:pPr marL="0" indent="0">
              <a:buFontTx/>
              <a:buNone/>
            </a:pPr>
            <a:r>
              <a:rPr lang="en-US" altLang="en-US" sz="1900" dirty="0"/>
              <a:t>     C. Sign his return to work medical leave forms</a:t>
            </a:r>
          </a:p>
          <a:p>
            <a:pPr marL="0" indent="0">
              <a:buFontTx/>
              <a:buNone/>
            </a:pPr>
            <a:endParaRPr lang="en-US" altLang="en-US" sz="1900" dirty="0"/>
          </a:p>
          <a:p>
            <a:pPr marL="0" indent="0">
              <a:buFontTx/>
              <a:buNone/>
            </a:pPr>
            <a:r>
              <a:rPr lang="en-US" altLang="en-US" sz="1900" dirty="0"/>
              <a:t>     D. Order a  CT scan  prior to next visit.</a:t>
            </a:r>
          </a:p>
          <a:p>
            <a:pPr marL="0" indent="0">
              <a:buFontTx/>
              <a:buNone/>
            </a:pPr>
            <a:r>
              <a:rPr lang="en-US" altLang="en-US" sz="2000" dirty="0"/>
              <a:t>     </a:t>
            </a:r>
          </a:p>
        </p:txBody>
      </p:sp>
    </p:spTree>
    <p:extLst>
      <p:ext uri="{BB962C8B-B14F-4D97-AF65-F5344CB8AC3E}">
        <p14:creationId xmlns:p14="http://schemas.microsoft.com/office/powerpoint/2010/main" val="46579782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US" altLang="en-US" dirty="0"/>
              <a:t>Conclusion</a:t>
            </a:r>
          </a:p>
        </p:txBody>
      </p:sp>
      <p:sp>
        <p:nvSpPr>
          <p:cNvPr id="4" name="Content Placeholder 2"/>
          <p:cNvSpPr txBox="1">
            <a:spLocks/>
          </p:cNvSpPr>
          <p:nvPr/>
        </p:nvSpPr>
        <p:spPr bwMode="auto">
          <a:xfrm>
            <a:off x="457200" y="12954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None/>
            </a:pPr>
            <a:r>
              <a:rPr lang="en-US" altLang="en-US" dirty="0"/>
              <a:t>In this lesson you learned to:</a:t>
            </a:r>
          </a:p>
          <a:p>
            <a:r>
              <a:rPr lang="en-US" altLang="en-US" kern="0" dirty="0"/>
              <a:t>Describe how to care for head and neck cancer survivors as outlined in the American Cancer Society Head and Neck Cancer Survivorship Care Guideline.</a:t>
            </a:r>
          </a:p>
          <a:p>
            <a:r>
              <a:rPr lang="en-US" altLang="en-US" kern="0" dirty="0"/>
              <a:t>Demonstrate understanding of a primary care clinician’s role in providing clinical follow-up care to head and neck cancer survivors.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57200" y="76200"/>
            <a:ext cx="8229600" cy="1143000"/>
          </a:xfrm>
        </p:spPr>
        <p:txBody>
          <a:bodyPr/>
          <a:lstStyle/>
          <a:p>
            <a:r>
              <a:rPr lang="en-US" altLang="en-US" dirty="0"/>
              <a:t>Guideline Development Process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77257568"/>
              </p:ext>
            </p:extLst>
          </p:nvPr>
        </p:nvGraphicFramePr>
        <p:xfrm>
          <a:off x="152400" y="990600"/>
          <a:ext cx="8763000" cy="495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en-US" altLang="en-US" dirty="0"/>
              <a:t>Acknowledgment</a:t>
            </a:r>
          </a:p>
        </p:txBody>
      </p:sp>
      <p:sp>
        <p:nvSpPr>
          <p:cNvPr id="45059" name="Content Placeholder 2"/>
          <p:cNvSpPr>
            <a:spLocks noGrp="1"/>
          </p:cNvSpPr>
          <p:nvPr>
            <p:ph idx="1"/>
          </p:nvPr>
        </p:nvSpPr>
        <p:spPr/>
        <p:txBody>
          <a:bodyPr/>
          <a:lstStyle/>
          <a:p>
            <a:pPr marL="0" indent="0" algn="ctr">
              <a:buFontTx/>
              <a:buNone/>
            </a:pPr>
            <a:r>
              <a:rPr lang="en-US" altLang="en-US" dirty="0"/>
              <a:t>We are grateful for the support of CDC cooperative agreement #5U55DP003054.</a:t>
            </a:r>
          </a:p>
          <a:p>
            <a:pPr marL="0" indent="0" algn="ctr">
              <a:buFontTx/>
              <a:buNone/>
            </a:pPr>
            <a:endParaRPr lang="en-US" altLang="en-US" dirty="0"/>
          </a:p>
          <a:p>
            <a:pPr marL="0" indent="0" algn="ctr">
              <a:buFontTx/>
              <a:buNone/>
            </a:pPr>
            <a:r>
              <a:rPr lang="en-US" altLang="en-US" sz="2400" dirty="0"/>
              <a:t>Penelope S. Fisher, MS, RN, CORLN</a:t>
            </a:r>
          </a:p>
          <a:p>
            <a:pPr marL="0" indent="0" algn="ctr">
              <a:buFontTx/>
              <a:buNone/>
            </a:pPr>
            <a:r>
              <a:rPr lang="en-US" altLang="en-US" sz="2400" dirty="0"/>
              <a:t> Clinical Instructor of Otolaryngology,</a:t>
            </a:r>
          </a:p>
          <a:p>
            <a:pPr marL="0" indent="0" algn="ctr">
              <a:buFontTx/>
              <a:buNone/>
            </a:pPr>
            <a:r>
              <a:rPr lang="en-US" altLang="en-US" sz="2400" dirty="0"/>
              <a:t>Miller School of Medicine, </a:t>
            </a:r>
          </a:p>
          <a:p>
            <a:pPr marL="0" indent="0" algn="ctr">
              <a:buFontTx/>
              <a:buNone/>
            </a:pPr>
            <a:r>
              <a:rPr lang="en-US" altLang="en-US" sz="2400" dirty="0"/>
              <a:t>Department of Otolaryngology, </a:t>
            </a:r>
          </a:p>
          <a:p>
            <a:pPr marL="0" indent="0" algn="ctr">
              <a:buFontTx/>
              <a:buNone/>
            </a:pPr>
            <a:r>
              <a:rPr lang="en-US" altLang="en-US" sz="2400" dirty="0"/>
              <a:t>Division of Head and Neck Surgery, </a:t>
            </a:r>
          </a:p>
          <a:p>
            <a:pPr marL="0" indent="0" algn="ctr">
              <a:buFontTx/>
              <a:buNone/>
            </a:pPr>
            <a:r>
              <a:rPr lang="en-US" altLang="en-US" sz="2400" dirty="0"/>
              <a:t>University of Miami</a:t>
            </a:r>
          </a:p>
          <a:p>
            <a:pPr marL="0" indent="0" algn="ctr">
              <a:buFontTx/>
              <a:buNone/>
            </a:pPr>
            <a:endParaRPr lang="en-US" altLang="en-US" dirty="0"/>
          </a:p>
          <a:p>
            <a:pPr marL="0" indent="0">
              <a:buFontTx/>
              <a:buNone/>
            </a:pPr>
            <a:endParaRPr lang="en-US" alt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Head and Neck Cancer Survivorship</a:t>
            </a:r>
          </a:p>
        </p:txBody>
      </p:sp>
    </p:spTree>
  </p:cSld>
  <p:clrMapOvr>
    <a:masterClrMapping/>
  </p:clrMapOvr>
</p:sld>
</file>

<file path=ppt/theme/theme1.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2272</TotalTime>
  <Words>11329</Words>
  <Application>Microsoft Office PowerPoint</Application>
  <PresentationFormat>On-screen Show (4:3)</PresentationFormat>
  <Paragraphs>1009</Paragraphs>
  <Slides>80</Slides>
  <Notes>79</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80</vt:i4>
      </vt:variant>
    </vt:vector>
  </HeadingPairs>
  <TitlesOfParts>
    <vt:vector size="88" baseType="lpstr">
      <vt:lpstr>Aptos</vt:lpstr>
      <vt:lpstr>Aptos Display</vt:lpstr>
      <vt:lpstr>Arial</vt:lpstr>
      <vt:lpstr>Calibri</vt:lpstr>
      <vt:lpstr>Times New Roman</vt:lpstr>
      <vt:lpstr>Trebuchet MS</vt:lpstr>
      <vt:lpstr>1_Default Design</vt:lpstr>
      <vt:lpstr>Office Theme</vt:lpstr>
      <vt:lpstr>PowerPoint Presentation</vt:lpstr>
      <vt:lpstr>Summary of Potential Long-Term &amp; Late Effects of Head and Neck Cancer and its Treatment</vt:lpstr>
      <vt:lpstr>Disclosures</vt:lpstr>
      <vt:lpstr>PowerPoint Presentation</vt:lpstr>
      <vt:lpstr>Learning Objective</vt:lpstr>
      <vt:lpstr>American Cancer Society (ACS) Cancer Survivorship CARE Clinical Practice Guidelines</vt:lpstr>
      <vt:lpstr>Importance of Guidelines</vt:lpstr>
      <vt:lpstr>Guideline Development Process</vt:lpstr>
      <vt:lpstr>Head and Neck Cancer Survivorship</vt:lpstr>
      <vt:lpstr>Head and Neck Cancer (HNC) Sites</vt:lpstr>
      <vt:lpstr>Head and Neck Cancer (HNC)</vt:lpstr>
      <vt:lpstr>Types of Treatment for HNC</vt:lpstr>
      <vt:lpstr>HNC Treatments By Stage &amp; Outcomes</vt:lpstr>
      <vt:lpstr>HNC Survivorship</vt:lpstr>
      <vt:lpstr>Physical Long-Term and Late Effects</vt:lpstr>
      <vt:lpstr>Long-term and Late Effects</vt:lpstr>
      <vt:lpstr>Risk Factors for Physical Effects</vt:lpstr>
      <vt:lpstr>Physical Effects: Musculoskeletal &amp; Neuromuscular</vt:lpstr>
      <vt:lpstr>Physical Effects: General</vt:lpstr>
      <vt:lpstr>Physical Effects: General</vt:lpstr>
      <vt:lpstr>Oral Effects</vt:lpstr>
      <vt:lpstr>Potential Effects of Surgery</vt:lpstr>
      <vt:lpstr>Potential Effects of Radiation Therapy</vt:lpstr>
      <vt:lpstr>Potential Effects of Chemotherapy</vt:lpstr>
      <vt:lpstr>Psychosocial Long-Term and Late Effects</vt:lpstr>
      <vt:lpstr>Potential Psychosocial Effects</vt:lpstr>
      <vt:lpstr>Distress</vt:lpstr>
      <vt:lpstr>Potential General Psychosocial Effects</vt:lpstr>
      <vt:lpstr>Case Study</vt:lpstr>
      <vt:lpstr>Case Study</vt:lpstr>
      <vt:lpstr>Case Study: Answer &amp; Brief Discussion</vt:lpstr>
      <vt:lpstr>Conclusion</vt:lpstr>
      <vt:lpstr>Acknowledgment</vt:lpstr>
      <vt:lpstr>Head and Neck Cancer Survivorship Care Guideline for Primary Care Clinicians</vt:lpstr>
      <vt:lpstr>Disclosures</vt:lpstr>
      <vt:lpstr>PowerPoint Presentation</vt:lpstr>
      <vt:lpstr>Learning Objectives</vt:lpstr>
      <vt:lpstr>Levels of Evidence</vt:lpstr>
      <vt:lpstr>American Cancer Society Head and Neck Cancer (HNC) Survivorship Care Guideline</vt:lpstr>
      <vt:lpstr>Surveillance for Recurrence</vt:lpstr>
      <vt:lpstr>HNC Surveillance Recommendations</vt:lpstr>
      <vt:lpstr>Screening for Second  Primary Cancers</vt:lpstr>
      <vt:lpstr>Screening Recommendations</vt:lpstr>
      <vt:lpstr>Assessment and Management of Long-term and Late Effects</vt:lpstr>
      <vt:lpstr>Long-term and Late Effects</vt:lpstr>
      <vt:lpstr>Physical Effects:  Musculoskeletal and Neuromuscular</vt:lpstr>
      <vt:lpstr>Spinal Accessory Nerve Palsy</vt:lpstr>
      <vt:lpstr>Cervical Dystonia/ Muscle Spasms/Neuropathies</vt:lpstr>
      <vt:lpstr>Shoulder Dysfunction</vt:lpstr>
      <vt:lpstr>Trismus</vt:lpstr>
      <vt:lpstr>Physical Effects: General</vt:lpstr>
      <vt:lpstr>Dysphagia/Aspiration/Stricture</vt:lpstr>
      <vt:lpstr>Gastroesophageal Reflux Disease (GERD)</vt:lpstr>
      <vt:lpstr>Lymphedema</vt:lpstr>
      <vt:lpstr>Fatigue</vt:lpstr>
      <vt:lpstr>Altered or Loss of Taste</vt:lpstr>
      <vt:lpstr>Hearing Loss, Vertigo,  Vestibular Neuropathy</vt:lpstr>
      <vt:lpstr>Sleep Disturbance/Sleep Apnea</vt:lpstr>
      <vt:lpstr>Speech/Voice</vt:lpstr>
      <vt:lpstr>Hypothyroidism</vt:lpstr>
      <vt:lpstr>Physical Effects: Oral HEALTH</vt:lpstr>
      <vt:lpstr>Oral and Dental Surveillance</vt:lpstr>
      <vt:lpstr>Caries</vt:lpstr>
      <vt:lpstr>Periodontitis</vt:lpstr>
      <vt:lpstr>Xerostomia</vt:lpstr>
      <vt:lpstr>Osteonecrosis</vt:lpstr>
      <vt:lpstr>Oral Infections/Candidiasis</vt:lpstr>
      <vt:lpstr>Psychosocial Effects</vt:lpstr>
      <vt:lpstr>Body and Self-Image</vt:lpstr>
      <vt:lpstr>Distress/Depression/Anxiety</vt:lpstr>
      <vt:lpstr>Health Promotion</vt:lpstr>
      <vt:lpstr>Health Promotion Recommendations</vt:lpstr>
      <vt:lpstr>Care Coordination and Practice Implications</vt:lpstr>
      <vt:lpstr>Care Coordination  and Practice Implications</vt:lpstr>
      <vt:lpstr>Case Study</vt:lpstr>
      <vt:lpstr>Case Study</vt:lpstr>
      <vt:lpstr>Case Study Question</vt:lpstr>
      <vt:lpstr>Case Study: Answer &amp; Discussion</vt:lpstr>
      <vt:lpstr>Conclusion</vt:lpstr>
      <vt:lpstr>Acknowledgment</vt:lpstr>
    </vt:vector>
  </TitlesOfParts>
  <Company>GWUMC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Monique Dyson</dc:creator>
  <cp:lastModifiedBy>Angell, Kelly</cp:lastModifiedBy>
  <cp:revision>107</cp:revision>
  <cp:lastPrinted>2016-01-21T19:09:34Z</cp:lastPrinted>
  <dcterms:created xsi:type="dcterms:W3CDTF">2012-11-27T15:55:07Z</dcterms:created>
  <dcterms:modified xsi:type="dcterms:W3CDTF">2025-05-16T11:43:19Z</dcterms:modified>
</cp:coreProperties>
</file>