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4" r:id="rId2"/>
  </p:sldMasterIdLst>
  <p:notesMasterIdLst>
    <p:notesMasterId r:id="rId103"/>
  </p:notesMasterIdLst>
  <p:handoutMasterIdLst>
    <p:handoutMasterId r:id="rId104"/>
  </p:handoutMasterIdLst>
  <p:sldIdLst>
    <p:sldId id="498" r:id="rId3"/>
    <p:sldId id="365" r:id="rId4"/>
    <p:sldId id="497" r:id="rId5"/>
    <p:sldId id="280" r:id="rId6"/>
    <p:sldId id="263" r:id="rId7"/>
    <p:sldId id="266" r:id="rId8"/>
    <p:sldId id="268" r:id="rId9"/>
    <p:sldId id="269" r:id="rId10"/>
    <p:sldId id="270" r:id="rId11"/>
    <p:sldId id="475" r:id="rId12"/>
    <p:sldId id="265" r:id="rId13"/>
    <p:sldId id="273" r:id="rId14"/>
    <p:sldId id="476" r:id="rId15"/>
    <p:sldId id="274" r:id="rId16"/>
    <p:sldId id="484" r:id="rId17"/>
    <p:sldId id="488" r:id="rId18"/>
    <p:sldId id="477" r:id="rId19"/>
    <p:sldId id="275" r:id="rId20"/>
    <p:sldId id="490" r:id="rId21"/>
    <p:sldId id="491" r:id="rId22"/>
    <p:sldId id="276" r:id="rId23"/>
    <p:sldId id="485" r:id="rId24"/>
    <p:sldId id="482" r:id="rId25"/>
    <p:sldId id="481" r:id="rId26"/>
    <p:sldId id="486" r:id="rId27"/>
    <p:sldId id="487" r:id="rId28"/>
    <p:sldId id="277" r:id="rId29"/>
    <p:sldId id="478" r:id="rId30"/>
    <p:sldId id="262" r:id="rId31"/>
    <p:sldId id="278" r:id="rId32"/>
    <p:sldId id="258" r:id="rId33"/>
    <p:sldId id="494" r:id="rId34"/>
    <p:sldId id="281" r:id="rId35"/>
    <p:sldId id="493" r:id="rId36"/>
    <p:sldId id="283" r:id="rId37"/>
    <p:sldId id="492" r:id="rId38"/>
    <p:sldId id="279" r:id="rId39"/>
    <p:sldId id="271" r:id="rId40"/>
    <p:sldId id="489" r:id="rId41"/>
    <p:sldId id="284" r:id="rId42"/>
    <p:sldId id="473" r:id="rId43"/>
    <p:sldId id="479" r:id="rId44"/>
    <p:sldId id="480" r:id="rId45"/>
    <p:sldId id="483" r:id="rId46"/>
    <p:sldId id="496" r:id="rId47"/>
    <p:sldId id="474" r:id="rId48"/>
    <p:sldId id="499" r:id="rId49"/>
    <p:sldId id="564" r:id="rId50"/>
    <p:sldId id="318" r:id="rId51"/>
    <p:sldId id="565" r:id="rId52"/>
    <p:sldId id="305" r:id="rId53"/>
    <p:sldId id="309" r:id="rId54"/>
    <p:sldId id="310" r:id="rId55"/>
    <p:sldId id="311" r:id="rId56"/>
    <p:sldId id="549" r:id="rId57"/>
    <p:sldId id="260" r:id="rId58"/>
    <p:sldId id="537" r:id="rId59"/>
    <p:sldId id="286" r:id="rId60"/>
    <p:sldId id="526" r:id="rId61"/>
    <p:sldId id="553" r:id="rId62"/>
    <p:sldId id="554" r:id="rId63"/>
    <p:sldId id="530" r:id="rId64"/>
    <p:sldId id="514" r:id="rId65"/>
    <p:sldId id="540" r:id="rId66"/>
    <p:sldId id="321" r:id="rId67"/>
    <p:sldId id="518" r:id="rId68"/>
    <p:sldId id="461" r:id="rId69"/>
    <p:sldId id="560" r:id="rId70"/>
    <p:sldId id="538" r:id="rId71"/>
    <p:sldId id="566" r:id="rId72"/>
    <p:sldId id="557" r:id="rId73"/>
    <p:sldId id="555" r:id="rId74"/>
    <p:sldId id="524" r:id="rId75"/>
    <p:sldId id="282" r:id="rId76"/>
    <p:sldId id="319" r:id="rId77"/>
    <p:sldId id="539" r:id="rId78"/>
    <p:sldId id="541" r:id="rId79"/>
    <p:sldId id="314" r:id="rId80"/>
    <p:sldId id="546" r:id="rId81"/>
    <p:sldId id="547" r:id="rId82"/>
    <p:sldId id="558" r:id="rId83"/>
    <p:sldId id="559" r:id="rId84"/>
    <p:sldId id="548" r:id="rId85"/>
    <p:sldId id="544" r:id="rId86"/>
    <p:sldId id="543" r:id="rId87"/>
    <p:sldId id="545" r:id="rId88"/>
    <p:sldId id="561" r:id="rId89"/>
    <p:sldId id="562" r:id="rId90"/>
    <p:sldId id="563" r:id="rId91"/>
    <p:sldId id="294" r:id="rId92"/>
    <p:sldId id="567" r:id="rId93"/>
    <p:sldId id="519" r:id="rId94"/>
    <p:sldId id="520" r:id="rId95"/>
    <p:sldId id="521" r:id="rId96"/>
    <p:sldId id="525" r:id="rId97"/>
    <p:sldId id="532" r:id="rId98"/>
    <p:sldId id="534" r:id="rId99"/>
    <p:sldId id="550" r:id="rId100"/>
    <p:sldId id="551" r:id="rId101"/>
    <p:sldId id="568"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498"/>
            <p14:sldId id="365"/>
            <p14:sldId id="497"/>
            <p14:sldId id="280"/>
            <p14:sldId id="263"/>
            <p14:sldId id="266"/>
            <p14:sldId id="268"/>
            <p14:sldId id="269"/>
            <p14:sldId id="270"/>
            <p14:sldId id="475"/>
            <p14:sldId id="265"/>
            <p14:sldId id="273"/>
            <p14:sldId id="476"/>
            <p14:sldId id="274"/>
            <p14:sldId id="484"/>
            <p14:sldId id="488"/>
            <p14:sldId id="477"/>
            <p14:sldId id="275"/>
            <p14:sldId id="490"/>
            <p14:sldId id="491"/>
            <p14:sldId id="276"/>
            <p14:sldId id="485"/>
            <p14:sldId id="482"/>
            <p14:sldId id="481"/>
            <p14:sldId id="486"/>
            <p14:sldId id="487"/>
            <p14:sldId id="277"/>
            <p14:sldId id="478"/>
            <p14:sldId id="262"/>
            <p14:sldId id="278"/>
            <p14:sldId id="258"/>
            <p14:sldId id="494"/>
            <p14:sldId id="281"/>
            <p14:sldId id="493"/>
            <p14:sldId id="283"/>
            <p14:sldId id="492"/>
            <p14:sldId id="279"/>
            <p14:sldId id="271"/>
            <p14:sldId id="489"/>
            <p14:sldId id="284"/>
            <p14:sldId id="473"/>
            <p14:sldId id="479"/>
            <p14:sldId id="480"/>
            <p14:sldId id="483"/>
            <p14:sldId id="496"/>
            <p14:sldId id="474"/>
            <p14:sldId id="499"/>
            <p14:sldId id="564"/>
            <p14:sldId id="318"/>
            <p14:sldId id="565"/>
            <p14:sldId id="305"/>
            <p14:sldId id="309"/>
            <p14:sldId id="310"/>
            <p14:sldId id="311"/>
            <p14:sldId id="549"/>
            <p14:sldId id="260"/>
            <p14:sldId id="537"/>
            <p14:sldId id="286"/>
            <p14:sldId id="526"/>
            <p14:sldId id="553"/>
            <p14:sldId id="554"/>
            <p14:sldId id="530"/>
            <p14:sldId id="514"/>
            <p14:sldId id="540"/>
            <p14:sldId id="321"/>
            <p14:sldId id="518"/>
            <p14:sldId id="461"/>
            <p14:sldId id="560"/>
            <p14:sldId id="538"/>
            <p14:sldId id="566"/>
            <p14:sldId id="557"/>
            <p14:sldId id="555"/>
            <p14:sldId id="524"/>
            <p14:sldId id="282"/>
            <p14:sldId id="319"/>
            <p14:sldId id="539"/>
            <p14:sldId id="541"/>
            <p14:sldId id="314"/>
            <p14:sldId id="546"/>
            <p14:sldId id="547"/>
            <p14:sldId id="558"/>
            <p14:sldId id="559"/>
            <p14:sldId id="548"/>
            <p14:sldId id="544"/>
            <p14:sldId id="543"/>
            <p14:sldId id="545"/>
            <p14:sldId id="561"/>
            <p14:sldId id="562"/>
            <p14:sldId id="563"/>
            <p14:sldId id="294"/>
            <p14:sldId id="567"/>
            <p14:sldId id="519"/>
            <p14:sldId id="520"/>
            <p14:sldId id="521"/>
            <p14:sldId id="525"/>
            <p14:sldId id="532"/>
            <p14:sldId id="534"/>
            <p14:sldId id="550"/>
            <p14:sldId id="551"/>
            <p14:sldId id="5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 Chapman" initials="MC" lastIdx="11" clrIdx="0">
    <p:extLst>
      <p:ext uri="{19B8F6BF-5375-455C-9EA6-DF929625EA0E}">
        <p15:presenceInfo xmlns:p15="http://schemas.microsoft.com/office/powerpoint/2012/main" userId="b976dd98c68ce25e" providerId="Windows Live"/>
      </p:ext>
    </p:extLst>
  </p:cmAuthor>
  <p:cmAuthor id="2" name="Brazinskaite, Ruta" initials="BR" lastIdx="1" clrIdx="1">
    <p:extLst>
      <p:ext uri="{19B8F6BF-5375-455C-9EA6-DF929625EA0E}">
        <p15:presenceInfo xmlns:p15="http://schemas.microsoft.com/office/powerpoint/2012/main" userId="S-1-5-21-2551908886-1609939859-1204051493-404416" providerId="AD"/>
      </p:ext>
    </p:extLst>
  </p:cmAuthor>
  <p:cmAuthor id="3" name="Megan Slocum" initials="MS" lastIdx="6" clrIdx="2">
    <p:extLst>
      <p:ext uri="{19B8F6BF-5375-455C-9EA6-DF929625EA0E}">
        <p15:presenceInfo xmlns:p15="http://schemas.microsoft.com/office/powerpoint/2012/main" userId="S-1-5-21-1187140794-1310806971-709122288-602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000000"/>
    <a:srgbClr val="FFFFFF"/>
    <a:srgbClr val="004065"/>
    <a:srgbClr val="033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7" autoAdjust="0"/>
    <p:restoredTop sz="54593" autoAdjust="0"/>
  </p:normalViewPr>
  <p:slideViewPr>
    <p:cSldViewPr>
      <p:cViewPr varScale="1">
        <p:scale>
          <a:sx n="34" d="100"/>
          <a:sy n="34" d="100"/>
        </p:scale>
        <p:origin x="2024" y="44"/>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328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8733F-6D2C-45DA-B09A-B59BC29DCF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08DA9C4-9FF8-43A6-8ED9-B7D57B3746A4}">
      <dgm:prSet phldrT="[Text]"/>
      <dgm:spPr>
        <a:solidFill>
          <a:schemeClr val="accent1">
            <a:lumMod val="50000"/>
          </a:schemeClr>
        </a:solidFill>
      </dgm:spPr>
      <dgm:t>
        <a:bodyPr/>
        <a:lstStyle/>
        <a:p>
          <a:r>
            <a:rPr lang="en-US" dirty="0"/>
            <a:t>Don’t Smoke</a:t>
          </a:r>
        </a:p>
      </dgm:t>
    </dgm:pt>
    <dgm:pt modelId="{31E3A8C3-9B24-4767-9466-BD2B8E876D92}" type="parTrans" cxnId="{B7352291-EFC6-468C-A201-40DC4D0BC501}">
      <dgm:prSet/>
      <dgm:spPr/>
      <dgm:t>
        <a:bodyPr/>
        <a:lstStyle/>
        <a:p>
          <a:endParaRPr lang="en-US"/>
        </a:p>
      </dgm:t>
    </dgm:pt>
    <dgm:pt modelId="{707C98FE-72F8-406D-BA0A-3590A14C7F8C}" type="sibTrans" cxnId="{B7352291-EFC6-468C-A201-40DC4D0BC501}">
      <dgm:prSet/>
      <dgm:spPr/>
      <dgm:t>
        <a:bodyPr/>
        <a:lstStyle/>
        <a:p>
          <a:endParaRPr lang="en-US"/>
        </a:p>
      </dgm:t>
    </dgm:pt>
    <dgm:pt modelId="{C87B39BF-1326-4EE2-B523-0D1632D98816}">
      <dgm:prSet phldrT="[Text]"/>
      <dgm:spPr>
        <a:solidFill>
          <a:schemeClr val="accent1">
            <a:lumMod val="50000"/>
          </a:schemeClr>
        </a:solidFill>
      </dgm:spPr>
      <dgm:t>
        <a:bodyPr/>
        <a:lstStyle/>
        <a:p>
          <a:r>
            <a:rPr lang="en-US" dirty="0"/>
            <a:t>Avoid secondhand smoke </a:t>
          </a:r>
        </a:p>
      </dgm:t>
    </dgm:pt>
    <dgm:pt modelId="{EC02AB13-8CF1-4D91-A351-BAD3C4DA825C}" type="parTrans" cxnId="{7F614FCD-7DA7-4F80-A0D0-789046A61F8E}">
      <dgm:prSet/>
      <dgm:spPr/>
      <dgm:t>
        <a:bodyPr/>
        <a:lstStyle/>
        <a:p>
          <a:endParaRPr lang="en-US"/>
        </a:p>
      </dgm:t>
    </dgm:pt>
    <dgm:pt modelId="{60A0941A-F115-42D3-9A0C-D14CF5D593DA}" type="sibTrans" cxnId="{7F614FCD-7DA7-4F80-A0D0-789046A61F8E}">
      <dgm:prSet/>
      <dgm:spPr/>
      <dgm:t>
        <a:bodyPr/>
        <a:lstStyle/>
        <a:p>
          <a:endParaRPr lang="en-US"/>
        </a:p>
      </dgm:t>
    </dgm:pt>
    <dgm:pt modelId="{48795853-7090-44A3-BD66-02244AB9B58F}">
      <dgm:prSet phldrT="[Text]"/>
      <dgm:spPr>
        <a:solidFill>
          <a:schemeClr val="accent1">
            <a:lumMod val="50000"/>
          </a:schemeClr>
        </a:solidFill>
      </dgm:spPr>
      <dgm:t>
        <a:bodyPr/>
        <a:lstStyle/>
        <a:p>
          <a:r>
            <a:rPr lang="en-US" dirty="0"/>
            <a:t>Exercise regularly </a:t>
          </a:r>
        </a:p>
      </dgm:t>
    </dgm:pt>
    <dgm:pt modelId="{48E716CF-7DAC-4CA9-BFF9-AF73D23F5293}" type="parTrans" cxnId="{10957F9B-1E9E-43B5-9FE1-9B7F3EA27367}">
      <dgm:prSet/>
      <dgm:spPr/>
      <dgm:t>
        <a:bodyPr/>
        <a:lstStyle/>
        <a:p>
          <a:endParaRPr lang="en-US"/>
        </a:p>
      </dgm:t>
    </dgm:pt>
    <dgm:pt modelId="{377D69A4-C147-4E56-A805-112649A58260}" type="sibTrans" cxnId="{10957F9B-1E9E-43B5-9FE1-9B7F3EA27367}">
      <dgm:prSet/>
      <dgm:spPr/>
      <dgm:t>
        <a:bodyPr/>
        <a:lstStyle/>
        <a:p>
          <a:endParaRPr lang="en-US"/>
        </a:p>
      </dgm:t>
    </dgm:pt>
    <dgm:pt modelId="{0BC3C992-FF8D-4648-9330-55A11D17838F}">
      <dgm:prSet phldrT="[Text]"/>
      <dgm:spPr>
        <a:solidFill>
          <a:schemeClr val="accent1">
            <a:lumMod val="50000"/>
          </a:schemeClr>
        </a:solidFill>
      </dgm:spPr>
      <dgm:t>
        <a:bodyPr/>
        <a:lstStyle/>
        <a:p>
          <a:r>
            <a:rPr lang="en-US" dirty="0"/>
            <a:t>Avoid weight gain </a:t>
          </a:r>
        </a:p>
      </dgm:t>
    </dgm:pt>
    <dgm:pt modelId="{0679D700-6ADC-4D1D-89C7-512D4A2CA192}" type="parTrans" cxnId="{EF2548E7-4919-4AD4-B045-28F512C84F26}">
      <dgm:prSet/>
      <dgm:spPr/>
      <dgm:t>
        <a:bodyPr/>
        <a:lstStyle/>
        <a:p>
          <a:endParaRPr lang="en-US"/>
        </a:p>
      </dgm:t>
    </dgm:pt>
    <dgm:pt modelId="{D8F848CF-C1D3-4D24-B9E2-81FF642A1F55}" type="sibTrans" cxnId="{EF2548E7-4919-4AD4-B045-28F512C84F26}">
      <dgm:prSet/>
      <dgm:spPr/>
      <dgm:t>
        <a:bodyPr/>
        <a:lstStyle/>
        <a:p>
          <a:endParaRPr lang="en-US"/>
        </a:p>
      </dgm:t>
    </dgm:pt>
    <dgm:pt modelId="{92E904CA-FD57-46BB-9A1E-0E41D9DBE22E}">
      <dgm:prSet phldrT="[Text]"/>
      <dgm:spPr>
        <a:solidFill>
          <a:schemeClr val="accent1">
            <a:lumMod val="50000"/>
          </a:schemeClr>
        </a:solidFill>
      </dgm:spPr>
      <dgm:t>
        <a:bodyPr/>
        <a:lstStyle/>
        <a:p>
          <a:r>
            <a:rPr lang="en-US" dirty="0"/>
            <a:t>Eat healthy  </a:t>
          </a:r>
        </a:p>
      </dgm:t>
    </dgm:pt>
    <dgm:pt modelId="{D6AA681C-0D01-406B-9635-D4C33F7AE2FA}" type="parTrans" cxnId="{A740AC61-6FAE-410B-BF5C-871B033282CC}">
      <dgm:prSet/>
      <dgm:spPr/>
      <dgm:t>
        <a:bodyPr/>
        <a:lstStyle/>
        <a:p>
          <a:endParaRPr lang="en-US"/>
        </a:p>
      </dgm:t>
    </dgm:pt>
    <dgm:pt modelId="{F953FD4D-39A9-4F5F-9528-4D66C421EB6C}" type="sibTrans" cxnId="{A740AC61-6FAE-410B-BF5C-871B033282CC}">
      <dgm:prSet/>
      <dgm:spPr/>
      <dgm:t>
        <a:bodyPr/>
        <a:lstStyle/>
        <a:p>
          <a:endParaRPr lang="en-US"/>
        </a:p>
      </dgm:t>
    </dgm:pt>
    <dgm:pt modelId="{7D53C2BF-50F8-4BD9-BE49-AEC959DA56BF}">
      <dgm:prSet phldrT="[Text]"/>
      <dgm:spPr>
        <a:solidFill>
          <a:schemeClr val="accent1">
            <a:lumMod val="50000"/>
          </a:schemeClr>
        </a:solidFill>
      </dgm:spPr>
      <dgm:t>
        <a:bodyPr/>
        <a:lstStyle/>
        <a:p>
          <a:r>
            <a:rPr lang="en-US" dirty="0"/>
            <a:t>Limit alcohol consumption</a:t>
          </a:r>
        </a:p>
      </dgm:t>
    </dgm:pt>
    <dgm:pt modelId="{0FAA8B62-661B-4BF2-993C-6B48EA9F2A9C}" type="parTrans" cxnId="{88887900-0B10-48D6-AB2C-14B614B66D5E}">
      <dgm:prSet/>
      <dgm:spPr/>
      <dgm:t>
        <a:bodyPr/>
        <a:lstStyle/>
        <a:p>
          <a:endParaRPr lang="en-US"/>
        </a:p>
      </dgm:t>
    </dgm:pt>
    <dgm:pt modelId="{CC2D390F-1B0E-40E0-9FEE-E47E99B1BF9B}" type="sibTrans" cxnId="{88887900-0B10-48D6-AB2C-14B614B66D5E}">
      <dgm:prSet/>
      <dgm:spPr/>
      <dgm:t>
        <a:bodyPr/>
        <a:lstStyle/>
        <a:p>
          <a:endParaRPr lang="en-US"/>
        </a:p>
      </dgm:t>
    </dgm:pt>
    <dgm:pt modelId="{031F714A-CB48-40D8-85DD-D1E58DCDB704}">
      <dgm:prSet phldrT="[Text]"/>
      <dgm:spPr>
        <a:solidFill>
          <a:schemeClr val="accent1">
            <a:lumMod val="50000"/>
          </a:schemeClr>
        </a:solidFill>
      </dgm:spPr>
      <dgm:t>
        <a:bodyPr/>
        <a:lstStyle/>
        <a:p>
          <a:r>
            <a:rPr lang="en-US" dirty="0"/>
            <a:t>Screening and check-ups </a:t>
          </a:r>
        </a:p>
      </dgm:t>
    </dgm:pt>
    <dgm:pt modelId="{32F3EF7D-0A71-465F-AB5F-084DE5B623A4}" type="parTrans" cxnId="{A1245461-A37F-447F-94C7-BAACD29F66B6}">
      <dgm:prSet/>
      <dgm:spPr/>
      <dgm:t>
        <a:bodyPr/>
        <a:lstStyle/>
        <a:p>
          <a:endParaRPr lang="en-US"/>
        </a:p>
      </dgm:t>
    </dgm:pt>
    <dgm:pt modelId="{A1AD3CE6-2583-48F9-8EE7-7155C6FC658D}" type="sibTrans" cxnId="{A1245461-A37F-447F-94C7-BAACD29F66B6}">
      <dgm:prSet/>
      <dgm:spPr/>
      <dgm:t>
        <a:bodyPr/>
        <a:lstStyle/>
        <a:p>
          <a:endParaRPr lang="en-US"/>
        </a:p>
      </dgm:t>
    </dgm:pt>
    <dgm:pt modelId="{955CF2ED-AA02-4484-A003-57836BC1BF22}">
      <dgm:prSet phldrT="[Text]"/>
      <dgm:spPr>
        <a:solidFill>
          <a:schemeClr val="accent1">
            <a:lumMod val="50000"/>
          </a:schemeClr>
        </a:solidFill>
      </dgm:spPr>
      <dgm:t>
        <a:bodyPr/>
        <a:lstStyle/>
        <a:p>
          <a:r>
            <a:rPr lang="en-US" dirty="0"/>
            <a:t>Stay connected</a:t>
          </a:r>
        </a:p>
      </dgm:t>
    </dgm:pt>
    <dgm:pt modelId="{D9692007-557E-46B6-91CC-48540396261A}" type="parTrans" cxnId="{D8A1D6F7-A354-4516-ABFF-45588AE3E16C}">
      <dgm:prSet/>
      <dgm:spPr/>
      <dgm:t>
        <a:bodyPr/>
        <a:lstStyle/>
        <a:p>
          <a:endParaRPr lang="en-US"/>
        </a:p>
      </dgm:t>
    </dgm:pt>
    <dgm:pt modelId="{D4BF5A31-A485-4D56-8D99-174140972D7D}" type="sibTrans" cxnId="{D8A1D6F7-A354-4516-ABFF-45588AE3E16C}">
      <dgm:prSet/>
      <dgm:spPr/>
      <dgm:t>
        <a:bodyPr/>
        <a:lstStyle/>
        <a:p>
          <a:endParaRPr lang="en-US"/>
        </a:p>
      </dgm:t>
    </dgm:pt>
    <dgm:pt modelId="{0DAADD5F-71E6-47EB-B6F6-423DA022A343}" type="pres">
      <dgm:prSet presAssocID="{8478733F-6D2C-45DA-B09A-B59BC29DCFBA}" presName="diagram" presStyleCnt="0">
        <dgm:presLayoutVars>
          <dgm:dir/>
          <dgm:resizeHandles val="exact"/>
        </dgm:presLayoutVars>
      </dgm:prSet>
      <dgm:spPr/>
    </dgm:pt>
    <dgm:pt modelId="{3D660D32-2C36-40C2-9E11-28FEB2B5FF4F}" type="pres">
      <dgm:prSet presAssocID="{208DA9C4-9FF8-43A6-8ED9-B7D57B3746A4}" presName="node" presStyleLbl="node1" presStyleIdx="0" presStyleCnt="8">
        <dgm:presLayoutVars>
          <dgm:bulletEnabled val="1"/>
        </dgm:presLayoutVars>
      </dgm:prSet>
      <dgm:spPr/>
    </dgm:pt>
    <dgm:pt modelId="{3724C63E-BF4A-42A5-9F34-3DEF597F5297}" type="pres">
      <dgm:prSet presAssocID="{707C98FE-72F8-406D-BA0A-3590A14C7F8C}" presName="sibTrans" presStyleCnt="0"/>
      <dgm:spPr/>
    </dgm:pt>
    <dgm:pt modelId="{032C4BD6-C759-4845-9317-A34AEC61C121}" type="pres">
      <dgm:prSet presAssocID="{C87B39BF-1326-4EE2-B523-0D1632D98816}" presName="node" presStyleLbl="node1" presStyleIdx="1" presStyleCnt="8">
        <dgm:presLayoutVars>
          <dgm:bulletEnabled val="1"/>
        </dgm:presLayoutVars>
      </dgm:prSet>
      <dgm:spPr/>
    </dgm:pt>
    <dgm:pt modelId="{23E1098E-105F-40B3-8E24-37FD8668AB17}" type="pres">
      <dgm:prSet presAssocID="{60A0941A-F115-42D3-9A0C-D14CF5D593DA}" presName="sibTrans" presStyleCnt="0"/>
      <dgm:spPr/>
    </dgm:pt>
    <dgm:pt modelId="{5552F6F0-5F90-48A9-AF49-7C79A7AE1B21}" type="pres">
      <dgm:prSet presAssocID="{031F714A-CB48-40D8-85DD-D1E58DCDB704}" presName="node" presStyleLbl="node1" presStyleIdx="2" presStyleCnt="8">
        <dgm:presLayoutVars>
          <dgm:bulletEnabled val="1"/>
        </dgm:presLayoutVars>
      </dgm:prSet>
      <dgm:spPr/>
    </dgm:pt>
    <dgm:pt modelId="{AC7AE6F4-2DF6-4EBE-A3D8-2171EC5DBA9D}" type="pres">
      <dgm:prSet presAssocID="{A1AD3CE6-2583-48F9-8EE7-7155C6FC658D}" presName="sibTrans" presStyleCnt="0"/>
      <dgm:spPr/>
    </dgm:pt>
    <dgm:pt modelId="{94D1D558-E651-438B-A4E3-9A8AA88A6485}" type="pres">
      <dgm:prSet presAssocID="{955CF2ED-AA02-4484-A003-57836BC1BF22}" presName="node" presStyleLbl="node1" presStyleIdx="3" presStyleCnt="8">
        <dgm:presLayoutVars>
          <dgm:bulletEnabled val="1"/>
        </dgm:presLayoutVars>
      </dgm:prSet>
      <dgm:spPr/>
    </dgm:pt>
    <dgm:pt modelId="{36D0FCB8-A755-48C9-92E7-6FFE865A1F0B}" type="pres">
      <dgm:prSet presAssocID="{D4BF5A31-A485-4D56-8D99-174140972D7D}" presName="sibTrans" presStyleCnt="0"/>
      <dgm:spPr/>
    </dgm:pt>
    <dgm:pt modelId="{566A759E-23A3-4D0A-A068-77B4547B73B0}" type="pres">
      <dgm:prSet presAssocID="{48795853-7090-44A3-BD66-02244AB9B58F}" presName="node" presStyleLbl="node1" presStyleIdx="4" presStyleCnt="8">
        <dgm:presLayoutVars>
          <dgm:bulletEnabled val="1"/>
        </dgm:presLayoutVars>
      </dgm:prSet>
      <dgm:spPr/>
    </dgm:pt>
    <dgm:pt modelId="{EEE7D081-D340-401F-A6CE-49773D16700B}" type="pres">
      <dgm:prSet presAssocID="{377D69A4-C147-4E56-A805-112649A58260}" presName="sibTrans" presStyleCnt="0"/>
      <dgm:spPr/>
    </dgm:pt>
    <dgm:pt modelId="{5E5917A6-44EE-4197-81D0-707FCE03F9E9}" type="pres">
      <dgm:prSet presAssocID="{0BC3C992-FF8D-4648-9330-55A11D17838F}" presName="node" presStyleLbl="node1" presStyleIdx="5" presStyleCnt="8">
        <dgm:presLayoutVars>
          <dgm:bulletEnabled val="1"/>
        </dgm:presLayoutVars>
      </dgm:prSet>
      <dgm:spPr/>
    </dgm:pt>
    <dgm:pt modelId="{BA99CD3F-8324-4064-93A0-0C394F3E992E}" type="pres">
      <dgm:prSet presAssocID="{D8F848CF-C1D3-4D24-B9E2-81FF642A1F55}" presName="sibTrans" presStyleCnt="0"/>
      <dgm:spPr/>
    </dgm:pt>
    <dgm:pt modelId="{19802F01-67A5-49DF-899F-41DB16BFAB81}" type="pres">
      <dgm:prSet presAssocID="{92E904CA-FD57-46BB-9A1E-0E41D9DBE22E}" presName="node" presStyleLbl="node1" presStyleIdx="6" presStyleCnt="8">
        <dgm:presLayoutVars>
          <dgm:bulletEnabled val="1"/>
        </dgm:presLayoutVars>
      </dgm:prSet>
      <dgm:spPr/>
    </dgm:pt>
    <dgm:pt modelId="{D3921592-523B-4135-8043-5DB6BA0BEBEC}" type="pres">
      <dgm:prSet presAssocID="{F953FD4D-39A9-4F5F-9528-4D66C421EB6C}" presName="sibTrans" presStyleCnt="0"/>
      <dgm:spPr/>
    </dgm:pt>
    <dgm:pt modelId="{7FE6D696-1F6E-4B07-BDF7-B6A801C9D413}" type="pres">
      <dgm:prSet presAssocID="{7D53C2BF-50F8-4BD9-BE49-AEC959DA56BF}" presName="node" presStyleLbl="node1" presStyleIdx="7" presStyleCnt="8">
        <dgm:presLayoutVars>
          <dgm:bulletEnabled val="1"/>
        </dgm:presLayoutVars>
      </dgm:prSet>
      <dgm:spPr/>
    </dgm:pt>
  </dgm:ptLst>
  <dgm:cxnLst>
    <dgm:cxn modelId="{88887900-0B10-48D6-AB2C-14B614B66D5E}" srcId="{8478733F-6D2C-45DA-B09A-B59BC29DCFBA}" destId="{7D53C2BF-50F8-4BD9-BE49-AEC959DA56BF}" srcOrd="7" destOrd="0" parTransId="{0FAA8B62-661B-4BF2-993C-6B48EA9F2A9C}" sibTransId="{CC2D390F-1B0E-40E0-9FEE-E47E99B1BF9B}"/>
    <dgm:cxn modelId="{D8EF0E09-8E9F-4897-A4FB-F5192DE9628F}" type="presOf" srcId="{C87B39BF-1326-4EE2-B523-0D1632D98816}" destId="{032C4BD6-C759-4845-9317-A34AEC61C121}" srcOrd="0" destOrd="0" presId="urn:microsoft.com/office/officeart/2005/8/layout/default"/>
    <dgm:cxn modelId="{1D948D29-6287-49E6-96FE-DA84946B8FEB}" type="presOf" srcId="{208DA9C4-9FF8-43A6-8ED9-B7D57B3746A4}" destId="{3D660D32-2C36-40C2-9E11-28FEB2B5FF4F}" srcOrd="0" destOrd="0" presId="urn:microsoft.com/office/officeart/2005/8/layout/default"/>
    <dgm:cxn modelId="{DEE7545C-E80E-4748-80AB-057A4260D4D8}" type="presOf" srcId="{0BC3C992-FF8D-4648-9330-55A11D17838F}" destId="{5E5917A6-44EE-4197-81D0-707FCE03F9E9}" srcOrd="0" destOrd="0" presId="urn:microsoft.com/office/officeart/2005/8/layout/default"/>
    <dgm:cxn modelId="{A1245461-A37F-447F-94C7-BAACD29F66B6}" srcId="{8478733F-6D2C-45DA-B09A-B59BC29DCFBA}" destId="{031F714A-CB48-40D8-85DD-D1E58DCDB704}" srcOrd="2" destOrd="0" parTransId="{32F3EF7D-0A71-465F-AB5F-084DE5B623A4}" sibTransId="{A1AD3CE6-2583-48F9-8EE7-7155C6FC658D}"/>
    <dgm:cxn modelId="{A740AC61-6FAE-410B-BF5C-871B033282CC}" srcId="{8478733F-6D2C-45DA-B09A-B59BC29DCFBA}" destId="{92E904CA-FD57-46BB-9A1E-0E41D9DBE22E}" srcOrd="6" destOrd="0" parTransId="{D6AA681C-0D01-406B-9635-D4C33F7AE2FA}" sibTransId="{F953FD4D-39A9-4F5F-9528-4D66C421EB6C}"/>
    <dgm:cxn modelId="{253FEF50-4663-424E-8E2F-401FD2A45EE1}" type="presOf" srcId="{031F714A-CB48-40D8-85DD-D1E58DCDB704}" destId="{5552F6F0-5F90-48A9-AF49-7C79A7AE1B21}" srcOrd="0" destOrd="0" presId="urn:microsoft.com/office/officeart/2005/8/layout/default"/>
    <dgm:cxn modelId="{99CC5984-465A-492B-96D9-626717FC0879}" type="presOf" srcId="{8478733F-6D2C-45DA-B09A-B59BC29DCFBA}" destId="{0DAADD5F-71E6-47EB-B6F6-423DA022A343}" srcOrd="0" destOrd="0" presId="urn:microsoft.com/office/officeart/2005/8/layout/default"/>
    <dgm:cxn modelId="{B7352291-EFC6-468C-A201-40DC4D0BC501}" srcId="{8478733F-6D2C-45DA-B09A-B59BC29DCFBA}" destId="{208DA9C4-9FF8-43A6-8ED9-B7D57B3746A4}" srcOrd="0" destOrd="0" parTransId="{31E3A8C3-9B24-4767-9466-BD2B8E876D92}" sibTransId="{707C98FE-72F8-406D-BA0A-3590A14C7F8C}"/>
    <dgm:cxn modelId="{A0F9E995-9D0D-417D-A91A-053BBB0245C2}" type="presOf" srcId="{48795853-7090-44A3-BD66-02244AB9B58F}" destId="{566A759E-23A3-4D0A-A068-77B4547B73B0}" srcOrd="0" destOrd="0" presId="urn:microsoft.com/office/officeart/2005/8/layout/default"/>
    <dgm:cxn modelId="{10957F9B-1E9E-43B5-9FE1-9B7F3EA27367}" srcId="{8478733F-6D2C-45DA-B09A-B59BC29DCFBA}" destId="{48795853-7090-44A3-BD66-02244AB9B58F}" srcOrd="4" destOrd="0" parTransId="{48E716CF-7DAC-4CA9-BFF9-AF73D23F5293}" sibTransId="{377D69A4-C147-4E56-A805-112649A58260}"/>
    <dgm:cxn modelId="{8FD042A9-3756-4B6F-A55A-F1E0A20AB4E8}" type="presOf" srcId="{7D53C2BF-50F8-4BD9-BE49-AEC959DA56BF}" destId="{7FE6D696-1F6E-4B07-BDF7-B6A801C9D413}" srcOrd="0" destOrd="0" presId="urn:microsoft.com/office/officeart/2005/8/layout/default"/>
    <dgm:cxn modelId="{9340CDC0-5B46-4CCC-AD65-0280358AFBA7}" type="presOf" srcId="{955CF2ED-AA02-4484-A003-57836BC1BF22}" destId="{94D1D558-E651-438B-A4E3-9A8AA88A6485}" srcOrd="0" destOrd="0" presId="urn:microsoft.com/office/officeart/2005/8/layout/default"/>
    <dgm:cxn modelId="{7F614FCD-7DA7-4F80-A0D0-789046A61F8E}" srcId="{8478733F-6D2C-45DA-B09A-B59BC29DCFBA}" destId="{C87B39BF-1326-4EE2-B523-0D1632D98816}" srcOrd="1" destOrd="0" parTransId="{EC02AB13-8CF1-4D91-A351-BAD3C4DA825C}" sibTransId="{60A0941A-F115-42D3-9A0C-D14CF5D593DA}"/>
    <dgm:cxn modelId="{5D9941E3-A45E-4B1D-9D47-707FBB00E413}" type="presOf" srcId="{92E904CA-FD57-46BB-9A1E-0E41D9DBE22E}" destId="{19802F01-67A5-49DF-899F-41DB16BFAB81}" srcOrd="0" destOrd="0" presId="urn:microsoft.com/office/officeart/2005/8/layout/default"/>
    <dgm:cxn modelId="{EF2548E7-4919-4AD4-B045-28F512C84F26}" srcId="{8478733F-6D2C-45DA-B09A-B59BC29DCFBA}" destId="{0BC3C992-FF8D-4648-9330-55A11D17838F}" srcOrd="5" destOrd="0" parTransId="{0679D700-6ADC-4D1D-89C7-512D4A2CA192}" sibTransId="{D8F848CF-C1D3-4D24-B9E2-81FF642A1F55}"/>
    <dgm:cxn modelId="{D8A1D6F7-A354-4516-ABFF-45588AE3E16C}" srcId="{8478733F-6D2C-45DA-B09A-B59BC29DCFBA}" destId="{955CF2ED-AA02-4484-A003-57836BC1BF22}" srcOrd="3" destOrd="0" parTransId="{D9692007-557E-46B6-91CC-48540396261A}" sibTransId="{D4BF5A31-A485-4D56-8D99-174140972D7D}"/>
    <dgm:cxn modelId="{D93EABFE-EECA-41E1-9A06-D4C367F8362B}" type="presParOf" srcId="{0DAADD5F-71E6-47EB-B6F6-423DA022A343}" destId="{3D660D32-2C36-40C2-9E11-28FEB2B5FF4F}" srcOrd="0" destOrd="0" presId="urn:microsoft.com/office/officeart/2005/8/layout/default"/>
    <dgm:cxn modelId="{3D060C46-709C-45DF-B86D-172E3C88C581}" type="presParOf" srcId="{0DAADD5F-71E6-47EB-B6F6-423DA022A343}" destId="{3724C63E-BF4A-42A5-9F34-3DEF597F5297}" srcOrd="1" destOrd="0" presId="urn:microsoft.com/office/officeart/2005/8/layout/default"/>
    <dgm:cxn modelId="{3979E04F-AEF6-48E7-ABE9-1190BCC05A77}" type="presParOf" srcId="{0DAADD5F-71E6-47EB-B6F6-423DA022A343}" destId="{032C4BD6-C759-4845-9317-A34AEC61C121}" srcOrd="2" destOrd="0" presId="urn:microsoft.com/office/officeart/2005/8/layout/default"/>
    <dgm:cxn modelId="{4B1F4EA0-CF16-4B8C-BBB0-1EAA2222B571}" type="presParOf" srcId="{0DAADD5F-71E6-47EB-B6F6-423DA022A343}" destId="{23E1098E-105F-40B3-8E24-37FD8668AB17}" srcOrd="3" destOrd="0" presId="urn:microsoft.com/office/officeart/2005/8/layout/default"/>
    <dgm:cxn modelId="{05614D8A-A50F-4180-9C70-22AC2DAAE1C3}" type="presParOf" srcId="{0DAADD5F-71E6-47EB-B6F6-423DA022A343}" destId="{5552F6F0-5F90-48A9-AF49-7C79A7AE1B21}" srcOrd="4" destOrd="0" presId="urn:microsoft.com/office/officeart/2005/8/layout/default"/>
    <dgm:cxn modelId="{EC494D4A-AEA7-4505-839B-5F0A0E14B891}" type="presParOf" srcId="{0DAADD5F-71E6-47EB-B6F6-423DA022A343}" destId="{AC7AE6F4-2DF6-4EBE-A3D8-2171EC5DBA9D}" srcOrd="5" destOrd="0" presId="urn:microsoft.com/office/officeart/2005/8/layout/default"/>
    <dgm:cxn modelId="{7866D2B3-311E-4701-AB4E-4CEE6405C395}" type="presParOf" srcId="{0DAADD5F-71E6-47EB-B6F6-423DA022A343}" destId="{94D1D558-E651-438B-A4E3-9A8AA88A6485}" srcOrd="6" destOrd="0" presId="urn:microsoft.com/office/officeart/2005/8/layout/default"/>
    <dgm:cxn modelId="{EE6D57DA-9BCA-4BAE-A73E-6375B1C6CD9B}" type="presParOf" srcId="{0DAADD5F-71E6-47EB-B6F6-423DA022A343}" destId="{36D0FCB8-A755-48C9-92E7-6FFE865A1F0B}" srcOrd="7" destOrd="0" presId="urn:microsoft.com/office/officeart/2005/8/layout/default"/>
    <dgm:cxn modelId="{9F15B205-548A-44F4-AE76-F0591214A14E}" type="presParOf" srcId="{0DAADD5F-71E6-47EB-B6F6-423DA022A343}" destId="{566A759E-23A3-4D0A-A068-77B4547B73B0}" srcOrd="8" destOrd="0" presId="urn:microsoft.com/office/officeart/2005/8/layout/default"/>
    <dgm:cxn modelId="{A4DC126E-185B-4D16-94AD-E69EF40555AF}" type="presParOf" srcId="{0DAADD5F-71E6-47EB-B6F6-423DA022A343}" destId="{EEE7D081-D340-401F-A6CE-49773D16700B}" srcOrd="9" destOrd="0" presId="urn:microsoft.com/office/officeart/2005/8/layout/default"/>
    <dgm:cxn modelId="{6D9F2B5A-0882-4AED-AED3-D336CC45705F}" type="presParOf" srcId="{0DAADD5F-71E6-47EB-B6F6-423DA022A343}" destId="{5E5917A6-44EE-4197-81D0-707FCE03F9E9}" srcOrd="10" destOrd="0" presId="urn:microsoft.com/office/officeart/2005/8/layout/default"/>
    <dgm:cxn modelId="{08FE6619-815B-4AFF-B0AA-8CF00BA7ADBA}" type="presParOf" srcId="{0DAADD5F-71E6-47EB-B6F6-423DA022A343}" destId="{BA99CD3F-8324-4064-93A0-0C394F3E992E}" srcOrd="11" destOrd="0" presId="urn:microsoft.com/office/officeart/2005/8/layout/default"/>
    <dgm:cxn modelId="{58C5A53C-7201-4219-8D34-9C4FC462CF98}" type="presParOf" srcId="{0DAADD5F-71E6-47EB-B6F6-423DA022A343}" destId="{19802F01-67A5-49DF-899F-41DB16BFAB81}" srcOrd="12" destOrd="0" presId="urn:microsoft.com/office/officeart/2005/8/layout/default"/>
    <dgm:cxn modelId="{7414921C-AD2E-493A-B1DE-9960A5FDA823}" type="presParOf" srcId="{0DAADD5F-71E6-47EB-B6F6-423DA022A343}" destId="{D3921592-523B-4135-8043-5DB6BA0BEBEC}" srcOrd="13" destOrd="0" presId="urn:microsoft.com/office/officeart/2005/8/layout/default"/>
    <dgm:cxn modelId="{3BE29A0A-B18F-4E59-A858-0C8D2518E509}" type="presParOf" srcId="{0DAADD5F-71E6-47EB-B6F6-423DA022A343}" destId="{7FE6D696-1F6E-4B07-BDF7-B6A801C9D41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0E1EB8-6287-426F-8D22-820C47C5DE7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954E626-533A-4661-AA71-1D6473B40FCD}">
      <dgm:prSet phldrT="[Text]"/>
      <dgm:spPr>
        <a:solidFill>
          <a:srgbClr val="BBE0E3"/>
        </a:solidFill>
      </dgm:spPr>
      <dgm:t>
        <a:bodyPr/>
        <a:lstStyle/>
        <a:p>
          <a:r>
            <a:rPr lang="en-US" dirty="0">
              <a:solidFill>
                <a:srgbClr val="000000"/>
              </a:solidFill>
            </a:rPr>
            <a:t>Limit UV exposure</a:t>
          </a:r>
        </a:p>
      </dgm:t>
    </dgm:pt>
    <dgm:pt modelId="{AA4C0E1A-908A-4D86-A479-A343366F797D}" type="parTrans" cxnId="{2B12A643-54EA-49B0-82D4-288AE3868A24}">
      <dgm:prSet/>
      <dgm:spPr/>
      <dgm:t>
        <a:bodyPr/>
        <a:lstStyle/>
        <a:p>
          <a:endParaRPr lang="en-US">
            <a:solidFill>
              <a:srgbClr val="000000"/>
            </a:solidFill>
          </a:endParaRPr>
        </a:p>
      </dgm:t>
    </dgm:pt>
    <dgm:pt modelId="{7D9B973C-AF39-431A-89E1-15362073A7DA}" type="sibTrans" cxnId="{2B12A643-54EA-49B0-82D4-288AE3868A24}">
      <dgm:prSet/>
      <dgm:spPr/>
      <dgm:t>
        <a:bodyPr/>
        <a:lstStyle/>
        <a:p>
          <a:endParaRPr lang="en-US">
            <a:solidFill>
              <a:srgbClr val="000000"/>
            </a:solidFill>
          </a:endParaRPr>
        </a:p>
      </dgm:t>
    </dgm:pt>
    <dgm:pt modelId="{D00B0A90-01BF-43E6-AA9C-17EA958BA9AA}">
      <dgm:prSet phldrT="[Text]"/>
      <dgm:spPr>
        <a:solidFill>
          <a:srgbClr val="BBE0E3"/>
        </a:solidFill>
      </dgm:spPr>
      <dgm:t>
        <a:bodyPr/>
        <a:lstStyle/>
        <a:p>
          <a:r>
            <a:rPr lang="en-US" dirty="0">
              <a:solidFill>
                <a:srgbClr val="000000"/>
              </a:solidFill>
            </a:rPr>
            <a:t>Wear sunglasses that block UV radiation to protect skin around your eyes</a:t>
          </a:r>
        </a:p>
      </dgm:t>
    </dgm:pt>
    <dgm:pt modelId="{9F20FA6A-C030-43E3-829E-B3FC6D18160C}" type="parTrans" cxnId="{BE27CE89-43E5-46DD-A95E-FC430B243C9A}">
      <dgm:prSet/>
      <dgm:spPr/>
      <dgm:t>
        <a:bodyPr/>
        <a:lstStyle/>
        <a:p>
          <a:endParaRPr lang="en-US">
            <a:solidFill>
              <a:srgbClr val="000000"/>
            </a:solidFill>
          </a:endParaRPr>
        </a:p>
      </dgm:t>
    </dgm:pt>
    <dgm:pt modelId="{D4C80762-C6EF-49E3-AEE8-9C9A9C0C47B4}" type="sibTrans" cxnId="{BE27CE89-43E5-46DD-A95E-FC430B243C9A}">
      <dgm:prSet/>
      <dgm:spPr/>
      <dgm:t>
        <a:bodyPr/>
        <a:lstStyle/>
        <a:p>
          <a:endParaRPr lang="en-US">
            <a:solidFill>
              <a:srgbClr val="000000"/>
            </a:solidFill>
          </a:endParaRPr>
        </a:p>
      </dgm:t>
    </dgm:pt>
    <dgm:pt modelId="{62830ABD-C455-4900-AD7D-612A15E18280}">
      <dgm:prSet phldrT="[Text]"/>
      <dgm:spPr>
        <a:solidFill>
          <a:srgbClr val="BBE0E3"/>
        </a:solidFill>
      </dgm:spPr>
      <dgm:t>
        <a:bodyPr/>
        <a:lstStyle/>
        <a:p>
          <a:r>
            <a:rPr lang="en-US" dirty="0">
              <a:solidFill>
                <a:srgbClr val="000000"/>
              </a:solidFill>
            </a:rPr>
            <a:t>Avoid tanning beds</a:t>
          </a:r>
        </a:p>
      </dgm:t>
    </dgm:pt>
    <dgm:pt modelId="{1E91699F-131F-40A0-946A-3982FBC01158}" type="parTrans" cxnId="{3A33DC5B-3F31-4CB0-A21D-4BD74D7A8049}">
      <dgm:prSet/>
      <dgm:spPr/>
      <dgm:t>
        <a:bodyPr/>
        <a:lstStyle/>
        <a:p>
          <a:endParaRPr lang="en-US">
            <a:solidFill>
              <a:srgbClr val="000000"/>
            </a:solidFill>
          </a:endParaRPr>
        </a:p>
      </dgm:t>
    </dgm:pt>
    <dgm:pt modelId="{8FAE6AA7-A8FF-4FB9-9B71-3D5717157C42}" type="sibTrans" cxnId="{3A33DC5B-3F31-4CB0-A21D-4BD74D7A8049}">
      <dgm:prSet/>
      <dgm:spPr/>
      <dgm:t>
        <a:bodyPr/>
        <a:lstStyle/>
        <a:p>
          <a:endParaRPr lang="en-US">
            <a:solidFill>
              <a:srgbClr val="000000"/>
            </a:solidFill>
          </a:endParaRPr>
        </a:p>
      </dgm:t>
    </dgm:pt>
    <dgm:pt modelId="{A8A06D13-6D0E-4E81-A72C-180967BBCCC4}">
      <dgm:prSet phldrT="[Text]"/>
      <dgm:spPr>
        <a:solidFill>
          <a:srgbClr val="BBE0E3"/>
        </a:solidFill>
      </dgm:spPr>
      <dgm:t>
        <a:bodyPr/>
        <a:lstStyle/>
        <a:p>
          <a:r>
            <a:rPr lang="en-US" dirty="0">
              <a:solidFill>
                <a:srgbClr val="000000"/>
              </a:solidFill>
            </a:rPr>
            <a:t>Wear long sleeves and long pants</a:t>
          </a:r>
        </a:p>
      </dgm:t>
    </dgm:pt>
    <dgm:pt modelId="{DDF95ABC-655C-4E83-9800-D985B81F519F}" type="sibTrans" cxnId="{EAAC15CE-22B7-44D0-8DAB-97943CB417F4}">
      <dgm:prSet/>
      <dgm:spPr/>
      <dgm:t>
        <a:bodyPr/>
        <a:lstStyle/>
        <a:p>
          <a:endParaRPr lang="en-US">
            <a:solidFill>
              <a:srgbClr val="000000"/>
            </a:solidFill>
          </a:endParaRPr>
        </a:p>
      </dgm:t>
    </dgm:pt>
    <dgm:pt modelId="{CFC51EEC-4DE9-4D29-A2BF-F7AC749E5E35}" type="parTrans" cxnId="{EAAC15CE-22B7-44D0-8DAB-97943CB417F4}">
      <dgm:prSet/>
      <dgm:spPr/>
      <dgm:t>
        <a:bodyPr/>
        <a:lstStyle/>
        <a:p>
          <a:endParaRPr lang="en-US">
            <a:solidFill>
              <a:srgbClr val="000000"/>
            </a:solidFill>
          </a:endParaRPr>
        </a:p>
      </dgm:t>
    </dgm:pt>
    <dgm:pt modelId="{8E12D530-439C-44AE-B130-FE90E58F9600}">
      <dgm:prSet phldrT="[Text]"/>
      <dgm:spPr>
        <a:solidFill>
          <a:srgbClr val="BBE0E3"/>
        </a:solidFill>
      </dgm:spPr>
      <dgm:t>
        <a:bodyPr/>
        <a:lstStyle/>
        <a:p>
          <a:r>
            <a:rPr lang="en-US" dirty="0">
              <a:solidFill>
                <a:srgbClr val="000000"/>
              </a:solidFill>
            </a:rPr>
            <a:t>Use sunscreen products with a sun protection factor (SPF) of at least 30. Apply every 2 hours</a:t>
          </a:r>
        </a:p>
      </dgm:t>
    </dgm:pt>
    <dgm:pt modelId="{B4E76CEF-4892-4781-9077-4DC56B0B042D}" type="parTrans" cxnId="{F0D81E0F-AFED-493A-B7C5-771EB5775369}">
      <dgm:prSet/>
      <dgm:spPr/>
      <dgm:t>
        <a:bodyPr/>
        <a:lstStyle/>
        <a:p>
          <a:endParaRPr lang="en-US">
            <a:solidFill>
              <a:srgbClr val="000000"/>
            </a:solidFill>
          </a:endParaRPr>
        </a:p>
      </dgm:t>
    </dgm:pt>
    <dgm:pt modelId="{621ECC17-CC40-46DA-A353-278F140D7D48}" type="sibTrans" cxnId="{F0D81E0F-AFED-493A-B7C5-771EB5775369}">
      <dgm:prSet/>
      <dgm:spPr/>
      <dgm:t>
        <a:bodyPr/>
        <a:lstStyle/>
        <a:p>
          <a:endParaRPr lang="en-US">
            <a:solidFill>
              <a:srgbClr val="000000"/>
            </a:solidFill>
          </a:endParaRPr>
        </a:p>
      </dgm:t>
    </dgm:pt>
    <dgm:pt modelId="{E86190C6-2AED-41C2-B4C5-3DDFBD57E67E}">
      <dgm:prSet phldrT="[Text]"/>
      <dgm:spPr>
        <a:solidFill>
          <a:srgbClr val="BBE0E3"/>
        </a:solidFill>
      </dgm:spPr>
      <dgm:t>
        <a:bodyPr/>
        <a:lstStyle/>
        <a:p>
          <a:r>
            <a:rPr lang="en-US">
              <a:solidFill>
                <a:srgbClr val="000000"/>
              </a:solidFill>
            </a:rPr>
            <a:t>Wear a hat that shades your face, neck, and ears</a:t>
          </a:r>
          <a:endParaRPr lang="en-US" dirty="0">
            <a:solidFill>
              <a:srgbClr val="000000"/>
            </a:solidFill>
          </a:endParaRPr>
        </a:p>
      </dgm:t>
    </dgm:pt>
    <dgm:pt modelId="{30BD67B2-C6DF-4A84-8FA1-8B7E95590659}" type="parTrans" cxnId="{54F756EE-4201-4A28-B30F-62112E33458C}">
      <dgm:prSet/>
      <dgm:spPr/>
      <dgm:t>
        <a:bodyPr/>
        <a:lstStyle/>
        <a:p>
          <a:endParaRPr lang="en-US">
            <a:solidFill>
              <a:srgbClr val="000000"/>
            </a:solidFill>
          </a:endParaRPr>
        </a:p>
      </dgm:t>
    </dgm:pt>
    <dgm:pt modelId="{8F720084-684B-4F8F-A6D4-1117339F6876}" type="sibTrans" cxnId="{54F756EE-4201-4A28-B30F-62112E33458C}">
      <dgm:prSet/>
      <dgm:spPr/>
      <dgm:t>
        <a:bodyPr/>
        <a:lstStyle/>
        <a:p>
          <a:endParaRPr lang="en-US">
            <a:solidFill>
              <a:srgbClr val="000000"/>
            </a:solidFill>
          </a:endParaRPr>
        </a:p>
      </dgm:t>
    </dgm:pt>
    <dgm:pt modelId="{41312057-F121-4076-81C2-5E88E9F6DC6B}" type="pres">
      <dgm:prSet presAssocID="{210E1EB8-6287-426F-8D22-820C47C5DE75}" presName="Name0" presStyleCnt="0">
        <dgm:presLayoutVars>
          <dgm:chMax val="7"/>
          <dgm:chPref val="7"/>
          <dgm:dir/>
        </dgm:presLayoutVars>
      </dgm:prSet>
      <dgm:spPr/>
    </dgm:pt>
    <dgm:pt modelId="{754CB753-606F-4DE1-8C8C-656F0BC55F75}" type="pres">
      <dgm:prSet presAssocID="{210E1EB8-6287-426F-8D22-820C47C5DE75}" presName="Name1" presStyleCnt="0"/>
      <dgm:spPr/>
    </dgm:pt>
    <dgm:pt modelId="{52206417-BD5B-42BA-BF9F-C3D81071FD33}" type="pres">
      <dgm:prSet presAssocID="{210E1EB8-6287-426F-8D22-820C47C5DE75}" presName="cycle" presStyleCnt="0"/>
      <dgm:spPr/>
    </dgm:pt>
    <dgm:pt modelId="{4279A3F5-B522-4AFF-897A-463735938DF0}" type="pres">
      <dgm:prSet presAssocID="{210E1EB8-6287-426F-8D22-820C47C5DE75}" presName="srcNode" presStyleLbl="node1" presStyleIdx="0" presStyleCnt="6"/>
      <dgm:spPr/>
    </dgm:pt>
    <dgm:pt modelId="{D5C07C54-FBB2-464E-BEC3-27282E15A660}" type="pres">
      <dgm:prSet presAssocID="{210E1EB8-6287-426F-8D22-820C47C5DE75}" presName="conn" presStyleLbl="parChTrans1D2" presStyleIdx="0" presStyleCnt="1"/>
      <dgm:spPr/>
    </dgm:pt>
    <dgm:pt modelId="{9F6594D6-5481-4E23-A207-A30149EF93DA}" type="pres">
      <dgm:prSet presAssocID="{210E1EB8-6287-426F-8D22-820C47C5DE75}" presName="extraNode" presStyleLbl="node1" presStyleIdx="0" presStyleCnt="6"/>
      <dgm:spPr/>
    </dgm:pt>
    <dgm:pt modelId="{B5646123-FA61-416D-A6B3-CE19DB64CB87}" type="pres">
      <dgm:prSet presAssocID="{210E1EB8-6287-426F-8D22-820C47C5DE75}" presName="dstNode" presStyleLbl="node1" presStyleIdx="0" presStyleCnt="6"/>
      <dgm:spPr/>
    </dgm:pt>
    <dgm:pt modelId="{36783B4F-5DD3-4752-9B15-2559BA966DA2}" type="pres">
      <dgm:prSet presAssocID="{6954E626-533A-4661-AA71-1D6473B40FCD}" presName="text_1" presStyleLbl="node1" presStyleIdx="0" presStyleCnt="6">
        <dgm:presLayoutVars>
          <dgm:bulletEnabled val="1"/>
        </dgm:presLayoutVars>
      </dgm:prSet>
      <dgm:spPr/>
    </dgm:pt>
    <dgm:pt modelId="{42CB54AC-CA0B-4B41-ADCE-239F7C4380DE}" type="pres">
      <dgm:prSet presAssocID="{6954E626-533A-4661-AA71-1D6473B40FCD}" presName="accent_1" presStyleCnt="0"/>
      <dgm:spPr/>
    </dgm:pt>
    <dgm:pt modelId="{A7B21E89-571F-42B7-A1C4-409689F0DC38}" type="pres">
      <dgm:prSet presAssocID="{6954E626-533A-4661-AA71-1D6473B40FCD}" presName="accentRepeatNode" presStyleLbl="solidFgAcc1" presStyleIdx="0" presStyleCnt="6"/>
      <dgm:spPr/>
    </dgm:pt>
    <dgm:pt modelId="{D441BFC7-A6DD-4D8A-B04B-41D4972D7FAE}" type="pres">
      <dgm:prSet presAssocID="{8E12D530-439C-44AE-B130-FE90E58F9600}" presName="text_2" presStyleLbl="node1" presStyleIdx="1" presStyleCnt="6">
        <dgm:presLayoutVars>
          <dgm:bulletEnabled val="1"/>
        </dgm:presLayoutVars>
      </dgm:prSet>
      <dgm:spPr/>
    </dgm:pt>
    <dgm:pt modelId="{8631304B-95DE-4803-9130-65E8AD1A8ECD}" type="pres">
      <dgm:prSet presAssocID="{8E12D530-439C-44AE-B130-FE90E58F9600}" presName="accent_2" presStyleCnt="0"/>
      <dgm:spPr/>
    </dgm:pt>
    <dgm:pt modelId="{B65D84D1-EA14-4277-AE17-922E5FF1A43A}" type="pres">
      <dgm:prSet presAssocID="{8E12D530-439C-44AE-B130-FE90E58F9600}" presName="accentRepeatNode" presStyleLbl="solidFgAcc1" presStyleIdx="1" presStyleCnt="6"/>
      <dgm:spPr/>
    </dgm:pt>
    <dgm:pt modelId="{5AB511C1-C8DF-460E-A1FC-26C60810FD60}" type="pres">
      <dgm:prSet presAssocID="{E86190C6-2AED-41C2-B4C5-3DDFBD57E67E}" presName="text_3" presStyleLbl="node1" presStyleIdx="2" presStyleCnt="6">
        <dgm:presLayoutVars>
          <dgm:bulletEnabled val="1"/>
        </dgm:presLayoutVars>
      </dgm:prSet>
      <dgm:spPr/>
    </dgm:pt>
    <dgm:pt modelId="{A97BFD1C-2E49-4D8E-A85C-5A8B766E4F02}" type="pres">
      <dgm:prSet presAssocID="{E86190C6-2AED-41C2-B4C5-3DDFBD57E67E}" presName="accent_3" presStyleCnt="0"/>
      <dgm:spPr/>
    </dgm:pt>
    <dgm:pt modelId="{5794F984-B91C-4BCB-A04E-D1F4247F1DEF}" type="pres">
      <dgm:prSet presAssocID="{E86190C6-2AED-41C2-B4C5-3DDFBD57E67E}" presName="accentRepeatNode" presStyleLbl="solidFgAcc1" presStyleIdx="2" presStyleCnt="6"/>
      <dgm:spPr/>
    </dgm:pt>
    <dgm:pt modelId="{4EF0016E-7AD3-48A7-B7DA-0C3440C33E2C}" type="pres">
      <dgm:prSet presAssocID="{A8A06D13-6D0E-4E81-A72C-180967BBCCC4}" presName="text_4" presStyleLbl="node1" presStyleIdx="3" presStyleCnt="6">
        <dgm:presLayoutVars>
          <dgm:bulletEnabled val="1"/>
        </dgm:presLayoutVars>
      </dgm:prSet>
      <dgm:spPr/>
    </dgm:pt>
    <dgm:pt modelId="{C3102D7E-3B14-4B94-8858-879C1B7156B0}" type="pres">
      <dgm:prSet presAssocID="{A8A06D13-6D0E-4E81-A72C-180967BBCCC4}" presName="accent_4" presStyleCnt="0"/>
      <dgm:spPr/>
    </dgm:pt>
    <dgm:pt modelId="{029867FA-5313-402E-9181-CD19A08AB225}" type="pres">
      <dgm:prSet presAssocID="{A8A06D13-6D0E-4E81-A72C-180967BBCCC4}" presName="accentRepeatNode" presStyleLbl="solidFgAcc1" presStyleIdx="3" presStyleCnt="6"/>
      <dgm:spPr/>
    </dgm:pt>
    <dgm:pt modelId="{FC01CAC3-020D-44EB-A6CD-20F5B763DF90}" type="pres">
      <dgm:prSet presAssocID="{D00B0A90-01BF-43E6-AA9C-17EA958BA9AA}" presName="text_5" presStyleLbl="node1" presStyleIdx="4" presStyleCnt="6">
        <dgm:presLayoutVars>
          <dgm:bulletEnabled val="1"/>
        </dgm:presLayoutVars>
      </dgm:prSet>
      <dgm:spPr/>
    </dgm:pt>
    <dgm:pt modelId="{8D9FCBD5-7606-4143-BFCD-95824E7F3DC3}" type="pres">
      <dgm:prSet presAssocID="{D00B0A90-01BF-43E6-AA9C-17EA958BA9AA}" presName="accent_5" presStyleCnt="0"/>
      <dgm:spPr/>
    </dgm:pt>
    <dgm:pt modelId="{BEA041A9-0A34-4BCF-B47F-DB9AAF351B60}" type="pres">
      <dgm:prSet presAssocID="{D00B0A90-01BF-43E6-AA9C-17EA958BA9AA}" presName="accentRepeatNode" presStyleLbl="solidFgAcc1" presStyleIdx="4" presStyleCnt="6"/>
      <dgm:spPr/>
    </dgm:pt>
    <dgm:pt modelId="{B00F91FF-4975-4FAA-B671-8982A080DEE0}" type="pres">
      <dgm:prSet presAssocID="{62830ABD-C455-4900-AD7D-612A15E18280}" presName="text_6" presStyleLbl="node1" presStyleIdx="5" presStyleCnt="6">
        <dgm:presLayoutVars>
          <dgm:bulletEnabled val="1"/>
        </dgm:presLayoutVars>
      </dgm:prSet>
      <dgm:spPr/>
    </dgm:pt>
    <dgm:pt modelId="{79D26FED-EE83-42CE-89F3-E8935522CB87}" type="pres">
      <dgm:prSet presAssocID="{62830ABD-C455-4900-AD7D-612A15E18280}" presName="accent_6" presStyleCnt="0"/>
      <dgm:spPr/>
    </dgm:pt>
    <dgm:pt modelId="{DAE9AEFD-C6E5-454C-A6B7-7BEB41358559}" type="pres">
      <dgm:prSet presAssocID="{62830ABD-C455-4900-AD7D-612A15E18280}" presName="accentRepeatNode" presStyleLbl="solidFgAcc1" presStyleIdx="5" presStyleCnt="6"/>
      <dgm:spPr/>
    </dgm:pt>
  </dgm:ptLst>
  <dgm:cxnLst>
    <dgm:cxn modelId="{CB475703-F0C9-4938-AE20-FF05FBAEED7E}" type="presOf" srcId="{7D9B973C-AF39-431A-89E1-15362073A7DA}" destId="{D5C07C54-FBB2-464E-BEC3-27282E15A660}" srcOrd="0" destOrd="0" presId="urn:microsoft.com/office/officeart/2008/layout/VerticalCurvedList"/>
    <dgm:cxn modelId="{F0D81E0F-AFED-493A-B7C5-771EB5775369}" srcId="{210E1EB8-6287-426F-8D22-820C47C5DE75}" destId="{8E12D530-439C-44AE-B130-FE90E58F9600}" srcOrd="1" destOrd="0" parTransId="{B4E76CEF-4892-4781-9077-4DC56B0B042D}" sibTransId="{621ECC17-CC40-46DA-A353-278F140D7D48}"/>
    <dgm:cxn modelId="{180FAF36-AB7B-4915-8A78-5DCF15086D96}" type="presOf" srcId="{A8A06D13-6D0E-4E81-A72C-180967BBCCC4}" destId="{4EF0016E-7AD3-48A7-B7DA-0C3440C33E2C}" srcOrd="0" destOrd="0" presId="urn:microsoft.com/office/officeart/2008/layout/VerticalCurvedList"/>
    <dgm:cxn modelId="{3A33DC5B-3F31-4CB0-A21D-4BD74D7A8049}" srcId="{210E1EB8-6287-426F-8D22-820C47C5DE75}" destId="{62830ABD-C455-4900-AD7D-612A15E18280}" srcOrd="5" destOrd="0" parTransId="{1E91699F-131F-40A0-946A-3982FBC01158}" sibTransId="{8FAE6AA7-A8FF-4FB9-9B71-3D5717157C42}"/>
    <dgm:cxn modelId="{2B12A643-54EA-49B0-82D4-288AE3868A24}" srcId="{210E1EB8-6287-426F-8D22-820C47C5DE75}" destId="{6954E626-533A-4661-AA71-1D6473B40FCD}" srcOrd="0" destOrd="0" parTransId="{AA4C0E1A-908A-4D86-A479-A343366F797D}" sibTransId="{7D9B973C-AF39-431A-89E1-15362073A7DA}"/>
    <dgm:cxn modelId="{BE27CE89-43E5-46DD-A95E-FC430B243C9A}" srcId="{210E1EB8-6287-426F-8D22-820C47C5DE75}" destId="{D00B0A90-01BF-43E6-AA9C-17EA958BA9AA}" srcOrd="4" destOrd="0" parTransId="{9F20FA6A-C030-43E3-829E-B3FC6D18160C}" sibTransId="{D4C80762-C6EF-49E3-AEE8-9C9A9C0C47B4}"/>
    <dgm:cxn modelId="{CD121292-FBE0-4E66-8018-E00682BAD735}" type="presOf" srcId="{210E1EB8-6287-426F-8D22-820C47C5DE75}" destId="{41312057-F121-4076-81C2-5E88E9F6DC6B}" srcOrd="0" destOrd="0" presId="urn:microsoft.com/office/officeart/2008/layout/VerticalCurvedList"/>
    <dgm:cxn modelId="{F23827BB-0F14-4D45-A3E4-3249F83B3608}" type="presOf" srcId="{6954E626-533A-4661-AA71-1D6473B40FCD}" destId="{36783B4F-5DD3-4752-9B15-2559BA966DA2}" srcOrd="0" destOrd="0" presId="urn:microsoft.com/office/officeart/2008/layout/VerticalCurvedList"/>
    <dgm:cxn modelId="{3B7234C1-08AA-4E58-BD37-72C3807CF6C7}" type="presOf" srcId="{E86190C6-2AED-41C2-B4C5-3DDFBD57E67E}" destId="{5AB511C1-C8DF-460E-A1FC-26C60810FD60}" srcOrd="0" destOrd="0" presId="urn:microsoft.com/office/officeart/2008/layout/VerticalCurvedList"/>
    <dgm:cxn modelId="{363099CC-3B35-4F21-9CA6-C07348C84857}" type="presOf" srcId="{D00B0A90-01BF-43E6-AA9C-17EA958BA9AA}" destId="{FC01CAC3-020D-44EB-A6CD-20F5B763DF90}" srcOrd="0" destOrd="0" presId="urn:microsoft.com/office/officeart/2008/layout/VerticalCurvedList"/>
    <dgm:cxn modelId="{EAAC15CE-22B7-44D0-8DAB-97943CB417F4}" srcId="{210E1EB8-6287-426F-8D22-820C47C5DE75}" destId="{A8A06D13-6D0E-4E81-A72C-180967BBCCC4}" srcOrd="3" destOrd="0" parTransId="{CFC51EEC-4DE9-4D29-A2BF-F7AC749E5E35}" sibTransId="{DDF95ABC-655C-4E83-9800-D985B81F519F}"/>
    <dgm:cxn modelId="{51D4FFCE-EEBF-42B7-B4E1-8CDD36881F4C}" type="presOf" srcId="{8E12D530-439C-44AE-B130-FE90E58F9600}" destId="{D441BFC7-A6DD-4D8A-B04B-41D4972D7FAE}" srcOrd="0" destOrd="0" presId="urn:microsoft.com/office/officeart/2008/layout/VerticalCurvedList"/>
    <dgm:cxn modelId="{54F756EE-4201-4A28-B30F-62112E33458C}" srcId="{210E1EB8-6287-426F-8D22-820C47C5DE75}" destId="{E86190C6-2AED-41C2-B4C5-3DDFBD57E67E}" srcOrd="2" destOrd="0" parTransId="{30BD67B2-C6DF-4A84-8FA1-8B7E95590659}" sibTransId="{8F720084-684B-4F8F-A6D4-1117339F6876}"/>
    <dgm:cxn modelId="{3C70B0EF-8A6E-4EF1-B0E9-E47FF476C23B}" type="presOf" srcId="{62830ABD-C455-4900-AD7D-612A15E18280}" destId="{B00F91FF-4975-4FAA-B671-8982A080DEE0}" srcOrd="0" destOrd="0" presId="urn:microsoft.com/office/officeart/2008/layout/VerticalCurvedList"/>
    <dgm:cxn modelId="{368953AD-AA4F-4711-B83E-0672C42F97C8}" type="presParOf" srcId="{41312057-F121-4076-81C2-5E88E9F6DC6B}" destId="{754CB753-606F-4DE1-8C8C-656F0BC55F75}" srcOrd="0" destOrd="0" presId="urn:microsoft.com/office/officeart/2008/layout/VerticalCurvedList"/>
    <dgm:cxn modelId="{02BF710E-F876-4E34-A994-281CF9E0E8A3}" type="presParOf" srcId="{754CB753-606F-4DE1-8C8C-656F0BC55F75}" destId="{52206417-BD5B-42BA-BF9F-C3D81071FD33}" srcOrd="0" destOrd="0" presId="urn:microsoft.com/office/officeart/2008/layout/VerticalCurvedList"/>
    <dgm:cxn modelId="{F048C97E-269F-4CA2-82F7-6207D93CBE72}" type="presParOf" srcId="{52206417-BD5B-42BA-BF9F-C3D81071FD33}" destId="{4279A3F5-B522-4AFF-897A-463735938DF0}" srcOrd="0" destOrd="0" presId="urn:microsoft.com/office/officeart/2008/layout/VerticalCurvedList"/>
    <dgm:cxn modelId="{0F1A5AEE-8E42-402B-B408-D529BAD5343B}" type="presParOf" srcId="{52206417-BD5B-42BA-BF9F-C3D81071FD33}" destId="{D5C07C54-FBB2-464E-BEC3-27282E15A660}" srcOrd="1" destOrd="0" presId="urn:microsoft.com/office/officeart/2008/layout/VerticalCurvedList"/>
    <dgm:cxn modelId="{82CD3E19-25B3-44DF-AABA-69C34A7C4062}" type="presParOf" srcId="{52206417-BD5B-42BA-BF9F-C3D81071FD33}" destId="{9F6594D6-5481-4E23-A207-A30149EF93DA}" srcOrd="2" destOrd="0" presId="urn:microsoft.com/office/officeart/2008/layout/VerticalCurvedList"/>
    <dgm:cxn modelId="{D5E70B0F-D7F0-49E1-8EBF-7DB7178E5C0A}" type="presParOf" srcId="{52206417-BD5B-42BA-BF9F-C3D81071FD33}" destId="{B5646123-FA61-416D-A6B3-CE19DB64CB87}" srcOrd="3" destOrd="0" presId="urn:microsoft.com/office/officeart/2008/layout/VerticalCurvedList"/>
    <dgm:cxn modelId="{D101040A-96C7-4CC1-8508-94A0C732C6CE}" type="presParOf" srcId="{754CB753-606F-4DE1-8C8C-656F0BC55F75}" destId="{36783B4F-5DD3-4752-9B15-2559BA966DA2}" srcOrd="1" destOrd="0" presId="urn:microsoft.com/office/officeart/2008/layout/VerticalCurvedList"/>
    <dgm:cxn modelId="{E1DB7877-94D2-478D-AD2C-BA36C3D83035}" type="presParOf" srcId="{754CB753-606F-4DE1-8C8C-656F0BC55F75}" destId="{42CB54AC-CA0B-4B41-ADCE-239F7C4380DE}" srcOrd="2" destOrd="0" presId="urn:microsoft.com/office/officeart/2008/layout/VerticalCurvedList"/>
    <dgm:cxn modelId="{A10CF961-F3DC-4843-A158-8F46F6E0985A}" type="presParOf" srcId="{42CB54AC-CA0B-4B41-ADCE-239F7C4380DE}" destId="{A7B21E89-571F-42B7-A1C4-409689F0DC38}" srcOrd="0" destOrd="0" presId="urn:microsoft.com/office/officeart/2008/layout/VerticalCurvedList"/>
    <dgm:cxn modelId="{AA21FB0F-4D30-4047-AE54-EA2B85E2827C}" type="presParOf" srcId="{754CB753-606F-4DE1-8C8C-656F0BC55F75}" destId="{D441BFC7-A6DD-4D8A-B04B-41D4972D7FAE}" srcOrd="3" destOrd="0" presId="urn:microsoft.com/office/officeart/2008/layout/VerticalCurvedList"/>
    <dgm:cxn modelId="{9F1CA46D-D322-4CEF-AD97-EAC74E62AC4B}" type="presParOf" srcId="{754CB753-606F-4DE1-8C8C-656F0BC55F75}" destId="{8631304B-95DE-4803-9130-65E8AD1A8ECD}" srcOrd="4" destOrd="0" presId="urn:microsoft.com/office/officeart/2008/layout/VerticalCurvedList"/>
    <dgm:cxn modelId="{B9211E85-B097-4C32-838A-7BE015C6A85F}" type="presParOf" srcId="{8631304B-95DE-4803-9130-65E8AD1A8ECD}" destId="{B65D84D1-EA14-4277-AE17-922E5FF1A43A}" srcOrd="0" destOrd="0" presId="urn:microsoft.com/office/officeart/2008/layout/VerticalCurvedList"/>
    <dgm:cxn modelId="{A0DD3D8C-6E25-4A00-85EB-36624676A605}" type="presParOf" srcId="{754CB753-606F-4DE1-8C8C-656F0BC55F75}" destId="{5AB511C1-C8DF-460E-A1FC-26C60810FD60}" srcOrd="5" destOrd="0" presId="urn:microsoft.com/office/officeart/2008/layout/VerticalCurvedList"/>
    <dgm:cxn modelId="{AACAEE40-8789-40D2-87A3-DEFECC900E56}" type="presParOf" srcId="{754CB753-606F-4DE1-8C8C-656F0BC55F75}" destId="{A97BFD1C-2E49-4D8E-A85C-5A8B766E4F02}" srcOrd="6" destOrd="0" presId="urn:microsoft.com/office/officeart/2008/layout/VerticalCurvedList"/>
    <dgm:cxn modelId="{D7796B56-B833-4570-A1C6-302C5861ACAE}" type="presParOf" srcId="{A97BFD1C-2E49-4D8E-A85C-5A8B766E4F02}" destId="{5794F984-B91C-4BCB-A04E-D1F4247F1DEF}" srcOrd="0" destOrd="0" presId="urn:microsoft.com/office/officeart/2008/layout/VerticalCurvedList"/>
    <dgm:cxn modelId="{6BEEAAF2-7F9F-48CF-95DD-6940AE29DC4B}" type="presParOf" srcId="{754CB753-606F-4DE1-8C8C-656F0BC55F75}" destId="{4EF0016E-7AD3-48A7-B7DA-0C3440C33E2C}" srcOrd="7" destOrd="0" presId="urn:microsoft.com/office/officeart/2008/layout/VerticalCurvedList"/>
    <dgm:cxn modelId="{E3CDB2DA-F6AA-4E74-BDF8-91DFF26A5652}" type="presParOf" srcId="{754CB753-606F-4DE1-8C8C-656F0BC55F75}" destId="{C3102D7E-3B14-4B94-8858-879C1B7156B0}" srcOrd="8" destOrd="0" presId="urn:microsoft.com/office/officeart/2008/layout/VerticalCurvedList"/>
    <dgm:cxn modelId="{CEE79A83-F3B4-4232-BF14-6EA025E7E409}" type="presParOf" srcId="{C3102D7E-3B14-4B94-8858-879C1B7156B0}" destId="{029867FA-5313-402E-9181-CD19A08AB225}" srcOrd="0" destOrd="0" presId="urn:microsoft.com/office/officeart/2008/layout/VerticalCurvedList"/>
    <dgm:cxn modelId="{77A14851-6A4A-4FA6-A436-A2EC86797A6A}" type="presParOf" srcId="{754CB753-606F-4DE1-8C8C-656F0BC55F75}" destId="{FC01CAC3-020D-44EB-A6CD-20F5B763DF90}" srcOrd="9" destOrd="0" presId="urn:microsoft.com/office/officeart/2008/layout/VerticalCurvedList"/>
    <dgm:cxn modelId="{C4AC3D33-25A9-4ECD-AE0F-2E78E4A9EC67}" type="presParOf" srcId="{754CB753-606F-4DE1-8C8C-656F0BC55F75}" destId="{8D9FCBD5-7606-4143-BFCD-95824E7F3DC3}" srcOrd="10" destOrd="0" presId="urn:microsoft.com/office/officeart/2008/layout/VerticalCurvedList"/>
    <dgm:cxn modelId="{0D10E72F-BB99-4E26-8AC8-D34992AA1AF4}" type="presParOf" srcId="{8D9FCBD5-7606-4143-BFCD-95824E7F3DC3}" destId="{BEA041A9-0A34-4BCF-B47F-DB9AAF351B60}" srcOrd="0" destOrd="0" presId="urn:microsoft.com/office/officeart/2008/layout/VerticalCurvedList"/>
    <dgm:cxn modelId="{27FE23BF-4E5D-4064-91B4-D4F847A5556C}" type="presParOf" srcId="{754CB753-606F-4DE1-8C8C-656F0BC55F75}" destId="{B00F91FF-4975-4FAA-B671-8982A080DEE0}" srcOrd="11" destOrd="0" presId="urn:microsoft.com/office/officeart/2008/layout/VerticalCurvedList"/>
    <dgm:cxn modelId="{C36723AC-44F2-4EF7-95D6-8E4E51265403}" type="presParOf" srcId="{754CB753-606F-4DE1-8C8C-656F0BC55F75}" destId="{79D26FED-EE83-42CE-89F3-E8935522CB87}" srcOrd="12" destOrd="0" presId="urn:microsoft.com/office/officeart/2008/layout/VerticalCurvedList"/>
    <dgm:cxn modelId="{2E581FAB-7A29-45A6-B367-82E030F98CBA}" type="presParOf" srcId="{79D26FED-EE83-42CE-89F3-E8935522CB87}" destId="{DAE9AEFD-C6E5-454C-A6B7-7BEB413585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4F338-D16B-42CA-A27B-5D2F5806B35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A0EC35C-A51D-443F-BC6E-1D4BD44B61DC}">
      <dgm:prSet phldrT="[Text]"/>
      <dgm:spPr>
        <a:solidFill>
          <a:schemeClr val="accent1">
            <a:lumMod val="50000"/>
          </a:schemeClr>
        </a:solidFill>
      </dgm:spPr>
      <dgm:t>
        <a:bodyPr/>
        <a:lstStyle/>
        <a:p>
          <a:r>
            <a:rPr lang="en-US" dirty="0"/>
            <a:t>Achieve and maintain a healthy body weight</a:t>
          </a:r>
        </a:p>
      </dgm:t>
    </dgm:pt>
    <dgm:pt modelId="{00DE1030-6DCE-4768-BA59-32E640D69BE3}" type="parTrans" cxnId="{08C08B83-1086-4E75-BA8F-43D6937B3066}">
      <dgm:prSet/>
      <dgm:spPr/>
      <dgm:t>
        <a:bodyPr/>
        <a:lstStyle/>
        <a:p>
          <a:endParaRPr lang="en-US"/>
        </a:p>
      </dgm:t>
    </dgm:pt>
    <dgm:pt modelId="{FB329657-C11A-4A9E-B6A4-66FDA1F7A942}" type="sibTrans" cxnId="{08C08B83-1086-4E75-BA8F-43D6937B3066}">
      <dgm:prSet/>
      <dgm:spPr/>
      <dgm:t>
        <a:bodyPr/>
        <a:lstStyle/>
        <a:p>
          <a:endParaRPr lang="en-US"/>
        </a:p>
      </dgm:t>
    </dgm:pt>
    <dgm:pt modelId="{A3F7D72E-9051-49CA-8F10-259948A9D3FF}">
      <dgm:prSet phldrT="[Text]"/>
      <dgm:spPr>
        <a:solidFill>
          <a:schemeClr val="accent1">
            <a:lumMod val="50000"/>
          </a:schemeClr>
        </a:solidFill>
      </dgm:spPr>
      <dgm:t>
        <a:bodyPr/>
        <a:lstStyle/>
        <a:p>
          <a:r>
            <a:rPr lang="en-US" dirty="0"/>
            <a:t> Keep body weight within the health range and avoid weight gain in adult life.</a:t>
          </a:r>
        </a:p>
      </dgm:t>
    </dgm:pt>
    <dgm:pt modelId="{9618A255-8388-4FAE-B00C-B5AD56FEBC41}" type="parTrans" cxnId="{71CE6347-E8A9-4051-B402-FD493438687D}">
      <dgm:prSet/>
      <dgm:spPr/>
      <dgm:t>
        <a:bodyPr/>
        <a:lstStyle/>
        <a:p>
          <a:endParaRPr lang="en-US"/>
        </a:p>
      </dgm:t>
    </dgm:pt>
    <dgm:pt modelId="{970077D2-E2C4-498F-B135-CDB0F55B5E3F}" type="sibTrans" cxnId="{71CE6347-E8A9-4051-B402-FD493438687D}">
      <dgm:prSet/>
      <dgm:spPr/>
      <dgm:t>
        <a:bodyPr/>
        <a:lstStyle/>
        <a:p>
          <a:endParaRPr lang="en-US"/>
        </a:p>
      </dgm:t>
    </dgm:pt>
    <dgm:pt modelId="{431C485A-1BE9-4165-890F-770585C27CC1}">
      <dgm:prSet phldrT="[Text]"/>
      <dgm:spPr>
        <a:solidFill>
          <a:schemeClr val="accent1">
            <a:lumMod val="50000"/>
          </a:schemeClr>
        </a:solidFill>
      </dgm:spPr>
      <dgm:t>
        <a:bodyPr/>
        <a:lstStyle/>
        <a:p>
          <a:r>
            <a:rPr lang="en-US" dirty="0"/>
            <a:t>Be physically active</a:t>
          </a:r>
        </a:p>
      </dgm:t>
    </dgm:pt>
    <dgm:pt modelId="{10F36369-ABA4-4E26-824A-AC04FB311A97}" type="parTrans" cxnId="{7B9B99C8-7C99-47DB-BDD5-B4447898C96F}">
      <dgm:prSet/>
      <dgm:spPr/>
      <dgm:t>
        <a:bodyPr/>
        <a:lstStyle/>
        <a:p>
          <a:endParaRPr lang="en-US"/>
        </a:p>
      </dgm:t>
    </dgm:pt>
    <dgm:pt modelId="{55930AB2-0A2C-4CA6-89EC-58F7660CF47E}" type="sibTrans" cxnId="{7B9B99C8-7C99-47DB-BDD5-B4447898C96F}">
      <dgm:prSet/>
      <dgm:spPr/>
      <dgm:t>
        <a:bodyPr/>
        <a:lstStyle/>
        <a:p>
          <a:endParaRPr lang="en-US"/>
        </a:p>
      </dgm:t>
    </dgm:pt>
    <dgm:pt modelId="{F803D6EE-C16B-487B-B665-B58C85612598}">
      <dgm:prSet phldrT="[Text]"/>
      <dgm:spPr>
        <a:solidFill>
          <a:schemeClr val="accent1">
            <a:lumMod val="50000"/>
          </a:schemeClr>
        </a:solidFill>
      </dgm:spPr>
      <dgm:t>
        <a:bodyPr/>
        <a:lstStyle/>
        <a:p>
          <a:r>
            <a:rPr lang="en-US" dirty="0"/>
            <a:t> Adults should engage in 150-300 minutes of moderate-intensity physical activity per week or 75-150 minutes of vigorous-intensity</a:t>
          </a:r>
        </a:p>
      </dgm:t>
    </dgm:pt>
    <dgm:pt modelId="{2E10BFDE-D2F9-45E6-852A-DDF7D4FD1B34}" type="parTrans" cxnId="{F1A4346B-7A3E-4ABC-86A7-FF4B3406B961}">
      <dgm:prSet/>
      <dgm:spPr/>
      <dgm:t>
        <a:bodyPr/>
        <a:lstStyle/>
        <a:p>
          <a:endParaRPr lang="en-US"/>
        </a:p>
      </dgm:t>
    </dgm:pt>
    <dgm:pt modelId="{C5B792BA-088B-40A8-822D-CB251E0EB268}" type="sibTrans" cxnId="{F1A4346B-7A3E-4ABC-86A7-FF4B3406B961}">
      <dgm:prSet/>
      <dgm:spPr/>
      <dgm:t>
        <a:bodyPr/>
        <a:lstStyle/>
        <a:p>
          <a:endParaRPr lang="en-US"/>
        </a:p>
      </dgm:t>
    </dgm:pt>
    <dgm:pt modelId="{F3729F7D-17B1-46A7-B704-3A618FAAF828}">
      <dgm:prSet phldrT="[Text]"/>
      <dgm:spPr>
        <a:solidFill>
          <a:schemeClr val="accent1">
            <a:lumMod val="50000"/>
          </a:schemeClr>
        </a:solidFill>
      </dgm:spPr>
      <dgm:t>
        <a:bodyPr/>
        <a:lstStyle/>
        <a:p>
          <a:r>
            <a:rPr lang="en-US" dirty="0"/>
            <a:t> Limit sedentary behavior</a:t>
          </a:r>
        </a:p>
      </dgm:t>
    </dgm:pt>
    <dgm:pt modelId="{A0D71313-27FD-4855-A208-5634C409E9ED}" type="parTrans" cxnId="{03B788D7-4124-4ED6-AC36-FFC4330D2704}">
      <dgm:prSet/>
      <dgm:spPr/>
      <dgm:t>
        <a:bodyPr/>
        <a:lstStyle/>
        <a:p>
          <a:endParaRPr lang="en-US"/>
        </a:p>
      </dgm:t>
    </dgm:pt>
    <dgm:pt modelId="{E453C7C1-2A08-4242-B0FC-F7A84326AF87}" type="sibTrans" cxnId="{03B788D7-4124-4ED6-AC36-FFC4330D2704}">
      <dgm:prSet/>
      <dgm:spPr/>
      <dgm:t>
        <a:bodyPr/>
        <a:lstStyle/>
        <a:p>
          <a:endParaRPr lang="en-US"/>
        </a:p>
      </dgm:t>
    </dgm:pt>
    <dgm:pt modelId="{CB6566FB-AC1A-4F93-8273-ACE0DA855A93}">
      <dgm:prSet phldrT="[Text]"/>
      <dgm:spPr>
        <a:solidFill>
          <a:schemeClr val="accent1">
            <a:lumMod val="50000"/>
          </a:schemeClr>
        </a:solidFill>
      </dgm:spPr>
      <dgm:t>
        <a:bodyPr/>
        <a:lstStyle/>
        <a:p>
          <a:r>
            <a:rPr lang="en-US" dirty="0"/>
            <a:t>Follow a healthy eating pattern at all ages </a:t>
          </a:r>
        </a:p>
      </dgm:t>
    </dgm:pt>
    <dgm:pt modelId="{18679E1D-7242-4E41-B073-08869F9EC86E}" type="parTrans" cxnId="{D09E42E8-784D-436F-89FF-21BE965A7831}">
      <dgm:prSet/>
      <dgm:spPr/>
      <dgm:t>
        <a:bodyPr/>
        <a:lstStyle/>
        <a:p>
          <a:endParaRPr lang="en-US"/>
        </a:p>
      </dgm:t>
    </dgm:pt>
    <dgm:pt modelId="{ADEA6C72-B3DC-4787-85B4-CF58F305DFB1}" type="sibTrans" cxnId="{D09E42E8-784D-436F-89FF-21BE965A7831}">
      <dgm:prSet/>
      <dgm:spPr/>
      <dgm:t>
        <a:bodyPr/>
        <a:lstStyle/>
        <a:p>
          <a:endParaRPr lang="en-US"/>
        </a:p>
      </dgm:t>
    </dgm:pt>
    <dgm:pt modelId="{CC577EB4-A360-4136-948A-E7F95A482E1F}">
      <dgm:prSet phldrT="[Text]"/>
      <dgm:spPr>
        <a:solidFill>
          <a:schemeClr val="accent1">
            <a:lumMod val="50000"/>
          </a:schemeClr>
        </a:solidFill>
      </dgm:spPr>
      <dgm:t>
        <a:bodyPr/>
        <a:lstStyle/>
        <a:p>
          <a:r>
            <a:rPr lang="en-US" dirty="0"/>
            <a:t> Foods high in nutrients, including a variety of vegetables, fruits, and whole grains</a:t>
          </a:r>
        </a:p>
      </dgm:t>
    </dgm:pt>
    <dgm:pt modelId="{8B023963-2A31-47E8-B92F-F05221613E44}" type="parTrans" cxnId="{356AD129-83AA-4857-AE5E-C09F7406D320}">
      <dgm:prSet/>
      <dgm:spPr/>
      <dgm:t>
        <a:bodyPr/>
        <a:lstStyle/>
        <a:p>
          <a:endParaRPr lang="en-US"/>
        </a:p>
      </dgm:t>
    </dgm:pt>
    <dgm:pt modelId="{19AF42F2-7EC2-4223-B8D3-3A225652A4B2}" type="sibTrans" cxnId="{356AD129-83AA-4857-AE5E-C09F7406D320}">
      <dgm:prSet/>
      <dgm:spPr/>
      <dgm:t>
        <a:bodyPr/>
        <a:lstStyle/>
        <a:p>
          <a:endParaRPr lang="en-US"/>
        </a:p>
      </dgm:t>
    </dgm:pt>
    <dgm:pt modelId="{2B319A1C-9369-4F92-A70C-1C70970C2DAC}">
      <dgm:prSet phldrT="[Text]"/>
      <dgm:spPr>
        <a:solidFill>
          <a:schemeClr val="accent1">
            <a:lumMod val="50000"/>
          </a:schemeClr>
        </a:solidFill>
      </dgm:spPr>
      <dgm:t>
        <a:bodyPr/>
        <a:lstStyle/>
        <a:p>
          <a:r>
            <a:rPr lang="en-US" dirty="0"/>
            <a:t> Limit red and processed meats, sugar-sweetened beverages, or highly processed foods</a:t>
          </a:r>
        </a:p>
      </dgm:t>
    </dgm:pt>
    <dgm:pt modelId="{949CD159-D23C-4B6E-9BCF-FDCAC0F72040}" type="parTrans" cxnId="{BF75540E-9B4E-45E9-9310-886D52C81EC4}">
      <dgm:prSet/>
      <dgm:spPr/>
      <dgm:t>
        <a:bodyPr/>
        <a:lstStyle/>
        <a:p>
          <a:endParaRPr lang="en-US"/>
        </a:p>
      </dgm:t>
    </dgm:pt>
    <dgm:pt modelId="{E1BF4A69-391B-4631-A3F6-B57A86CCAF12}" type="sibTrans" cxnId="{BF75540E-9B4E-45E9-9310-886D52C81EC4}">
      <dgm:prSet/>
      <dgm:spPr/>
      <dgm:t>
        <a:bodyPr/>
        <a:lstStyle/>
        <a:p>
          <a:endParaRPr lang="en-US"/>
        </a:p>
      </dgm:t>
    </dgm:pt>
    <dgm:pt modelId="{0D1F235C-ED5E-4146-8746-B8617BD4DEFC}">
      <dgm:prSet phldrT="[Text]"/>
      <dgm:spPr>
        <a:solidFill>
          <a:schemeClr val="accent1">
            <a:lumMod val="50000"/>
          </a:schemeClr>
        </a:solidFill>
      </dgm:spPr>
      <dgm:t>
        <a:bodyPr/>
        <a:lstStyle/>
        <a:p>
          <a:r>
            <a:rPr lang="en-US" dirty="0"/>
            <a:t>Limit or do not drink alcohol</a:t>
          </a:r>
        </a:p>
      </dgm:t>
    </dgm:pt>
    <dgm:pt modelId="{3A6111ED-EFFD-49E3-9031-C254456767F0}" type="parTrans" cxnId="{40E8D1F9-9C64-4491-940B-ED36A3B80E1F}">
      <dgm:prSet/>
      <dgm:spPr/>
      <dgm:t>
        <a:bodyPr/>
        <a:lstStyle/>
        <a:p>
          <a:endParaRPr lang="en-US"/>
        </a:p>
      </dgm:t>
    </dgm:pt>
    <dgm:pt modelId="{4EC085B7-36E2-4B67-96F1-368B5E692510}" type="sibTrans" cxnId="{40E8D1F9-9C64-4491-940B-ED36A3B80E1F}">
      <dgm:prSet/>
      <dgm:spPr/>
      <dgm:t>
        <a:bodyPr/>
        <a:lstStyle/>
        <a:p>
          <a:endParaRPr lang="en-US"/>
        </a:p>
      </dgm:t>
    </dgm:pt>
    <dgm:pt modelId="{D97A03A7-5039-4EDF-995A-F67502E71FBB}">
      <dgm:prSet phldrT="[Text]"/>
      <dgm:spPr>
        <a:solidFill>
          <a:schemeClr val="accent1">
            <a:lumMod val="50000"/>
          </a:schemeClr>
        </a:solidFill>
      </dgm:spPr>
      <dgm:t>
        <a:bodyPr/>
        <a:lstStyle/>
        <a:p>
          <a:r>
            <a:rPr lang="en-US" dirty="0"/>
            <a:t> Limit consumption to no more than 1 drink per day for women and 2 drinks per day for men.</a:t>
          </a:r>
        </a:p>
      </dgm:t>
    </dgm:pt>
    <dgm:pt modelId="{7AC72557-2C5A-4221-BE72-ECFD213E41BD}" type="parTrans" cxnId="{1441FB81-A623-4003-98D1-9F18759F6EA5}">
      <dgm:prSet/>
      <dgm:spPr/>
      <dgm:t>
        <a:bodyPr/>
        <a:lstStyle/>
        <a:p>
          <a:endParaRPr lang="en-US"/>
        </a:p>
      </dgm:t>
    </dgm:pt>
    <dgm:pt modelId="{A671D9FC-E9B7-47A7-961E-9E3438C6070C}" type="sibTrans" cxnId="{1441FB81-A623-4003-98D1-9F18759F6EA5}">
      <dgm:prSet/>
      <dgm:spPr/>
      <dgm:t>
        <a:bodyPr/>
        <a:lstStyle/>
        <a:p>
          <a:endParaRPr lang="en-US"/>
        </a:p>
      </dgm:t>
    </dgm:pt>
    <dgm:pt modelId="{45464E54-DFF0-4B08-92A4-BB18D098AF25}" type="pres">
      <dgm:prSet presAssocID="{2184F338-D16B-42CA-A27B-5D2F5806B35E}" presName="linear" presStyleCnt="0">
        <dgm:presLayoutVars>
          <dgm:dir/>
          <dgm:resizeHandles val="exact"/>
        </dgm:presLayoutVars>
      </dgm:prSet>
      <dgm:spPr/>
    </dgm:pt>
    <dgm:pt modelId="{9B1BC8EF-2035-4368-94D0-BA87E22799FA}" type="pres">
      <dgm:prSet presAssocID="{DA0EC35C-A51D-443F-BC6E-1D4BD44B61DC}" presName="comp" presStyleCnt="0"/>
      <dgm:spPr/>
    </dgm:pt>
    <dgm:pt modelId="{B95A83E3-9D83-420A-91FC-78A595F6FBF7}" type="pres">
      <dgm:prSet presAssocID="{DA0EC35C-A51D-443F-BC6E-1D4BD44B61DC}" presName="box" presStyleLbl="node1" presStyleIdx="0" presStyleCnt="4"/>
      <dgm:spPr/>
    </dgm:pt>
    <dgm:pt modelId="{C922DA55-9E3C-4080-9479-B3D5A57C0FD8}" type="pres">
      <dgm:prSet presAssocID="{DA0EC35C-A51D-443F-BC6E-1D4BD44B61DC}"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D369BCE-DBDA-4E67-A3EF-A2101706C75E}" type="pres">
      <dgm:prSet presAssocID="{DA0EC35C-A51D-443F-BC6E-1D4BD44B61DC}" presName="text" presStyleLbl="node1" presStyleIdx="0" presStyleCnt="4">
        <dgm:presLayoutVars>
          <dgm:bulletEnabled val="1"/>
        </dgm:presLayoutVars>
      </dgm:prSet>
      <dgm:spPr/>
    </dgm:pt>
    <dgm:pt modelId="{21ADFFFC-6CCB-45C0-8A51-EC28369BD735}" type="pres">
      <dgm:prSet presAssocID="{FB329657-C11A-4A9E-B6A4-66FDA1F7A942}" presName="spacer" presStyleCnt="0"/>
      <dgm:spPr/>
    </dgm:pt>
    <dgm:pt modelId="{329FA7F3-CCCB-41B9-AE3C-DAB48085D6D7}" type="pres">
      <dgm:prSet presAssocID="{431C485A-1BE9-4165-890F-770585C27CC1}" presName="comp" presStyleCnt="0"/>
      <dgm:spPr/>
    </dgm:pt>
    <dgm:pt modelId="{B1947B68-1A40-47FC-B654-5EC388A54BF5}" type="pres">
      <dgm:prSet presAssocID="{431C485A-1BE9-4165-890F-770585C27CC1}" presName="box" presStyleLbl="node1" presStyleIdx="1" presStyleCnt="4"/>
      <dgm:spPr/>
    </dgm:pt>
    <dgm:pt modelId="{396700C7-6D03-4489-AA6D-949D6E030396}" type="pres">
      <dgm:prSet presAssocID="{431C485A-1BE9-4165-890F-770585C27CC1}" presName="img" presStyleLbl="fgImgPlace1" presStyleIdx="1" presStyleCnt="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750" t="-45849" r="750" b="-8151"/>
          </a:stretch>
        </a:blipFill>
      </dgm:spPr>
    </dgm:pt>
    <dgm:pt modelId="{26C7C123-062E-4CEF-A4F7-7D0CF9DF8FA2}" type="pres">
      <dgm:prSet presAssocID="{431C485A-1BE9-4165-890F-770585C27CC1}" presName="text" presStyleLbl="node1" presStyleIdx="1" presStyleCnt="4">
        <dgm:presLayoutVars>
          <dgm:bulletEnabled val="1"/>
        </dgm:presLayoutVars>
      </dgm:prSet>
      <dgm:spPr/>
    </dgm:pt>
    <dgm:pt modelId="{72D569C6-E686-4499-A50E-18D6F5AED0F3}" type="pres">
      <dgm:prSet presAssocID="{55930AB2-0A2C-4CA6-89EC-58F7660CF47E}" presName="spacer" presStyleCnt="0"/>
      <dgm:spPr/>
    </dgm:pt>
    <dgm:pt modelId="{CB023E0B-40A4-4BE3-9262-F0D18AF4A6E1}" type="pres">
      <dgm:prSet presAssocID="{CB6566FB-AC1A-4F93-8273-ACE0DA855A93}" presName="comp" presStyleCnt="0"/>
      <dgm:spPr/>
    </dgm:pt>
    <dgm:pt modelId="{F3C29B42-12DD-4EA4-9266-A81EBF611DF8}" type="pres">
      <dgm:prSet presAssocID="{CB6566FB-AC1A-4F93-8273-ACE0DA855A93}" presName="box" presStyleLbl="node1" presStyleIdx="2" presStyleCnt="4"/>
      <dgm:spPr/>
    </dgm:pt>
    <dgm:pt modelId="{6DDA3700-255A-4EA7-BFBF-659EB8980BC8}" type="pres">
      <dgm:prSet presAssocID="{CB6566FB-AC1A-4F93-8273-ACE0DA855A93}"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 modelId="{299CE479-9CE1-4B9E-8DC8-D12972481AE0}" type="pres">
      <dgm:prSet presAssocID="{CB6566FB-AC1A-4F93-8273-ACE0DA855A93}" presName="text" presStyleLbl="node1" presStyleIdx="2" presStyleCnt="4">
        <dgm:presLayoutVars>
          <dgm:bulletEnabled val="1"/>
        </dgm:presLayoutVars>
      </dgm:prSet>
      <dgm:spPr/>
    </dgm:pt>
    <dgm:pt modelId="{30B94A06-86CC-4E83-ACF3-3D193FD08E51}" type="pres">
      <dgm:prSet presAssocID="{ADEA6C72-B3DC-4787-85B4-CF58F305DFB1}" presName="spacer" presStyleCnt="0"/>
      <dgm:spPr/>
    </dgm:pt>
    <dgm:pt modelId="{58E59EBA-3F13-4D6C-8DB6-094632B906A0}" type="pres">
      <dgm:prSet presAssocID="{0D1F235C-ED5E-4146-8746-B8617BD4DEFC}" presName="comp" presStyleCnt="0"/>
      <dgm:spPr/>
    </dgm:pt>
    <dgm:pt modelId="{74CA6132-6E97-488C-B290-6C05EEE9DE07}" type="pres">
      <dgm:prSet presAssocID="{0D1F235C-ED5E-4146-8746-B8617BD4DEFC}" presName="box" presStyleLbl="node1" presStyleIdx="3" presStyleCnt="4"/>
      <dgm:spPr/>
    </dgm:pt>
    <dgm:pt modelId="{EA8FC2E6-B503-4EED-83CF-398CE2CB498F}" type="pres">
      <dgm:prSet presAssocID="{0D1F235C-ED5E-4146-8746-B8617BD4DEF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dgm:spPr>
    </dgm:pt>
    <dgm:pt modelId="{82A3E8AF-FD46-4731-AAF6-EF3E49873384}" type="pres">
      <dgm:prSet presAssocID="{0D1F235C-ED5E-4146-8746-B8617BD4DEFC}" presName="text" presStyleLbl="node1" presStyleIdx="3" presStyleCnt="4">
        <dgm:presLayoutVars>
          <dgm:bulletEnabled val="1"/>
        </dgm:presLayoutVars>
      </dgm:prSet>
      <dgm:spPr/>
    </dgm:pt>
  </dgm:ptLst>
  <dgm:cxnLst>
    <dgm:cxn modelId="{0E401C00-4002-499D-B2D4-47F32BA727DD}" type="presOf" srcId="{D97A03A7-5039-4EDF-995A-F67502E71FBB}" destId="{74CA6132-6E97-488C-B290-6C05EEE9DE07}" srcOrd="0" destOrd="1" presId="urn:microsoft.com/office/officeart/2005/8/layout/vList4"/>
    <dgm:cxn modelId="{23B9C005-D694-4B33-9F61-E78E82811D63}" type="presOf" srcId="{2184F338-D16B-42CA-A27B-5D2F5806B35E}" destId="{45464E54-DFF0-4B08-92A4-BB18D098AF25}" srcOrd="0" destOrd="0" presId="urn:microsoft.com/office/officeart/2005/8/layout/vList4"/>
    <dgm:cxn modelId="{BF75540E-9B4E-45E9-9310-886D52C81EC4}" srcId="{CB6566FB-AC1A-4F93-8273-ACE0DA855A93}" destId="{2B319A1C-9369-4F92-A70C-1C70970C2DAC}" srcOrd="1" destOrd="0" parTransId="{949CD159-D23C-4B6E-9BCF-FDCAC0F72040}" sibTransId="{E1BF4A69-391B-4631-A3F6-B57A86CCAF12}"/>
    <dgm:cxn modelId="{0630870E-EC61-4AC3-BC73-378D51D3E657}" type="presOf" srcId="{DA0EC35C-A51D-443F-BC6E-1D4BD44B61DC}" destId="{B95A83E3-9D83-420A-91FC-78A595F6FBF7}" srcOrd="0" destOrd="0" presId="urn:microsoft.com/office/officeart/2005/8/layout/vList4"/>
    <dgm:cxn modelId="{E34BF214-0746-4A49-B1B5-7ABBEC0D06CF}" type="presOf" srcId="{F3729F7D-17B1-46A7-B704-3A618FAAF828}" destId="{26C7C123-062E-4CEF-A4F7-7D0CF9DF8FA2}" srcOrd="1" destOrd="2" presId="urn:microsoft.com/office/officeart/2005/8/layout/vList4"/>
    <dgm:cxn modelId="{E30DFE20-F5E3-4BD6-9B7C-F8EA03696427}" type="presOf" srcId="{D97A03A7-5039-4EDF-995A-F67502E71FBB}" destId="{82A3E8AF-FD46-4731-AAF6-EF3E49873384}" srcOrd="1" destOrd="1" presId="urn:microsoft.com/office/officeart/2005/8/layout/vList4"/>
    <dgm:cxn modelId="{356AD129-83AA-4857-AE5E-C09F7406D320}" srcId="{CB6566FB-AC1A-4F93-8273-ACE0DA855A93}" destId="{CC577EB4-A360-4136-948A-E7F95A482E1F}" srcOrd="0" destOrd="0" parTransId="{8B023963-2A31-47E8-B92F-F05221613E44}" sibTransId="{19AF42F2-7EC2-4223-B8D3-3A225652A4B2}"/>
    <dgm:cxn modelId="{71CE6347-E8A9-4051-B402-FD493438687D}" srcId="{DA0EC35C-A51D-443F-BC6E-1D4BD44B61DC}" destId="{A3F7D72E-9051-49CA-8F10-259948A9D3FF}" srcOrd="0" destOrd="0" parTransId="{9618A255-8388-4FAE-B00C-B5AD56FEBC41}" sibTransId="{970077D2-E2C4-498F-B135-CDB0F55B5E3F}"/>
    <dgm:cxn modelId="{767FA949-582B-4260-AAA7-9B6F9AE7267D}" type="presOf" srcId="{2B319A1C-9369-4F92-A70C-1C70970C2DAC}" destId="{299CE479-9CE1-4B9E-8DC8-D12972481AE0}" srcOrd="1" destOrd="2" presId="urn:microsoft.com/office/officeart/2005/8/layout/vList4"/>
    <dgm:cxn modelId="{F1A4346B-7A3E-4ABC-86A7-FF4B3406B961}" srcId="{431C485A-1BE9-4165-890F-770585C27CC1}" destId="{F803D6EE-C16B-487B-B665-B58C85612598}" srcOrd="0" destOrd="0" parTransId="{2E10BFDE-D2F9-45E6-852A-DDF7D4FD1B34}" sibTransId="{C5B792BA-088B-40A8-822D-CB251E0EB268}"/>
    <dgm:cxn modelId="{B36E8A4F-E59B-495A-B0F5-74C9EDED1405}" type="presOf" srcId="{431C485A-1BE9-4165-890F-770585C27CC1}" destId="{26C7C123-062E-4CEF-A4F7-7D0CF9DF8FA2}" srcOrd="1" destOrd="0" presId="urn:microsoft.com/office/officeart/2005/8/layout/vList4"/>
    <dgm:cxn modelId="{BA15F871-4F19-4649-BB6E-384BBD7B1C1F}" type="presOf" srcId="{CC577EB4-A360-4136-948A-E7F95A482E1F}" destId="{299CE479-9CE1-4B9E-8DC8-D12972481AE0}" srcOrd="1" destOrd="1" presId="urn:microsoft.com/office/officeart/2005/8/layout/vList4"/>
    <dgm:cxn modelId="{6CB7637C-7A98-46F8-AF66-68C67A4EE29B}" type="presOf" srcId="{F803D6EE-C16B-487B-B665-B58C85612598}" destId="{B1947B68-1A40-47FC-B654-5EC388A54BF5}" srcOrd="0" destOrd="1" presId="urn:microsoft.com/office/officeart/2005/8/layout/vList4"/>
    <dgm:cxn modelId="{1441FB81-A623-4003-98D1-9F18759F6EA5}" srcId="{0D1F235C-ED5E-4146-8746-B8617BD4DEFC}" destId="{D97A03A7-5039-4EDF-995A-F67502E71FBB}" srcOrd="0" destOrd="0" parTransId="{7AC72557-2C5A-4221-BE72-ECFD213E41BD}" sibTransId="{A671D9FC-E9B7-47A7-961E-9E3438C6070C}"/>
    <dgm:cxn modelId="{08C08B83-1086-4E75-BA8F-43D6937B3066}" srcId="{2184F338-D16B-42CA-A27B-5D2F5806B35E}" destId="{DA0EC35C-A51D-443F-BC6E-1D4BD44B61DC}" srcOrd="0" destOrd="0" parTransId="{00DE1030-6DCE-4768-BA59-32E640D69BE3}" sibTransId="{FB329657-C11A-4A9E-B6A4-66FDA1F7A942}"/>
    <dgm:cxn modelId="{95F24D84-806C-4EF7-A47B-57CCDF03CBD3}" type="presOf" srcId="{F3729F7D-17B1-46A7-B704-3A618FAAF828}" destId="{B1947B68-1A40-47FC-B654-5EC388A54BF5}" srcOrd="0" destOrd="2" presId="urn:microsoft.com/office/officeart/2005/8/layout/vList4"/>
    <dgm:cxn modelId="{729E2087-AB08-4BEB-B899-462A08687345}" type="presOf" srcId="{0D1F235C-ED5E-4146-8746-B8617BD4DEFC}" destId="{74CA6132-6E97-488C-B290-6C05EEE9DE07}" srcOrd="0" destOrd="0" presId="urn:microsoft.com/office/officeart/2005/8/layout/vList4"/>
    <dgm:cxn modelId="{55071B90-5ACE-4F0C-A953-2C120DB5B01E}" type="presOf" srcId="{CC577EB4-A360-4136-948A-E7F95A482E1F}" destId="{F3C29B42-12DD-4EA4-9266-A81EBF611DF8}" srcOrd="0" destOrd="1" presId="urn:microsoft.com/office/officeart/2005/8/layout/vList4"/>
    <dgm:cxn modelId="{41447895-F682-4603-BCC0-8C50EC2F5A4B}" type="presOf" srcId="{2B319A1C-9369-4F92-A70C-1C70970C2DAC}" destId="{F3C29B42-12DD-4EA4-9266-A81EBF611DF8}" srcOrd="0" destOrd="2" presId="urn:microsoft.com/office/officeart/2005/8/layout/vList4"/>
    <dgm:cxn modelId="{3ABFDC9A-B624-4FD0-BC89-883EC534A2B3}" type="presOf" srcId="{F803D6EE-C16B-487B-B665-B58C85612598}" destId="{26C7C123-062E-4CEF-A4F7-7D0CF9DF8FA2}" srcOrd="1" destOrd="1" presId="urn:microsoft.com/office/officeart/2005/8/layout/vList4"/>
    <dgm:cxn modelId="{4A1EA9BE-9076-4169-AFAB-93D65A0A722B}" type="presOf" srcId="{0D1F235C-ED5E-4146-8746-B8617BD4DEFC}" destId="{82A3E8AF-FD46-4731-AAF6-EF3E49873384}" srcOrd="1" destOrd="0" presId="urn:microsoft.com/office/officeart/2005/8/layout/vList4"/>
    <dgm:cxn modelId="{7B9B99C8-7C99-47DB-BDD5-B4447898C96F}" srcId="{2184F338-D16B-42CA-A27B-5D2F5806B35E}" destId="{431C485A-1BE9-4165-890F-770585C27CC1}" srcOrd="1" destOrd="0" parTransId="{10F36369-ABA4-4E26-824A-AC04FB311A97}" sibTransId="{55930AB2-0A2C-4CA6-89EC-58F7660CF47E}"/>
    <dgm:cxn modelId="{5028EACA-5BA2-41F8-8822-69E91E55D6C5}" type="presOf" srcId="{431C485A-1BE9-4165-890F-770585C27CC1}" destId="{B1947B68-1A40-47FC-B654-5EC388A54BF5}" srcOrd="0" destOrd="0" presId="urn:microsoft.com/office/officeart/2005/8/layout/vList4"/>
    <dgm:cxn modelId="{EEFED1CE-B83E-4337-9D35-DE51F166C2B9}" type="presOf" srcId="{CB6566FB-AC1A-4F93-8273-ACE0DA855A93}" destId="{F3C29B42-12DD-4EA4-9266-A81EBF611DF8}" srcOrd="0" destOrd="0" presId="urn:microsoft.com/office/officeart/2005/8/layout/vList4"/>
    <dgm:cxn modelId="{CFC786D2-DFB3-4DCF-9E73-61BC2FAE67D3}" type="presOf" srcId="{DA0EC35C-A51D-443F-BC6E-1D4BD44B61DC}" destId="{2D369BCE-DBDA-4E67-A3EF-A2101706C75E}" srcOrd="1" destOrd="0" presId="urn:microsoft.com/office/officeart/2005/8/layout/vList4"/>
    <dgm:cxn modelId="{A9B93CD3-8D9E-4D81-860F-0B6A574E55A6}" type="presOf" srcId="{CB6566FB-AC1A-4F93-8273-ACE0DA855A93}" destId="{299CE479-9CE1-4B9E-8DC8-D12972481AE0}" srcOrd="1" destOrd="0" presId="urn:microsoft.com/office/officeart/2005/8/layout/vList4"/>
    <dgm:cxn modelId="{03B788D7-4124-4ED6-AC36-FFC4330D2704}" srcId="{431C485A-1BE9-4165-890F-770585C27CC1}" destId="{F3729F7D-17B1-46A7-B704-3A618FAAF828}" srcOrd="1" destOrd="0" parTransId="{A0D71313-27FD-4855-A208-5634C409E9ED}" sibTransId="{E453C7C1-2A08-4242-B0FC-F7A84326AF87}"/>
    <dgm:cxn modelId="{13C780DD-99F7-442E-8867-623382A75BB6}" type="presOf" srcId="{A3F7D72E-9051-49CA-8F10-259948A9D3FF}" destId="{B95A83E3-9D83-420A-91FC-78A595F6FBF7}" srcOrd="0" destOrd="1" presId="urn:microsoft.com/office/officeart/2005/8/layout/vList4"/>
    <dgm:cxn modelId="{D09E42E8-784D-436F-89FF-21BE965A7831}" srcId="{2184F338-D16B-42CA-A27B-5D2F5806B35E}" destId="{CB6566FB-AC1A-4F93-8273-ACE0DA855A93}" srcOrd="2" destOrd="0" parTransId="{18679E1D-7242-4E41-B073-08869F9EC86E}" sibTransId="{ADEA6C72-B3DC-4787-85B4-CF58F305DFB1}"/>
    <dgm:cxn modelId="{A0D9DBF5-F89F-460C-AFAD-F3816C18B3BD}" type="presOf" srcId="{A3F7D72E-9051-49CA-8F10-259948A9D3FF}" destId="{2D369BCE-DBDA-4E67-A3EF-A2101706C75E}" srcOrd="1" destOrd="1" presId="urn:microsoft.com/office/officeart/2005/8/layout/vList4"/>
    <dgm:cxn modelId="{40E8D1F9-9C64-4491-940B-ED36A3B80E1F}" srcId="{2184F338-D16B-42CA-A27B-5D2F5806B35E}" destId="{0D1F235C-ED5E-4146-8746-B8617BD4DEFC}" srcOrd="3" destOrd="0" parTransId="{3A6111ED-EFFD-49E3-9031-C254456767F0}" sibTransId="{4EC085B7-36E2-4B67-96F1-368B5E692510}"/>
    <dgm:cxn modelId="{B3AB1E97-FFC1-4503-83A4-6E614C0AC8BB}" type="presParOf" srcId="{45464E54-DFF0-4B08-92A4-BB18D098AF25}" destId="{9B1BC8EF-2035-4368-94D0-BA87E22799FA}" srcOrd="0" destOrd="0" presId="urn:microsoft.com/office/officeart/2005/8/layout/vList4"/>
    <dgm:cxn modelId="{6B7D9FB0-3AE4-40EF-85DE-6E5D99474527}" type="presParOf" srcId="{9B1BC8EF-2035-4368-94D0-BA87E22799FA}" destId="{B95A83E3-9D83-420A-91FC-78A595F6FBF7}" srcOrd="0" destOrd="0" presId="urn:microsoft.com/office/officeart/2005/8/layout/vList4"/>
    <dgm:cxn modelId="{5E2929FD-5AF0-4E2F-BC6D-C850B566EFCC}" type="presParOf" srcId="{9B1BC8EF-2035-4368-94D0-BA87E22799FA}" destId="{C922DA55-9E3C-4080-9479-B3D5A57C0FD8}" srcOrd="1" destOrd="0" presId="urn:microsoft.com/office/officeart/2005/8/layout/vList4"/>
    <dgm:cxn modelId="{105A02F3-FD05-463B-A9C5-C269635B0522}" type="presParOf" srcId="{9B1BC8EF-2035-4368-94D0-BA87E22799FA}" destId="{2D369BCE-DBDA-4E67-A3EF-A2101706C75E}" srcOrd="2" destOrd="0" presId="urn:microsoft.com/office/officeart/2005/8/layout/vList4"/>
    <dgm:cxn modelId="{6034AA9A-154C-4AF5-8554-5FAB32B2202A}" type="presParOf" srcId="{45464E54-DFF0-4B08-92A4-BB18D098AF25}" destId="{21ADFFFC-6CCB-45C0-8A51-EC28369BD735}" srcOrd="1" destOrd="0" presId="urn:microsoft.com/office/officeart/2005/8/layout/vList4"/>
    <dgm:cxn modelId="{6FB5D84A-A4EE-412F-A43A-AD16E137E71D}" type="presParOf" srcId="{45464E54-DFF0-4B08-92A4-BB18D098AF25}" destId="{329FA7F3-CCCB-41B9-AE3C-DAB48085D6D7}" srcOrd="2" destOrd="0" presId="urn:microsoft.com/office/officeart/2005/8/layout/vList4"/>
    <dgm:cxn modelId="{5EBB81E8-2D2D-4F23-951D-F6D6888D2696}" type="presParOf" srcId="{329FA7F3-CCCB-41B9-AE3C-DAB48085D6D7}" destId="{B1947B68-1A40-47FC-B654-5EC388A54BF5}" srcOrd="0" destOrd="0" presId="urn:microsoft.com/office/officeart/2005/8/layout/vList4"/>
    <dgm:cxn modelId="{39FB94D3-D4AD-414A-87D3-2156F1884E1C}" type="presParOf" srcId="{329FA7F3-CCCB-41B9-AE3C-DAB48085D6D7}" destId="{396700C7-6D03-4489-AA6D-949D6E030396}" srcOrd="1" destOrd="0" presId="urn:microsoft.com/office/officeart/2005/8/layout/vList4"/>
    <dgm:cxn modelId="{66CAF342-A9ED-428A-B7FD-89BB2147A59C}" type="presParOf" srcId="{329FA7F3-CCCB-41B9-AE3C-DAB48085D6D7}" destId="{26C7C123-062E-4CEF-A4F7-7D0CF9DF8FA2}" srcOrd="2" destOrd="0" presId="urn:microsoft.com/office/officeart/2005/8/layout/vList4"/>
    <dgm:cxn modelId="{B5F7BD32-C6AF-4B96-A3B2-FE2F01726827}" type="presParOf" srcId="{45464E54-DFF0-4B08-92A4-BB18D098AF25}" destId="{72D569C6-E686-4499-A50E-18D6F5AED0F3}" srcOrd="3" destOrd="0" presId="urn:microsoft.com/office/officeart/2005/8/layout/vList4"/>
    <dgm:cxn modelId="{663B5C7F-6090-4852-9502-5FE127C3E283}" type="presParOf" srcId="{45464E54-DFF0-4B08-92A4-BB18D098AF25}" destId="{CB023E0B-40A4-4BE3-9262-F0D18AF4A6E1}" srcOrd="4" destOrd="0" presId="urn:microsoft.com/office/officeart/2005/8/layout/vList4"/>
    <dgm:cxn modelId="{23567749-4081-4932-8FA4-02848D8E7A25}" type="presParOf" srcId="{CB023E0B-40A4-4BE3-9262-F0D18AF4A6E1}" destId="{F3C29B42-12DD-4EA4-9266-A81EBF611DF8}" srcOrd="0" destOrd="0" presId="urn:microsoft.com/office/officeart/2005/8/layout/vList4"/>
    <dgm:cxn modelId="{563E843B-89C4-4DAD-872C-3DDD409E892F}" type="presParOf" srcId="{CB023E0B-40A4-4BE3-9262-F0D18AF4A6E1}" destId="{6DDA3700-255A-4EA7-BFBF-659EB8980BC8}" srcOrd="1" destOrd="0" presId="urn:microsoft.com/office/officeart/2005/8/layout/vList4"/>
    <dgm:cxn modelId="{E7EBC971-83F2-4CA1-AD2A-01C3ABDEB59D}" type="presParOf" srcId="{CB023E0B-40A4-4BE3-9262-F0D18AF4A6E1}" destId="{299CE479-9CE1-4B9E-8DC8-D12972481AE0}" srcOrd="2" destOrd="0" presId="urn:microsoft.com/office/officeart/2005/8/layout/vList4"/>
    <dgm:cxn modelId="{3CD6E499-6A58-4251-A148-20F1FC20E0F6}" type="presParOf" srcId="{45464E54-DFF0-4B08-92A4-BB18D098AF25}" destId="{30B94A06-86CC-4E83-ACF3-3D193FD08E51}" srcOrd="5" destOrd="0" presId="urn:microsoft.com/office/officeart/2005/8/layout/vList4"/>
    <dgm:cxn modelId="{31A6AF39-DB4D-477B-857D-F27F3FDBC7BB}" type="presParOf" srcId="{45464E54-DFF0-4B08-92A4-BB18D098AF25}" destId="{58E59EBA-3F13-4D6C-8DB6-094632B906A0}" srcOrd="6" destOrd="0" presId="urn:microsoft.com/office/officeart/2005/8/layout/vList4"/>
    <dgm:cxn modelId="{830718C4-8BB3-4ED3-80E3-E48EB95D725B}" type="presParOf" srcId="{58E59EBA-3F13-4D6C-8DB6-094632B906A0}" destId="{74CA6132-6E97-488C-B290-6C05EEE9DE07}" srcOrd="0" destOrd="0" presId="urn:microsoft.com/office/officeart/2005/8/layout/vList4"/>
    <dgm:cxn modelId="{831205EE-8409-4298-906A-20209ACDF1B0}" type="presParOf" srcId="{58E59EBA-3F13-4D6C-8DB6-094632B906A0}" destId="{EA8FC2E6-B503-4EED-83CF-398CE2CB498F}" srcOrd="1" destOrd="0" presId="urn:microsoft.com/office/officeart/2005/8/layout/vList4"/>
    <dgm:cxn modelId="{4D9B4F3B-5313-4BB8-B6BA-ED6AD19C690D}" type="presParOf" srcId="{58E59EBA-3F13-4D6C-8DB6-094632B906A0}" destId="{82A3E8AF-FD46-4731-AAF6-EF3E4987338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8733F-6D2C-45DA-B09A-B59BC29DCF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08DA9C4-9FF8-43A6-8ED9-B7D57B3746A4}">
      <dgm:prSet phldrT="[Text]"/>
      <dgm:spPr>
        <a:solidFill>
          <a:schemeClr val="accent1">
            <a:lumMod val="50000"/>
          </a:schemeClr>
        </a:solidFill>
      </dgm:spPr>
      <dgm:t>
        <a:bodyPr/>
        <a:lstStyle/>
        <a:p>
          <a:r>
            <a:rPr lang="en-US" dirty="0"/>
            <a:t>Breast</a:t>
          </a:r>
        </a:p>
      </dgm:t>
    </dgm:pt>
    <dgm:pt modelId="{31E3A8C3-9B24-4767-9466-BD2B8E876D92}" type="parTrans" cxnId="{B7352291-EFC6-468C-A201-40DC4D0BC501}">
      <dgm:prSet/>
      <dgm:spPr/>
      <dgm:t>
        <a:bodyPr/>
        <a:lstStyle/>
        <a:p>
          <a:endParaRPr lang="en-US"/>
        </a:p>
      </dgm:t>
    </dgm:pt>
    <dgm:pt modelId="{707C98FE-72F8-406D-BA0A-3590A14C7F8C}" type="sibTrans" cxnId="{B7352291-EFC6-468C-A201-40DC4D0BC501}">
      <dgm:prSet/>
      <dgm:spPr/>
      <dgm:t>
        <a:bodyPr/>
        <a:lstStyle/>
        <a:p>
          <a:endParaRPr lang="en-US"/>
        </a:p>
      </dgm:t>
    </dgm:pt>
    <dgm:pt modelId="{C87B39BF-1326-4EE2-B523-0D1632D98816}">
      <dgm:prSet phldrT="[Text]"/>
      <dgm:spPr>
        <a:solidFill>
          <a:schemeClr val="accent1">
            <a:lumMod val="50000"/>
          </a:schemeClr>
        </a:solidFill>
      </dgm:spPr>
      <dgm:t>
        <a:bodyPr/>
        <a:lstStyle/>
        <a:p>
          <a:r>
            <a:rPr lang="en-US" dirty="0"/>
            <a:t>Colon</a:t>
          </a:r>
        </a:p>
      </dgm:t>
    </dgm:pt>
    <dgm:pt modelId="{EC02AB13-8CF1-4D91-A351-BAD3C4DA825C}" type="parTrans" cxnId="{7F614FCD-7DA7-4F80-A0D0-789046A61F8E}">
      <dgm:prSet/>
      <dgm:spPr/>
      <dgm:t>
        <a:bodyPr/>
        <a:lstStyle/>
        <a:p>
          <a:endParaRPr lang="en-US"/>
        </a:p>
      </dgm:t>
    </dgm:pt>
    <dgm:pt modelId="{60A0941A-F115-42D3-9A0C-D14CF5D593DA}" type="sibTrans" cxnId="{7F614FCD-7DA7-4F80-A0D0-789046A61F8E}">
      <dgm:prSet/>
      <dgm:spPr/>
      <dgm:t>
        <a:bodyPr/>
        <a:lstStyle/>
        <a:p>
          <a:endParaRPr lang="en-US"/>
        </a:p>
      </dgm:t>
    </dgm:pt>
    <dgm:pt modelId="{48795853-7090-44A3-BD66-02244AB9B58F}">
      <dgm:prSet phldrT="[Text]"/>
      <dgm:spPr>
        <a:solidFill>
          <a:schemeClr val="accent1">
            <a:lumMod val="50000"/>
          </a:schemeClr>
        </a:solidFill>
      </dgm:spPr>
      <dgm:t>
        <a:bodyPr/>
        <a:lstStyle/>
        <a:p>
          <a:r>
            <a:rPr lang="en-US" dirty="0"/>
            <a:t>Skin</a:t>
          </a:r>
        </a:p>
      </dgm:t>
    </dgm:pt>
    <dgm:pt modelId="{48E716CF-7DAC-4CA9-BFF9-AF73D23F5293}" type="parTrans" cxnId="{10957F9B-1E9E-43B5-9FE1-9B7F3EA27367}">
      <dgm:prSet/>
      <dgm:spPr/>
      <dgm:t>
        <a:bodyPr/>
        <a:lstStyle/>
        <a:p>
          <a:endParaRPr lang="en-US"/>
        </a:p>
      </dgm:t>
    </dgm:pt>
    <dgm:pt modelId="{377D69A4-C147-4E56-A805-112649A58260}" type="sibTrans" cxnId="{10957F9B-1E9E-43B5-9FE1-9B7F3EA27367}">
      <dgm:prSet/>
      <dgm:spPr/>
      <dgm:t>
        <a:bodyPr/>
        <a:lstStyle/>
        <a:p>
          <a:endParaRPr lang="en-US"/>
        </a:p>
      </dgm:t>
    </dgm:pt>
    <dgm:pt modelId="{0BC3C992-FF8D-4648-9330-55A11D17838F}">
      <dgm:prSet phldrT="[Text]"/>
      <dgm:spPr>
        <a:solidFill>
          <a:schemeClr val="accent1">
            <a:lumMod val="50000"/>
          </a:schemeClr>
        </a:solidFill>
      </dgm:spPr>
      <dgm:t>
        <a:bodyPr/>
        <a:lstStyle/>
        <a:p>
          <a:r>
            <a:rPr lang="en-US" dirty="0"/>
            <a:t>Gynecologic (Cervical)</a:t>
          </a:r>
        </a:p>
      </dgm:t>
    </dgm:pt>
    <dgm:pt modelId="{0679D700-6ADC-4D1D-89C7-512D4A2CA192}" type="parTrans" cxnId="{EF2548E7-4919-4AD4-B045-28F512C84F26}">
      <dgm:prSet/>
      <dgm:spPr/>
      <dgm:t>
        <a:bodyPr/>
        <a:lstStyle/>
        <a:p>
          <a:endParaRPr lang="en-US"/>
        </a:p>
      </dgm:t>
    </dgm:pt>
    <dgm:pt modelId="{D8F848CF-C1D3-4D24-B9E2-81FF642A1F55}" type="sibTrans" cxnId="{EF2548E7-4919-4AD4-B045-28F512C84F26}">
      <dgm:prSet/>
      <dgm:spPr/>
      <dgm:t>
        <a:bodyPr/>
        <a:lstStyle/>
        <a:p>
          <a:endParaRPr lang="en-US"/>
        </a:p>
      </dgm:t>
    </dgm:pt>
    <dgm:pt modelId="{92E904CA-FD57-46BB-9A1E-0E41D9DBE22E}">
      <dgm:prSet phldrT="[Text]"/>
      <dgm:spPr>
        <a:solidFill>
          <a:schemeClr val="accent1">
            <a:lumMod val="50000"/>
          </a:schemeClr>
        </a:solidFill>
      </dgm:spPr>
      <dgm:t>
        <a:bodyPr/>
        <a:lstStyle/>
        <a:p>
          <a:r>
            <a:rPr lang="en-US" dirty="0"/>
            <a:t>Lung (if high risk smoker)</a:t>
          </a:r>
        </a:p>
      </dgm:t>
    </dgm:pt>
    <dgm:pt modelId="{D6AA681C-0D01-406B-9635-D4C33F7AE2FA}" type="parTrans" cxnId="{A740AC61-6FAE-410B-BF5C-871B033282CC}">
      <dgm:prSet/>
      <dgm:spPr/>
      <dgm:t>
        <a:bodyPr/>
        <a:lstStyle/>
        <a:p>
          <a:endParaRPr lang="en-US"/>
        </a:p>
      </dgm:t>
    </dgm:pt>
    <dgm:pt modelId="{F953FD4D-39A9-4F5F-9528-4D66C421EB6C}" type="sibTrans" cxnId="{A740AC61-6FAE-410B-BF5C-871B033282CC}">
      <dgm:prSet/>
      <dgm:spPr/>
      <dgm:t>
        <a:bodyPr/>
        <a:lstStyle/>
        <a:p>
          <a:endParaRPr lang="en-US"/>
        </a:p>
      </dgm:t>
    </dgm:pt>
    <dgm:pt modelId="{7D53C2BF-50F8-4BD9-BE49-AEC959DA56BF}">
      <dgm:prSet phldrT="[Text]"/>
      <dgm:spPr>
        <a:solidFill>
          <a:schemeClr val="accent1">
            <a:lumMod val="50000"/>
          </a:schemeClr>
        </a:solidFill>
      </dgm:spPr>
      <dgm:t>
        <a:bodyPr/>
        <a:lstStyle/>
        <a:p>
          <a:r>
            <a:rPr lang="en-US" dirty="0"/>
            <a:t>Thyroid (exam)</a:t>
          </a:r>
        </a:p>
      </dgm:t>
    </dgm:pt>
    <dgm:pt modelId="{0FAA8B62-661B-4BF2-993C-6B48EA9F2A9C}" type="parTrans" cxnId="{88887900-0B10-48D6-AB2C-14B614B66D5E}">
      <dgm:prSet/>
      <dgm:spPr/>
      <dgm:t>
        <a:bodyPr/>
        <a:lstStyle/>
        <a:p>
          <a:endParaRPr lang="en-US"/>
        </a:p>
      </dgm:t>
    </dgm:pt>
    <dgm:pt modelId="{CC2D390F-1B0E-40E0-9FEE-E47E99B1BF9B}" type="sibTrans" cxnId="{88887900-0B10-48D6-AB2C-14B614B66D5E}">
      <dgm:prSet/>
      <dgm:spPr/>
      <dgm:t>
        <a:bodyPr/>
        <a:lstStyle/>
        <a:p>
          <a:endParaRPr lang="en-US"/>
        </a:p>
      </dgm:t>
    </dgm:pt>
    <dgm:pt modelId="{0DAADD5F-71E6-47EB-B6F6-423DA022A343}" type="pres">
      <dgm:prSet presAssocID="{8478733F-6D2C-45DA-B09A-B59BC29DCFBA}" presName="diagram" presStyleCnt="0">
        <dgm:presLayoutVars>
          <dgm:dir/>
          <dgm:resizeHandles val="exact"/>
        </dgm:presLayoutVars>
      </dgm:prSet>
      <dgm:spPr/>
    </dgm:pt>
    <dgm:pt modelId="{3D660D32-2C36-40C2-9E11-28FEB2B5FF4F}" type="pres">
      <dgm:prSet presAssocID="{208DA9C4-9FF8-43A6-8ED9-B7D57B3746A4}" presName="node" presStyleLbl="node1" presStyleIdx="0" presStyleCnt="6">
        <dgm:presLayoutVars>
          <dgm:bulletEnabled val="1"/>
        </dgm:presLayoutVars>
      </dgm:prSet>
      <dgm:spPr/>
    </dgm:pt>
    <dgm:pt modelId="{3724C63E-BF4A-42A5-9F34-3DEF597F5297}" type="pres">
      <dgm:prSet presAssocID="{707C98FE-72F8-406D-BA0A-3590A14C7F8C}" presName="sibTrans" presStyleCnt="0"/>
      <dgm:spPr/>
    </dgm:pt>
    <dgm:pt modelId="{032C4BD6-C759-4845-9317-A34AEC61C121}" type="pres">
      <dgm:prSet presAssocID="{C87B39BF-1326-4EE2-B523-0D1632D98816}" presName="node" presStyleLbl="node1" presStyleIdx="1" presStyleCnt="6">
        <dgm:presLayoutVars>
          <dgm:bulletEnabled val="1"/>
        </dgm:presLayoutVars>
      </dgm:prSet>
      <dgm:spPr/>
    </dgm:pt>
    <dgm:pt modelId="{23E1098E-105F-40B3-8E24-37FD8668AB17}" type="pres">
      <dgm:prSet presAssocID="{60A0941A-F115-42D3-9A0C-D14CF5D593DA}" presName="sibTrans" presStyleCnt="0"/>
      <dgm:spPr/>
    </dgm:pt>
    <dgm:pt modelId="{566A759E-23A3-4D0A-A068-77B4547B73B0}" type="pres">
      <dgm:prSet presAssocID="{48795853-7090-44A3-BD66-02244AB9B58F}" presName="node" presStyleLbl="node1" presStyleIdx="2" presStyleCnt="6">
        <dgm:presLayoutVars>
          <dgm:bulletEnabled val="1"/>
        </dgm:presLayoutVars>
      </dgm:prSet>
      <dgm:spPr/>
    </dgm:pt>
    <dgm:pt modelId="{EEE7D081-D340-401F-A6CE-49773D16700B}" type="pres">
      <dgm:prSet presAssocID="{377D69A4-C147-4E56-A805-112649A58260}" presName="sibTrans" presStyleCnt="0"/>
      <dgm:spPr/>
    </dgm:pt>
    <dgm:pt modelId="{5E5917A6-44EE-4197-81D0-707FCE03F9E9}" type="pres">
      <dgm:prSet presAssocID="{0BC3C992-FF8D-4648-9330-55A11D17838F}" presName="node" presStyleLbl="node1" presStyleIdx="3" presStyleCnt="6">
        <dgm:presLayoutVars>
          <dgm:bulletEnabled val="1"/>
        </dgm:presLayoutVars>
      </dgm:prSet>
      <dgm:spPr/>
    </dgm:pt>
    <dgm:pt modelId="{BA99CD3F-8324-4064-93A0-0C394F3E992E}" type="pres">
      <dgm:prSet presAssocID="{D8F848CF-C1D3-4D24-B9E2-81FF642A1F55}" presName="sibTrans" presStyleCnt="0"/>
      <dgm:spPr/>
    </dgm:pt>
    <dgm:pt modelId="{19802F01-67A5-49DF-899F-41DB16BFAB81}" type="pres">
      <dgm:prSet presAssocID="{92E904CA-FD57-46BB-9A1E-0E41D9DBE22E}" presName="node" presStyleLbl="node1" presStyleIdx="4" presStyleCnt="6">
        <dgm:presLayoutVars>
          <dgm:bulletEnabled val="1"/>
        </dgm:presLayoutVars>
      </dgm:prSet>
      <dgm:spPr/>
    </dgm:pt>
    <dgm:pt modelId="{D3921592-523B-4135-8043-5DB6BA0BEBEC}" type="pres">
      <dgm:prSet presAssocID="{F953FD4D-39A9-4F5F-9528-4D66C421EB6C}" presName="sibTrans" presStyleCnt="0"/>
      <dgm:spPr/>
    </dgm:pt>
    <dgm:pt modelId="{7FE6D696-1F6E-4B07-BDF7-B6A801C9D413}" type="pres">
      <dgm:prSet presAssocID="{7D53C2BF-50F8-4BD9-BE49-AEC959DA56BF}" presName="node" presStyleLbl="node1" presStyleIdx="5" presStyleCnt="6">
        <dgm:presLayoutVars>
          <dgm:bulletEnabled val="1"/>
        </dgm:presLayoutVars>
      </dgm:prSet>
      <dgm:spPr/>
    </dgm:pt>
  </dgm:ptLst>
  <dgm:cxnLst>
    <dgm:cxn modelId="{88887900-0B10-48D6-AB2C-14B614B66D5E}" srcId="{8478733F-6D2C-45DA-B09A-B59BC29DCFBA}" destId="{7D53C2BF-50F8-4BD9-BE49-AEC959DA56BF}" srcOrd="5" destOrd="0" parTransId="{0FAA8B62-661B-4BF2-993C-6B48EA9F2A9C}" sibTransId="{CC2D390F-1B0E-40E0-9FEE-E47E99B1BF9B}"/>
    <dgm:cxn modelId="{D8EF0E09-8E9F-4897-A4FB-F5192DE9628F}" type="presOf" srcId="{C87B39BF-1326-4EE2-B523-0D1632D98816}" destId="{032C4BD6-C759-4845-9317-A34AEC61C121}" srcOrd="0" destOrd="0" presId="urn:microsoft.com/office/officeart/2005/8/layout/default"/>
    <dgm:cxn modelId="{1D948D29-6287-49E6-96FE-DA84946B8FEB}" type="presOf" srcId="{208DA9C4-9FF8-43A6-8ED9-B7D57B3746A4}" destId="{3D660D32-2C36-40C2-9E11-28FEB2B5FF4F}" srcOrd="0" destOrd="0" presId="urn:microsoft.com/office/officeart/2005/8/layout/default"/>
    <dgm:cxn modelId="{DEE7545C-E80E-4748-80AB-057A4260D4D8}" type="presOf" srcId="{0BC3C992-FF8D-4648-9330-55A11D17838F}" destId="{5E5917A6-44EE-4197-81D0-707FCE03F9E9}" srcOrd="0" destOrd="0" presId="urn:microsoft.com/office/officeart/2005/8/layout/default"/>
    <dgm:cxn modelId="{A740AC61-6FAE-410B-BF5C-871B033282CC}" srcId="{8478733F-6D2C-45DA-B09A-B59BC29DCFBA}" destId="{92E904CA-FD57-46BB-9A1E-0E41D9DBE22E}" srcOrd="4" destOrd="0" parTransId="{D6AA681C-0D01-406B-9635-D4C33F7AE2FA}" sibTransId="{F953FD4D-39A9-4F5F-9528-4D66C421EB6C}"/>
    <dgm:cxn modelId="{99CC5984-465A-492B-96D9-626717FC0879}" type="presOf" srcId="{8478733F-6D2C-45DA-B09A-B59BC29DCFBA}" destId="{0DAADD5F-71E6-47EB-B6F6-423DA022A343}" srcOrd="0" destOrd="0" presId="urn:microsoft.com/office/officeart/2005/8/layout/default"/>
    <dgm:cxn modelId="{B7352291-EFC6-468C-A201-40DC4D0BC501}" srcId="{8478733F-6D2C-45DA-B09A-B59BC29DCFBA}" destId="{208DA9C4-9FF8-43A6-8ED9-B7D57B3746A4}" srcOrd="0" destOrd="0" parTransId="{31E3A8C3-9B24-4767-9466-BD2B8E876D92}" sibTransId="{707C98FE-72F8-406D-BA0A-3590A14C7F8C}"/>
    <dgm:cxn modelId="{A0F9E995-9D0D-417D-A91A-053BBB0245C2}" type="presOf" srcId="{48795853-7090-44A3-BD66-02244AB9B58F}" destId="{566A759E-23A3-4D0A-A068-77B4547B73B0}" srcOrd="0" destOrd="0" presId="urn:microsoft.com/office/officeart/2005/8/layout/default"/>
    <dgm:cxn modelId="{10957F9B-1E9E-43B5-9FE1-9B7F3EA27367}" srcId="{8478733F-6D2C-45DA-B09A-B59BC29DCFBA}" destId="{48795853-7090-44A3-BD66-02244AB9B58F}" srcOrd="2" destOrd="0" parTransId="{48E716CF-7DAC-4CA9-BFF9-AF73D23F5293}" sibTransId="{377D69A4-C147-4E56-A805-112649A58260}"/>
    <dgm:cxn modelId="{8FD042A9-3756-4B6F-A55A-F1E0A20AB4E8}" type="presOf" srcId="{7D53C2BF-50F8-4BD9-BE49-AEC959DA56BF}" destId="{7FE6D696-1F6E-4B07-BDF7-B6A801C9D413}" srcOrd="0" destOrd="0" presId="urn:microsoft.com/office/officeart/2005/8/layout/default"/>
    <dgm:cxn modelId="{7F614FCD-7DA7-4F80-A0D0-789046A61F8E}" srcId="{8478733F-6D2C-45DA-B09A-B59BC29DCFBA}" destId="{C87B39BF-1326-4EE2-B523-0D1632D98816}" srcOrd="1" destOrd="0" parTransId="{EC02AB13-8CF1-4D91-A351-BAD3C4DA825C}" sibTransId="{60A0941A-F115-42D3-9A0C-D14CF5D593DA}"/>
    <dgm:cxn modelId="{5D9941E3-A45E-4B1D-9D47-707FBB00E413}" type="presOf" srcId="{92E904CA-FD57-46BB-9A1E-0E41D9DBE22E}" destId="{19802F01-67A5-49DF-899F-41DB16BFAB81}" srcOrd="0" destOrd="0" presId="urn:microsoft.com/office/officeart/2005/8/layout/default"/>
    <dgm:cxn modelId="{EF2548E7-4919-4AD4-B045-28F512C84F26}" srcId="{8478733F-6D2C-45DA-B09A-B59BC29DCFBA}" destId="{0BC3C992-FF8D-4648-9330-55A11D17838F}" srcOrd="3" destOrd="0" parTransId="{0679D700-6ADC-4D1D-89C7-512D4A2CA192}" sibTransId="{D8F848CF-C1D3-4D24-B9E2-81FF642A1F55}"/>
    <dgm:cxn modelId="{D93EABFE-EECA-41E1-9A06-D4C367F8362B}" type="presParOf" srcId="{0DAADD5F-71E6-47EB-B6F6-423DA022A343}" destId="{3D660D32-2C36-40C2-9E11-28FEB2B5FF4F}" srcOrd="0" destOrd="0" presId="urn:microsoft.com/office/officeart/2005/8/layout/default"/>
    <dgm:cxn modelId="{3D060C46-709C-45DF-B86D-172E3C88C581}" type="presParOf" srcId="{0DAADD5F-71E6-47EB-B6F6-423DA022A343}" destId="{3724C63E-BF4A-42A5-9F34-3DEF597F5297}" srcOrd="1" destOrd="0" presId="urn:microsoft.com/office/officeart/2005/8/layout/default"/>
    <dgm:cxn modelId="{3979E04F-AEF6-48E7-ABE9-1190BCC05A77}" type="presParOf" srcId="{0DAADD5F-71E6-47EB-B6F6-423DA022A343}" destId="{032C4BD6-C759-4845-9317-A34AEC61C121}" srcOrd="2" destOrd="0" presId="urn:microsoft.com/office/officeart/2005/8/layout/default"/>
    <dgm:cxn modelId="{4B1F4EA0-CF16-4B8C-BBB0-1EAA2222B571}" type="presParOf" srcId="{0DAADD5F-71E6-47EB-B6F6-423DA022A343}" destId="{23E1098E-105F-40B3-8E24-37FD8668AB17}" srcOrd="3" destOrd="0" presId="urn:microsoft.com/office/officeart/2005/8/layout/default"/>
    <dgm:cxn modelId="{9F15B205-548A-44F4-AE76-F0591214A14E}" type="presParOf" srcId="{0DAADD5F-71E6-47EB-B6F6-423DA022A343}" destId="{566A759E-23A3-4D0A-A068-77B4547B73B0}" srcOrd="4" destOrd="0" presId="urn:microsoft.com/office/officeart/2005/8/layout/default"/>
    <dgm:cxn modelId="{A4DC126E-185B-4D16-94AD-E69EF40555AF}" type="presParOf" srcId="{0DAADD5F-71E6-47EB-B6F6-423DA022A343}" destId="{EEE7D081-D340-401F-A6CE-49773D16700B}" srcOrd="5" destOrd="0" presId="urn:microsoft.com/office/officeart/2005/8/layout/default"/>
    <dgm:cxn modelId="{6D9F2B5A-0882-4AED-AED3-D336CC45705F}" type="presParOf" srcId="{0DAADD5F-71E6-47EB-B6F6-423DA022A343}" destId="{5E5917A6-44EE-4197-81D0-707FCE03F9E9}" srcOrd="6" destOrd="0" presId="urn:microsoft.com/office/officeart/2005/8/layout/default"/>
    <dgm:cxn modelId="{08FE6619-815B-4AFF-B0AA-8CF00BA7ADBA}" type="presParOf" srcId="{0DAADD5F-71E6-47EB-B6F6-423DA022A343}" destId="{BA99CD3F-8324-4064-93A0-0C394F3E992E}" srcOrd="7" destOrd="0" presId="urn:microsoft.com/office/officeart/2005/8/layout/default"/>
    <dgm:cxn modelId="{58C5A53C-7201-4219-8D34-9C4FC462CF98}" type="presParOf" srcId="{0DAADD5F-71E6-47EB-B6F6-423DA022A343}" destId="{19802F01-67A5-49DF-899F-41DB16BFAB81}" srcOrd="8" destOrd="0" presId="urn:microsoft.com/office/officeart/2005/8/layout/default"/>
    <dgm:cxn modelId="{7414921C-AD2E-493A-B1DE-9960A5FDA823}" type="presParOf" srcId="{0DAADD5F-71E6-47EB-B6F6-423DA022A343}" destId="{D3921592-523B-4135-8043-5DB6BA0BEBEC}" srcOrd="9" destOrd="0" presId="urn:microsoft.com/office/officeart/2005/8/layout/default"/>
    <dgm:cxn modelId="{3BE29A0A-B18F-4E59-A858-0C8D2518E509}" type="presParOf" srcId="{0DAADD5F-71E6-47EB-B6F6-423DA022A343}" destId="{7FE6D696-1F6E-4B07-BDF7-B6A801C9D41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49654-FE70-429A-87E6-570C20E209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409B1A-D483-4E33-BE06-1A17C323C5FA}">
      <dgm:prSet phldrT="[Text]"/>
      <dgm:spPr>
        <a:solidFill>
          <a:srgbClr val="BBE0E3"/>
        </a:solidFill>
        <a:ln>
          <a:noFill/>
        </a:ln>
      </dgm:spPr>
      <dgm:t>
        <a:bodyPr/>
        <a:lstStyle/>
        <a:p>
          <a:r>
            <a:rPr lang="en-US" dirty="0">
              <a:solidFill>
                <a:srgbClr val="000000"/>
              </a:solidFill>
            </a:rPr>
            <a:t>Cerebrovascular Diseases (Stroke)</a:t>
          </a:r>
        </a:p>
      </dgm:t>
    </dgm:pt>
    <dgm:pt modelId="{D635FB41-4497-42CF-A2BA-B3F1223F1174}" type="parTrans" cxnId="{FCC6A205-9C18-4F59-8BEA-EFFCCCCC3128}">
      <dgm:prSet/>
      <dgm:spPr/>
      <dgm:t>
        <a:bodyPr/>
        <a:lstStyle/>
        <a:p>
          <a:endParaRPr lang="en-US">
            <a:solidFill>
              <a:srgbClr val="000000"/>
            </a:solidFill>
          </a:endParaRPr>
        </a:p>
      </dgm:t>
    </dgm:pt>
    <dgm:pt modelId="{32C02193-34D0-4530-BE65-67E8446BA201}" type="sibTrans" cxnId="{FCC6A205-9C18-4F59-8BEA-EFFCCCCC3128}">
      <dgm:prSet/>
      <dgm:spPr/>
      <dgm:t>
        <a:bodyPr/>
        <a:lstStyle/>
        <a:p>
          <a:endParaRPr lang="en-US">
            <a:solidFill>
              <a:srgbClr val="000000"/>
            </a:solidFill>
          </a:endParaRPr>
        </a:p>
      </dgm:t>
    </dgm:pt>
    <dgm:pt modelId="{030393B7-315D-4E6F-BD13-92CD451A000A}">
      <dgm:prSet phldrT="[Text]"/>
      <dgm:spPr>
        <a:solidFill>
          <a:srgbClr val="BBE0E3"/>
        </a:solidFill>
      </dgm:spPr>
      <dgm:t>
        <a:bodyPr/>
        <a:lstStyle/>
        <a:p>
          <a:r>
            <a:rPr lang="en-US" dirty="0">
              <a:solidFill>
                <a:srgbClr val="000000"/>
              </a:solidFill>
            </a:rPr>
            <a:t>Peripheral Arterial Disease</a:t>
          </a:r>
        </a:p>
      </dgm:t>
    </dgm:pt>
    <dgm:pt modelId="{29D2601C-2CF5-4F6F-9B7E-D867FC7BBF25}" type="parTrans" cxnId="{8AEBE378-6F97-41A9-9BAE-36771B77F651}">
      <dgm:prSet/>
      <dgm:spPr/>
      <dgm:t>
        <a:bodyPr/>
        <a:lstStyle/>
        <a:p>
          <a:endParaRPr lang="en-US">
            <a:solidFill>
              <a:srgbClr val="000000"/>
            </a:solidFill>
          </a:endParaRPr>
        </a:p>
      </dgm:t>
    </dgm:pt>
    <dgm:pt modelId="{329E1EF4-B6E6-49F5-B4B6-26AF225FCEF9}" type="sibTrans" cxnId="{8AEBE378-6F97-41A9-9BAE-36771B77F651}">
      <dgm:prSet/>
      <dgm:spPr/>
      <dgm:t>
        <a:bodyPr/>
        <a:lstStyle/>
        <a:p>
          <a:endParaRPr lang="en-US">
            <a:solidFill>
              <a:srgbClr val="000000"/>
            </a:solidFill>
          </a:endParaRPr>
        </a:p>
      </dgm:t>
    </dgm:pt>
    <dgm:pt modelId="{667FE85F-A5A2-4EAC-B43E-C3D4FB9F4254}">
      <dgm:prSet phldrT="[Text]"/>
      <dgm:spPr>
        <a:solidFill>
          <a:srgbClr val="BBE0E3"/>
        </a:solidFill>
      </dgm:spPr>
      <dgm:t>
        <a:bodyPr/>
        <a:lstStyle/>
        <a:p>
          <a:r>
            <a:rPr lang="en-US" dirty="0">
              <a:solidFill>
                <a:srgbClr val="000000"/>
              </a:solidFill>
            </a:rPr>
            <a:t>Atherosclerosis</a:t>
          </a:r>
        </a:p>
      </dgm:t>
    </dgm:pt>
    <dgm:pt modelId="{A6A37B00-31E7-404F-A552-0B603FF3136C}" type="parTrans" cxnId="{52E96520-46EC-4833-82E6-D3A246544D22}">
      <dgm:prSet/>
      <dgm:spPr/>
      <dgm:t>
        <a:bodyPr/>
        <a:lstStyle/>
        <a:p>
          <a:endParaRPr lang="en-US">
            <a:solidFill>
              <a:srgbClr val="000000"/>
            </a:solidFill>
          </a:endParaRPr>
        </a:p>
      </dgm:t>
    </dgm:pt>
    <dgm:pt modelId="{354E28DA-091C-4E39-9A41-1D1D01644F1E}" type="sibTrans" cxnId="{52E96520-46EC-4833-82E6-D3A246544D22}">
      <dgm:prSet/>
      <dgm:spPr/>
      <dgm:t>
        <a:bodyPr/>
        <a:lstStyle/>
        <a:p>
          <a:endParaRPr lang="en-US">
            <a:solidFill>
              <a:srgbClr val="000000"/>
            </a:solidFill>
          </a:endParaRPr>
        </a:p>
      </dgm:t>
    </dgm:pt>
    <dgm:pt modelId="{F446F4CA-879B-4B4A-A063-5EA887CAA7F3}">
      <dgm:prSet phldrT="[Text]"/>
      <dgm:spPr>
        <a:solidFill>
          <a:srgbClr val="BBE0E3"/>
        </a:solidFill>
      </dgm:spPr>
      <dgm:t>
        <a:bodyPr/>
        <a:lstStyle/>
        <a:p>
          <a:r>
            <a:rPr lang="en-US" dirty="0">
              <a:solidFill>
                <a:srgbClr val="000000"/>
              </a:solidFill>
            </a:rPr>
            <a:t>Coronary Heart Disease</a:t>
          </a:r>
        </a:p>
      </dgm:t>
    </dgm:pt>
    <dgm:pt modelId="{DE1455C5-7289-46DD-BA65-47B0FA518233}" type="parTrans" cxnId="{662533F2-2DC0-481F-933B-4BAE58C51ABD}">
      <dgm:prSet/>
      <dgm:spPr/>
      <dgm:t>
        <a:bodyPr/>
        <a:lstStyle/>
        <a:p>
          <a:endParaRPr lang="en-US">
            <a:solidFill>
              <a:srgbClr val="000000"/>
            </a:solidFill>
          </a:endParaRPr>
        </a:p>
      </dgm:t>
    </dgm:pt>
    <dgm:pt modelId="{147E4FC2-829E-413B-B413-9EC9676DB47E}" type="sibTrans" cxnId="{662533F2-2DC0-481F-933B-4BAE58C51ABD}">
      <dgm:prSet/>
      <dgm:spPr/>
      <dgm:t>
        <a:bodyPr/>
        <a:lstStyle/>
        <a:p>
          <a:endParaRPr lang="en-US">
            <a:solidFill>
              <a:srgbClr val="000000"/>
            </a:solidFill>
          </a:endParaRPr>
        </a:p>
      </dgm:t>
    </dgm:pt>
    <dgm:pt modelId="{82FF7FBF-CD5E-4592-96ED-BBBD379E6BDB}">
      <dgm:prSet phldrT="[Text]"/>
      <dgm:spPr>
        <a:solidFill>
          <a:srgbClr val="BBE0E3"/>
        </a:solidFill>
      </dgm:spPr>
      <dgm:t>
        <a:bodyPr/>
        <a:lstStyle/>
        <a:p>
          <a:r>
            <a:rPr lang="en-US" dirty="0">
              <a:solidFill>
                <a:srgbClr val="000000"/>
              </a:solidFill>
            </a:rPr>
            <a:t>Aneurism</a:t>
          </a:r>
        </a:p>
      </dgm:t>
    </dgm:pt>
    <dgm:pt modelId="{3B2B2045-A58F-4C7B-86C1-ED5E8C60D382}" type="parTrans" cxnId="{7EB7F6E8-52B3-47C4-891F-EF39E19619EB}">
      <dgm:prSet/>
      <dgm:spPr/>
      <dgm:t>
        <a:bodyPr/>
        <a:lstStyle/>
        <a:p>
          <a:endParaRPr lang="en-US">
            <a:solidFill>
              <a:srgbClr val="000000"/>
            </a:solidFill>
          </a:endParaRPr>
        </a:p>
      </dgm:t>
    </dgm:pt>
    <dgm:pt modelId="{F29E1CFB-1FC4-4A49-B124-B30EFEF15C37}" type="sibTrans" cxnId="{7EB7F6E8-52B3-47C4-891F-EF39E19619EB}">
      <dgm:prSet/>
      <dgm:spPr/>
      <dgm:t>
        <a:bodyPr/>
        <a:lstStyle/>
        <a:p>
          <a:endParaRPr lang="en-US">
            <a:solidFill>
              <a:srgbClr val="000000"/>
            </a:solidFill>
          </a:endParaRPr>
        </a:p>
      </dgm:t>
    </dgm:pt>
    <dgm:pt modelId="{3E3733FF-6283-41E1-9F06-6243C7DCA2B7}" type="pres">
      <dgm:prSet presAssocID="{28449654-FE70-429A-87E6-570C20E2098A}" presName="diagram" presStyleCnt="0">
        <dgm:presLayoutVars>
          <dgm:dir/>
          <dgm:resizeHandles val="exact"/>
        </dgm:presLayoutVars>
      </dgm:prSet>
      <dgm:spPr/>
    </dgm:pt>
    <dgm:pt modelId="{C6688176-1882-4F60-9DBB-A0CD886C29E8}" type="pres">
      <dgm:prSet presAssocID="{74409B1A-D483-4E33-BE06-1A17C323C5FA}" presName="node" presStyleLbl="node1" presStyleIdx="0" presStyleCnt="5">
        <dgm:presLayoutVars>
          <dgm:bulletEnabled val="1"/>
        </dgm:presLayoutVars>
      </dgm:prSet>
      <dgm:spPr/>
    </dgm:pt>
    <dgm:pt modelId="{A857CC34-F1CA-4EE0-BF07-AA6D86060CD0}" type="pres">
      <dgm:prSet presAssocID="{32C02193-34D0-4530-BE65-67E8446BA201}" presName="sibTrans" presStyleCnt="0"/>
      <dgm:spPr/>
    </dgm:pt>
    <dgm:pt modelId="{4F741139-0274-4E5C-A5CC-A4649AA9D02F}" type="pres">
      <dgm:prSet presAssocID="{030393B7-315D-4E6F-BD13-92CD451A000A}" presName="node" presStyleLbl="node1" presStyleIdx="1" presStyleCnt="5">
        <dgm:presLayoutVars>
          <dgm:bulletEnabled val="1"/>
        </dgm:presLayoutVars>
      </dgm:prSet>
      <dgm:spPr/>
    </dgm:pt>
    <dgm:pt modelId="{8B038EF0-6C49-4480-8FA7-9D2272419BD8}" type="pres">
      <dgm:prSet presAssocID="{329E1EF4-B6E6-49F5-B4B6-26AF225FCEF9}" presName="sibTrans" presStyleCnt="0"/>
      <dgm:spPr/>
    </dgm:pt>
    <dgm:pt modelId="{30F2914D-0330-46F2-BA48-9E4ABA2C6D7D}" type="pres">
      <dgm:prSet presAssocID="{F446F4CA-879B-4B4A-A063-5EA887CAA7F3}" presName="node" presStyleLbl="node1" presStyleIdx="2" presStyleCnt="5">
        <dgm:presLayoutVars>
          <dgm:bulletEnabled val="1"/>
        </dgm:presLayoutVars>
      </dgm:prSet>
      <dgm:spPr/>
    </dgm:pt>
    <dgm:pt modelId="{B8E2B1A3-E2CD-4411-A5B8-05ABB3950637}" type="pres">
      <dgm:prSet presAssocID="{147E4FC2-829E-413B-B413-9EC9676DB47E}" presName="sibTrans" presStyleCnt="0"/>
      <dgm:spPr/>
    </dgm:pt>
    <dgm:pt modelId="{E866E475-249E-4AFF-A8D9-805E78D7F4AB}" type="pres">
      <dgm:prSet presAssocID="{667FE85F-A5A2-4EAC-B43E-C3D4FB9F4254}" presName="node" presStyleLbl="node1" presStyleIdx="3" presStyleCnt="5">
        <dgm:presLayoutVars>
          <dgm:bulletEnabled val="1"/>
        </dgm:presLayoutVars>
      </dgm:prSet>
      <dgm:spPr/>
    </dgm:pt>
    <dgm:pt modelId="{A9FB7622-AB04-4AFA-B6B6-B315A2101D5A}" type="pres">
      <dgm:prSet presAssocID="{354E28DA-091C-4E39-9A41-1D1D01644F1E}" presName="sibTrans" presStyleCnt="0"/>
      <dgm:spPr/>
    </dgm:pt>
    <dgm:pt modelId="{C652E0ED-1467-40BA-87A7-1CA4E2C74658}" type="pres">
      <dgm:prSet presAssocID="{82FF7FBF-CD5E-4592-96ED-BBBD379E6BDB}" presName="node" presStyleLbl="node1" presStyleIdx="4" presStyleCnt="5">
        <dgm:presLayoutVars>
          <dgm:bulletEnabled val="1"/>
        </dgm:presLayoutVars>
      </dgm:prSet>
      <dgm:spPr/>
    </dgm:pt>
  </dgm:ptLst>
  <dgm:cxnLst>
    <dgm:cxn modelId="{FCC6A205-9C18-4F59-8BEA-EFFCCCCC3128}" srcId="{28449654-FE70-429A-87E6-570C20E2098A}" destId="{74409B1A-D483-4E33-BE06-1A17C323C5FA}" srcOrd="0" destOrd="0" parTransId="{D635FB41-4497-42CF-A2BA-B3F1223F1174}" sibTransId="{32C02193-34D0-4530-BE65-67E8446BA201}"/>
    <dgm:cxn modelId="{52E96520-46EC-4833-82E6-D3A246544D22}" srcId="{28449654-FE70-429A-87E6-570C20E2098A}" destId="{667FE85F-A5A2-4EAC-B43E-C3D4FB9F4254}" srcOrd="3" destOrd="0" parTransId="{A6A37B00-31E7-404F-A552-0B603FF3136C}" sibTransId="{354E28DA-091C-4E39-9A41-1D1D01644F1E}"/>
    <dgm:cxn modelId="{49BAD720-1981-43FA-BE53-DC1E834FCFD7}" type="presOf" srcId="{030393B7-315D-4E6F-BD13-92CD451A000A}" destId="{4F741139-0274-4E5C-A5CC-A4649AA9D02F}" srcOrd="0" destOrd="0" presId="urn:microsoft.com/office/officeart/2005/8/layout/default"/>
    <dgm:cxn modelId="{3F0A5F76-C5CD-4DBB-9156-46E195356C4E}" type="presOf" srcId="{667FE85F-A5A2-4EAC-B43E-C3D4FB9F4254}" destId="{E866E475-249E-4AFF-A8D9-805E78D7F4AB}" srcOrd="0" destOrd="0" presId="urn:microsoft.com/office/officeart/2005/8/layout/default"/>
    <dgm:cxn modelId="{8AEBE378-6F97-41A9-9BAE-36771B77F651}" srcId="{28449654-FE70-429A-87E6-570C20E2098A}" destId="{030393B7-315D-4E6F-BD13-92CD451A000A}" srcOrd="1" destOrd="0" parTransId="{29D2601C-2CF5-4F6F-9B7E-D867FC7BBF25}" sibTransId="{329E1EF4-B6E6-49F5-B4B6-26AF225FCEF9}"/>
    <dgm:cxn modelId="{C827999F-857C-42A0-AC57-1DF552D70255}" type="presOf" srcId="{F446F4CA-879B-4B4A-A063-5EA887CAA7F3}" destId="{30F2914D-0330-46F2-BA48-9E4ABA2C6D7D}" srcOrd="0" destOrd="0" presId="urn:microsoft.com/office/officeart/2005/8/layout/default"/>
    <dgm:cxn modelId="{8A686EA3-2853-4996-A72F-EEC432C78DE7}" type="presOf" srcId="{82FF7FBF-CD5E-4592-96ED-BBBD379E6BDB}" destId="{C652E0ED-1467-40BA-87A7-1CA4E2C74658}" srcOrd="0" destOrd="0" presId="urn:microsoft.com/office/officeart/2005/8/layout/default"/>
    <dgm:cxn modelId="{E44088D8-AE68-4FCB-90D6-3F83D8739FAD}" type="presOf" srcId="{74409B1A-D483-4E33-BE06-1A17C323C5FA}" destId="{C6688176-1882-4F60-9DBB-A0CD886C29E8}" srcOrd="0" destOrd="0" presId="urn:microsoft.com/office/officeart/2005/8/layout/default"/>
    <dgm:cxn modelId="{7EB7F6E8-52B3-47C4-891F-EF39E19619EB}" srcId="{28449654-FE70-429A-87E6-570C20E2098A}" destId="{82FF7FBF-CD5E-4592-96ED-BBBD379E6BDB}" srcOrd="4" destOrd="0" parTransId="{3B2B2045-A58F-4C7B-86C1-ED5E8C60D382}" sibTransId="{F29E1CFB-1FC4-4A49-B124-B30EFEF15C37}"/>
    <dgm:cxn modelId="{662533F2-2DC0-481F-933B-4BAE58C51ABD}" srcId="{28449654-FE70-429A-87E6-570C20E2098A}" destId="{F446F4CA-879B-4B4A-A063-5EA887CAA7F3}" srcOrd="2" destOrd="0" parTransId="{DE1455C5-7289-46DD-BA65-47B0FA518233}" sibTransId="{147E4FC2-829E-413B-B413-9EC9676DB47E}"/>
    <dgm:cxn modelId="{82642FF3-E9F8-4582-8EC2-7B1DB0147969}" type="presOf" srcId="{28449654-FE70-429A-87E6-570C20E2098A}" destId="{3E3733FF-6283-41E1-9F06-6243C7DCA2B7}" srcOrd="0" destOrd="0" presId="urn:microsoft.com/office/officeart/2005/8/layout/default"/>
    <dgm:cxn modelId="{6B18F804-4A8A-4904-A39C-DCE45B71F12C}" type="presParOf" srcId="{3E3733FF-6283-41E1-9F06-6243C7DCA2B7}" destId="{C6688176-1882-4F60-9DBB-A0CD886C29E8}" srcOrd="0" destOrd="0" presId="urn:microsoft.com/office/officeart/2005/8/layout/default"/>
    <dgm:cxn modelId="{067E165C-02D1-4DC9-B991-0924DF5A7AF1}" type="presParOf" srcId="{3E3733FF-6283-41E1-9F06-6243C7DCA2B7}" destId="{A857CC34-F1CA-4EE0-BF07-AA6D86060CD0}" srcOrd="1" destOrd="0" presId="urn:microsoft.com/office/officeart/2005/8/layout/default"/>
    <dgm:cxn modelId="{C500D62C-9C59-481E-8B85-CB0DCCE20515}" type="presParOf" srcId="{3E3733FF-6283-41E1-9F06-6243C7DCA2B7}" destId="{4F741139-0274-4E5C-A5CC-A4649AA9D02F}" srcOrd="2" destOrd="0" presId="urn:microsoft.com/office/officeart/2005/8/layout/default"/>
    <dgm:cxn modelId="{C8506C70-3099-4883-9321-BA4C5FBADD5F}" type="presParOf" srcId="{3E3733FF-6283-41E1-9F06-6243C7DCA2B7}" destId="{8B038EF0-6C49-4480-8FA7-9D2272419BD8}" srcOrd="3" destOrd="0" presId="urn:microsoft.com/office/officeart/2005/8/layout/default"/>
    <dgm:cxn modelId="{249492DA-68C1-4849-95A5-1E5F7D00A1CD}" type="presParOf" srcId="{3E3733FF-6283-41E1-9F06-6243C7DCA2B7}" destId="{30F2914D-0330-46F2-BA48-9E4ABA2C6D7D}" srcOrd="4" destOrd="0" presId="urn:microsoft.com/office/officeart/2005/8/layout/default"/>
    <dgm:cxn modelId="{2565383A-6F90-4A2E-8794-BE27A80EF419}" type="presParOf" srcId="{3E3733FF-6283-41E1-9F06-6243C7DCA2B7}" destId="{B8E2B1A3-E2CD-4411-A5B8-05ABB3950637}" srcOrd="5" destOrd="0" presId="urn:microsoft.com/office/officeart/2005/8/layout/default"/>
    <dgm:cxn modelId="{B27D4967-F804-41AC-87FD-20CB8FC5C961}" type="presParOf" srcId="{3E3733FF-6283-41E1-9F06-6243C7DCA2B7}" destId="{E866E475-249E-4AFF-A8D9-805E78D7F4AB}" srcOrd="6" destOrd="0" presId="urn:microsoft.com/office/officeart/2005/8/layout/default"/>
    <dgm:cxn modelId="{E6C9F497-DEAC-427F-85E4-8FCCE86B6364}" type="presParOf" srcId="{3E3733FF-6283-41E1-9F06-6243C7DCA2B7}" destId="{A9FB7622-AB04-4AFA-B6B6-B315A2101D5A}" srcOrd="7" destOrd="0" presId="urn:microsoft.com/office/officeart/2005/8/layout/default"/>
    <dgm:cxn modelId="{2645CA5E-5E4B-4DE1-B0F0-9670B8496238}" type="presParOf" srcId="{3E3733FF-6283-41E1-9F06-6243C7DCA2B7}" destId="{C652E0ED-1467-40BA-87A7-1CA4E2C7465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E3F3C-D8F3-4700-BA91-345124CE05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90AB8E-D712-443A-A41F-0D543AB7BC35}">
      <dgm:prSet phldrT="[Text]"/>
      <dgm:spPr>
        <a:solidFill>
          <a:srgbClr val="BBE0E3"/>
        </a:solidFill>
      </dgm:spPr>
      <dgm:t>
        <a:bodyPr/>
        <a:lstStyle/>
        <a:p>
          <a:r>
            <a:rPr lang="en-US" dirty="0">
              <a:solidFill>
                <a:srgbClr val="000000"/>
              </a:solidFill>
            </a:rPr>
            <a:t>Chronic obstructive pulmonary disease </a:t>
          </a:r>
        </a:p>
      </dgm:t>
    </dgm:pt>
    <dgm:pt modelId="{CA74AF5A-9B1D-4F6E-BA60-B467B54E1041}" type="parTrans" cxnId="{81E415CE-542E-46BB-9A78-73951142C9FA}">
      <dgm:prSet/>
      <dgm:spPr/>
      <dgm:t>
        <a:bodyPr/>
        <a:lstStyle/>
        <a:p>
          <a:endParaRPr lang="en-US">
            <a:solidFill>
              <a:srgbClr val="000000"/>
            </a:solidFill>
          </a:endParaRPr>
        </a:p>
      </dgm:t>
    </dgm:pt>
    <dgm:pt modelId="{27FE90C5-8424-4DA7-BB51-F0ACFEA2F075}" type="sibTrans" cxnId="{81E415CE-542E-46BB-9A78-73951142C9FA}">
      <dgm:prSet/>
      <dgm:spPr/>
      <dgm:t>
        <a:bodyPr/>
        <a:lstStyle/>
        <a:p>
          <a:endParaRPr lang="en-US">
            <a:solidFill>
              <a:srgbClr val="000000"/>
            </a:solidFill>
          </a:endParaRPr>
        </a:p>
      </dgm:t>
    </dgm:pt>
    <dgm:pt modelId="{C709FE66-5E51-4246-8FCE-75418D08D888}">
      <dgm:prSet phldrT="[Text]"/>
      <dgm:spPr>
        <a:solidFill>
          <a:srgbClr val="BBE0E3"/>
        </a:solidFill>
      </dgm:spPr>
      <dgm:t>
        <a:bodyPr/>
        <a:lstStyle/>
        <a:p>
          <a:r>
            <a:rPr lang="en-US" dirty="0">
              <a:solidFill>
                <a:srgbClr val="000000"/>
              </a:solidFill>
            </a:rPr>
            <a:t>Tuberculosis</a:t>
          </a:r>
        </a:p>
      </dgm:t>
    </dgm:pt>
    <dgm:pt modelId="{0A276B30-92B2-4E19-B611-AF6F16090059}" type="parTrans" cxnId="{95341F93-C629-4B39-A754-8B864F4318E4}">
      <dgm:prSet/>
      <dgm:spPr/>
      <dgm:t>
        <a:bodyPr/>
        <a:lstStyle/>
        <a:p>
          <a:endParaRPr lang="en-US">
            <a:solidFill>
              <a:srgbClr val="000000"/>
            </a:solidFill>
          </a:endParaRPr>
        </a:p>
      </dgm:t>
    </dgm:pt>
    <dgm:pt modelId="{09B06D0F-E277-4489-92CF-73A1C93449D5}" type="sibTrans" cxnId="{95341F93-C629-4B39-A754-8B864F4318E4}">
      <dgm:prSet/>
      <dgm:spPr/>
      <dgm:t>
        <a:bodyPr/>
        <a:lstStyle/>
        <a:p>
          <a:endParaRPr lang="en-US">
            <a:solidFill>
              <a:srgbClr val="000000"/>
            </a:solidFill>
          </a:endParaRPr>
        </a:p>
      </dgm:t>
    </dgm:pt>
    <dgm:pt modelId="{66B05A4D-E2E6-441D-B040-405ED1DCB751}">
      <dgm:prSet phldrT="[Text]"/>
      <dgm:spPr>
        <a:solidFill>
          <a:srgbClr val="BBE0E3"/>
        </a:solidFill>
      </dgm:spPr>
      <dgm:t>
        <a:bodyPr/>
        <a:lstStyle/>
        <a:p>
          <a:r>
            <a:rPr lang="en-US" dirty="0">
              <a:solidFill>
                <a:srgbClr val="000000"/>
              </a:solidFill>
            </a:rPr>
            <a:t>Asthma</a:t>
          </a:r>
        </a:p>
      </dgm:t>
    </dgm:pt>
    <dgm:pt modelId="{AF4E8BEA-C476-4241-8263-F6AFE75190AE}" type="parTrans" cxnId="{D21B1EAD-FC86-42E0-9416-15EC42F86917}">
      <dgm:prSet/>
      <dgm:spPr/>
      <dgm:t>
        <a:bodyPr/>
        <a:lstStyle/>
        <a:p>
          <a:endParaRPr lang="en-US">
            <a:solidFill>
              <a:srgbClr val="000000"/>
            </a:solidFill>
          </a:endParaRPr>
        </a:p>
      </dgm:t>
    </dgm:pt>
    <dgm:pt modelId="{0CF7B4A6-DF5D-4AB6-A7DE-3873312B4A7E}" type="sibTrans" cxnId="{D21B1EAD-FC86-42E0-9416-15EC42F86917}">
      <dgm:prSet/>
      <dgm:spPr/>
      <dgm:t>
        <a:bodyPr/>
        <a:lstStyle/>
        <a:p>
          <a:endParaRPr lang="en-US">
            <a:solidFill>
              <a:srgbClr val="000000"/>
            </a:solidFill>
          </a:endParaRPr>
        </a:p>
      </dgm:t>
    </dgm:pt>
    <dgm:pt modelId="{36373BDE-0DA3-4D19-BC44-F127A69D7BBB}">
      <dgm:prSet phldrT="[Text]"/>
      <dgm:spPr>
        <a:solidFill>
          <a:srgbClr val="BBE0E3"/>
        </a:solidFill>
      </dgm:spPr>
      <dgm:t>
        <a:bodyPr/>
        <a:lstStyle/>
        <a:p>
          <a:r>
            <a:rPr lang="en-US" dirty="0">
              <a:solidFill>
                <a:srgbClr val="000000"/>
              </a:solidFill>
            </a:rPr>
            <a:t>Lung cancer</a:t>
          </a:r>
        </a:p>
      </dgm:t>
    </dgm:pt>
    <dgm:pt modelId="{48ADD1AE-28F8-4BC1-A81D-DE5B488C9FDA}" type="parTrans" cxnId="{C893CAC4-64A0-4535-B194-7CD0BED71CC3}">
      <dgm:prSet/>
      <dgm:spPr/>
      <dgm:t>
        <a:bodyPr/>
        <a:lstStyle/>
        <a:p>
          <a:endParaRPr lang="en-US">
            <a:solidFill>
              <a:srgbClr val="000000"/>
            </a:solidFill>
          </a:endParaRPr>
        </a:p>
      </dgm:t>
    </dgm:pt>
    <dgm:pt modelId="{00808917-D6C1-48B2-87DD-A792AB12A733}" type="sibTrans" cxnId="{C893CAC4-64A0-4535-B194-7CD0BED71CC3}">
      <dgm:prSet/>
      <dgm:spPr/>
      <dgm:t>
        <a:bodyPr/>
        <a:lstStyle/>
        <a:p>
          <a:endParaRPr lang="en-US">
            <a:solidFill>
              <a:srgbClr val="000000"/>
            </a:solidFill>
          </a:endParaRPr>
        </a:p>
      </dgm:t>
    </dgm:pt>
    <dgm:pt modelId="{82FA8AD2-DAD7-4C64-AD57-F41AB95071CF}" type="pres">
      <dgm:prSet presAssocID="{B7BE3F3C-D8F3-4700-BA91-345124CE0570}" presName="diagram" presStyleCnt="0">
        <dgm:presLayoutVars>
          <dgm:dir/>
          <dgm:resizeHandles val="exact"/>
        </dgm:presLayoutVars>
      </dgm:prSet>
      <dgm:spPr/>
    </dgm:pt>
    <dgm:pt modelId="{D2E15D7A-9349-4CE4-8CA8-074AE118BE39}" type="pres">
      <dgm:prSet presAssocID="{8990AB8E-D712-443A-A41F-0D543AB7BC35}" presName="node" presStyleLbl="node1" presStyleIdx="0" presStyleCnt="4">
        <dgm:presLayoutVars>
          <dgm:bulletEnabled val="1"/>
        </dgm:presLayoutVars>
      </dgm:prSet>
      <dgm:spPr/>
    </dgm:pt>
    <dgm:pt modelId="{59D97650-EB82-494D-8527-0CA8CC89529A}" type="pres">
      <dgm:prSet presAssocID="{27FE90C5-8424-4DA7-BB51-F0ACFEA2F075}" presName="sibTrans" presStyleCnt="0"/>
      <dgm:spPr/>
    </dgm:pt>
    <dgm:pt modelId="{317F9FE5-21B9-46D0-8726-BCC9E28B5C53}" type="pres">
      <dgm:prSet presAssocID="{C709FE66-5E51-4246-8FCE-75418D08D888}" presName="node" presStyleLbl="node1" presStyleIdx="1" presStyleCnt="4">
        <dgm:presLayoutVars>
          <dgm:bulletEnabled val="1"/>
        </dgm:presLayoutVars>
      </dgm:prSet>
      <dgm:spPr/>
    </dgm:pt>
    <dgm:pt modelId="{F4BD1E2A-42DC-46B4-9A30-D84AA437D26F}" type="pres">
      <dgm:prSet presAssocID="{09B06D0F-E277-4489-92CF-73A1C93449D5}" presName="sibTrans" presStyleCnt="0"/>
      <dgm:spPr/>
    </dgm:pt>
    <dgm:pt modelId="{AA641DF7-DAA5-4147-AABF-3B80715B73A2}" type="pres">
      <dgm:prSet presAssocID="{36373BDE-0DA3-4D19-BC44-F127A69D7BBB}" presName="node" presStyleLbl="node1" presStyleIdx="2" presStyleCnt="4">
        <dgm:presLayoutVars>
          <dgm:bulletEnabled val="1"/>
        </dgm:presLayoutVars>
      </dgm:prSet>
      <dgm:spPr/>
    </dgm:pt>
    <dgm:pt modelId="{E8F98434-F845-4290-9E1F-47C7A03C206B}" type="pres">
      <dgm:prSet presAssocID="{00808917-D6C1-48B2-87DD-A792AB12A733}" presName="sibTrans" presStyleCnt="0"/>
      <dgm:spPr/>
    </dgm:pt>
    <dgm:pt modelId="{B846CB6E-06F8-40D5-8763-C78E7F656EC6}" type="pres">
      <dgm:prSet presAssocID="{66B05A4D-E2E6-441D-B040-405ED1DCB751}" presName="node" presStyleLbl="node1" presStyleIdx="3" presStyleCnt="4">
        <dgm:presLayoutVars>
          <dgm:bulletEnabled val="1"/>
        </dgm:presLayoutVars>
      </dgm:prSet>
      <dgm:spPr/>
    </dgm:pt>
  </dgm:ptLst>
  <dgm:cxnLst>
    <dgm:cxn modelId="{7764211D-A0EB-480F-8BD7-F9DC06F8C4E4}" type="presOf" srcId="{66B05A4D-E2E6-441D-B040-405ED1DCB751}" destId="{B846CB6E-06F8-40D5-8763-C78E7F656EC6}" srcOrd="0" destOrd="0" presId="urn:microsoft.com/office/officeart/2005/8/layout/default"/>
    <dgm:cxn modelId="{4C586D33-94A7-4213-9FFF-6DEE500A003F}" type="presOf" srcId="{B7BE3F3C-D8F3-4700-BA91-345124CE0570}" destId="{82FA8AD2-DAD7-4C64-AD57-F41AB95071CF}" srcOrd="0" destOrd="0" presId="urn:microsoft.com/office/officeart/2005/8/layout/default"/>
    <dgm:cxn modelId="{7872B533-3EBA-4C4D-B428-9CB321994155}" type="presOf" srcId="{36373BDE-0DA3-4D19-BC44-F127A69D7BBB}" destId="{AA641DF7-DAA5-4147-AABF-3B80715B73A2}" srcOrd="0" destOrd="0" presId="urn:microsoft.com/office/officeart/2005/8/layout/default"/>
    <dgm:cxn modelId="{0210643D-C9B7-4739-AB91-E7FE5161D247}" type="presOf" srcId="{8990AB8E-D712-443A-A41F-0D543AB7BC35}" destId="{D2E15D7A-9349-4CE4-8CA8-074AE118BE39}" srcOrd="0" destOrd="0" presId="urn:microsoft.com/office/officeart/2005/8/layout/default"/>
    <dgm:cxn modelId="{95341F93-C629-4B39-A754-8B864F4318E4}" srcId="{B7BE3F3C-D8F3-4700-BA91-345124CE0570}" destId="{C709FE66-5E51-4246-8FCE-75418D08D888}" srcOrd="1" destOrd="0" parTransId="{0A276B30-92B2-4E19-B611-AF6F16090059}" sibTransId="{09B06D0F-E277-4489-92CF-73A1C93449D5}"/>
    <dgm:cxn modelId="{D21B1EAD-FC86-42E0-9416-15EC42F86917}" srcId="{B7BE3F3C-D8F3-4700-BA91-345124CE0570}" destId="{66B05A4D-E2E6-441D-B040-405ED1DCB751}" srcOrd="3" destOrd="0" parTransId="{AF4E8BEA-C476-4241-8263-F6AFE75190AE}" sibTransId="{0CF7B4A6-DF5D-4AB6-A7DE-3873312B4A7E}"/>
    <dgm:cxn modelId="{8EA6DEBD-1F3C-4833-9AC5-39457BB41154}" type="presOf" srcId="{C709FE66-5E51-4246-8FCE-75418D08D888}" destId="{317F9FE5-21B9-46D0-8726-BCC9E28B5C53}" srcOrd="0" destOrd="0" presId="urn:microsoft.com/office/officeart/2005/8/layout/default"/>
    <dgm:cxn modelId="{C893CAC4-64A0-4535-B194-7CD0BED71CC3}" srcId="{B7BE3F3C-D8F3-4700-BA91-345124CE0570}" destId="{36373BDE-0DA3-4D19-BC44-F127A69D7BBB}" srcOrd="2" destOrd="0" parTransId="{48ADD1AE-28F8-4BC1-A81D-DE5B488C9FDA}" sibTransId="{00808917-D6C1-48B2-87DD-A792AB12A733}"/>
    <dgm:cxn modelId="{81E415CE-542E-46BB-9A78-73951142C9FA}" srcId="{B7BE3F3C-D8F3-4700-BA91-345124CE0570}" destId="{8990AB8E-D712-443A-A41F-0D543AB7BC35}" srcOrd="0" destOrd="0" parTransId="{CA74AF5A-9B1D-4F6E-BA60-B467B54E1041}" sibTransId="{27FE90C5-8424-4DA7-BB51-F0ACFEA2F075}"/>
    <dgm:cxn modelId="{8FFBD29C-F470-40A7-8BAD-A4470D100573}" type="presParOf" srcId="{82FA8AD2-DAD7-4C64-AD57-F41AB95071CF}" destId="{D2E15D7A-9349-4CE4-8CA8-074AE118BE39}" srcOrd="0" destOrd="0" presId="urn:microsoft.com/office/officeart/2005/8/layout/default"/>
    <dgm:cxn modelId="{146A94DD-72D1-4E08-9FD7-7757A7512098}" type="presParOf" srcId="{82FA8AD2-DAD7-4C64-AD57-F41AB95071CF}" destId="{59D97650-EB82-494D-8527-0CA8CC89529A}" srcOrd="1" destOrd="0" presId="urn:microsoft.com/office/officeart/2005/8/layout/default"/>
    <dgm:cxn modelId="{684C2A27-DE99-4867-B063-1F9F84EA0F5E}" type="presParOf" srcId="{82FA8AD2-DAD7-4C64-AD57-F41AB95071CF}" destId="{317F9FE5-21B9-46D0-8726-BCC9E28B5C53}" srcOrd="2" destOrd="0" presId="urn:microsoft.com/office/officeart/2005/8/layout/default"/>
    <dgm:cxn modelId="{FA31F1B6-1356-402E-B806-673E20CE8AB6}" type="presParOf" srcId="{82FA8AD2-DAD7-4C64-AD57-F41AB95071CF}" destId="{F4BD1E2A-42DC-46B4-9A30-D84AA437D26F}" srcOrd="3" destOrd="0" presId="urn:microsoft.com/office/officeart/2005/8/layout/default"/>
    <dgm:cxn modelId="{DC90CFAB-03E0-4A9C-ADD8-94FBB4F04535}" type="presParOf" srcId="{82FA8AD2-DAD7-4C64-AD57-F41AB95071CF}" destId="{AA641DF7-DAA5-4147-AABF-3B80715B73A2}" srcOrd="4" destOrd="0" presId="urn:microsoft.com/office/officeart/2005/8/layout/default"/>
    <dgm:cxn modelId="{26A82E2B-AE43-4793-9C4E-CBDB6A5FF610}" type="presParOf" srcId="{82FA8AD2-DAD7-4C64-AD57-F41AB95071CF}" destId="{E8F98434-F845-4290-9E1F-47C7A03C206B}" srcOrd="5" destOrd="0" presId="urn:microsoft.com/office/officeart/2005/8/layout/default"/>
    <dgm:cxn modelId="{890ECA3E-7482-40DB-946C-A3D814E10900}" type="presParOf" srcId="{82FA8AD2-DAD7-4C64-AD57-F41AB95071CF}" destId="{B846CB6E-06F8-40D5-8763-C78E7F656EC6}"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8197A-6B66-4F30-B3E1-F2B1D649620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6F26617-2FFB-4433-927F-D852598B2EE6}">
      <dgm:prSet phldrT="[Text]"/>
      <dgm:spPr>
        <a:solidFill>
          <a:schemeClr val="accent1">
            <a:lumMod val="50000"/>
          </a:schemeClr>
        </a:solidFill>
      </dgm:spPr>
      <dgm:t>
        <a:bodyPr/>
        <a:lstStyle/>
        <a:p>
          <a:r>
            <a:rPr lang="en-US" dirty="0"/>
            <a:t>Supplement Use</a:t>
          </a:r>
        </a:p>
      </dgm:t>
    </dgm:pt>
    <dgm:pt modelId="{0A9096D5-2CF0-4735-9BDA-370475449FE7}" type="parTrans" cxnId="{3B21DFFC-A1C1-43E2-8DE7-1B81D90DF1FF}">
      <dgm:prSet/>
      <dgm:spPr/>
      <dgm:t>
        <a:bodyPr/>
        <a:lstStyle/>
        <a:p>
          <a:endParaRPr lang="en-US"/>
        </a:p>
      </dgm:t>
    </dgm:pt>
    <dgm:pt modelId="{48A8023F-F1C0-4034-BE48-FC3DD5EEFA8B}" type="sibTrans" cxnId="{3B21DFFC-A1C1-43E2-8DE7-1B81D90DF1FF}">
      <dgm:prSet/>
      <dgm:spPr/>
      <dgm:t>
        <a:bodyPr/>
        <a:lstStyle/>
        <a:p>
          <a:endParaRPr lang="en-US"/>
        </a:p>
      </dgm:t>
    </dgm:pt>
    <dgm:pt modelId="{292F30F7-65DA-4F86-8EE6-CED0BF959431}">
      <dgm:prSet phldrT="[Text]"/>
      <dgm:spPr>
        <a:solidFill>
          <a:schemeClr val="accent1">
            <a:lumMod val="50000"/>
          </a:schemeClr>
        </a:solidFill>
      </dgm:spPr>
      <dgm:t>
        <a:bodyPr/>
        <a:lstStyle/>
        <a:p>
          <a:r>
            <a:rPr lang="en-US" dirty="0"/>
            <a:t>Top Supplemented Vitamins/Minerals</a:t>
          </a:r>
        </a:p>
      </dgm:t>
    </dgm:pt>
    <dgm:pt modelId="{0117A9A7-D09E-4FE9-BF6B-0D60774E9BB9}" type="parTrans" cxnId="{46FB3406-A061-4380-837E-174DDC0B3F49}">
      <dgm:prSet/>
      <dgm:spPr/>
      <dgm:t>
        <a:bodyPr/>
        <a:lstStyle/>
        <a:p>
          <a:endParaRPr lang="en-US"/>
        </a:p>
      </dgm:t>
    </dgm:pt>
    <dgm:pt modelId="{74BA15DA-F1D1-4C7D-820C-9D65CF90CD8A}" type="sibTrans" cxnId="{46FB3406-A061-4380-837E-174DDC0B3F49}">
      <dgm:prSet/>
      <dgm:spPr/>
      <dgm:t>
        <a:bodyPr/>
        <a:lstStyle/>
        <a:p>
          <a:endParaRPr lang="en-US"/>
        </a:p>
      </dgm:t>
    </dgm:pt>
    <dgm:pt modelId="{1335C4AD-95A5-4FFC-9CA9-DDEE9020EA17}">
      <dgm:prSet phldrT="[Text]"/>
      <dgm:spPr>
        <a:solidFill>
          <a:schemeClr val="accent1">
            <a:lumMod val="50000"/>
          </a:schemeClr>
        </a:solidFill>
      </dgm:spPr>
      <dgm:t>
        <a:bodyPr/>
        <a:lstStyle/>
        <a:p>
          <a:r>
            <a:rPr lang="en-US" dirty="0"/>
            <a:t>Vitamin D</a:t>
          </a:r>
        </a:p>
      </dgm:t>
    </dgm:pt>
    <dgm:pt modelId="{57261F71-2506-4B3A-B691-C0AF7EBE8342}" type="parTrans" cxnId="{8501E4BE-F14C-4C7B-903B-B39A8E2CF2D4}">
      <dgm:prSet/>
      <dgm:spPr/>
      <dgm:t>
        <a:bodyPr/>
        <a:lstStyle/>
        <a:p>
          <a:endParaRPr lang="en-US"/>
        </a:p>
      </dgm:t>
    </dgm:pt>
    <dgm:pt modelId="{03581321-F962-4659-BA66-3B1D117198ED}" type="sibTrans" cxnId="{8501E4BE-F14C-4C7B-903B-B39A8E2CF2D4}">
      <dgm:prSet/>
      <dgm:spPr/>
      <dgm:t>
        <a:bodyPr/>
        <a:lstStyle/>
        <a:p>
          <a:endParaRPr lang="en-US"/>
        </a:p>
      </dgm:t>
    </dgm:pt>
    <dgm:pt modelId="{511C26A3-BA11-4A88-9F67-CB9337292D34}">
      <dgm:prSet phldrT="[Text]"/>
      <dgm:spPr>
        <a:solidFill>
          <a:schemeClr val="accent1">
            <a:lumMod val="50000"/>
          </a:schemeClr>
        </a:solidFill>
      </dgm:spPr>
      <dgm:t>
        <a:bodyPr/>
        <a:lstStyle/>
        <a:p>
          <a:r>
            <a:rPr lang="en-US" dirty="0"/>
            <a:t>Vitamin C</a:t>
          </a:r>
        </a:p>
      </dgm:t>
    </dgm:pt>
    <dgm:pt modelId="{EED17D3B-B8BB-4C6D-AED2-F6B81E204BC0}" type="parTrans" cxnId="{D2A6EEFA-844A-457B-ABC4-569AF646C4D3}">
      <dgm:prSet/>
      <dgm:spPr/>
      <dgm:t>
        <a:bodyPr/>
        <a:lstStyle/>
        <a:p>
          <a:endParaRPr lang="en-US"/>
        </a:p>
      </dgm:t>
    </dgm:pt>
    <dgm:pt modelId="{03869D02-1DB6-4FA3-8547-C5B9DB78F518}" type="sibTrans" cxnId="{D2A6EEFA-844A-457B-ABC4-569AF646C4D3}">
      <dgm:prSet/>
      <dgm:spPr/>
      <dgm:t>
        <a:bodyPr/>
        <a:lstStyle/>
        <a:p>
          <a:endParaRPr lang="en-US"/>
        </a:p>
      </dgm:t>
    </dgm:pt>
    <dgm:pt modelId="{D75D98CF-6DD9-421B-A7C9-0274C64E3D2E}">
      <dgm:prSet phldrT="[Text]"/>
      <dgm:spPr>
        <a:solidFill>
          <a:schemeClr val="accent1">
            <a:lumMod val="50000"/>
          </a:schemeClr>
        </a:solidFill>
      </dgm:spPr>
      <dgm:t>
        <a:bodyPr/>
        <a:lstStyle/>
        <a:p>
          <a:r>
            <a:rPr lang="en-US" dirty="0"/>
            <a:t>Reasons for Supplement Use</a:t>
          </a:r>
        </a:p>
      </dgm:t>
    </dgm:pt>
    <dgm:pt modelId="{1FB9A8F3-4FAA-4696-A1EB-2BA7EBE2E08C}" type="parTrans" cxnId="{DE6E444E-C060-4667-9A1A-51BB3E3137B5}">
      <dgm:prSet/>
      <dgm:spPr/>
      <dgm:t>
        <a:bodyPr/>
        <a:lstStyle/>
        <a:p>
          <a:endParaRPr lang="en-US"/>
        </a:p>
      </dgm:t>
    </dgm:pt>
    <dgm:pt modelId="{BE49D5F5-888A-4496-B81C-E5C147BA9CB2}" type="sibTrans" cxnId="{DE6E444E-C060-4667-9A1A-51BB3E3137B5}">
      <dgm:prSet/>
      <dgm:spPr/>
      <dgm:t>
        <a:bodyPr/>
        <a:lstStyle/>
        <a:p>
          <a:endParaRPr lang="en-US"/>
        </a:p>
      </dgm:t>
    </dgm:pt>
    <dgm:pt modelId="{4113CB2A-9EC2-47BA-B942-7F9A47B6DD39}">
      <dgm:prSet phldrT="[Text]"/>
      <dgm:spPr>
        <a:solidFill>
          <a:schemeClr val="accent1">
            <a:lumMod val="50000"/>
          </a:schemeClr>
        </a:solidFill>
      </dgm:spPr>
      <dgm:t>
        <a:bodyPr/>
        <a:lstStyle/>
        <a:p>
          <a:r>
            <a:rPr lang="en-US" dirty="0"/>
            <a:t>Improve health</a:t>
          </a:r>
        </a:p>
      </dgm:t>
    </dgm:pt>
    <dgm:pt modelId="{ECE10EBB-6488-4F7C-BBCC-1C2D9D36737D}" type="parTrans" cxnId="{42AC4759-A1E3-4A15-8963-3EF5E6330CD4}">
      <dgm:prSet/>
      <dgm:spPr/>
      <dgm:t>
        <a:bodyPr/>
        <a:lstStyle/>
        <a:p>
          <a:endParaRPr lang="en-US"/>
        </a:p>
      </dgm:t>
    </dgm:pt>
    <dgm:pt modelId="{B2852F69-13B5-4152-BE7E-8B4C6EF0D7D7}" type="sibTrans" cxnId="{42AC4759-A1E3-4A15-8963-3EF5E6330CD4}">
      <dgm:prSet/>
      <dgm:spPr/>
      <dgm:t>
        <a:bodyPr/>
        <a:lstStyle/>
        <a:p>
          <a:endParaRPr lang="en-US"/>
        </a:p>
      </dgm:t>
    </dgm:pt>
    <dgm:pt modelId="{E0E5A681-D9D2-4D10-9F1E-D2E62FDE7CA9}">
      <dgm:prSet phldrT="[Text]"/>
      <dgm:spPr>
        <a:solidFill>
          <a:schemeClr val="accent1">
            <a:lumMod val="50000"/>
          </a:schemeClr>
        </a:solidFill>
      </dgm:spPr>
      <dgm:t>
        <a:bodyPr/>
        <a:lstStyle/>
        <a:p>
          <a:r>
            <a:rPr lang="en-US" dirty="0"/>
            <a:t>Maintain health</a:t>
          </a:r>
        </a:p>
      </dgm:t>
    </dgm:pt>
    <dgm:pt modelId="{F4A8F265-34CA-456C-B8CC-741D15EBA237}" type="parTrans" cxnId="{CFA043CF-3311-4A0B-ADAD-184C0C0A5085}">
      <dgm:prSet/>
      <dgm:spPr/>
      <dgm:t>
        <a:bodyPr/>
        <a:lstStyle/>
        <a:p>
          <a:endParaRPr lang="en-US"/>
        </a:p>
      </dgm:t>
    </dgm:pt>
    <dgm:pt modelId="{6C7DA7DE-3841-4801-BFC5-C56FD75D3311}" type="sibTrans" cxnId="{CFA043CF-3311-4A0B-ADAD-184C0C0A5085}">
      <dgm:prSet/>
      <dgm:spPr/>
      <dgm:t>
        <a:bodyPr/>
        <a:lstStyle/>
        <a:p>
          <a:endParaRPr lang="en-US"/>
        </a:p>
      </dgm:t>
    </dgm:pt>
    <dgm:pt modelId="{7DA42564-A46D-460F-8ACF-93508AC5E951}">
      <dgm:prSet phldrT="[Text]"/>
      <dgm:spPr>
        <a:solidFill>
          <a:schemeClr val="accent1">
            <a:lumMod val="50000"/>
          </a:schemeClr>
        </a:solidFill>
      </dgm:spPr>
      <dgm:t>
        <a:bodyPr/>
        <a:lstStyle/>
        <a:p>
          <a:r>
            <a:rPr lang="en-US" dirty="0"/>
            <a:t>70.4% report dietary supplement use</a:t>
          </a:r>
        </a:p>
      </dgm:t>
    </dgm:pt>
    <dgm:pt modelId="{B4FD1D7B-8D25-4981-86BD-690E2FF90164}" type="parTrans" cxnId="{EB6F0643-E57E-4E82-A0F2-7F5874EB0F96}">
      <dgm:prSet/>
      <dgm:spPr/>
      <dgm:t>
        <a:bodyPr/>
        <a:lstStyle/>
        <a:p>
          <a:endParaRPr lang="en-US"/>
        </a:p>
      </dgm:t>
    </dgm:pt>
    <dgm:pt modelId="{87F67C12-F74F-478B-A42B-D868F54AB424}" type="sibTrans" cxnId="{EB6F0643-E57E-4E82-A0F2-7F5874EB0F96}">
      <dgm:prSet/>
      <dgm:spPr/>
      <dgm:t>
        <a:bodyPr/>
        <a:lstStyle/>
        <a:p>
          <a:endParaRPr lang="en-US"/>
        </a:p>
      </dgm:t>
    </dgm:pt>
    <dgm:pt modelId="{9540BC5C-8F9D-4964-BFD8-8EF2610F08A8}">
      <dgm:prSet phldrT="[Text]"/>
      <dgm:spPr>
        <a:solidFill>
          <a:schemeClr val="accent1">
            <a:lumMod val="50000"/>
          </a:schemeClr>
        </a:solidFill>
      </dgm:spPr>
      <dgm:t>
        <a:bodyPr/>
        <a:lstStyle/>
        <a:p>
          <a:r>
            <a:rPr lang="en-US" dirty="0"/>
            <a:t>48.9% supplement multivitamins/minerals</a:t>
          </a:r>
        </a:p>
      </dgm:t>
    </dgm:pt>
    <dgm:pt modelId="{74CE3F4F-2322-4124-960C-1FB0F0F9931C}" type="parTrans" cxnId="{28BEE365-2C43-41EE-A0A3-4506151630C6}">
      <dgm:prSet/>
      <dgm:spPr/>
      <dgm:t>
        <a:bodyPr/>
        <a:lstStyle/>
        <a:p>
          <a:endParaRPr lang="en-US"/>
        </a:p>
      </dgm:t>
    </dgm:pt>
    <dgm:pt modelId="{F7408014-D3D8-476C-AC21-7B31CA965605}" type="sibTrans" cxnId="{28BEE365-2C43-41EE-A0A3-4506151630C6}">
      <dgm:prSet/>
      <dgm:spPr/>
      <dgm:t>
        <a:bodyPr/>
        <a:lstStyle/>
        <a:p>
          <a:endParaRPr lang="en-US"/>
        </a:p>
      </dgm:t>
    </dgm:pt>
    <dgm:pt modelId="{0567E16C-BC02-4552-9FFE-65A18D4E6CB0}">
      <dgm:prSet phldrT="[Text]"/>
      <dgm:spPr>
        <a:solidFill>
          <a:schemeClr val="accent1">
            <a:lumMod val="50000"/>
          </a:schemeClr>
        </a:solidFill>
      </dgm:spPr>
      <dgm:t>
        <a:bodyPr/>
        <a:lstStyle/>
        <a:p>
          <a:endParaRPr lang="en-US" dirty="0"/>
        </a:p>
      </dgm:t>
    </dgm:pt>
    <dgm:pt modelId="{56D8ED70-34DA-4B18-B8E4-1D599A9B7675}" type="parTrans" cxnId="{5823FCDC-E494-4F83-ADED-A5551D52AA8E}">
      <dgm:prSet/>
      <dgm:spPr/>
      <dgm:t>
        <a:bodyPr/>
        <a:lstStyle/>
        <a:p>
          <a:endParaRPr lang="en-US"/>
        </a:p>
      </dgm:t>
    </dgm:pt>
    <dgm:pt modelId="{DF9D2230-3863-4D3B-AFEB-17A28FF9068B}" type="sibTrans" cxnId="{5823FCDC-E494-4F83-ADED-A5551D52AA8E}">
      <dgm:prSet/>
      <dgm:spPr/>
      <dgm:t>
        <a:bodyPr/>
        <a:lstStyle/>
        <a:p>
          <a:endParaRPr lang="en-US"/>
        </a:p>
      </dgm:t>
    </dgm:pt>
    <dgm:pt modelId="{9CB9A775-ADAF-4E70-8894-F2C2937914EA}">
      <dgm:prSet phldrT="[Text]"/>
      <dgm:spPr>
        <a:solidFill>
          <a:schemeClr val="accent1">
            <a:lumMod val="50000"/>
          </a:schemeClr>
        </a:solidFill>
      </dgm:spPr>
      <dgm:t>
        <a:bodyPr/>
        <a:lstStyle/>
        <a:p>
          <a:r>
            <a:rPr lang="en-US" dirty="0"/>
            <a:t>Calcium</a:t>
          </a:r>
        </a:p>
      </dgm:t>
    </dgm:pt>
    <dgm:pt modelId="{F5ADBA41-2227-4FD7-A380-12454C3B328C}" type="parTrans" cxnId="{7D0E1553-2BFA-4861-9934-E510AD86607B}">
      <dgm:prSet/>
      <dgm:spPr/>
      <dgm:t>
        <a:bodyPr/>
        <a:lstStyle/>
        <a:p>
          <a:endParaRPr lang="en-US"/>
        </a:p>
      </dgm:t>
    </dgm:pt>
    <dgm:pt modelId="{0DCA9C0A-C755-4D9F-9087-C2F2BB0B26EE}" type="sibTrans" cxnId="{7D0E1553-2BFA-4861-9934-E510AD86607B}">
      <dgm:prSet/>
      <dgm:spPr/>
      <dgm:t>
        <a:bodyPr/>
        <a:lstStyle/>
        <a:p>
          <a:endParaRPr lang="en-US"/>
        </a:p>
      </dgm:t>
    </dgm:pt>
    <dgm:pt modelId="{DB099F48-CAEB-4357-9503-C66C0B08488E}">
      <dgm:prSet phldrT="[Text]"/>
      <dgm:spPr>
        <a:solidFill>
          <a:schemeClr val="accent1">
            <a:lumMod val="50000"/>
          </a:schemeClr>
        </a:solidFill>
      </dgm:spPr>
      <dgm:t>
        <a:bodyPr/>
        <a:lstStyle/>
        <a:p>
          <a:r>
            <a:rPr lang="en-US" dirty="0"/>
            <a:t>Vitamin E</a:t>
          </a:r>
        </a:p>
      </dgm:t>
    </dgm:pt>
    <dgm:pt modelId="{86812734-79A3-4C6B-A02B-173009EB37B9}" type="parTrans" cxnId="{2F418A99-EADB-486B-861E-FDAF5F2BE1A2}">
      <dgm:prSet/>
      <dgm:spPr/>
      <dgm:t>
        <a:bodyPr/>
        <a:lstStyle/>
        <a:p>
          <a:endParaRPr lang="en-US"/>
        </a:p>
      </dgm:t>
    </dgm:pt>
    <dgm:pt modelId="{20272E9D-59E7-46C9-A217-28F252697F20}" type="sibTrans" cxnId="{2F418A99-EADB-486B-861E-FDAF5F2BE1A2}">
      <dgm:prSet/>
      <dgm:spPr/>
      <dgm:t>
        <a:bodyPr/>
        <a:lstStyle/>
        <a:p>
          <a:endParaRPr lang="en-US"/>
        </a:p>
      </dgm:t>
    </dgm:pt>
    <dgm:pt modelId="{0960CCF5-C661-4DAF-9258-DA2C774B409B}">
      <dgm:prSet phldrT="[Text]"/>
      <dgm:spPr>
        <a:solidFill>
          <a:schemeClr val="accent1">
            <a:lumMod val="50000"/>
          </a:schemeClr>
        </a:solidFill>
      </dgm:spPr>
      <dgm:t>
        <a:bodyPr/>
        <a:lstStyle/>
        <a:p>
          <a:r>
            <a:rPr lang="en-US" dirty="0"/>
            <a:t>Vitamin B-12</a:t>
          </a:r>
        </a:p>
      </dgm:t>
    </dgm:pt>
    <dgm:pt modelId="{E0790A19-3CC9-43BE-A63B-02F60DF66A78}" type="parTrans" cxnId="{D6FFBC08-10E2-4746-9D3F-67B7B1B5317D}">
      <dgm:prSet/>
      <dgm:spPr/>
      <dgm:t>
        <a:bodyPr/>
        <a:lstStyle/>
        <a:p>
          <a:endParaRPr lang="en-US"/>
        </a:p>
      </dgm:t>
    </dgm:pt>
    <dgm:pt modelId="{6292222E-6347-4364-B0DD-71054693D181}" type="sibTrans" cxnId="{D6FFBC08-10E2-4746-9D3F-67B7B1B5317D}">
      <dgm:prSet/>
      <dgm:spPr/>
      <dgm:t>
        <a:bodyPr/>
        <a:lstStyle/>
        <a:p>
          <a:endParaRPr lang="en-US"/>
        </a:p>
      </dgm:t>
    </dgm:pt>
    <dgm:pt modelId="{937226F4-1E80-4CCC-9A2F-ABE6027B5CD6}">
      <dgm:prSet phldrT="[Text]"/>
      <dgm:spPr>
        <a:solidFill>
          <a:schemeClr val="accent1">
            <a:lumMod val="50000"/>
          </a:schemeClr>
        </a:solidFill>
      </dgm:spPr>
      <dgm:t>
        <a:bodyPr/>
        <a:lstStyle/>
        <a:p>
          <a:r>
            <a:rPr lang="en-US" dirty="0"/>
            <a:t>Improve bone health</a:t>
          </a:r>
        </a:p>
      </dgm:t>
    </dgm:pt>
    <dgm:pt modelId="{14DD59A0-455C-4A7A-9322-9A327D258D67}" type="parTrans" cxnId="{C6A0B2FB-BF29-49C8-97C1-55C79432F162}">
      <dgm:prSet/>
      <dgm:spPr/>
      <dgm:t>
        <a:bodyPr/>
        <a:lstStyle/>
        <a:p>
          <a:endParaRPr lang="en-US"/>
        </a:p>
      </dgm:t>
    </dgm:pt>
    <dgm:pt modelId="{2255FD88-9B2C-4539-A450-5C386EBDA8EA}" type="sibTrans" cxnId="{C6A0B2FB-BF29-49C8-97C1-55C79432F162}">
      <dgm:prSet/>
      <dgm:spPr/>
      <dgm:t>
        <a:bodyPr/>
        <a:lstStyle/>
        <a:p>
          <a:endParaRPr lang="en-US"/>
        </a:p>
      </dgm:t>
    </dgm:pt>
    <dgm:pt modelId="{37385AB0-BC2C-4520-A49C-92EEE4851DAD}" type="pres">
      <dgm:prSet presAssocID="{A138197A-6B66-4F30-B3E1-F2B1D649620C}" presName="Name0" presStyleCnt="0">
        <dgm:presLayoutVars>
          <dgm:dir/>
          <dgm:resizeHandles val="exact"/>
        </dgm:presLayoutVars>
      </dgm:prSet>
      <dgm:spPr/>
    </dgm:pt>
    <dgm:pt modelId="{5B2E29B2-4E83-49DD-A1B1-EF64EEE69878}" type="pres">
      <dgm:prSet presAssocID="{16F26617-2FFB-4433-927F-D852598B2EE6}" presName="node" presStyleLbl="node1" presStyleIdx="0" presStyleCnt="3">
        <dgm:presLayoutVars>
          <dgm:bulletEnabled val="1"/>
        </dgm:presLayoutVars>
      </dgm:prSet>
      <dgm:spPr/>
    </dgm:pt>
    <dgm:pt modelId="{6B94A9A5-7799-476D-8A94-139F4721D426}" type="pres">
      <dgm:prSet presAssocID="{48A8023F-F1C0-4034-BE48-FC3DD5EEFA8B}" presName="sibTrans" presStyleCnt="0"/>
      <dgm:spPr/>
    </dgm:pt>
    <dgm:pt modelId="{058D8912-2B7D-4056-B7FD-1E616FF4EF39}" type="pres">
      <dgm:prSet presAssocID="{292F30F7-65DA-4F86-8EE6-CED0BF959431}" presName="node" presStyleLbl="node1" presStyleIdx="1" presStyleCnt="3">
        <dgm:presLayoutVars>
          <dgm:bulletEnabled val="1"/>
        </dgm:presLayoutVars>
      </dgm:prSet>
      <dgm:spPr/>
    </dgm:pt>
    <dgm:pt modelId="{4609422F-8298-4D7E-B9A0-3088818A56E1}" type="pres">
      <dgm:prSet presAssocID="{74BA15DA-F1D1-4C7D-820C-9D65CF90CD8A}" presName="sibTrans" presStyleCnt="0"/>
      <dgm:spPr/>
    </dgm:pt>
    <dgm:pt modelId="{F06FC04C-070E-4FAB-AEF4-FD59FA5118A9}" type="pres">
      <dgm:prSet presAssocID="{D75D98CF-6DD9-421B-A7C9-0274C64E3D2E}" presName="node" presStyleLbl="node1" presStyleIdx="2" presStyleCnt="3">
        <dgm:presLayoutVars>
          <dgm:bulletEnabled val="1"/>
        </dgm:presLayoutVars>
      </dgm:prSet>
      <dgm:spPr/>
    </dgm:pt>
  </dgm:ptLst>
  <dgm:cxnLst>
    <dgm:cxn modelId="{87C5D704-C7C6-4454-9425-4231E68D5216}" type="presOf" srcId="{937226F4-1E80-4CCC-9A2F-ABE6027B5CD6}" destId="{F06FC04C-070E-4FAB-AEF4-FD59FA5118A9}" srcOrd="0" destOrd="3" presId="urn:microsoft.com/office/officeart/2005/8/layout/hList6"/>
    <dgm:cxn modelId="{46FB3406-A061-4380-837E-174DDC0B3F49}" srcId="{A138197A-6B66-4F30-B3E1-F2B1D649620C}" destId="{292F30F7-65DA-4F86-8EE6-CED0BF959431}" srcOrd="1" destOrd="0" parTransId="{0117A9A7-D09E-4FE9-BF6B-0D60774E9BB9}" sibTransId="{74BA15DA-F1D1-4C7D-820C-9D65CF90CD8A}"/>
    <dgm:cxn modelId="{D6FFBC08-10E2-4746-9D3F-67B7B1B5317D}" srcId="{292F30F7-65DA-4F86-8EE6-CED0BF959431}" destId="{0960CCF5-C661-4DAF-9258-DA2C774B409B}" srcOrd="4" destOrd="0" parTransId="{E0790A19-3CC9-43BE-A63B-02F60DF66A78}" sibTransId="{6292222E-6347-4364-B0DD-71054693D181}"/>
    <dgm:cxn modelId="{FA900716-0F0C-44AC-9E5C-4E69337B36AF}" type="presOf" srcId="{1335C4AD-95A5-4FFC-9CA9-DDEE9020EA17}" destId="{058D8912-2B7D-4056-B7FD-1E616FF4EF39}" srcOrd="0" destOrd="1" presId="urn:microsoft.com/office/officeart/2005/8/layout/hList6"/>
    <dgm:cxn modelId="{75E7E826-F958-4538-8AB1-67A46BB7E1D8}" type="presOf" srcId="{292F30F7-65DA-4F86-8EE6-CED0BF959431}" destId="{058D8912-2B7D-4056-B7FD-1E616FF4EF39}" srcOrd="0" destOrd="0" presId="urn:microsoft.com/office/officeart/2005/8/layout/hList6"/>
    <dgm:cxn modelId="{59CB0233-381C-4E0A-8858-83EF924BF7D6}" type="presOf" srcId="{E0E5A681-D9D2-4D10-9F1E-D2E62FDE7CA9}" destId="{F06FC04C-070E-4FAB-AEF4-FD59FA5118A9}" srcOrd="0" destOrd="2" presId="urn:microsoft.com/office/officeart/2005/8/layout/hList6"/>
    <dgm:cxn modelId="{F9349D36-F805-48A3-BC9E-5A18A3C399B0}" type="presOf" srcId="{D75D98CF-6DD9-421B-A7C9-0274C64E3D2E}" destId="{F06FC04C-070E-4FAB-AEF4-FD59FA5118A9}" srcOrd="0" destOrd="0" presId="urn:microsoft.com/office/officeart/2005/8/layout/hList6"/>
    <dgm:cxn modelId="{F0DA0E3C-1DD8-4A71-98BE-F7E3C63F94F4}" type="presOf" srcId="{0960CCF5-C661-4DAF-9258-DA2C774B409B}" destId="{058D8912-2B7D-4056-B7FD-1E616FF4EF39}" srcOrd="0" destOrd="5" presId="urn:microsoft.com/office/officeart/2005/8/layout/hList6"/>
    <dgm:cxn modelId="{1278095D-D78C-4D0D-ADB5-7B728FE7FD41}" type="presOf" srcId="{9540BC5C-8F9D-4964-BFD8-8EF2610F08A8}" destId="{5B2E29B2-4E83-49DD-A1B1-EF64EEE69878}" srcOrd="0" destOrd="3" presId="urn:microsoft.com/office/officeart/2005/8/layout/hList6"/>
    <dgm:cxn modelId="{EB6F0643-E57E-4E82-A0F2-7F5874EB0F96}" srcId="{16F26617-2FFB-4433-927F-D852598B2EE6}" destId="{7DA42564-A46D-460F-8ACF-93508AC5E951}" srcOrd="0" destOrd="0" parTransId="{B4FD1D7B-8D25-4981-86BD-690E2FF90164}" sibTransId="{87F67C12-F74F-478B-A42B-D868F54AB424}"/>
    <dgm:cxn modelId="{28BEE365-2C43-41EE-A0A3-4506151630C6}" srcId="{16F26617-2FFB-4433-927F-D852598B2EE6}" destId="{9540BC5C-8F9D-4964-BFD8-8EF2610F08A8}" srcOrd="2" destOrd="0" parTransId="{74CE3F4F-2322-4124-960C-1FB0F0F9931C}" sibTransId="{F7408014-D3D8-476C-AC21-7B31CA965605}"/>
    <dgm:cxn modelId="{DE6E444E-C060-4667-9A1A-51BB3E3137B5}" srcId="{A138197A-6B66-4F30-B3E1-F2B1D649620C}" destId="{D75D98CF-6DD9-421B-A7C9-0274C64E3D2E}" srcOrd="2" destOrd="0" parTransId="{1FB9A8F3-4FAA-4696-A1EB-2BA7EBE2E08C}" sibTransId="{BE49D5F5-888A-4496-B81C-E5C147BA9CB2}"/>
    <dgm:cxn modelId="{7D0E1553-2BFA-4861-9934-E510AD86607B}" srcId="{292F30F7-65DA-4F86-8EE6-CED0BF959431}" destId="{9CB9A775-ADAF-4E70-8894-F2C2937914EA}" srcOrd="2" destOrd="0" parTransId="{F5ADBA41-2227-4FD7-A380-12454C3B328C}" sibTransId="{0DCA9C0A-C755-4D9F-9087-C2F2BB0B26EE}"/>
    <dgm:cxn modelId="{42AC4759-A1E3-4A15-8963-3EF5E6330CD4}" srcId="{D75D98CF-6DD9-421B-A7C9-0274C64E3D2E}" destId="{4113CB2A-9EC2-47BA-B942-7F9A47B6DD39}" srcOrd="0" destOrd="0" parTransId="{ECE10EBB-6488-4F7C-BBCC-1C2D9D36737D}" sibTransId="{B2852F69-13B5-4152-BE7E-8B4C6EF0D7D7}"/>
    <dgm:cxn modelId="{2F418A99-EADB-486B-861E-FDAF5F2BE1A2}" srcId="{292F30F7-65DA-4F86-8EE6-CED0BF959431}" destId="{DB099F48-CAEB-4357-9503-C66C0B08488E}" srcOrd="3" destOrd="0" parTransId="{86812734-79A3-4C6B-A02B-173009EB37B9}" sibTransId="{20272E9D-59E7-46C9-A217-28F252697F20}"/>
    <dgm:cxn modelId="{18819499-FE2C-4C5F-863F-5BCDC7EF5F62}" type="presOf" srcId="{4113CB2A-9EC2-47BA-B942-7F9A47B6DD39}" destId="{F06FC04C-070E-4FAB-AEF4-FD59FA5118A9}" srcOrd="0" destOrd="1" presId="urn:microsoft.com/office/officeart/2005/8/layout/hList6"/>
    <dgm:cxn modelId="{C8210B9B-FBDD-4CCE-B4B4-8DA25441AFC5}" type="presOf" srcId="{DB099F48-CAEB-4357-9503-C66C0B08488E}" destId="{058D8912-2B7D-4056-B7FD-1E616FF4EF39}" srcOrd="0" destOrd="4" presId="urn:microsoft.com/office/officeart/2005/8/layout/hList6"/>
    <dgm:cxn modelId="{A5DA59AB-0212-4F41-AEE5-431DE845D68F}" type="presOf" srcId="{0567E16C-BC02-4552-9FFE-65A18D4E6CB0}" destId="{5B2E29B2-4E83-49DD-A1B1-EF64EEE69878}" srcOrd="0" destOrd="2" presId="urn:microsoft.com/office/officeart/2005/8/layout/hList6"/>
    <dgm:cxn modelId="{8DBF66BD-9D61-41CD-9A5B-7BB692D23257}" type="presOf" srcId="{511C26A3-BA11-4A88-9F67-CB9337292D34}" destId="{058D8912-2B7D-4056-B7FD-1E616FF4EF39}" srcOrd="0" destOrd="2" presId="urn:microsoft.com/office/officeart/2005/8/layout/hList6"/>
    <dgm:cxn modelId="{8501E4BE-F14C-4C7B-903B-B39A8E2CF2D4}" srcId="{292F30F7-65DA-4F86-8EE6-CED0BF959431}" destId="{1335C4AD-95A5-4FFC-9CA9-DDEE9020EA17}" srcOrd="0" destOrd="0" parTransId="{57261F71-2506-4B3A-B691-C0AF7EBE8342}" sibTransId="{03581321-F962-4659-BA66-3B1D117198ED}"/>
    <dgm:cxn modelId="{CFA043CF-3311-4A0B-ADAD-184C0C0A5085}" srcId="{D75D98CF-6DD9-421B-A7C9-0274C64E3D2E}" destId="{E0E5A681-D9D2-4D10-9F1E-D2E62FDE7CA9}" srcOrd="1" destOrd="0" parTransId="{F4A8F265-34CA-456C-B8CC-741D15EBA237}" sibTransId="{6C7DA7DE-3841-4801-BFC5-C56FD75D3311}"/>
    <dgm:cxn modelId="{EB287CD0-36C3-4A9F-8D76-DA2FBB68440F}" type="presOf" srcId="{7DA42564-A46D-460F-8ACF-93508AC5E951}" destId="{5B2E29B2-4E83-49DD-A1B1-EF64EEE69878}" srcOrd="0" destOrd="1" presId="urn:microsoft.com/office/officeart/2005/8/layout/hList6"/>
    <dgm:cxn modelId="{5823FCDC-E494-4F83-ADED-A5551D52AA8E}" srcId="{16F26617-2FFB-4433-927F-D852598B2EE6}" destId="{0567E16C-BC02-4552-9FFE-65A18D4E6CB0}" srcOrd="1" destOrd="0" parTransId="{56D8ED70-34DA-4B18-B8E4-1D599A9B7675}" sibTransId="{DF9D2230-3863-4D3B-AFEB-17A28FF9068B}"/>
    <dgm:cxn modelId="{1315A6DD-7E28-40A8-B0C9-6126258224C8}" type="presOf" srcId="{A138197A-6B66-4F30-B3E1-F2B1D649620C}" destId="{37385AB0-BC2C-4520-A49C-92EEE4851DAD}" srcOrd="0" destOrd="0" presId="urn:microsoft.com/office/officeart/2005/8/layout/hList6"/>
    <dgm:cxn modelId="{EA5F62E0-80A0-4840-90CC-91F5437037BE}" type="presOf" srcId="{16F26617-2FFB-4433-927F-D852598B2EE6}" destId="{5B2E29B2-4E83-49DD-A1B1-EF64EEE69878}" srcOrd="0" destOrd="0" presId="urn:microsoft.com/office/officeart/2005/8/layout/hList6"/>
    <dgm:cxn modelId="{F545D9EC-3E98-47E4-9B4C-69B404B1096F}" type="presOf" srcId="{9CB9A775-ADAF-4E70-8894-F2C2937914EA}" destId="{058D8912-2B7D-4056-B7FD-1E616FF4EF39}" srcOrd="0" destOrd="3" presId="urn:microsoft.com/office/officeart/2005/8/layout/hList6"/>
    <dgm:cxn modelId="{D2A6EEFA-844A-457B-ABC4-569AF646C4D3}" srcId="{292F30F7-65DA-4F86-8EE6-CED0BF959431}" destId="{511C26A3-BA11-4A88-9F67-CB9337292D34}" srcOrd="1" destOrd="0" parTransId="{EED17D3B-B8BB-4C6D-AED2-F6B81E204BC0}" sibTransId="{03869D02-1DB6-4FA3-8547-C5B9DB78F518}"/>
    <dgm:cxn modelId="{C6A0B2FB-BF29-49C8-97C1-55C79432F162}" srcId="{D75D98CF-6DD9-421B-A7C9-0274C64E3D2E}" destId="{937226F4-1E80-4CCC-9A2F-ABE6027B5CD6}" srcOrd="2" destOrd="0" parTransId="{14DD59A0-455C-4A7A-9322-9A327D258D67}" sibTransId="{2255FD88-9B2C-4539-A450-5C386EBDA8EA}"/>
    <dgm:cxn modelId="{3B21DFFC-A1C1-43E2-8DE7-1B81D90DF1FF}" srcId="{A138197A-6B66-4F30-B3E1-F2B1D649620C}" destId="{16F26617-2FFB-4433-927F-D852598B2EE6}" srcOrd="0" destOrd="0" parTransId="{0A9096D5-2CF0-4735-9BDA-370475449FE7}" sibTransId="{48A8023F-F1C0-4034-BE48-FC3DD5EEFA8B}"/>
    <dgm:cxn modelId="{D7A65038-5A75-4375-9292-8528880137C6}" type="presParOf" srcId="{37385AB0-BC2C-4520-A49C-92EEE4851DAD}" destId="{5B2E29B2-4E83-49DD-A1B1-EF64EEE69878}" srcOrd="0" destOrd="0" presId="urn:microsoft.com/office/officeart/2005/8/layout/hList6"/>
    <dgm:cxn modelId="{6A573267-9622-43AE-80D1-D898E7C0B039}" type="presParOf" srcId="{37385AB0-BC2C-4520-A49C-92EEE4851DAD}" destId="{6B94A9A5-7799-476D-8A94-139F4721D426}" srcOrd="1" destOrd="0" presId="urn:microsoft.com/office/officeart/2005/8/layout/hList6"/>
    <dgm:cxn modelId="{D95F3E02-1406-44BF-BF2B-46E723C206FA}" type="presParOf" srcId="{37385AB0-BC2C-4520-A49C-92EEE4851DAD}" destId="{058D8912-2B7D-4056-B7FD-1E616FF4EF39}" srcOrd="2" destOrd="0" presId="urn:microsoft.com/office/officeart/2005/8/layout/hList6"/>
    <dgm:cxn modelId="{81E27D47-4357-4F39-8A41-D613F0453321}" type="presParOf" srcId="{37385AB0-BC2C-4520-A49C-92EEE4851DAD}" destId="{4609422F-8298-4D7E-B9A0-3088818A56E1}" srcOrd="3" destOrd="0" presId="urn:microsoft.com/office/officeart/2005/8/layout/hList6"/>
    <dgm:cxn modelId="{D99B97E5-B952-4436-852E-CD39DDAF2DC2}" type="presParOf" srcId="{37385AB0-BC2C-4520-A49C-92EEE4851DAD}" destId="{F06FC04C-070E-4FAB-AEF4-FD59FA5118A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A23FE5-CAE1-42F7-AC55-DBA48D5D879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4867670-875A-4C5D-B2BB-78EDE7C44323}">
      <dgm:prSet phldrT="[Text]"/>
      <dgm:spPr/>
      <dgm:t>
        <a:bodyPr/>
        <a:lstStyle/>
        <a:p>
          <a:r>
            <a:rPr lang="en-US" dirty="0"/>
            <a:t>Guidelines</a:t>
          </a:r>
        </a:p>
      </dgm:t>
    </dgm:pt>
    <dgm:pt modelId="{8F1D3DB0-69BF-4BF2-83D8-25AB45E76AF4}" type="parTrans" cxnId="{3835018D-5668-429D-8FCB-CF7779D81BCC}">
      <dgm:prSet/>
      <dgm:spPr/>
      <dgm:t>
        <a:bodyPr/>
        <a:lstStyle/>
        <a:p>
          <a:endParaRPr lang="en-US"/>
        </a:p>
      </dgm:t>
    </dgm:pt>
    <dgm:pt modelId="{94F84D21-2F97-41D9-AD3C-91466F01D5AA}" type="sibTrans" cxnId="{3835018D-5668-429D-8FCB-CF7779D81BCC}">
      <dgm:prSet/>
      <dgm:spPr/>
      <dgm:t>
        <a:bodyPr/>
        <a:lstStyle/>
        <a:p>
          <a:endParaRPr lang="en-US"/>
        </a:p>
      </dgm:t>
    </dgm:pt>
    <dgm:pt modelId="{3B22B8E1-EEA6-44A1-92EA-E90422647A0B}">
      <dgm:prSet phldrT="[Text]"/>
      <dgm:spPr>
        <a:solidFill>
          <a:srgbClr val="BBE0E3"/>
        </a:solidFill>
      </dgm:spPr>
      <dgm:t>
        <a:bodyPr/>
        <a:lstStyle/>
        <a:p>
          <a:r>
            <a:rPr lang="en-US" dirty="0">
              <a:solidFill>
                <a:srgbClr val="000000"/>
              </a:solidFill>
            </a:rPr>
            <a:t>Women: no more than one drink per day</a:t>
          </a:r>
        </a:p>
      </dgm:t>
    </dgm:pt>
    <dgm:pt modelId="{8F466951-37F1-4F03-8CFE-E5325C6F4719}" type="parTrans" cxnId="{CE3C0778-0203-43A9-8349-B61B9E45714E}">
      <dgm:prSet/>
      <dgm:spPr/>
      <dgm:t>
        <a:bodyPr/>
        <a:lstStyle/>
        <a:p>
          <a:endParaRPr lang="en-US"/>
        </a:p>
      </dgm:t>
    </dgm:pt>
    <dgm:pt modelId="{9370138E-2E3D-4F12-ADDB-A77A5B59E0F1}" type="sibTrans" cxnId="{CE3C0778-0203-43A9-8349-B61B9E45714E}">
      <dgm:prSet/>
      <dgm:spPr/>
      <dgm:t>
        <a:bodyPr/>
        <a:lstStyle/>
        <a:p>
          <a:endParaRPr lang="en-US"/>
        </a:p>
      </dgm:t>
    </dgm:pt>
    <dgm:pt modelId="{C8CFCC30-7CFB-4446-9735-7B9DD4AB1DF4}">
      <dgm:prSet phldrT="[Text]"/>
      <dgm:spPr/>
      <dgm:t>
        <a:bodyPr/>
        <a:lstStyle/>
        <a:p>
          <a:r>
            <a:rPr lang="en-US" dirty="0"/>
            <a:t>Standard Drink</a:t>
          </a:r>
        </a:p>
      </dgm:t>
    </dgm:pt>
    <dgm:pt modelId="{01EA2B4C-0E06-4303-BD25-EB0C9A46E034}" type="parTrans" cxnId="{6F9E4AF3-5CEF-4273-BAE5-E575ACE46EB8}">
      <dgm:prSet/>
      <dgm:spPr/>
      <dgm:t>
        <a:bodyPr/>
        <a:lstStyle/>
        <a:p>
          <a:endParaRPr lang="en-US"/>
        </a:p>
      </dgm:t>
    </dgm:pt>
    <dgm:pt modelId="{C986DE97-464C-47B9-B182-353923ED1F73}" type="sibTrans" cxnId="{6F9E4AF3-5CEF-4273-BAE5-E575ACE46EB8}">
      <dgm:prSet/>
      <dgm:spPr/>
      <dgm:t>
        <a:bodyPr/>
        <a:lstStyle/>
        <a:p>
          <a:endParaRPr lang="en-US"/>
        </a:p>
      </dgm:t>
    </dgm:pt>
    <dgm:pt modelId="{6966AEE7-F901-4177-A2CA-731D57429289}">
      <dgm:prSet phldrT="[Text]"/>
      <dgm:spPr>
        <a:solidFill>
          <a:srgbClr val="BBE0E3"/>
        </a:solidFill>
      </dgm:spPr>
      <dgm:t>
        <a:bodyPr/>
        <a:lstStyle/>
        <a:p>
          <a:r>
            <a:rPr lang="en-US" dirty="0">
              <a:solidFill>
                <a:srgbClr val="000000"/>
              </a:solidFill>
            </a:rPr>
            <a:t>12 oz of beer</a:t>
          </a:r>
        </a:p>
      </dgm:t>
    </dgm:pt>
    <dgm:pt modelId="{71C1C861-CFAC-4174-A341-EC3BEF62E6D4}" type="parTrans" cxnId="{1776C0A7-FAC9-4F93-8A8E-826299480C83}">
      <dgm:prSet/>
      <dgm:spPr/>
      <dgm:t>
        <a:bodyPr/>
        <a:lstStyle/>
        <a:p>
          <a:endParaRPr lang="en-US"/>
        </a:p>
      </dgm:t>
    </dgm:pt>
    <dgm:pt modelId="{35D1122B-DF25-4D6F-9460-BA0DDE63F1EF}" type="sibTrans" cxnId="{1776C0A7-FAC9-4F93-8A8E-826299480C83}">
      <dgm:prSet/>
      <dgm:spPr/>
      <dgm:t>
        <a:bodyPr/>
        <a:lstStyle/>
        <a:p>
          <a:endParaRPr lang="en-US"/>
        </a:p>
      </dgm:t>
    </dgm:pt>
    <dgm:pt modelId="{6A7947E2-D9B8-43BE-8AE0-0B0D31BC6B2A}">
      <dgm:prSet phldrT="[Text]"/>
      <dgm:spPr>
        <a:solidFill>
          <a:srgbClr val="BBE0E3"/>
        </a:solidFill>
      </dgm:spPr>
      <dgm:t>
        <a:bodyPr/>
        <a:lstStyle/>
        <a:p>
          <a:r>
            <a:rPr lang="en-US" dirty="0">
              <a:solidFill>
                <a:srgbClr val="000000"/>
              </a:solidFill>
            </a:rPr>
            <a:t>Men: no more than two drinks per day</a:t>
          </a:r>
        </a:p>
      </dgm:t>
    </dgm:pt>
    <dgm:pt modelId="{84EBC822-91CC-4733-B72E-795AD6BAF15A}" type="parTrans" cxnId="{125D2728-62E0-49EF-823F-8DC7A12EF0A0}">
      <dgm:prSet/>
      <dgm:spPr/>
      <dgm:t>
        <a:bodyPr/>
        <a:lstStyle/>
        <a:p>
          <a:endParaRPr lang="en-US"/>
        </a:p>
      </dgm:t>
    </dgm:pt>
    <dgm:pt modelId="{0C457CB4-28C8-4752-B5B2-999598EED469}" type="sibTrans" cxnId="{125D2728-62E0-49EF-823F-8DC7A12EF0A0}">
      <dgm:prSet/>
      <dgm:spPr/>
      <dgm:t>
        <a:bodyPr/>
        <a:lstStyle/>
        <a:p>
          <a:endParaRPr lang="en-US"/>
        </a:p>
      </dgm:t>
    </dgm:pt>
    <dgm:pt modelId="{9E8B4F6A-5A48-49B6-8B15-971E697060FE}">
      <dgm:prSet phldrT="[Text]"/>
      <dgm:spPr>
        <a:solidFill>
          <a:srgbClr val="BBE0E3"/>
        </a:solidFill>
      </dgm:spPr>
      <dgm:t>
        <a:bodyPr/>
        <a:lstStyle/>
        <a:p>
          <a:r>
            <a:rPr lang="en-US" dirty="0">
              <a:solidFill>
                <a:srgbClr val="000000"/>
              </a:solidFill>
            </a:rPr>
            <a:t>5 oz of wine</a:t>
          </a:r>
        </a:p>
      </dgm:t>
    </dgm:pt>
    <dgm:pt modelId="{E873DE4A-9D25-41B1-BC99-15E717E57554}" type="parTrans" cxnId="{E0E7B523-6807-467E-B162-8C466CADE738}">
      <dgm:prSet/>
      <dgm:spPr/>
      <dgm:t>
        <a:bodyPr/>
        <a:lstStyle/>
        <a:p>
          <a:endParaRPr lang="en-US"/>
        </a:p>
      </dgm:t>
    </dgm:pt>
    <dgm:pt modelId="{157BE9F7-E90E-448C-8E89-4F08E0F72F7F}" type="sibTrans" cxnId="{E0E7B523-6807-467E-B162-8C466CADE738}">
      <dgm:prSet/>
      <dgm:spPr/>
      <dgm:t>
        <a:bodyPr/>
        <a:lstStyle/>
        <a:p>
          <a:endParaRPr lang="en-US"/>
        </a:p>
      </dgm:t>
    </dgm:pt>
    <dgm:pt modelId="{8B08D604-FCDB-425C-80C7-CB741BCF0D4D}">
      <dgm:prSet phldrT="[Text]"/>
      <dgm:spPr>
        <a:solidFill>
          <a:srgbClr val="BBE0E3"/>
        </a:solidFill>
      </dgm:spPr>
      <dgm:t>
        <a:bodyPr/>
        <a:lstStyle/>
        <a:p>
          <a:r>
            <a:rPr lang="en-US" dirty="0">
              <a:solidFill>
                <a:srgbClr val="000000"/>
              </a:solidFill>
            </a:rPr>
            <a:t>1.5 oz of liquor</a:t>
          </a:r>
        </a:p>
      </dgm:t>
    </dgm:pt>
    <dgm:pt modelId="{8669E44E-0285-4D0A-980F-72624083AA2B}" type="parTrans" cxnId="{E120391A-344D-4F57-839C-E9376C8414CE}">
      <dgm:prSet/>
      <dgm:spPr/>
      <dgm:t>
        <a:bodyPr/>
        <a:lstStyle/>
        <a:p>
          <a:endParaRPr lang="en-US"/>
        </a:p>
      </dgm:t>
    </dgm:pt>
    <dgm:pt modelId="{F6BA8121-C3C8-4684-B861-1604987D0133}" type="sibTrans" cxnId="{E120391A-344D-4F57-839C-E9376C8414CE}">
      <dgm:prSet/>
      <dgm:spPr/>
      <dgm:t>
        <a:bodyPr/>
        <a:lstStyle/>
        <a:p>
          <a:endParaRPr lang="en-US"/>
        </a:p>
      </dgm:t>
    </dgm:pt>
    <dgm:pt modelId="{E888AA2E-0D39-4A52-BA9E-A8264408621B}" type="pres">
      <dgm:prSet presAssocID="{1FA23FE5-CAE1-42F7-AC55-DBA48D5D8793}" presName="Name0" presStyleCnt="0">
        <dgm:presLayoutVars>
          <dgm:dir/>
          <dgm:animLvl val="lvl"/>
          <dgm:resizeHandles val="exact"/>
        </dgm:presLayoutVars>
      </dgm:prSet>
      <dgm:spPr/>
    </dgm:pt>
    <dgm:pt modelId="{75AA0600-EA3E-4A90-BF26-70077FE4FA80}" type="pres">
      <dgm:prSet presAssocID="{F4867670-875A-4C5D-B2BB-78EDE7C44323}" presName="linNode" presStyleCnt="0"/>
      <dgm:spPr/>
    </dgm:pt>
    <dgm:pt modelId="{2BEE0E37-CED8-49F9-8509-845A02AE251F}" type="pres">
      <dgm:prSet presAssocID="{F4867670-875A-4C5D-B2BB-78EDE7C44323}" presName="parTx" presStyleLbl="revTx" presStyleIdx="0" presStyleCnt="2">
        <dgm:presLayoutVars>
          <dgm:chMax val="1"/>
          <dgm:bulletEnabled val="1"/>
        </dgm:presLayoutVars>
      </dgm:prSet>
      <dgm:spPr/>
    </dgm:pt>
    <dgm:pt modelId="{91F773A3-376D-4ABE-A27A-41ABB3B369A7}" type="pres">
      <dgm:prSet presAssocID="{F4867670-875A-4C5D-B2BB-78EDE7C44323}" presName="bracket" presStyleLbl="parChTrans1D1" presStyleIdx="0" presStyleCnt="2"/>
      <dgm:spPr/>
    </dgm:pt>
    <dgm:pt modelId="{7D979354-AB19-46CD-B3B4-094B8BAC7D81}" type="pres">
      <dgm:prSet presAssocID="{F4867670-875A-4C5D-B2BB-78EDE7C44323}" presName="spH" presStyleCnt="0"/>
      <dgm:spPr/>
    </dgm:pt>
    <dgm:pt modelId="{004DD258-5B28-4954-985C-A3210AF9598E}" type="pres">
      <dgm:prSet presAssocID="{F4867670-875A-4C5D-B2BB-78EDE7C44323}" presName="desTx" presStyleLbl="node1" presStyleIdx="0" presStyleCnt="2">
        <dgm:presLayoutVars>
          <dgm:bulletEnabled val="1"/>
        </dgm:presLayoutVars>
      </dgm:prSet>
      <dgm:spPr/>
    </dgm:pt>
    <dgm:pt modelId="{CBF2A7F6-1DA8-4E69-8EAC-EB3537F5D129}" type="pres">
      <dgm:prSet presAssocID="{94F84D21-2F97-41D9-AD3C-91466F01D5AA}" presName="spV" presStyleCnt="0"/>
      <dgm:spPr/>
    </dgm:pt>
    <dgm:pt modelId="{BFF8E71C-B2E4-4F27-8E6B-BA51D3BFEEC1}" type="pres">
      <dgm:prSet presAssocID="{C8CFCC30-7CFB-4446-9735-7B9DD4AB1DF4}" presName="linNode" presStyleCnt="0"/>
      <dgm:spPr/>
    </dgm:pt>
    <dgm:pt modelId="{CA07E042-315C-4E00-AAE1-1386558E9C1D}" type="pres">
      <dgm:prSet presAssocID="{C8CFCC30-7CFB-4446-9735-7B9DD4AB1DF4}" presName="parTx" presStyleLbl="revTx" presStyleIdx="1" presStyleCnt="2">
        <dgm:presLayoutVars>
          <dgm:chMax val="1"/>
          <dgm:bulletEnabled val="1"/>
        </dgm:presLayoutVars>
      </dgm:prSet>
      <dgm:spPr/>
    </dgm:pt>
    <dgm:pt modelId="{DB980C48-8790-4963-9868-2BF1A8EBEE2C}" type="pres">
      <dgm:prSet presAssocID="{C8CFCC30-7CFB-4446-9735-7B9DD4AB1DF4}" presName="bracket" presStyleLbl="parChTrans1D1" presStyleIdx="1" presStyleCnt="2"/>
      <dgm:spPr/>
    </dgm:pt>
    <dgm:pt modelId="{9835D0E2-76E2-455E-9184-FEDCEF75D3B5}" type="pres">
      <dgm:prSet presAssocID="{C8CFCC30-7CFB-4446-9735-7B9DD4AB1DF4}" presName="spH" presStyleCnt="0"/>
      <dgm:spPr/>
    </dgm:pt>
    <dgm:pt modelId="{53050AFC-3122-46A5-9E8E-F69B7E0D5447}" type="pres">
      <dgm:prSet presAssocID="{C8CFCC30-7CFB-4446-9735-7B9DD4AB1DF4}" presName="desTx" presStyleLbl="node1" presStyleIdx="1" presStyleCnt="2">
        <dgm:presLayoutVars>
          <dgm:bulletEnabled val="1"/>
        </dgm:presLayoutVars>
      </dgm:prSet>
      <dgm:spPr/>
    </dgm:pt>
  </dgm:ptLst>
  <dgm:cxnLst>
    <dgm:cxn modelId="{2FFB7B02-2663-4F82-8065-393DC5704D8B}" type="presOf" srcId="{6966AEE7-F901-4177-A2CA-731D57429289}" destId="{53050AFC-3122-46A5-9E8E-F69B7E0D5447}" srcOrd="0" destOrd="0" presId="urn:diagrams.loki3.com/BracketList"/>
    <dgm:cxn modelId="{E120391A-344D-4F57-839C-E9376C8414CE}" srcId="{C8CFCC30-7CFB-4446-9735-7B9DD4AB1DF4}" destId="{8B08D604-FCDB-425C-80C7-CB741BCF0D4D}" srcOrd="2" destOrd="0" parTransId="{8669E44E-0285-4D0A-980F-72624083AA2B}" sibTransId="{F6BA8121-C3C8-4684-B861-1604987D0133}"/>
    <dgm:cxn modelId="{E0E7B523-6807-467E-B162-8C466CADE738}" srcId="{C8CFCC30-7CFB-4446-9735-7B9DD4AB1DF4}" destId="{9E8B4F6A-5A48-49B6-8B15-971E697060FE}" srcOrd="1" destOrd="0" parTransId="{E873DE4A-9D25-41B1-BC99-15E717E57554}" sibTransId="{157BE9F7-E90E-448C-8E89-4F08E0F72F7F}"/>
    <dgm:cxn modelId="{125D2728-62E0-49EF-823F-8DC7A12EF0A0}" srcId="{F4867670-875A-4C5D-B2BB-78EDE7C44323}" destId="{6A7947E2-D9B8-43BE-8AE0-0B0D31BC6B2A}" srcOrd="1" destOrd="0" parTransId="{84EBC822-91CC-4733-B72E-795AD6BAF15A}" sibTransId="{0C457CB4-28C8-4752-B5B2-999598EED469}"/>
    <dgm:cxn modelId="{67B22961-C7AE-4236-B89A-E7F8E1A43BC6}" type="presOf" srcId="{C8CFCC30-7CFB-4446-9735-7B9DD4AB1DF4}" destId="{CA07E042-315C-4E00-AAE1-1386558E9C1D}" srcOrd="0" destOrd="0" presId="urn:diagrams.loki3.com/BracketList"/>
    <dgm:cxn modelId="{020AF544-368C-4749-B0FB-739D6F617953}" type="presOf" srcId="{1FA23FE5-CAE1-42F7-AC55-DBA48D5D8793}" destId="{E888AA2E-0D39-4A52-BA9E-A8264408621B}" srcOrd="0" destOrd="0" presId="urn:diagrams.loki3.com/BracketList"/>
    <dgm:cxn modelId="{EA4B564C-BBF5-4BD8-96ED-56E99CF2A66B}" type="presOf" srcId="{F4867670-875A-4C5D-B2BB-78EDE7C44323}" destId="{2BEE0E37-CED8-49F9-8509-845A02AE251F}" srcOrd="0" destOrd="0" presId="urn:diagrams.loki3.com/BracketList"/>
    <dgm:cxn modelId="{CE3C0778-0203-43A9-8349-B61B9E45714E}" srcId="{F4867670-875A-4C5D-B2BB-78EDE7C44323}" destId="{3B22B8E1-EEA6-44A1-92EA-E90422647A0B}" srcOrd="0" destOrd="0" parTransId="{8F466951-37F1-4F03-8CFE-E5325C6F4719}" sibTransId="{9370138E-2E3D-4F12-ADDB-A77A5B59E0F1}"/>
    <dgm:cxn modelId="{3835018D-5668-429D-8FCB-CF7779D81BCC}" srcId="{1FA23FE5-CAE1-42F7-AC55-DBA48D5D8793}" destId="{F4867670-875A-4C5D-B2BB-78EDE7C44323}" srcOrd="0" destOrd="0" parTransId="{8F1D3DB0-69BF-4BF2-83D8-25AB45E76AF4}" sibTransId="{94F84D21-2F97-41D9-AD3C-91466F01D5AA}"/>
    <dgm:cxn modelId="{2623A49F-4B5B-4108-96C6-B5150EAC4A78}" type="presOf" srcId="{6A7947E2-D9B8-43BE-8AE0-0B0D31BC6B2A}" destId="{004DD258-5B28-4954-985C-A3210AF9598E}" srcOrd="0" destOrd="1" presId="urn:diagrams.loki3.com/BracketList"/>
    <dgm:cxn modelId="{1776C0A7-FAC9-4F93-8A8E-826299480C83}" srcId="{C8CFCC30-7CFB-4446-9735-7B9DD4AB1DF4}" destId="{6966AEE7-F901-4177-A2CA-731D57429289}" srcOrd="0" destOrd="0" parTransId="{71C1C861-CFAC-4174-A341-EC3BEF62E6D4}" sibTransId="{35D1122B-DF25-4D6F-9460-BA0DDE63F1EF}"/>
    <dgm:cxn modelId="{91C01FD7-13C9-4B26-A163-7233EE32F5CB}" type="presOf" srcId="{3B22B8E1-EEA6-44A1-92EA-E90422647A0B}" destId="{004DD258-5B28-4954-985C-A3210AF9598E}" srcOrd="0" destOrd="0" presId="urn:diagrams.loki3.com/BracketList"/>
    <dgm:cxn modelId="{8513AAF2-C3FE-4199-A37A-224E0C6933BC}" type="presOf" srcId="{9E8B4F6A-5A48-49B6-8B15-971E697060FE}" destId="{53050AFC-3122-46A5-9E8E-F69B7E0D5447}" srcOrd="0" destOrd="1" presId="urn:diagrams.loki3.com/BracketList"/>
    <dgm:cxn modelId="{6F9E4AF3-5CEF-4273-BAE5-E575ACE46EB8}" srcId="{1FA23FE5-CAE1-42F7-AC55-DBA48D5D8793}" destId="{C8CFCC30-7CFB-4446-9735-7B9DD4AB1DF4}" srcOrd="1" destOrd="0" parTransId="{01EA2B4C-0E06-4303-BD25-EB0C9A46E034}" sibTransId="{C986DE97-464C-47B9-B182-353923ED1F73}"/>
    <dgm:cxn modelId="{A505BEFD-6610-4592-B7DA-9612D7F2DD78}" type="presOf" srcId="{8B08D604-FCDB-425C-80C7-CB741BCF0D4D}" destId="{53050AFC-3122-46A5-9E8E-F69B7E0D5447}" srcOrd="0" destOrd="2" presId="urn:diagrams.loki3.com/BracketList"/>
    <dgm:cxn modelId="{862C0D57-8210-4CF8-B69B-188A869BF479}" type="presParOf" srcId="{E888AA2E-0D39-4A52-BA9E-A8264408621B}" destId="{75AA0600-EA3E-4A90-BF26-70077FE4FA80}" srcOrd="0" destOrd="0" presId="urn:diagrams.loki3.com/BracketList"/>
    <dgm:cxn modelId="{31DAA6D8-3530-469E-815A-22C3EBDFEB91}" type="presParOf" srcId="{75AA0600-EA3E-4A90-BF26-70077FE4FA80}" destId="{2BEE0E37-CED8-49F9-8509-845A02AE251F}" srcOrd="0" destOrd="0" presId="urn:diagrams.loki3.com/BracketList"/>
    <dgm:cxn modelId="{FD0222D3-647E-441E-B847-0DE7B4DE07C6}" type="presParOf" srcId="{75AA0600-EA3E-4A90-BF26-70077FE4FA80}" destId="{91F773A3-376D-4ABE-A27A-41ABB3B369A7}" srcOrd="1" destOrd="0" presId="urn:diagrams.loki3.com/BracketList"/>
    <dgm:cxn modelId="{003BFE47-8536-41BE-9CB4-918AA17D3A3F}" type="presParOf" srcId="{75AA0600-EA3E-4A90-BF26-70077FE4FA80}" destId="{7D979354-AB19-46CD-B3B4-094B8BAC7D81}" srcOrd="2" destOrd="0" presId="urn:diagrams.loki3.com/BracketList"/>
    <dgm:cxn modelId="{857E6DFA-0EBD-4D61-B805-D5DE8EA2B6F7}" type="presParOf" srcId="{75AA0600-EA3E-4A90-BF26-70077FE4FA80}" destId="{004DD258-5B28-4954-985C-A3210AF9598E}" srcOrd="3" destOrd="0" presId="urn:diagrams.loki3.com/BracketList"/>
    <dgm:cxn modelId="{2CAED49C-CBCF-439C-8B31-E37511A86B9A}" type="presParOf" srcId="{E888AA2E-0D39-4A52-BA9E-A8264408621B}" destId="{CBF2A7F6-1DA8-4E69-8EAC-EB3537F5D129}" srcOrd="1" destOrd="0" presId="urn:diagrams.loki3.com/BracketList"/>
    <dgm:cxn modelId="{D1CC37BC-6287-42BF-9C34-F4824392036C}" type="presParOf" srcId="{E888AA2E-0D39-4A52-BA9E-A8264408621B}" destId="{BFF8E71C-B2E4-4F27-8E6B-BA51D3BFEEC1}" srcOrd="2" destOrd="0" presId="urn:diagrams.loki3.com/BracketList"/>
    <dgm:cxn modelId="{AAA90349-30AF-4B0C-82DA-F8F5B9CF5E1D}" type="presParOf" srcId="{BFF8E71C-B2E4-4F27-8E6B-BA51D3BFEEC1}" destId="{CA07E042-315C-4E00-AAE1-1386558E9C1D}" srcOrd="0" destOrd="0" presId="urn:diagrams.loki3.com/BracketList"/>
    <dgm:cxn modelId="{A21C541F-843A-4BDC-A901-7A50985530AE}" type="presParOf" srcId="{BFF8E71C-B2E4-4F27-8E6B-BA51D3BFEEC1}" destId="{DB980C48-8790-4963-9868-2BF1A8EBEE2C}" srcOrd="1" destOrd="0" presId="urn:diagrams.loki3.com/BracketList"/>
    <dgm:cxn modelId="{D0938A96-1D00-4BD9-B363-4E460B436BB7}" type="presParOf" srcId="{BFF8E71C-B2E4-4F27-8E6B-BA51D3BFEEC1}" destId="{9835D0E2-76E2-455E-9184-FEDCEF75D3B5}" srcOrd="2" destOrd="0" presId="urn:diagrams.loki3.com/BracketList"/>
    <dgm:cxn modelId="{9BD9F759-5A1E-4C4F-9728-668D24417890}" type="presParOf" srcId="{BFF8E71C-B2E4-4F27-8E6B-BA51D3BFEEC1}" destId="{53050AFC-3122-46A5-9E8E-F69B7E0D544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84BCE4-BE42-47B4-B950-9FD00FCA9B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CFE670-0986-4E0F-9F05-4AC887DA347F}">
      <dgm:prSet phldrT="[Text]"/>
      <dgm:spPr>
        <a:solidFill>
          <a:srgbClr val="BBE0E3"/>
        </a:solidFill>
      </dgm:spPr>
      <dgm:t>
        <a:bodyPr/>
        <a:lstStyle/>
        <a:p>
          <a:r>
            <a:rPr lang="en-US" dirty="0">
              <a:solidFill>
                <a:srgbClr val="000000"/>
              </a:solidFill>
            </a:rPr>
            <a:t>Chronic Diseases </a:t>
          </a:r>
        </a:p>
      </dgm:t>
    </dgm:pt>
    <dgm:pt modelId="{9606C904-DBFA-4FD6-A3C0-8B598D6B70C5}" type="parTrans" cxnId="{29CDECBA-2F47-4606-B051-C29AB353FA51}">
      <dgm:prSet/>
      <dgm:spPr/>
      <dgm:t>
        <a:bodyPr/>
        <a:lstStyle/>
        <a:p>
          <a:endParaRPr lang="en-US">
            <a:solidFill>
              <a:srgbClr val="000000"/>
            </a:solidFill>
          </a:endParaRPr>
        </a:p>
      </dgm:t>
    </dgm:pt>
    <dgm:pt modelId="{FAC3875B-5CCF-4F65-9EBC-AC4ED1706AA4}" type="sibTrans" cxnId="{29CDECBA-2F47-4606-B051-C29AB353FA51}">
      <dgm:prSet/>
      <dgm:spPr/>
      <dgm:t>
        <a:bodyPr/>
        <a:lstStyle/>
        <a:p>
          <a:endParaRPr lang="en-US">
            <a:solidFill>
              <a:srgbClr val="000000"/>
            </a:solidFill>
          </a:endParaRPr>
        </a:p>
      </dgm:t>
    </dgm:pt>
    <dgm:pt modelId="{0A82A2AF-3681-4483-BC1C-A6E9ECA40332}">
      <dgm:prSet phldrT="[Text]"/>
      <dgm:spPr>
        <a:solidFill>
          <a:srgbClr val="BBE0E3"/>
        </a:solidFill>
      </dgm:spPr>
      <dgm:t>
        <a:bodyPr/>
        <a:lstStyle/>
        <a:p>
          <a:r>
            <a:rPr lang="en-US" altLang="en-US" dirty="0">
              <a:solidFill>
                <a:srgbClr val="000000"/>
              </a:solidFill>
            </a:rPr>
            <a:t>Learning and Memory Problems</a:t>
          </a:r>
          <a:endParaRPr lang="en-US" dirty="0">
            <a:solidFill>
              <a:srgbClr val="000000"/>
            </a:solidFill>
          </a:endParaRPr>
        </a:p>
      </dgm:t>
    </dgm:pt>
    <dgm:pt modelId="{DD82A23F-1D45-432E-946F-480056EF07A4}" type="parTrans" cxnId="{25659E5C-12DA-4DD4-A230-1EA800906A72}">
      <dgm:prSet/>
      <dgm:spPr/>
      <dgm:t>
        <a:bodyPr/>
        <a:lstStyle/>
        <a:p>
          <a:endParaRPr lang="en-US">
            <a:solidFill>
              <a:srgbClr val="000000"/>
            </a:solidFill>
          </a:endParaRPr>
        </a:p>
      </dgm:t>
    </dgm:pt>
    <dgm:pt modelId="{A9EEB4A2-7DAB-44F9-99FD-E489996889DB}" type="sibTrans" cxnId="{25659E5C-12DA-4DD4-A230-1EA800906A72}">
      <dgm:prSet/>
      <dgm:spPr/>
      <dgm:t>
        <a:bodyPr/>
        <a:lstStyle/>
        <a:p>
          <a:endParaRPr lang="en-US">
            <a:solidFill>
              <a:srgbClr val="000000"/>
            </a:solidFill>
          </a:endParaRPr>
        </a:p>
      </dgm:t>
    </dgm:pt>
    <dgm:pt modelId="{1269E75B-82A3-4321-86B7-79451F517ED8}">
      <dgm:prSet phldrT="[Text]"/>
      <dgm:spPr>
        <a:solidFill>
          <a:srgbClr val="BBE0E3"/>
        </a:solidFill>
      </dgm:spPr>
      <dgm:t>
        <a:bodyPr/>
        <a:lstStyle/>
        <a:p>
          <a:r>
            <a:rPr lang="en-US" dirty="0">
              <a:solidFill>
                <a:srgbClr val="000000"/>
              </a:solidFill>
            </a:rPr>
            <a:t>Mental Health Issues</a:t>
          </a:r>
        </a:p>
      </dgm:t>
    </dgm:pt>
    <dgm:pt modelId="{24924E04-9DCC-4AA9-BC78-C33F41CCC025}" type="parTrans" cxnId="{ECDB122B-D7A6-4731-AC44-0E736FCCFC72}">
      <dgm:prSet/>
      <dgm:spPr/>
      <dgm:t>
        <a:bodyPr/>
        <a:lstStyle/>
        <a:p>
          <a:endParaRPr lang="en-US">
            <a:solidFill>
              <a:srgbClr val="000000"/>
            </a:solidFill>
          </a:endParaRPr>
        </a:p>
      </dgm:t>
    </dgm:pt>
    <dgm:pt modelId="{C9909504-CF8F-4704-8C94-E4C01D494379}" type="sibTrans" cxnId="{ECDB122B-D7A6-4731-AC44-0E736FCCFC72}">
      <dgm:prSet/>
      <dgm:spPr/>
      <dgm:t>
        <a:bodyPr/>
        <a:lstStyle/>
        <a:p>
          <a:endParaRPr lang="en-US">
            <a:solidFill>
              <a:srgbClr val="000000"/>
            </a:solidFill>
          </a:endParaRPr>
        </a:p>
      </dgm:t>
    </dgm:pt>
    <dgm:pt modelId="{E12FF4FC-B6A6-4642-8A0F-93C1E75D4FD5}">
      <dgm:prSet phldrT="[Text]"/>
      <dgm:spPr>
        <a:solidFill>
          <a:srgbClr val="BBE0E3"/>
        </a:solidFill>
      </dgm:spPr>
      <dgm:t>
        <a:bodyPr/>
        <a:lstStyle/>
        <a:p>
          <a:r>
            <a:rPr lang="en-US" dirty="0">
              <a:solidFill>
                <a:srgbClr val="000000"/>
              </a:solidFill>
            </a:rPr>
            <a:t>Social Problems</a:t>
          </a:r>
        </a:p>
      </dgm:t>
    </dgm:pt>
    <dgm:pt modelId="{89789C15-CD65-4C52-86CF-DCA52909002D}" type="parTrans" cxnId="{91FC3F7C-1BA6-440F-8C04-BC1DC7553810}">
      <dgm:prSet/>
      <dgm:spPr/>
      <dgm:t>
        <a:bodyPr/>
        <a:lstStyle/>
        <a:p>
          <a:endParaRPr lang="en-US">
            <a:solidFill>
              <a:srgbClr val="000000"/>
            </a:solidFill>
          </a:endParaRPr>
        </a:p>
      </dgm:t>
    </dgm:pt>
    <dgm:pt modelId="{89406F7E-2C95-426C-A504-854FFB80B239}" type="sibTrans" cxnId="{91FC3F7C-1BA6-440F-8C04-BC1DC7553810}">
      <dgm:prSet/>
      <dgm:spPr/>
      <dgm:t>
        <a:bodyPr/>
        <a:lstStyle/>
        <a:p>
          <a:endParaRPr lang="en-US">
            <a:solidFill>
              <a:srgbClr val="000000"/>
            </a:solidFill>
          </a:endParaRPr>
        </a:p>
      </dgm:t>
    </dgm:pt>
    <dgm:pt modelId="{1D6D9CA6-75FB-4003-A8F4-94DA95B21471}">
      <dgm:prSet phldrT="[Text]"/>
      <dgm:spPr>
        <a:solidFill>
          <a:srgbClr val="BBE0E3"/>
        </a:solidFill>
      </dgm:spPr>
      <dgm:t>
        <a:bodyPr/>
        <a:lstStyle/>
        <a:p>
          <a:r>
            <a:rPr lang="en-US" dirty="0">
              <a:solidFill>
                <a:srgbClr val="000000"/>
              </a:solidFill>
            </a:rPr>
            <a:t>Alcohol Use Disorders</a:t>
          </a:r>
        </a:p>
      </dgm:t>
    </dgm:pt>
    <dgm:pt modelId="{D8C13FEC-8756-4E02-9C9D-BBE29D9056D9}" type="parTrans" cxnId="{BDE67413-5F9B-49D5-9D6C-7D1203777ECC}">
      <dgm:prSet/>
      <dgm:spPr/>
      <dgm:t>
        <a:bodyPr/>
        <a:lstStyle/>
        <a:p>
          <a:endParaRPr lang="en-US">
            <a:solidFill>
              <a:srgbClr val="000000"/>
            </a:solidFill>
          </a:endParaRPr>
        </a:p>
      </dgm:t>
    </dgm:pt>
    <dgm:pt modelId="{28BE8862-0C11-4498-99E0-7F07ABFD30C5}" type="sibTrans" cxnId="{BDE67413-5F9B-49D5-9D6C-7D1203777ECC}">
      <dgm:prSet/>
      <dgm:spPr/>
      <dgm:t>
        <a:bodyPr/>
        <a:lstStyle/>
        <a:p>
          <a:endParaRPr lang="en-US">
            <a:solidFill>
              <a:srgbClr val="000000"/>
            </a:solidFill>
          </a:endParaRPr>
        </a:p>
      </dgm:t>
    </dgm:pt>
    <dgm:pt modelId="{754DF585-63C0-4AEA-85B8-0764CFDE3F22}" type="pres">
      <dgm:prSet presAssocID="{6784BCE4-BE42-47B4-B950-9FD00FCA9B9F}" presName="diagram" presStyleCnt="0">
        <dgm:presLayoutVars>
          <dgm:dir/>
          <dgm:resizeHandles val="exact"/>
        </dgm:presLayoutVars>
      </dgm:prSet>
      <dgm:spPr/>
    </dgm:pt>
    <dgm:pt modelId="{DE31CCA9-AF53-451B-9155-CF0F7C73A5A8}" type="pres">
      <dgm:prSet presAssocID="{DFCFE670-0986-4E0F-9F05-4AC887DA347F}" presName="node" presStyleLbl="node1" presStyleIdx="0" presStyleCnt="5" custLinFactNeighborX="6465" custLinFactNeighborY="-42508">
        <dgm:presLayoutVars>
          <dgm:bulletEnabled val="1"/>
        </dgm:presLayoutVars>
      </dgm:prSet>
      <dgm:spPr/>
    </dgm:pt>
    <dgm:pt modelId="{10CE8AB1-0A5A-41FD-AB16-A6F573D8F1CE}" type="pres">
      <dgm:prSet presAssocID="{FAC3875B-5CCF-4F65-9EBC-AC4ED1706AA4}" presName="sibTrans" presStyleCnt="0"/>
      <dgm:spPr/>
    </dgm:pt>
    <dgm:pt modelId="{04828E5E-74D4-41B8-9B94-FA6B24B4B1A8}" type="pres">
      <dgm:prSet presAssocID="{0A82A2AF-3681-4483-BC1C-A6E9ECA40332}" presName="node" presStyleLbl="node1" presStyleIdx="1" presStyleCnt="5" custLinFactNeighborX="566" custLinFactNeighborY="-40284">
        <dgm:presLayoutVars>
          <dgm:bulletEnabled val="1"/>
        </dgm:presLayoutVars>
      </dgm:prSet>
      <dgm:spPr/>
    </dgm:pt>
    <dgm:pt modelId="{F611EB05-8FF8-400F-B6B4-3BF8A1BDA6E2}" type="pres">
      <dgm:prSet presAssocID="{A9EEB4A2-7DAB-44F9-99FD-E489996889DB}" presName="sibTrans" presStyleCnt="0"/>
      <dgm:spPr/>
    </dgm:pt>
    <dgm:pt modelId="{0F2E5988-6FD6-47D0-B7C0-0755E9822C6A}" type="pres">
      <dgm:prSet presAssocID="{1269E75B-82A3-4321-86B7-79451F517ED8}" presName="node" presStyleLbl="node1" presStyleIdx="2" presStyleCnt="5" custLinFactNeighborX="-3098" custLinFactNeighborY="-31471">
        <dgm:presLayoutVars>
          <dgm:bulletEnabled val="1"/>
        </dgm:presLayoutVars>
      </dgm:prSet>
      <dgm:spPr/>
    </dgm:pt>
    <dgm:pt modelId="{15128447-7C39-4AA1-88F0-928AFFCD2D80}" type="pres">
      <dgm:prSet presAssocID="{C9909504-CF8F-4704-8C94-E4C01D494379}" presName="sibTrans" presStyleCnt="0"/>
      <dgm:spPr/>
    </dgm:pt>
    <dgm:pt modelId="{4C84D0F6-B691-45B6-9113-0892ACA1E14F}" type="pres">
      <dgm:prSet presAssocID="{E12FF4FC-B6A6-4642-8A0F-93C1E75D4FD5}" presName="node" presStyleLbl="node1" presStyleIdx="3" presStyleCnt="5" custLinFactNeighborX="6554" custLinFactNeighborY="-27117">
        <dgm:presLayoutVars>
          <dgm:bulletEnabled val="1"/>
        </dgm:presLayoutVars>
      </dgm:prSet>
      <dgm:spPr/>
    </dgm:pt>
    <dgm:pt modelId="{8F44B648-F05C-45BD-8AC3-C291D4B5D92B}" type="pres">
      <dgm:prSet presAssocID="{89406F7E-2C95-426C-A504-854FFB80B239}" presName="sibTrans" presStyleCnt="0"/>
      <dgm:spPr/>
    </dgm:pt>
    <dgm:pt modelId="{00472DF3-18A3-4DD6-B032-087892909833}" type="pres">
      <dgm:prSet presAssocID="{1D6D9CA6-75FB-4003-A8F4-94DA95B21471}" presName="node" presStyleLbl="node1" presStyleIdx="4" presStyleCnt="5" custLinFactNeighborX="566" custLinFactNeighborY="-27117">
        <dgm:presLayoutVars>
          <dgm:bulletEnabled val="1"/>
        </dgm:presLayoutVars>
      </dgm:prSet>
      <dgm:spPr/>
    </dgm:pt>
  </dgm:ptLst>
  <dgm:cxnLst>
    <dgm:cxn modelId="{BDE67413-5F9B-49D5-9D6C-7D1203777ECC}" srcId="{6784BCE4-BE42-47B4-B950-9FD00FCA9B9F}" destId="{1D6D9CA6-75FB-4003-A8F4-94DA95B21471}" srcOrd="4" destOrd="0" parTransId="{D8C13FEC-8756-4E02-9C9D-BBE29D9056D9}" sibTransId="{28BE8862-0C11-4498-99E0-7F07ABFD30C5}"/>
    <dgm:cxn modelId="{ECDB122B-D7A6-4731-AC44-0E736FCCFC72}" srcId="{6784BCE4-BE42-47B4-B950-9FD00FCA9B9F}" destId="{1269E75B-82A3-4321-86B7-79451F517ED8}" srcOrd="2" destOrd="0" parTransId="{24924E04-9DCC-4AA9-BC78-C33F41CCC025}" sibTransId="{C9909504-CF8F-4704-8C94-E4C01D494379}"/>
    <dgm:cxn modelId="{25659E5C-12DA-4DD4-A230-1EA800906A72}" srcId="{6784BCE4-BE42-47B4-B950-9FD00FCA9B9F}" destId="{0A82A2AF-3681-4483-BC1C-A6E9ECA40332}" srcOrd="1" destOrd="0" parTransId="{DD82A23F-1D45-432E-946F-480056EF07A4}" sibTransId="{A9EEB4A2-7DAB-44F9-99FD-E489996889DB}"/>
    <dgm:cxn modelId="{8B725564-8C78-4D5B-9246-1323C2529EB7}" type="presOf" srcId="{1D6D9CA6-75FB-4003-A8F4-94DA95B21471}" destId="{00472DF3-18A3-4DD6-B032-087892909833}" srcOrd="0" destOrd="0" presId="urn:microsoft.com/office/officeart/2005/8/layout/default"/>
    <dgm:cxn modelId="{CF6B9148-3E44-41B9-987E-408E6C01E071}" type="presOf" srcId="{DFCFE670-0986-4E0F-9F05-4AC887DA347F}" destId="{DE31CCA9-AF53-451B-9155-CF0F7C73A5A8}" srcOrd="0" destOrd="0" presId="urn:microsoft.com/office/officeart/2005/8/layout/default"/>
    <dgm:cxn modelId="{D60D1E6C-8F0E-49BA-83BC-77B73EEB9869}" type="presOf" srcId="{0A82A2AF-3681-4483-BC1C-A6E9ECA40332}" destId="{04828E5E-74D4-41B8-9B94-FA6B24B4B1A8}" srcOrd="0" destOrd="0" presId="urn:microsoft.com/office/officeart/2005/8/layout/default"/>
    <dgm:cxn modelId="{91FC3F7C-1BA6-440F-8C04-BC1DC7553810}" srcId="{6784BCE4-BE42-47B4-B950-9FD00FCA9B9F}" destId="{E12FF4FC-B6A6-4642-8A0F-93C1E75D4FD5}" srcOrd="3" destOrd="0" parTransId="{89789C15-CD65-4C52-86CF-DCA52909002D}" sibTransId="{89406F7E-2C95-426C-A504-854FFB80B239}"/>
    <dgm:cxn modelId="{742DE491-EDA3-4C4D-BC09-4D95F98D5A58}" type="presOf" srcId="{E12FF4FC-B6A6-4642-8A0F-93C1E75D4FD5}" destId="{4C84D0F6-B691-45B6-9113-0892ACA1E14F}" srcOrd="0" destOrd="0" presId="urn:microsoft.com/office/officeart/2005/8/layout/default"/>
    <dgm:cxn modelId="{29CDECBA-2F47-4606-B051-C29AB353FA51}" srcId="{6784BCE4-BE42-47B4-B950-9FD00FCA9B9F}" destId="{DFCFE670-0986-4E0F-9F05-4AC887DA347F}" srcOrd="0" destOrd="0" parTransId="{9606C904-DBFA-4FD6-A3C0-8B598D6B70C5}" sibTransId="{FAC3875B-5CCF-4F65-9EBC-AC4ED1706AA4}"/>
    <dgm:cxn modelId="{B7EFD7CE-557F-4B47-B9B5-D01BFA75E328}" type="presOf" srcId="{6784BCE4-BE42-47B4-B950-9FD00FCA9B9F}" destId="{754DF585-63C0-4AEA-85B8-0764CFDE3F22}" srcOrd="0" destOrd="0" presId="urn:microsoft.com/office/officeart/2005/8/layout/default"/>
    <dgm:cxn modelId="{987BD3D0-8590-430B-8679-A858DF033789}" type="presOf" srcId="{1269E75B-82A3-4321-86B7-79451F517ED8}" destId="{0F2E5988-6FD6-47D0-B7C0-0755E9822C6A}" srcOrd="0" destOrd="0" presId="urn:microsoft.com/office/officeart/2005/8/layout/default"/>
    <dgm:cxn modelId="{BEC22C3D-DA4C-4FB6-9050-28A6AFFC778A}" type="presParOf" srcId="{754DF585-63C0-4AEA-85B8-0764CFDE3F22}" destId="{DE31CCA9-AF53-451B-9155-CF0F7C73A5A8}" srcOrd="0" destOrd="0" presId="urn:microsoft.com/office/officeart/2005/8/layout/default"/>
    <dgm:cxn modelId="{2340AEEE-816C-49DB-8887-5C406E8EEACC}" type="presParOf" srcId="{754DF585-63C0-4AEA-85B8-0764CFDE3F22}" destId="{10CE8AB1-0A5A-41FD-AB16-A6F573D8F1CE}" srcOrd="1" destOrd="0" presId="urn:microsoft.com/office/officeart/2005/8/layout/default"/>
    <dgm:cxn modelId="{955980EA-A0B6-49F2-A9DC-C21AD4919E2E}" type="presParOf" srcId="{754DF585-63C0-4AEA-85B8-0764CFDE3F22}" destId="{04828E5E-74D4-41B8-9B94-FA6B24B4B1A8}" srcOrd="2" destOrd="0" presId="urn:microsoft.com/office/officeart/2005/8/layout/default"/>
    <dgm:cxn modelId="{1B24D39E-BBE7-4162-A1F3-4D34C11D436A}" type="presParOf" srcId="{754DF585-63C0-4AEA-85B8-0764CFDE3F22}" destId="{F611EB05-8FF8-400F-B6B4-3BF8A1BDA6E2}" srcOrd="3" destOrd="0" presId="urn:microsoft.com/office/officeart/2005/8/layout/default"/>
    <dgm:cxn modelId="{60717BD3-4624-4CD0-ABFA-16E2FE937FD6}" type="presParOf" srcId="{754DF585-63C0-4AEA-85B8-0764CFDE3F22}" destId="{0F2E5988-6FD6-47D0-B7C0-0755E9822C6A}" srcOrd="4" destOrd="0" presId="urn:microsoft.com/office/officeart/2005/8/layout/default"/>
    <dgm:cxn modelId="{4D334634-C77F-42CD-B6C0-17C5E5EEEFF1}" type="presParOf" srcId="{754DF585-63C0-4AEA-85B8-0764CFDE3F22}" destId="{15128447-7C39-4AA1-88F0-928AFFCD2D80}" srcOrd="5" destOrd="0" presId="urn:microsoft.com/office/officeart/2005/8/layout/default"/>
    <dgm:cxn modelId="{1130F08D-058F-4AE1-A2F3-E63D9D8021F4}" type="presParOf" srcId="{754DF585-63C0-4AEA-85B8-0764CFDE3F22}" destId="{4C84D0F6-B691-45B6-9113-0892ACA1E14F}" srcOrd="6" destOrd="0" presId="urn:microsoft.com/office/officeart/2005/8/layout/default"/>
    <dgm:cxn modelId="{C2CB9963-35BE-4C44-A5B5-FE9E41407F0E}" type="presParOf" srcId="{754DF585-63C0-4AEA-85B8-0764CFDE3F22}" destId="{8F44B648-F05C-45BD-8AC3-C291D4B5D92B}" srcOrd="7" destOrd="0" presId="urn:microsoft.com/office/officeart/2005/8/layout/default"/>
    <dgm:cxn modelId="{701C3C91-7904-4211-B689-2B9A289695A7}" type="presParOf" srcId="{754DF585-63C0-4AEA-85B8-0764CFDE3F22}" destId="{00472DF3-18A3-4DD6-B032-08789290983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29BF9E-A9DC-4ECD-ADAE-44E7D29441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8539658-E759-4CE5-AE0E-7D556AA352C7}">
      <dgm:prSet phldrT="[Text]"/>
      <dgm:spPr>
        <a:solidFill>
          <a:srgbClr val="BBE0E3"/>
        </a:solidFill>
      </dgm:spPr>
      <dgm:t>
        <a:bodyPr/>
        <a:lstStyle/>
        <a:p>
          <a:r>
            <a:rPr lang="en-US" dirty="0">
              <a:solidFill>
                <a:srgbClr val="000000"/>
              </a:solidFill>
            </a:rPr>
            <a:t>No exercise if anemic</a:t>
          </a:r>
        </a:p>
      </dgm:t>
    </dgm:pt>
    <dgm:pt modelId="{78026FD4-272F-4A18-AA68-DF8886D6E76F}" type="parTrans" cxnId="{694D6FA6-F582-4CA2-A0D5-63A9EA7A978D}">
      <dgm:prSet/>
      <dgm:spPr/>
      <dgm:t>
        <a:bodyPr/>
        <a:lstStyle/>
        <a:p>
          <a:endParaRPr lang="en-US">
            <a:solidFill>
              <a:srgbClr val="000000"/>
            </a:solidFill>
          </a:endParaRPr>
        </a:p>
      </dgm:t>
    </dgm:pt>
    <dgm:pt modelId="{76DC33C7-8343-4ABD-A424-CCF279CF49E8}" type="sibTrans" cxnId="{694D6FA6-F582-4CA2-A0D5-63A9EA7A978D}">
      <dgm:prSet/>
      <dgm:spPr/>
      <dgm:t>
        <a:bodyPr/>
        <a:lstStyle/>
        <a:p>
          <a:endParaRPr lang="en-US">
            <a:solidFill>
              <a:srgbClr val="000000"/>
            </a:solidFill>
          </a:endParaRPr>
        </a:p>
      </dgm:t>
    </dgm:pt>
    <dgm:pt modelId="{C463448F-6866-4744-8206-7C7E155CCFC3}">
      <dgm:prSet phldrT="[Text]"/>
      <dgm:spPr>
        <a:solidFill>
          <a:srgbClr val="BBE0E3"/>
        </a:solidFill>
      </dgm:spPr>
      <dgm:t>
        <a:bodyPr/>
        <a:lstStyle/>
        <a:p>
          <a:r>
            <a:rPr lang="en-US" dirty="0">
              <a:solidFill>
                <a:srgbClr val="000000"/>
              </a:solidFill>
            </a:rPr>
            <a:t>Compromised immune function – avoid gyms</a:t>
          </a:r>
        </a:p>
      </dgm:t>
    </dgm:pt>
    <dgm:pt modelId="{D83165BB-2F02-412E-882B-41D7E2094259}" type="parTrans" cxnId="{D81B72B3-2D75-4CB5-9965-A53FD5AC0A21}">
      <dgm:prSet/>
      <dgm:spPr/>
      <dgm:t>
        <a:bodyPr/>
        <a:lstStyle/>
        <a:p>
          <a:endParaRPr lang="en-US">
            <a:solidFill>
              <a:srgbClr val="000000"/>
            </a:solidFill>
          </a:endParaRPr>
        </a:p>
      </dgm:t>
    </dgm:pt>
    <dgm:pt modelId="{B69EE7DC-DA2B-44DF-8362-FF3E2CFE1D34}" type="sibTrans" cxnId="{D81B72B3-2D75-4CB5-9965-A53FD5AC0A21}">
      <dgm:prSet/>
      <dgm:spPr/>
      <dgm:t>
        <a:bodyPr/>
        <a:lstStyle/>
        <a:p>
          <a:endParaRPr lang="en-US">
            <a:solidFill>
              <a:srgbClr val="000000"/>
            </a:solidFill>
          </a:endParaRPr>
        </a:p>
      </dgm:t>
    </dgm:pt>
    <dgm:pt modelId="{F886538F-AF70-483A-8344-41B10C69118C}">
      <dgm:prSet phldrT="[Text]"/>
      <dgm:spPr>
        <a:solidFill>
          <a:srgbClr val="BBE0E3"/>
        </a:solidFill>
      </dgm:spPr>
      <dgm:t>
        <a:bodyPr/>
        <a:lstStyle/>
        <a:p>
          <a:r>
            <a:rPr lang="en-US" dirty="0">
              <a:solidFill>
                <a:srgbClr val="000000"/>
              </a:solidFill>
            </a:rPr>
            <a:t>Severe fatigue – light aerobic exercise for 10 min daily</a:t>
          </a:r>
        </a:p>
      </dgm:t>
    </dgm:pt>
    <dgm:pt modelId="{853C10C9-58A8-4A23-929E-91201BD1DA54}" type="parTrans" cxnId="{BF866861-FB8F-41DE-B6DA-883D6F9E5155}">
      <dgm:prSet/>
      <dgm:spPr/>
      <dgm:t>
        <a:bodyPr/>
        <a:lstStyle/>
        <a:p>
          <a:endParaRPr lang="en-US">
            <a:solidFill>
              <a:srgbClr val="000000"/>
            </a:solidFill>
          </a:endParaRPr>
        </a:p>
      </dgm:t>
    </dgm:pt>
    <dgm:pt modelId="{F6BCE1CA-D99C-4AFA-9261-DEED0444C1F6}" type="sibTrans" cxnId="{BF866861-FB8F-41DE-B6DA-883D6F9E5155}">
      <dgm:prSet/>
      <dgm:spPr/>
      <dgm:t>
        <a:bodyPr/>
        <a:lstStyle/>
        <a:p>
          <a:endParaRPr lang="en-US">
            <a:solidFill>
              <a:srgbClr val="000000"/>
            </a:solidFill>
          </a:endParaRPr>
        </a:p>
      </dgm:t>
    </dgm:pt>
    <dgm:pt modelId="{42D37984-DED3-46F4-BC5D-408DE680A9E3}">
      <dgm:prSet phldrT="[Text]"/>
      <dgm:spPr>
        <a:solidFill>
          <a:srgbClr val="BBE0E3"/>
        </a:solidFill>
      </dgm:spPr>
      <dgm:t>
        <a:bodyPr/>
        <a:lstStyle/>
        <a:p>
          <a:r>
            <a:rPr lang="en-US" dirty="0">
              <a:solidFill>
                <a:srgbClr val="000000"/>
              </a:solidFill>
            </a:rPr>
            <a:t>Radiation – avoid chlorine</a:t>
          </a:r>
        </a:p>
      </dgm:t>
    </dgm:pt>
    <dgm:pt modelId="{4121D4D1-E0BA-458E-86A5-A4E479E0B242}" type="parTrans" cxnId="{CE63EDC1-F43B-485A-952C-211B33CE8313}">
      <dgm:prSet/>
      <dgm:spPr/>
      <dgm:t>
        <a:bodyPr/>
        <a:lstStyle/>
        <a:p>
          <a:endParaRPr lang="en-US">
            <a:solidFill>
              <a:srgbClr val="000000"/>
            </a:solidFill>
          </a:endParaRPr>
        </a:p>
      </dgm:t>
    </dgm:pt>
    <dgm:pt modelId="{8157300C-39AF-47FF-91E6-69A30DCA5F2E}" type="sibTrans" cxnId="{CE63EDC1-F43B-485A-952C-211B33CE8313}">
      <dgm:prSet/>
      <dgm:spPr/>
      <dgm:t>
        <a:bodyPr/>
        <a:lstStyle/>
        <a:p>
          <a:endParaRPr lang="en-US">
            <a:solidFill>
              <a:srgbClr val="000000"/>
            </a:solidFill>
          </a:endParaRPr>
        </a:p>
      </dgm:t>
    </dgm:pt>
    <dgm:pt modelId="{CCDAA06A-FA14-4436-91D9-6825C302C2EA}">
      <dgm:prSet phldrT="[Text]"/>
      <dgm:spPr>
        <a:solidFill>
          <a:srgbClr val="BBE0E3"/>
        </a:solidFill>
      </dgm:spPr>
      <dgm:t>
        <a:bodyPr/>
        <a:lstStyle/>
        <a:p>
          <a:r>
            <a:rPr lang="en-US" dirty="0">
              <a:solidFill>
                <a:srgbClr val="000000"/>
              </a:solidFill>
            </a:rPr>
            <a:t>Indwelling catheter – avoid swimming, resistance training in area of catheter</a:t>
          </a:r>
        </a:p>
      </dgm:t>
    </dgm:pt>
    <dgm:pt modelId="{F4222438-7DC1-4D0D-AE27-333FDF9140C1}" type="parTrans" cxnId="{AF7D5DDC-A3B6-4D77-BF8B-7701E8C471F7}">
      <dgm:prSet/>
      <dgm:spPr/>
      <dgm:t>
        <a:bodyPr/>
        <a:lstStyle/>
        <a:p>
          <a:endParaRPr lang="en-US">
            <a:solidFill>
              <a:srgbClr val="000000"/>
            </a:solidFill>
          </a:endParaRPr>
        </a:p>
      </dgm:t>
    </dgm:pt>
    <dgm:pt modelId="{3FC23061-1A09-42B5-BBC8-024E2EFF3106}" type="sibTrans" cxnId="{AF7D5DDC-A3B6-4D77-BF8B-7701E8C471F7}">
      <dgm:prSet/>
      <dgm:spPr/>
      <dgm:t>
        <a:bodyPr/>
        <a:lstStyle/>
        <a:p>
          <a:endParaRPr lang="en-US">
            <a:solidFill>
              <a:srgbClr val="000000"/>
            </a:solidFill>
          </a:endParaRPr>
        </a:p>
      </dgm:t>
    </dgm:pt>
    <dgm:pt modelId="{DFB781D4-2E1A-466B-BB88-85D8F7D222CF}">
      <dgm:prSet phldrT="[Text]"/>
      <dgm:spPr>
        <a:solidFill>
          <a:srgbClr val="BBE0E3"/>
        </a:solidFill>
      </dgm:spPr>
      <dgm:t>
        <a:bodyPr/>
        <a:lstStyle/>
        <a:p>
          <a:r>
            <a:rPr lang="en-US" dirty="0">
              <a:solidFill>
                <a:srgbClr val="000000"/>
              </a:solidFill>
            </a:rPr>
            <a:t>Arthritis and neuropathy – watch balance (stationary bike instead of treadmill)</a:t>
          </a:r>
        </a:p>
      </dgm:t>
    </dgm:pt>
    <dgm:pt modelId="{5DCDCD3E-FBC9-4009-A21B-927ED5D57E9E}" type="parTrans" cxnId="{DC78E24E-53D0-4323-8F89-DB8D9D063528}">
      <dgm:prSet/>
      <dgm:spPr/>
      <dgm:t>
        <a:bodyPr/>
        <a:lstStyle/>
        <a:p>
          <a:endParaRPr lang="en-US">
            <a:solidFill>
              <a:srgbClr val="000000"/>
            </a:solidFill>
          </a:endParaRPr>
        </a:p>
      </dgm:t>
    </dgm:pt>
    <dgm:pt modelId="{A1F65A73-84C4-4D1F-A24B-B19255CA60E0}" type="sibTrans" cxnId="{DC78E24E-53D0-4323-8F89-DB8D9D063528}">
      <dgm:prSet/>
      <dgm:spPr/>
      <dgm:t>
        <a:bodyPr/>
        <a:lstStyle/>
        <a:p>
          <a:endParaRPr lang="en-US">
            <a:solidFill>
              <a:srgbClr val="000000"/>
            </a:solidFill>
          </a:endParaRPr>
        </a:p>
      </dgm:t>
    </dgm:pt>
    <dgm:pt modelId="{191CAE18-9E9A-41D2-8D5C-D1E75CC4B664}" type="pres">
      <dgm:prSet presAssocID="{DC29BF9E-A9DC-4ECD-ADAE-44E7D29441D0}" presName="Name0" presStyleCnt="0">
        <dgm:presLayoutVars>
          <dgm:chMax val="7"/>
          <dgm:chPref val="7"/>
          <dgm:dir/>
        </dgm:presLayoutVars>
      </dgm:prSet>
      <dgm:spPr/>
    </dgm:pt>
    <dgm:pt modelId="{E9BEF336-3ABD-4A95-972C-907E1DC35826}" type="pres">
      <dgm:prSet presAssocID="{DC29BF9E-A9DC-4ECD-ADAE-44E7D29441D0}" presName="Name1" presStyleCnt="0"/>
      <dgm:spPr/>
    </dgm:pt>
    <dgm:pt modelId="{0CA43F5D-B62E-4095-8C47-254CFBD98B63}" type="pres">
      <dgm:prSet presAssocID="{DC29BF9E-A9DC-4ECD-ADAE-44E7D29441D0}" presName="cycle" presStyleCnt="0"/>
      <dgm:spPr/>
    </dgm:pt>
    <dgm:pt modelId="{A793850A-A6A0-45C8-9D53-2D2B33F82138}" type="pres">
      <dgm:prSet presAssocID="{DC29BF9E-A9DC-4ECD-ADAE-44E7D29441D0}" presName="srcNode" presStyleLbl="node1" presStyleIdx="0" presStyleCnt="6"/>
      <dgm:spPr/>
    </dgm:pt>
    <dgm:pt modelId="{88BD2557-31E1-4697-AC3C-F8601DF15862}" type="pres">
      <dgm:prSet presAssocID="{DC29BF9E-A9DC-4ECD-ADAE-44E7D29441D0}" presName="conn" presStyleLbl="parChTrans1D2" presStyleIdx="0" presStyleCnt="1"/>
      <dgm:spPr/>
    </dgm:pt>
    <dgm:pt modelId="{43929DE4-AEE7-4A92-8225-7E66D6E6A76B}" type="pres">
      <dgm:prSet presAssocID="{DC29BF9E-A9DC-4ECD-ADAE-44E7D29441D0}" presName="extraNode" presStyleLbl="node1" presStyleIdx="0" presStyleCnt="6"/>
      <dgm:spPr/>
    </dgm:pt>
    <dgm:pt modelId="{54F0B59B-2F76-4123-8ABE-C940286AB6BB}" type="pres">
      <dgm:prSet presAssocID="{DC29BF9E-A9DC-4ECD-ADAE-44E7D29441D0}" presName="dstNode" presStyleLbl="node1" presStyleIdx="0" presStyleCnt="6"/>
      <dgm:spPr/>
    </dgm:pt>
    <dgm:pt modelId="{33A48D8F-20C4-463D-90BF-6EE71E72DE2E}" type="pres">
      <dgm:prSet presAssocID="{48539658-E759-4CE5-AE0E-7D556AA352C7}" presName="text_1" presStyleLbl="node1" presStyleIdx="0" presStyleCnt="6">
        <dgm:presLayoutVars>
          <dgm:bulletEnabled val="1"/>
        </dgm:presLayoutVars>
      </dgm:prSet>
      <dgm:spPr/>
    </dgm:pt>
    <dgm:pt modelId="{EBBA150F-8A1C-495A-8D41-BB6364422B51}" type="pres">
      <dgm:prSet presAssocID="{48539658-E759-4CE5-AE0E-7D556AA352C7}" presName="accent_1" presStyleCnt="0"/>
      <dgm:spPr/>
    </dgm:pt>
    <dgm:pt modelId="{0D6A9B88-C151-4FB2-818B-7E169340B2A1}" type="pres">
      <dgm:prSet presAssocID="{48539658-E759-4CE5-AE0E-7D556AA352C7}" presName="accentRepeatNode" presStyleLbl="solidFgAcc1" presStyleIdx="0" presStyleCnt="6"/>
      <dgm:spPr/>
    </dgm:pt>
    <dgm:pt modelId="{950DE166-C880-4DEB-8213-117FDEC5595C}" type="pres">
      <dgm:prSet presAssocID="{C463448F-6866-4744-8206-7C7E155CCFC3}" presName="text_2" presStyleLbl="node1" presStyleIdx="1" presStyleCnt="6">
        <dgm:presLayoutVars>
          <dgm:bulletEnabled val="1"/>
        </dgm:presLayoutVars>
      </dgm:prSet>
      <dgm:spPr/>
    </dgm:pt>
    <dgm:pt modelId="{2E49C6E1-6944-47D2-AF9C-756E69116EE0}" type="pres">
      <dgm:prSet presAssocID="{C463448F-6866-4744-8206-7C7E155CCFC3}" presName="accent_2" presStyleCnt="0"/>
      <dgm:spPr/>
    </dgm:pt>
    <dgm:pt modelId="{7275DCAA-3FCB-4F70-BA78-7C07466A0F1D}" type="pres">
      <dgm:prSet presAssocID="{C463448F-6866-4744-8206-7C7E155CCFC3}" presName="accentRepeatNode" presStyleLbl="solidFgAcc1" presStyleIdx="1" presStyleCnt="6"/>
      <dgm:spPr/>
    </dgm:pt>
    <dgm:pt modelId="{B8D31685-2C26-4851-86D1-429364622B99}" type="pres">
      <dgm:prSet presAssocID="{F886538F-AF70-483A-8344-41B10C69118C}" presName="text_3" presStyleLbl="node1" presStyleIdx="2" presStyleCnt="6" custScaleY="69274">
        <dgm:presLayoutVars>
          <dgm:bulletEnabled val="1"/>
        </dgm:presLayoutVars>
      </dgm:prSet>
      <dgm:spPr/>
    </dgm:pt>
    <dgm:pt modelId="{8E6A94E0-8174-40CE-8598-1F571AC21C1E}" type="pres">
      <dgm:prSet presAssocID="{F886538F-AF70-483A-8344-41B10C69118C}" presName="accent_3" presStyleCnt="0"/>
      <dgm:spPr/>
    </dgm:pt>
    <dgm:pt modelId="{345BC54B-0EB9-4D95-8C32-D96E9EB89B43}" type="pres">
      <dgm:prSet presAssocID="{F886538F-AF70-483A-8344-41B10C69118C}" presName="accentRepeatNode" presStyleLbl="solidFgAcc1" presStyleIdx="2" presStyleCnt="6"/>
      <dgm:spPr/>
    </dgm:pt>
    <dgm:pt modelId="{90DB83C3-EAE6-46FA-8E41-A3AC26C155F3}" type="pres">
      <dgm:prSet presAssocID="{42D37984-DED3-46F4-BC5D-408DE680A9E3}" presName="text_4" presStyleLbl="node1" presStyleIdx="3" presStyleCnt="6">
        <dgm:presLayoutVars>
          <dgm:bulletEnabled val="1"/>
        </dgm:presLayoutVars>
      </dgm:prSet>
      <dgm:spPr/>
    </dgm:pt>
    <dgm:pt modelId="{1399491A-F6DE-43FE-9DE1-9EE656FF74D9}" type="pres">
      <dgm:prSet presAssocID="{42D37984-DED3-46F4-BC5D-408DE680A9E3}" presName="accent_4" presStyleCnt="0"/>
      <dgm:spPr/>
    </dgm:pt>
    <dgm:pt modelId="{700C834E-CF68-4716-80FD-D63AE15E30F0}" type="pres">
      <dgm:prSet presAssocID="{42D37984-DED3-46F4-BC5D-408DE680A9E3}" presName="accentRepeatNode" presStyleLbl="solidFgAcc1" presStyleIdx="3" presStyleCnt="6"/>
      <dgm:spPr/>
    </dgm:pt>
    <dgm:pt modelId="{2777AA42-F45D-4418-8A95-7B152D6304D9}" type="pres">
      <dgm:prSet presAssocID="{CCDAA06A-FA14-4436-91D9-6825C302C2EA}" presName="text_5" presStyleLbl="node1" presStyleIdx="4" presStyleCnt="6">
        <dgm:presLayoutVars>
          <dgm:bulletEnabled val="1"/>
        </dgm:presLayoutVars>
      </dgm:prSet>
      <dgm:spPr/>
    </dgm:pt>
    <dgm:pt modelId="{3D4C0E8B-5C4E-4016-944E-72DEADB2A8D6}" type="pres">
      <dgm:prSet presAssocID="{CCDAA06A-FA14-4436-91D9-6825C302C2EA}" presName="accent_5" presStyleCnt="0"/>
      <dgm:spPr/>
    </dgm:pt>
    <dgm:pt modelId="{74CD5B0A-FC8F-4832-AD67-B582D8F0361A}" type="pres">
      <dgm:prSet presAssocID="{CCDAA06A-FA14-4436-91D9-6825C302C2EA}" presName="accentRepeatNode" presStyleLbl="solidFgAcc1" presStyleIdx="4" presStyleCnt="6"/>
      <dgm:spPr/>
    </dgm:pt>
    <dgm:pt modelId="{B1AF3C42-FB39-4482-BC9D-680CF0CA4174}" type="pres">
      <dgm:prSet presAssocID="{DFB781D4-2E1A-466B-BB88-85D8F7D222CF}" presName="text_6" presStyleLbl="node1" presStyleIdx="5" presStyleCnt="6">
        <dgm:presLayoutVars>
          <dgm:bulletEnabled val="1"/>
        </dgm:presLayoutVars>
      </dgm:prSet>
      <dgm:spPr/>
    </dgm:pt>
    <dgm:pt modelId="{79C8A08B-8FB9-4BEE-A164-0436D145A8B7}" type="pres">
      <dgm:prSet presAssocID="{DFB781D4-2E1A-466B-BB88-85D8F7D222CF}" presName="accent_6" presStyleCnt="0"/>
      <dgm:spPr/>
    </dgm:pt>
    <dgm:pt modelId="{6015378A-BA47-4391-9691-BDC66D8730B6}" type="pres">
      <dgm:prSet presAssocID="{DFB781D4-2E1A-466B-BB88-85D8F7D222CF}" presName="accentRepeatNode" presStyleLbl="solidFgAcc1" presStyleIdx="5" presStyleCnt="6"/>
      <dgm:spPr/>
    </dgm:pt>
  </dgm:ptLst>
  <dgm:cxnLst>
    <dgm:cxn modelId="{8ACB1518-1260-423B-8887-9F0FC4B15A1D}" type="presOf" srcId="{DC29BF9E-A9DC-4ECD-ADAE-44E7D29441D0}" destId="{191CAE18-9E9A-41D2-8D5C-D1E75CC4B664}" srcOrd="0" destOrd="0" presId="urn:microsoft.com/office/officeart/2008/layout/VerticalCurvedList"/>
    <dgm:cxn modelId="{BF866861-FB8F-41DE-B6DA-883D6F9E5155}" srcId="{DC29BF9E-A9DC-4ECD-ADAE-44E7D29441D0}" destId="{F886538F-AF70-483A-8344-41B10C69118C}" srcOrd="2" destOrd="0" parTransId="{853C10C9-58A8-4A23-929E-91201BD1DA54}" sibTransId="{F6BCE1CA-D99C-4AFA-9261-DEED0444C1F6}"/>
    <dgm:cxn modelId="{24C95442-36FB-4C72-8E59-571BD83518E1}" type="presOf" srcId="{F886538F-AF70-483A-8344-41B10C69118C}" destId="{B8D31685-2C26-4851-86D1-429364622B99}" srcOrd="0" destOrd="0" presId="urn:microsoft.com/office/officeart/2008/layout/VerticalCurvedList"/>
    <dgm:cxn modelId="{144B4F48-F6B0-4400-9777-166E28407675}" type="presOf" srcId="{DFB781D4-2E1A-466B-BB88-85D8F7D222CF}" destId="{B1AF3C42-FB39-4482-BC9D-680CF0CA4174}" srcOrd="0" destOrd="0" presId="urn:microsoft.com/office/officeart/2008/layout/VerticalCurvedList"/>
    <dgm:cxn modelId="{DC78E24E-53D0-4323-8F89-DB8D9D063528}" srcId="{DC29BF9E-A9DC-4ECD-ADAE-44E7D29441D0}" destId="{DFB781D4-2E1A-466B-BB88-85D8F7D222CF}" srcOrd="5" destOrd="0" parTransId="{5DCDCD3E-FBC9-4009-A21B-927ED5D57E9E}" sibTransId="{A1F65A73-84C4-4D1F-A24B-B19255CA60E0}"/>
    <dgm:cxn modelId="{ACC11679-824D-4479-AA74-45F14E9BCB12}" type="presOf" srcId="{76DC33C7-8343-4ABD-A424-CCF279CF49E8}" destId="{88BD2557-31E1-4697-AC3C-F8601DF15862}" srcOrd="0" destOrd="0" presId="urn:microsoft.com/office/officeart/2008/layout/VerticalCurvedList"/>
    <dgm:cxn modelId="{387CF693-D96C-41C7-8B21-037FE54101E2}" type="presOf" srcId="{C463448F-6866-4744-8206-7C7E155CCFC3}" destId="{950DE166-C880-4DEB-8213-117FDEC5595C}" srcOrd="0" destOrd="0" presId="urn:microsoft.com/office/officeart/2008/layout/VerticalCurvedList"/>
    <dgm:cxn modelId="{694D6FA6-F582-4CA2-A0D5-63A9EA7A978D}" srcId="{DC29BF9E-A9DC-4ECD-ADAE-44E7D29441D0}" destId="{48539658-E759-4CE5-AE0E-7D556AA352C7}" srcOrd="0" destOrd="0" parTransId="{78026FD4-272F-4A18-AA68-DF8886D6E76F}" sibTransId="{76DC33C7-8343-4ABD-A424-CCF279CF49E8}"/>
    <dgm:cxn modelId="{D81B72B3-2D75-4CB5-9965-A53FD5AC0A21}" srcId="{DC29BF9E-A9DC-4ECD-ADAE-44E7D29441D0}" destId="{C463448F-6866-4744-8206-7C7E155CCFC3}" srcOrd="1" destOrd="0" parTransId="{D83165BB-2F02-412E-882B-41D7E2094259}" sibTransId="{B69EE7DC-DA2B-44DF-8362-FF3E2CFE1D34}"/>
    <dgm:cxn modelId="{CE63EDC1-F43B-485A-952C-211B33CE8313}" srcId="{DC29BF9E-A9DC-4ECD-ADAE-44E7D29441D0}" destId="{42D37984-DED3-46F4-BC5D-408DE680A9E3}" srcOrd="3" destOrd="0" parTransId="{4121D4D1-E0BA-458E-86A5-A4E479E0B242}" sibTransId="{8157300C-39AF-47FF-91E6-69A30DCA5F2E}"/>
    <dgm:cxn modelId="{801DB0C8-1D38-42E6-8219-C01B7B13B643}" type="presOf" srcId="{48539658-E759-4CE5-AE0E-7D556AA352C7}" destId="{33A48D8F-20C4-463D-90BF-6EE71E72DE2E}" srcOrd="0" destOrd="0" presId="urn:microsoft.com/office/officeart/2008/layout/VerticalCurvedList"/>
    <dgm:cxn modelId="{7A5DE7D3-2347-4EE7-9F6F-C162F169B3ED}" type="presOf" srcId="{CCDAA06A-FA14-4436-91D9-6825C302C2EA}" destId="{2777AA42-F45D-4418-8A95-7B152D6304D9}" srcOrd="0" destOrd="0" presId="urn:microsoft.com/office/officeart/2008/layout/VerticalCurvedList"/>
    <dgm:cxn modelId="{CD5E3DDC-A799-48A7-BEF1-71B35DAFDA12}" type="presOf" srcId="{42D37984-DED3-46F4-BC5D-408DE680A9E3}" destId="{90DB83C3-EAE6-46FA-8E41-A3AC26C155F3}" srcOrd="0" destOrd="0" presId="urn:microsoft.com/office/officeart/2008/layout/VerticalCurvedList"/>
    <dgm:cxn modelId="{AF7D5DDC-A3B6-4D77-BF8B-7701E8C471F7}" srcId="{DC29BF9E-A9DC-4ECD-ADAE-44E7D29441D0}" destId="{CCDAA06A-FA14-4436-91D9-6825C302C2EA}" srcOrd="4" destOrd="0" parTransId="{F4222438-7DC1-4D0D-AE27-333FDF9140C1}" sibTransId="{3FC23061-1A09-42B5-BBC8-024E2EFF3106}"/>
    <dgm:cxn modelId="{A60B98DD-AA38-4D8B-9D07-795692F6027D}" type="presParOf" srcId="{191CAE18-9E9A-41D2-8D5C-D1E75CC4B664}" destId="{E9BEF336-3ABD-4A95-972C-907E1DC35826}" srcOrd="0" destOrd="0" presId="urn:microsoft.com/office/officeart/2008/layout/VerticalCurvedList"/>
    <dgm:cxn modelId="{1FFA7B0E-B4E1-4AF4-A7B2-2C3A97189DE1}" type="presParOf" srcId="{E9BEF336-3ABD-4A95-972C-907E1DC35826}" destId="{0CA43F5D-B62E-4095-8C47-254CFBD98B63}" srcOrd="0" destOrd="0" presId="urn:microsoft.com/office/officeart/2008/layout/VerticalCurvedList"/>
    <dgm:cxn modelId="{2A84686C-D8CA-4C56-9E10-21319CB22171}" type="presParOf" srcId="{0CA43F5D-B62E-4095-8C47-254CFBD98B63}" destId="{A793850A-A6A0-45C8-9D53-2D2B33F82138}" srcOrd="0" destOrd="0" presId="urn:microsoft.com/office/officeart/2008/layout/VerticalCurvedList"/>
    <dgm:cxn modelId="{D5221F62-DD65-490A-B358-B69446BF763D}" type="presParOf" srcId="{0CA43F5D-B62E-4095-8C47-254CFBD98B63}" destId="{88BD2557-31E1-4697-AC3C-F8601DF15862}" srcOrd="1" destOrd="0" presId="urn:microsoft.com/office/officeart/2008/layout/VerticalCurvedList"/>
    <dgm:cxn modelId="{FD3D9AE9-65F3-4081-A6E6-F7385AD8DE99}" type="presParOf" srcId="{0CA43F5D-B62E-4095-8C47-254CFBD98B63}" destId="{43929DE4-AEE7-4A92-8225-7E66D6E6A76B}" srcOrd="2" destOrd="0" presId="urn:microsoft.com/office/officeart/2008/layout/VerticalCurvedList"/>
    <dgm:cxn modelId="{74B92AC9-1AC2-4C1A-AB9B-00D5B81A8B40}" type="presParOf" srcId="{0CA43F5D-B62E-4095-8C47-254CFBD98B63}" destId="{54F0B59B-2F76-4123-8ABE-C940286AB6BB}" srcOrd="3" destOrd="0" presId="urn:microsoft.com/office/officeart/2008/layout/VerticalCurvedList"/>
    <dgm:cxn modelId="{722B21E6-DFF1-4CCF-9E21-86D94668ECD7}" type="presParOf" srcId="{E9BEF336-3ABD-4A95-972C-907E1DC35826}" destId="{33A48D8F-20C4-463D-90BF-6EE71E72DE2E}" srcOrd="1" destOrd="0" presId="urn:microsoft.com/office/officeart/2008/layout/VerticalCurvedList"/>
    <dgm:cxn modelId="{A67A14A0-9B0B-4FF4-BEE4-68016DAC3078}" type="presParOf" srcId="{E9BEF336-3ABD-4A95-972C-907E1DC35826}" destId="{EBBA150F-8A1C-495A-8D41-BB6364422B51}" srcOrd="2" destOrd="0" presId="urn:microsoft.com/office/officeart/2008/layout/VerticalCurvedList"/>
    <dgm:cxn modelId="{9D7468C6-1DDB-4809-A3E0-8E8CFE446C4B}" type="presParOf" srcId="{EBBA150F-8A1C-495A-8D41-BB6364422B51}" destId="{0D6A9B88-C151-4FB2-818B-7E169340B2A1}" srcOrd="0" destOrd="0" presId="urn:microsoft.com/office/officeart/2008/layout/VerticalCurvedList"/>
    <dgm:cxn modelId="{44B689A2-F082-418E-993E-E0946A04AB95}" type="presParOf" srcId="{E9BEF336-3ABD-4A95-972C-907E1DC35826}" destId="{950DE166-C880-4DEB-8213-117FDEC5595C}" srcOrd="3" destOrd="0" presId="urn:microsoft.com/office/officeart/2008/layout/VerticalCurvedList"/>
    <dgm:cxn modelId="{0C4B5AC1-3A59-4B29-9B38-C693A191ECAF}" type="presParOf" srcId="{E9BEF336-3ABD-4A95-972C-907E1DC35826}" destId="{2E49C6E1-6944-47D2-AF9C-756E69116EE0}" srcOrd="4" destOrd="0" presId="urn:microsoft.com/office/officeart/2008/layout/VerticalCurvedList"/>
    <dgm:cxn modelId="{D7D025F0-12F4-4D09-A44F-74F0A61833EE}" type="presParOf" srcId="{2E49C6E1-6944-47D2-AF9C-756E69116EE0}" destId="{7275DCAA-3FCB-4F70-BA78-7C07466A0F1D}" srcOrd="0" destOrd="0" presId="urn:microsoft.com/office/officeart/2008/layout/VerticalCurvedList"/>
    <dgm:cxn modelId="{1BFD4C83-CAC4-419F-B28C-58E5E05873FC}" type="presParOf" srcId="{E9BEF336-3ABD-4A95-972C-907E1DC35826}" destId="{B8D31685-2C26-4851-86D1-429364622B99}" srcOrd="5" destOrd="0" presId="urn:microsoft.com/office/officeart/2008/layout/VerticalCurvedList"/>
    <dgm:cxn modelId="{657735C7-EAB0-4E02-8887-C7E34C7B1060}" type="presParOf" srcId="{E9BEF336-3ABD-4A95-972C-907E1DC35826}" destId="{8E6A94E0-8174-40CE-8598-1F571AC21C1E}" srcOrd="6" destOrd="0" presId="urn:microsoft.com/office/officeart/2008/layout/VerticalCurvedList"/>
    <dgm:cxn modelId="{6C37CD4B-935B-4040-9624-E865C7A22C41}" type="presParOf" srcId="{8E6A94E0-8174-40CE-8598-1F571AC21C1E}" destId="{345BC54B-0EB9-4D95-8C32-D96E9EB89B43}" srcOrd="0" destOrd="0" presId="urn:microsoft.com/office/officeart/2008/layout/VerticalCurvedList"/>
    <dgm:cxn modelId="{A4F4C670-B40E-4E2F-9DEB-0241AA87E4E0}" type="presParOf" srcId="{E9BEF336-3ABD-4A95-972C-907E1DC35826}" destId="{90DB83C3-EAE6-46FA-8E41-A3AC26C155F3}" srcOrd="7" destOrd="0" presId="urn:microsoft.com/office/officeart/2008/layout/VerticalCurvedList"/>
    <dgm:cxn modelId="{3AE01709-4B45-4478-8430-A02BEB840B66}" type="presParOf" srcId="{E9BEF336-3ABD-4A95-972C-907E1DC35826}" destId="{1399491A-F6DE-43FE-9DE1-9EE656FF74D9}" srcOrd="8" destOrd="0" presId="urn:microsoft.com/office/officeart/2008/layout/VerticalCurvedList"/>
    <dgm:cxn modelId="{839F5129-2049-4432-894D-E6908063FFD0}" type="presParOf" srcId="{1399491A-F6DE-43FE-9DE1-9EE656FF74D9}" destId="{700C834E-CF68-4716-80FD-D63AE15E30F0}" srcOrd="0" destOrd="0" presId="urn:microsoft.com/office/officeart/2008/layout/VerticalCurvedList"/>
    <dgm:cxn modelId="{969140A7-B0AF-4946-BDC5-F75CB7F92605}" type="presParOf" srcId="{E9BEF336-3ABD-4A95-972C-907E1DC35826}" destId="{2777AA42-F45D-4418-8A95-7B152D6304D9}" srcOrd="9" destOrd="0" presId="urn:microsoft.com/office/officeart/2008/layout/VerticalCurvedList"/>
    <dgm:cxn modelId="{43EC0824-7982-4802-9357-3FC8FF734E18}" type="presParOf" srcId="{E9BEF336-3ABD-4A95-972C-907E1DC35826}" destId="{3D4C0E8B-5C4E-4016-944E-72DEADB2A8D6}" srcOrd="10" destOrd="0" presId="urn:microsoft.com/office/officeart/2008/layout/VerticalCurvedList"/>
    <dgm:cxn modelId="{F7AD168E-2098-406F-B246-949775899624}" type="presParOf" srcId="{3D4C0E8B-5C4E-4016-944E-72DEADB2A8D6}" destId="{74CD5B0A-FC8F-4832-AD67-B582D8F0361A}" srcOrd="0" destOrd="0" presId="urn:microsoft.com/office/officeart/2008/layout/VerticalCurvedList"/>
    <dgm:cxn modelId="{774017EA-FD1C-4020-B2E3-31DDDDF481C3}" type="presParOf" srcId="{E9BEF336-3ABD-4A95-972C-907E1DC35826}" destId="{B1AF3C42-FB39-4482-BC9D-680CF0CA4174}" srcOrd="11" destOrd="0" presId="urn:microsoft.com/office/officeart/2008/layout/VerticalCurvedList"/>
    <dgm:cxn modelId="{A7ABCD2B-5D7C-4AFA-8F3D-152BB3BF0712}" type="presParOf" srcId="{E9BEF336-3ABD-4A95-972C-907E1DC35826}" destId="{79C8A08B-8FB9-4BEE-A164-0436D145A8B7}" srcOrd="12" destOrd="0" presId="urn:microsoft.com/office/officeart/2008/layout/VerticalCurvedList"/>
    <dgm:cxn modelId="{8C308350-404D-4C93-A972-1771013E8933}" type="presParOf" srcId="{79C8A08B-8FB9-4BEE-A164-0436D145A8B7}" destId="{6015378A-BA47-4391-9691-BDC66D8730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60D32-2C36-40C2-9E11-28FEB2B5FF4F}">
      <dsp:nvSpPr>
        <dsp:cNvPr id="0" name=""/>
        <dsp:cNvSpPr/>
      </dsp:nvSpPr>
      <dsp:spPr>
        <a:xfrm>
          <a:off x="0" y="127000"/>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Don’t Smoke</a:t>
          </a:r>
        </a:p>
      </dsp:txBody>
      <dsp:txXfrm>
        <a:off x="0" y="127000"/>
        <a:ext cx="1904999" cy="1143000"/>
      </dsp:txXfrm>
    </dsp:sp>
    <dsp:sp modelId="{032C4BD6-C759-4845-9317-A34AEC61C121}">
      <dsp:nvSpPr>
        <dsp:cNvPr id="0" name=""/>
        <dsp:cNvSpPr/>
      </dsp:nvSpPr>
      <dsp:spPr>
        <a:xfrm>
          <a:off x="2095500" y="127000"/>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Avoid secondhand smoke </a:t>
          </a:r>
        </a:p>
      </dsp:txBody>
      <dsp:txXfrm>
        <a:off x="2095500" y="127000"/>
        <a:ext cx="1904999" cy="1143000"/>
      </dsp:txXfrm>
    </dsp:sp>
    <dsp:sp modelId="{5552F6F0-5F90-48A9-AF49-7C79A7AE1B21}">
      <dsp:nvSpPr>
        <dsp:cNvPr id="0" name=""/>
        <dsp:cNvSpPr/>
      </dsp:nvSpPr>
      <dsp:spPr>
        <a:xfrm>
          <a:off x="4191000" y="127000"/>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Screening and check-ups </a:t>
          </a:r>
        </a:p>
      </dsp:txBody>
      <dsp:txXfrm>
        <a:off x="4191000" y="127000"/>
        <a:ext cx="1904999" cy="1143000"/>
      </dsp:txXfrm>
    </dsp:sp>
    <dsp:sp modelId="{94D1D558-E651-438B-A4E3-9A8AA88A6485}">
      <dsp:nvSpPr>
        <dsp:cNvPr id="0" name=""/>
        <dsp:cNvSpPr/>
      </dsp:nvSpPr>
      <dsp:spPr>
        <a:xfrm>
          <a:off x="0" y="1460500"/>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Stay connected</a:t>
          </a:r>
        </a:p>
      </dsp:txBody>
      <dsp:txXfrm>
        <a:off x="0" y="1460500"/>
        <a:ext cx="1904999" cy="1143000"/>
      </dsp:txXfrm>
    </dsp:sp>
    <dsp:sp modelId="{566A759E-23A3-4D0A-A068-77B4547B73B0}">
      <dsp:nvSpPr>
        <dsp:cNvPr id="0" name=""/>
        <dsp:cNvSpPr/>
      </dsp:nvSpPr>
      <dsp:spPr>
        <a:xfrm>
          <a:off x="2095500" y="1460500"/>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Exercise regularly </a:t>
          </a:r>
        </a:p>
      </dsp:txBody>
      <dsp:txXfrm>
        <a:off x="2095500" y="1460500"/>
        <a:ext cx="1904999" cy="1143000"/>
      </dsp:txXfrm>
    </dsp:sp>
    <dsp:sp modelId="{5E5917A6-44EE-4197-81D0-707FCE03F9E9}">
      <dsp:nvSpPr>
        <dsp:cNvPr id="0" name=""/>
        <dsp:cNvSpPr/>
      </dsp:nvSpPr>
      <dsp:spPr>
        <a:xfrm>
          <a:off x="4191000" y="1460500"/>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Avoid weight gain </a:t>
          </a:r>
        </a:p>
      </dsp:txBody>
      <dsp:txXfrm>
        <a:off x="4191000" y="1460500"/>
        <a:ext cx="1904999" cy="1143000"/>
      </dsp:txXfrm>
    </dsp:sp>
    <dsp:sp modelId="{19802F01-67A5-49DF-899F-41DB16BFAB81}">
      <dsp:nvSpPr>
        <dsp:cNvPr id="0" name=""/>
        <dsp:cNvSpPr/>
      </dsp:nvSpPr>
      <dsp:spPr>
        <a:xfrm>
          <a:off x="1047750" y="2793999"/>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Eat healthy  </a:t>
          </a:r>
        </a:p>
      </dsp:txBody>
      <dsp:txXfrm>
        <a:off x="1047750" y="2793999"/>
        <a:ext cx="1904999" cy="1143000"/>
      </dsp:txXfrm>
    </dsp:sp>
    <dsp:sp modelId="{7FE6D696-1F6E-4B07-BDF7-B6A801C9D413}">
      <dsp:nvSpPr>
        <dsp:cNvPr id="0" name=""/>
        <dsp:cNvSpPr/>
      </dsp:nvSpPr>
      <dsp:spPr>
        <a:xfrm>
          <a:off x="3143250" y="2793999"/>
          <a:ext cx="1904999" cy="114300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Limit alcohol consumption</a:t>
          </a:r>
        </a:p>
      </dsp:txBody>
      <dsp:txXfrm>
        <a:off x="3143250" y="2793999"/>
        <a:ext cx="1904999" cy="1143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7C54-FBB2-464E-BEC3-27282E15A660}">
      <dsp:nvSpPr>
        <dsp:cNvPr id="0" name=""/>
        <dsp:cNvSpPr/>
      </dsp:nvSpPr>
      <dsp:spPr>
        <a:xfrm>
          <a:off x="-4852969" y="-743727"/>
          <a:ext cx="5780054" cy="5780054"/>
        </a:xfrm>
        <a:prstGeom prst="blockArc">
          <a:avLst>
            <a:gd name="adj1" fmla="val 18900000"/>
            <a:gd name="adj2" fmla="val 2700000"/>
            <a:gd name="adj3" fmla="val 3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783B4F-5DD3-4752-9B15-2559BA966DA2}">
      <dsp:nvSpPr>
        <dsp:cNvPr id="0" name=""/>
        <dsp:cNvSpPr/>
      </dsp:nvSpPr>
      <dsp:spPr>
        <a:xfrm>
          <a:off x="345995" y="226048"/>
          <a:ext cx="7139007" cy="4519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Limit UV exposure</a:t>
          </a:r>
        </a:p>
      </dsp:txBody>
      <dsp:txXfrm>
        <a:off x="345995" y="226048"/>
        <a:ext cx="7139007" cy="451924"/>
      </dsp:txXfrm>
    </dsp:sp>
    <dsp:sp modelId="{A7B21E89-571F-42B7-A1C4-409689F0DC38}">
      <dsp:nvSpPr>
        <dsp:cNvPr id="0" name=""/>
        <dsp:cNvSpPr/>
      </dsp:nvSpPr>
      <dsp:spPr>
        <a:xfrm>
          <a:off x="63542" y="169557"/>
          <a:ext cx="564906" cy="5649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1BFC7-A6DD-4D8A-B04B-41D4972D7FAE}">
      <dsp:nvSpPr>
        <dsp:cNvPr id="0" name=""/>
        <dsp:cNvSpPr/>
      </dsp:nvSpPr>
      <dsp:spPr>
        <a:xfrm>
          <a:off x="717734" y="903849"/>
          <a:ext cx="6767268" cy="4519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Use sunscreen products with a sun protection factor (SPF) of at least 30. Apply every 2 hours</a:t>
          </a:r>
        </a:p>
      </dsp:txBody>
      <dsp:txXfrm>
        <a:off x="717734" y="903849"/>
        <a:ext cx="6767268" cy="451924"/>
      </dsp:txXfrm>
    </dsp:sp>
    <dsp:sp modelId="{B65D84D1-EA14-4277-AE17-922E5FF1A43A}">
      <dsp:nvSpPr>
        <dsp:cNvPr id="0" name=""/>
        <dsp:cNvSpPr/>
      </dsp:nvSpPr>
      <dsp:spPr>
        <a:xfrm>
          <a:off x="435281" y="847359"/>
          <a:ext cx="564906" cy="5649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511C1-C8DF-460E-A1FC-26C60810FD60}">
      <dsp:nvSpPr>
        <dsp:cNvPr id="0" name=""/>
        <dsp:cNvSpPr/>
      </dsp:nvSpPr>
      <dsp:spPr>
        <a:xfrm>
          <a:off x="887721" y="1581651"/>
          <a:ext cx="6597281" cy="4519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000000"/>
              </a:solidFill>
            </a:rPr>
            <a:t>Wear a hat that shades your face, neck, and ears</a:t>
          </a:r>
          <a:endParaRPr lang="en-US" sz="1400" kern="1200" dirty="0">
            <a:solidFill>
              <a:srgbClr val="000000"/>
            </a:solidFill>
          </a:endParaRPr>
        </a:p>
      </dsp:txBody>
      <dsp:txXfrm>
        <a:off x="887721" y="1581651"/>
        <a:ext cx="6597281" cy="451924"/>
      </dsp:txXfrm>
    </dsp:sp>
    <dsp:sp modelId="{5794F984-B91C-4BCB-A04E-D1F4247F1DEF}">
      <dsp:nvSpPr>
        <dsp:cNvPr id="0" name=""/>
        <dsp:cNvSpPr/>
      </dsp:nvSpPr>
      <dsp:spPr>
        <a:xfrm>
          <a:off x="605268" y="1525160"/>
          <a:ext cx="564906" cy="5649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0016E-7AD3-48A7-B7DA-0C3440C33E2C}">
      <dsp:nvSpPr>
        <dsp:cNvPr id="0" name=""/>
        <dsp:cNvSpPr/>
      </dsp:nvSpPr>
      <dsp:spPr>
        <a:xfrm>
          <a:off x="887721" y="2259023"/>
          <a:ext cx="6597281" cy="4519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Wear long sleeves and long pants</a:t>
          </a:r>
        </a:p>
      </dsp:txBody>
      <dsp:txXfrm>
        <a:off x="887721" y="2259023"/>
        <a:ext cx="6597281" cy="451924"/>
      </dsp:txXfrm>
    </dsp:sp>
    <dsp:sp modelId="{029867FA-5313-402E-9181-CD19A08AB225}">
      <dsp:nvSpPr>
        <dsp:cNvPr id="0" name=""/>
        <dsp:cNvSpPr/>
      </dsp:nvSpPr>
      <dsp:spPr>
        <a:xfrm>
          <a:off x="605268" y="2202533"/>
          <a:ext cx="564906" cy="5649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1CAC3-020D-44EB-A6CD-20F5B763DF90}">
      <dsp:nvSpPr>
        <dsp:cNvPr id="0" name=""/>
        <dsp:cNvSpPr/>
      </dsp:nvSpPr>
      <dsp:spPr>
        <a:xfrm>
          <a:off x="717734" y="2936825"/>
          <a:ext cx="6767268" cy="4519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Wear sunglasses that block UV radiation to protect skin around your eyes</a:t>
          </a:r>
        </a:p>
      </dsp:txBody>
      <dsp:txXfrm>
        <a:off x="717734" y="2936825"/>
        <a:ext cx="6767268" cy="451924"/>
      </dsp:txXfrm>
    </dsp:sp>
    <dsp:sp modelId="{BEA041A9-0A34-4BCF-B47F-DB9AAF351B60}">
      <dsp:nvSpPr>
        <dsp:cNvPr id="0" name=""/>
        <dsp:cNvSpPr/>
      </dsp:nvSpPr>
      <dsp:spPr>
        <a:xfrm>
          <a:off x="435281" y="2880334"/>
          <a:ext cx="564906" cy="5649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F91FF-4975-4FAA-B671-8982A080DEE0}">
      <dsp:nvSpPr>
        <dsp:cNvPr id="0" name=""/>
        <dsp:cNvSpPr/>
      </dsp:nvSpPr>
      <dsp:spPr>
        <a:xfrm>
          <a:off x="345995" y="3614626"/>
          <a:ext cx="7139007" cy="4519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7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Avoid tanning beds</a:t>
          </a:r>
        </a:p>
      </dsp:txBody>
      <dsp:txXfrm>
        <a:off x="345995" y="3614626"/>
        <a:ext cx="7139007" cy="451924"/>
      </dsp:txXfrm>
    </dsp:sp>
    <dsp:sp modelId="{DAE9AEFD-C6E5-454C-A6B7-7BEB41358559}">
      <dsp:nvSpPr>
        <dsp:cNvPr id="0" name=""/>
        <dsp:cNvSpPr/>
      </dsp:nvSpPr>
      <dsp:spPr>
        <a:xfrm>
          <a:off x="63542" y="3558136"/>
          <a:ext cx="564906" cy="5649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83E3-9D83-420A-91FC-78A595F6FBF7}">
      <dsp:nvSpPr>
        <dsp:cNvPr id="0" name=""/>
        <dsp:cNvSpPr/>
      </dsp:nvSpPr>
      <dsp:spPr>
        <a:xfrm>
          <a:off x="0" y="0"/>
          <a:ext cx="8229600" cy="8855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Achieve and maintain a healthy body weight</a:t>
          </a:r>
        </a:p>
        <a:p>
          <a:pPr marL="57150" lvl="1" indent="-57150" algn="l" defTabSz="488950">
            <a:lnSpc>
              <a:spcPct val="90000"/>
            </a:lnSpc>
            <a:spcBef>
              <a:spcPct val="0"/>
            </a:spcBef>
            <a:spcAft>
              <a:spcPct val="15000"/>
            </a:spcAft>
            <a:buChar char="•"/>
          </a:pPr>
          <a:r>
            <a:rPr lang="en-US" sz="1100" kern="1200" dirty="0"/>
            <a:t> Keep body weight within the health range and avoid weight gain in adult life.</a:t>
          </a:r>
        </a:p>
      </dsp:txBody>
      <dsp:txXfrm>
        <a:off x="1734472" y="0"/>
        <a:ext cx="6495127" cy="885527"/>
      </dsp:txXfrm>
    </dsp:sp>
    <dsp:sp modelId="{C922DA55-9E3C-4080-9479-B3D5A57C0FD8}">
      <dsp:nvSpPr>
        <dsp:cNvPr id="0" name=""/>
        <dsp:cNvSpPr/>
      </dsp:nvSpPr>
      <dsp:spPr>
        <a:xfrm>
          <a:off x="88552" y="88552"/>
          <a:ext cx="1645920" cy="70842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47B68-1A40-47FC-B654-5EC388A54BF5}">
      <dsp:nvSpPr>
        <dsp:cNvPr id="0" name=""/>
        <dsp:cNvSpPr/>
      </dsp:nvSpPr>
      <dsp:spPr>
        <a:xfrm>
          <a:off x="0" y="974080"/>
          <a:ext cx="8229600" cy="8855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Be physically active</a:t>
          </a:r>
        </a:p>
        <a:p>
          <a:pPr marL="57150" lvl="1" indent="-57150" algn="l" defTabSz="488950">
            <a:lnSpc>
              <a:spcPct val="90000"/>
            </a:lnSpc>
            <a:spcBef>
              <a:spcPct val="0"/>
            </a:spcBef>
            <a:spcAft>
              <a:spcPct val="15000"/>
            </a:spcAft>
            <a:buChar char="•"/>
          </a:pPr>
          <a:r>
            <a:rPr lang="en-US" sz="1100" kern="1200" dirty="0"/>
            <a:t> Adults should engage in 150-300 minutes of moderate-intensity physical activity per week or 75-150 minutes of vigorous-intensity</a:t>
          </a:r>
        </a:p>
        <a:p>
          <a:pPr marL="57150" lvl="1" indent="-57150" algn="l" defTabSz="488950">
            <a:lnSpc>
              <a:spcPct val="90000"/>
            </a:lnSpc>
            <a:spcBef>
              <a:spcPct val="0"/>
            </a:spcBef>
            <a:spcAft>
              <a:spcPct val="15000"/>
            </a:spcAft>
            <a:buChar char="•"/>
          </a:pPr>
          <a:r>
            <a:rPr lang="en-US" sz="1100" kern="1200" dirty="0"/>
            <a:t> Limit sedentary behavior</a:t>
          </a:r>
        </a:p>
      </dsp:txBody>
      <dsp:txXfrm>
        <a:off x="1734472" y="974080"/>
        <a:ext cx="6495127" cy="885527"/>
      </dsp:txXfrm>
    </dsp:sp>
    <dsp:sp modelId="{396700C7-6D03-4489-AA6D-949D6E030396}">
      <dsp:nvSpPr>
        <dsp:cNvPr id="0" name=""/>
        <dsp:cNvSpPr/>
      </dsp:nvSpPr>
      <dsp:spPr>
        <a:xfrm>
          <a:off x="88552" y="1062632"/>
          <a:ext cx="1645920" cy="708421"/>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750" t="-45849" r="750" b="-815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29B42-12DD-4EA4-9266-A81EBF611DF8}">
      <dsp:nvSpPr>
        <dsp:cNvPr id="0" name=""/>
        <dsp:cNvSpPr/>
      </dsp:nvSpPr>
      <dsp:spPr>
        <a:xfrm>
          <a:off x="0" y="1948160"/>
          <a:ext cx="8229600" cy="8855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Follow a healthy eating pattern at all ages </a:t>
          </a:r>
        </a:p>
        <a:p>
          <a:pPr marL="57150" lvl="1" indent="-57150" algn="l" defTabSz="488950">
            <a:lnSpc>
              <a:spcPct val="90000"/>
            </a:lnSpc>
            <a:spcBef>
              <a:spcPct val="0"/>
            </a:spcBef>
            <a:spcAft>
              <a:spcPct val="15000"/>
            </a:spcAft>
            <a:buChar char="•"/>
          </a:pPr>
          <a:r>
            <a:rPr lang="en-US" sz="1100" kern="1200" dirty="0"/>
            <a:t> Foods high in nutrients, including a variety of vegetables, fruits, and whole grains</a:t>
          </a:r>
        </a:p>
        <a:p>
          <a:pPr marL="57150" lvl="1" indent="-57150" algn="l" defTabSz="488950">
            <a:lnSpc>
              <a:spcPct val="90000"/>
            </a:lnSpc>
            <a:spcBef>
              <a:spcPct val="0"/>
            </a:spcBef>
            <a:spcAft>
              <a:spcPct val="15000"/>
            </a:spcAft>
            <a:buChar char="•"/>
          </a:pPr>
          <a:r>
            <a:rPr lang="en-US" sz="1100" kern="1200" dirty="0"/>
            <a:t> Limit red and processed meats, sugar-sweetened beverages, or highly processed foods</a:t>
          </a:r>
        </a:p>
      </dsp:txBody>
      <dsp:txXfrm>
        <a:off x="1734472" y="1948160"/>
        <a:ext cx="6495127" cy="885527"/>
      </dsp:txXfrm>
    </dsp:sp>
    <dsp:sp modelId="{6DDA3700-255A-4EA7-BFBF-659EB8980BC8}">
      <dsp:nvSpPr>
        <dsp:cNvPr id="0" name=""/>
        <dsp:cNvSpPr/>
      </dsp:nvSpPr>
      <dsp:spPr>
        <a:xfrm>
          <a:off x="88552" y="2036712"/>
          <a:ext cx="1645920" cy="70842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A6132-6E97-488C-B290-6C05EEE9DE07}">
      <dsp:nvSpPr>
        <dsp:cNvPr id="0" name=""/>
        <dsp:cNvSpPr/>
      </dsp:nvSpPr>
      <dsp:spPr>
        <a:xfrm>
          <a:off x="0" y="2922240"/>
          <a:ext cx="8229600" cy="8855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Limit or do not drink alcohol</a:t>
          </a:r>
        </a:p>
        <a:p>
          <a:pPr marL="57150" lvl="1" indent="-57150" algn="l" defTabSz="488950">
            <a:lnSpc>
              <a:spcPct val="90000"/>
            </a:lnSpc>
            <a:spcBef>
              <a:spcPct val="0"/>
            </a:spcBef>
            <a:spcAft>
              <a:spcPct val="15000"/>
            </a:spcAft>
            <a:buChar char="•"/>
          </a:pPr>
          <a:r>
            <a:rPr lang="en-US" sz="1100" kern="1200" dirty="0"/>
            <a:t> Limit consumption to no more than 1 drink per day for women and 2 drinks per day for men.</a:t>
          </a:r>
        </a:p>
      </dsp:txBody>
      <dsp:txXfrm>
        <a:off x="1734472" y="2922240"/>
        <a:ext cx="6495127" cy="885527"/>
      </dsp:txXfrm>
    </dsp:sp>
    <dsp:sp modelId="{EA8FC2E6-B503-4EED-83CF-398CE2CB498F}">
      <dsp:nvSpPr>
        <dsp:cNvPr id="0" name=""/>
        <dsp:cNvSpPr/>
      </dsp:nvSpPr>
      <dsp:spPr>
        <a:xfrm>
          <a:off x="88552" y="3010792"/>
          <a:ext cx="1645920" cy="70842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60D32-2C36-40C2-9E11-28FEB2B5FF4F}">
      <dsp:nvSpPr>
        <dsp:cNvPr id="0" name=""/>
        <dsp:cNvSpPr/>
      </dsp:nvSpPr>
      <dsp:spPr>
        <a:xfrm>
          <a:off x="916483" y="1984"/>
          <a:ext cx="2030015" cy="121800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Breast</a:t>
          </a:r>
        </a:p>
      </dsp:txBody>
      <dsp:txXfrm>
        <a:off x="916483" y="1984"/>
        <a:ext cx="2030015" cy="1218009"/>
      </dsp:txXfrm>
    </dsp:sp>
    <dsp:sp modelId="{032C4BD6-C759-4845-9317-A34AEC61C121}">
      <dsp:nvSpPr>
        <dsp:cNvPr id="0" name=""/>
        <dsp:cNvSpPr/>
      </dsp:nvSpPr>
      <dsp:spPr>
        <a:xfrm>
          <a:off x="3149500" y="1984"/>
          <a:ext cx="2030015" cy="121800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Colon</a:t>
          </a:r>
        </a:p>
      </dsp:txBody>
      <dsp:txXfrm>
        <a:off x="3149500" y="1984"/>
        <a:ext cx="2030015" cy="1218009"/>
      </dsp:txXfrm>
    </dsp:sp>
    <dsp:sp modelId="{566A759E-23A3-4D0A-A068-77B4547B73B0}">
      <dsp:nvSpPr>
        <dsp:cNvPr id="0" name=""/>
        <dsp:cNvSpPr/>
      </dsp:nvSpPr>
      <dsp:spPr>
        <a:xfrm>
          <a:off x="916483" y="1422995"/>
          <a:ext cx="2030015" cy="121800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Skin</a:t>
          </a:r>
        </a:p>
      </dsp:txBody>
      <dsp:txXfrm>
        <a:off x="916483" y="1422995"/>
        <a:ext cx="2030015" cy="1218009"/>
      </dsp:txXfrm>
    </dsp:sp>
    <dsp:sp modelId="{5E5917A6-44EE-4197-81D0-707FCE03F9E9}">
      <dsp:nvSpPr>
        <dsp:cNvPr id="0" name=""/>
        <dsp:cNvSpPr/>
      </dsp:nvSpPr>
      <dsp:spPr>
        <a:xfrm>
          <a:off x="3149500" y="1422995"/>
          <a:ext cx="2030015" cy="121800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Gynecologic (Cervical)</a:t>
          </a:r>
        </a:p>
      </dsp:txBody>
      <dsp:txXfrm>
        <a:off x="3149500" y="1422995"/>
        <a:ext cx="2030015" cy="1218009"/>
      </dsp:txXfrm>
    </dsp:sp>
    <dsp:sp modelId="{19802F01-67A5-49DF-899F-41DB16BFAB81}">
      <dsp:nvSpPr>
        <dsp:cNvPr id="0" name=""/>
        <dsp:cNvSpPr/>
      </dsp:nvSpPr>
      <dsp:spPr>
        <a:xfrm>
          <a:off x="916483" y="2844006"/>
          <a:ext cx="2030015" cy="121800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Lung (if high risk smoker)</a:t>
          </a:r>
        </a:p>
      </dsp:txBody>
      <dsp:txXfrm>
        <a:off x="916483" y="2844006"/>
        <a:ext cx="2030015" cy="1218009"/>
      </dsp:txXfrm>
    </dsp:sp>
    <dsp:sp modelId="{7FE6D696-1F6E-4B07-BDF7-B6A801C9D413}">
      <dsp:nvSpPr>
        <dsp:cNvPr id="0" name=""/>
        <dsp:cNvSpPr/>
      </dsp:nvSpPr>
      <dsp:spPr>
        <a:xfrm>
          <a:off x="3149500" y="2844006"/>
          <a:ext cx="2030015" cy="121800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Thyroid (exam)</a:t>
          </a:r>
        </a:p>
      </dsp:txBody>
      <dsp:txXfrm>
        <a:off x="3149500"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88176-1882-4F60-9DBB-A0CD886C29E8}">
      <dsp:nvSpPr>
        <dsp:cNvPr id="0" name=""/>
        <dsp:cNvSpPr/>
      </dsp:nvSpPr>
      <dsp:spPr>
        <a:xfrm>
          <a:off x="0" y="487064"/>
          <a:ext cx="2220515" cy="1332309"/>
        </a:xfrm>
        <a:prstGeom prst="rect">
          <a:avLst/>
        </a:prstGeom>
        <a:solidFill>
          <a:srgbClr val="BBE0E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Cerebrovascular Diseases (Stroke)</a:t>
          </a:r>
        </a:p>
      </dsp:txBody>
      <dsp:txXfrm>
        <a:off x="0" y="487064"/>
        <a:ext cx="2220515" cy="1332309"/>
      </dsp:txXfrm>
    </dsp:sp>
    <dsp:sp modelId="{4F741139-0274-4E5C-A5CC-A4649AA9D02F}">
      <dsp:nvSpPr>
        <dsp:cNvPr id="0" name=""/>
        <dsp:cNvSpPr/>
      </dsp:nvSpPr>
      <dsp:spPr>
        <a:xfrm>
          <a:off x="2442567" y="487064"/>
          <a:ext cx="2220515" cy="133230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Peripheral Arterial Disease</a:t>
          </a:r>
        </a:p>
      </dsp:txBody>
      <dsp:txXfrm>
        <a:off x="2442567" y="487064"/>
        <a:ext cx="2220515" cy="1332309"/>
      </dsp:txXfrm>
    </dsp:sp>
    <dsp:sp modelId="{30F2914D-0330-46F2-BA48-9E4ABA2C6D7D}">
      <dsp:nvSpPr>
        <dsp:cNvPr id="0" name=""/>
        <dsp:cNvSpPr/>
      </dsp:nvSpPr>
      <dsp:spPr>
        <a:xfrm>
          <a:off x="4885134" y="487064"/>
          <a:ext cx="2220515" cy="133230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Coronary Heart Disease</a:t>
          </a:r>
        </a:p>
      </dsp:txBody>
      <dsp:txXfrm>
        <a:off x="4885134" y="487064"/>
        <a:ext cx="2220515" cy="1332309"/>
      </dsp:txXfrm>
    </dsp:sp>
    <dsp:sp modelId="{E866E475-249E-4AFF-A8D9-805E78D7F4AB}">
      <dsp:nvSpPr>
        <dsp:cNvPr id="0" name=""/>
        <dsp:cNvSpPr/>
      </dsp:nvSpPr>
      <dsp:spPr>
        <a:xfrm>
          <a:off x="1221283" y="2041425"/>
          <a:ext cx="2220515" cy="133230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Atherosclerosis</a:t>
          </a:r>
        </a:p>
      </dsp:txBody>
      <dsp:txXfrm>
        <a:off x="1221283" y="2041425"/>
        <a:ext cx="2220515" cy="1332309"/>
      </dsp:txXfrm>
    </dsp:sp>
    <dsp:sp modelId="{C652E0ED-1467-40BA-87A7-1CA4E2C74658}">
      <dsp:nvSpPr>
        <dsp:cNvPr id="0" name=""/>
        <dsp:cNvSpPr/>
      </dsp:nvSpPr>
      <dsp:spPr>
        <a:xfrm>
          <a:off x="3663850" y="2041425"/>
          <a:ext cx="2220515" cy="133230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Aneurism</a:t>
          </a:r>
        </a:p>
      </dsp:txBody>
      <dsp:txXfrm>
        <a:off x="3663850" y="2041425"/>
        <a:ext cx="2220515" cy="1332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15D7A-9349-4CE4-8CA8-074AE118BE39}">
      <dsp:nvSpPr>
        <dsp:cNvPr id="0" name=""/>
        <dsp:cNvSpPr/>
      </dsp:nvSpPr>
      <dsp:spPr>
        <a:xfrm>
          <a:off x="744" y="120203"/>
          <a:ext cx="2902148" cy="174128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Chronic obstructive pulmonary disease </a:t>
          </a:r>
        </a:p>
      </dsp:txBody>
      <dsp:txXfrm>
        <a:off x="744" y="120203"/>
        <a:ext cx="2902148" cy="1741289"/>
      </dsp:txXfrm>
    </dsp:sp>
    <dsp:sp modelId="{317F9FE5-21B9-46D0-8726-BCC9E28B5C53}">
      <dsp:nvSpPr>
        <dsp:cNvPr id="0" name=""/>
        <dsp:cNvSpPr/>
      </dsp:nvSpPr>
      <dsp:spPr>
        <a:xfrm>
          <a:off x="3193107" y="120203"/>
          <a:ext cx="2902148" cy="174128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Tuberculosis</a:t>
          </a:r>
        </a:p>
      </dsp:txBody>
      <dsp:txXfrm>
        <a:off x="3193107" y="120203"/>
        <a:ext cx="2902148" cy="1741289"/>
      </dsp:txXfrm>
    </dsp:sp>
    <dsp:sp modelId="{AA641DF7-DAA5-4147-AABF-3B80715B73A2}">
      <dsp:nvSpPr>
        <dsp:cNvPr id="0" name=""/>
        <dsp:cNvSpPr/>
      </dsp:nvSpPr>
      <dsp:spPr>
        <a:xfrm>
          <a:off x="744" y="2151707"/>
          <a:ext cx="2902148" cy="174128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Lung cancer</a:t>
          </a:r>
        </a:p>
      </dsp:txBody>
      <dsp:txXfrm>
        <a:off x="744" y="2151707"/>
        <a:ext cx="2902148" cy="1741289"/>
      </dsp:txXfrm>
    </dsp:sp>
    <dsp:sp modelId="{B846CB6E-06F8-40D5-8763-C78E7F656EC6}">
      <dsp:nvSpPr>
        <dsp:cNvPr id="0" name=""/>
        <dsp:cNvSpPr/>
      </dsp:nvSpPr>
      <dsp:spPr>
        <a:xfrm>
          <a:off x="3193107" y="2151707"/>
          <a:ext cx="2902148" cy="1741289"/>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Asthma</a:t>
          </a:r>
        </a:p>
      </dsp:txBody>
      <dsp:txXfrm>
        <a:off x="3193107" y="2151707"/>
        <a:ext cx="2902148" cy="1741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E29B2-4E83-49DD-A1B1-EF64EEE69878}">
      <dsp:nvSpPr>
        <dsp:cNvPr id="0" name=""/>
        <dsp:cNvSpPr/>
      </dsp:nvSpPr>
      <dsp:spPr>
        <a:xfrm rot="16200000">
          <a:off x="-598028" y="599033"/>
          <a:ext cx="3810000" cy="2611933"/>
        </a:xfrm>
        <a:prstGeom prst="flowChartManualOperati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903" bIns="0" numCol="1" spcCol="1270" anchor="t" anchorCtr="0">
          <a:noAutofit/>
        </a:bodyPr>
        <a:lstStyle/>
        <a:p>
          <a:pPr marL="0" lvl="0" indent="0" algn="l" defTabSz="977900">
            <a:lnSpc>
              <a:spcPct val="90000"/>
            </a:lnSpc>
            <a:spcBef>
              <a:spcPct val="0"/>
            </a:spcBef>
            <a:spcAft>
              <a:spcPct val="35000"/>
            </a:spcAft>
            <a:buNone/>
          </a:pPr>
          <a:r>
            <a:rPr lang="en-US" sz="2200" kern="1200" dirty="0"/>
            <a:t>Supplement Use</a:t>
          </a:r>
        </a:p>
        <a:p>
          <a:pPr marL="171450" lvl="1" indent="-171450" algn="l" defTabSz="755650">
            <a:lnSpc>
              <a:spcPct val="90000"/>
            </a:lnSpc>
            <a:spcBef>
              <a:spcPct val="0"/>
            </a:spcBef>
            <a:spcAft>
              <a:spcPct val="15000"/>
            </a:spcAft>
            <a:buChar char="•"/>
          </a:pPr>
          <a:r>
            <a:rPr lang="en-US" sz="1700" kern="1200" dirty="0"/>
            <a:t>70.4% report dietary supplement use</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48.9% supplement multivitamins/minerals</a:t>
          </a:r>
        </a:p>
      </dsp:txBody>
      <dsp:txXfrm rot="5400000">
        <a:off x="1006" y="761999"/>
        <a:ext cx="2611933" cy="2286000"/>
      </dsp:txXfrm>
    </dsp:sp>
    <dsp:sp modelId="{058D8912-2B7D-4056-B7FD-1E616FF4EF39}">
      <dsp:nvSpPr>
        <dsp:cNvPr id="0" name=""/>
        <dsp:cNvSpPr/>
      </dsp:nvSpPr>
      <dsp:spPr>
        <a:xfrm rot="16200000">
          <a:off x="2209799" y="599033"/>
          <a:ext cx="3810000" cy="2611933"/>
        </a:xfrm>
        <a:prstGeom prst="flowChartManualOperati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903" bIns="0" numCol="1" spcCol="1270" anchor="t" anchorCtr="0">
          <a:noAutofit/>
        </a:bodyPr>
        <a:lstStyle/>
        <a:p>
          <a:pPr marL="0" lvl="0" indent="0" algn="l" defTabSz="977900">
            <a:lnSpc>
              <a:spcPct val="90000"/>
            </a:lnSpc>
            <a:spcBef>
              <a:spcPct val="0"/>
            </a:spcBef>
            <a:spcAft>
              <a:spcPct val="35000"/>
            </a:spcAft>
            <a:buNone/>
          </a:pPr>
          <a:r>
            <a:rPr lang="en-US" sz="2200" kern="1200" dirty="0"/>
            <a:t>Top Supplemented Vitamins/Minerals</a:t>
          </a:r>
        </a:p>
        <a:p>
          <a:pPr marL="171450" lvl="1" indent="-171450" algn="l" defTabSz="755650">
            <a:lnSpc>
              <a:spcPct val="90000"/>
            </a:lnSpc>
            <a:spcBef>
              <a:spcPct val="0"/>
            </a:spcBef>
            <a:spcAft>
              <a:spcPct val="15000"/>
            </a:spcAft>
            <a:buChar char="•"/>
          </a:pPr>
          <a:r>
            <a:rPr lang="en-US" sz="1700" kern="1200" dirty="0"/>
            <a:t>Vitamin D</a:t>
          </a:r>
        </a:p>
        <a:p>
          <a:pPr marL="171450" lvl="1" indent="-171450" algn="l" defTabSz="755650">
            <a:lnSpc>
              <a:spcPct val="90000"/>
            </a:lnSpc>
            <a:spcBef>
              <a:spcPct val="0"/>
            </a:spcBef>
            <a:spcAft>
              <a:spcPct val="15000"/>
            </a:spcAft>
            <a:buChar char="•"/>
          </a:pPr>
          <a:r>
            <a:rPr lang="en-US" sz="1700" kern="1200" dirty="0"/>
            <a:t>Vitamin C</a:t>
          </a:r>
        </a:p>
        <a:p>
          <a:pPr marL="171450" lvl="1" indent="-171450" algn="l" defTabSz="755650">
            <a:lnSpc>
              <a:spcPct val="90000"/>
            </a:lnSpc>
            <a:spcBef>
              <a:spcPct val="0"/>
            </a:spcBef>
            <a:spcAft>
              <a:spcPct val="15000"/>
            </a:spcAft>
            <a:buChar char="•"/>
          </a:pPr>
          <a:r>
            <a:rPr lang="en-US" sz="1700" kern="1200" dirty="0"/>
            <a:t>Calcium</a:t>
          </a:r>
        </a:p>
        <a:p>
          <a:pPr marL="171450" lvl="1" indent="-171450" algn="l" defTabSz="755650">
            <a:lnSpc>
              <a:spcPct val="90000"/>
            </a:lnSpc>
            <a:spcBef>
              <a:spcPct val="0"/>
            </a:spcBef>
            <a:spcAft>
              <a:spcPct val="15000"/>
            </a:spcAft>
            <a:buChar char="•"/>
          </a:pPr>
          <a:r>
            <a:rPr lang="en-US" sz="1700" kern="1200" dirty="0"/>
            <a:t>Vitamin E</a:t>
          </a:r>
        </a:p>
        <a:p>
          <a:pPr marL="171450" lvl="1" indent="-171450" algn="l" defTabSz="755650">
            <a:lnSpc>
              <a:spcPct val="90000"/>
            </a:lnSpc>
            <a:spcBef>
              <a:spcPct val="0"/>
            </a:spcBef>
            <a:spcAft>
              <a:spcPct val="15000"/>
            </a:spcAft>
            <a:buChar char="•"/>
          </a:pPr>
          <a:r>
            <a:rPr lang="en-US" sz="1700" kern="1200" dirty="0"/>
            <a:t>Vitamin B-12</a:t>
          </a:r>
        </a:p>
      </dsp:txBody>
      <dsp:txXfrm rot="5400000">
        <a:off x="2808833" y="761999"/>
        <a:ext cx="2611933" cy="2286000"/>
      </dsp:txXfrm>
    </dsp:sp>
    <dsp:sp modelId="{F06FC04C-070E-4FAB-AEF4-FD59FA5118A9}">
      <dsp:nvSpPr>
        <dsp:cNvPr id="0" name=""/>
        <dsp:cNvSpPr/>
      </dsp:nvSpPr>
      <dsp:spPr>
        <a:xfrm rot="16200000">
          <a:off x="5017628" y="599033"/>
          <a:ext cx="3810000" cy="2611933"/>
        </a:xfrm>
        <a:prstGeom prst="flowChartManualOperati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7903" bIns="0" numCol="1" spcCol="1270" anchor="t" anchorCtr="0">
          <a:noAutofit/>
        </a:bodyPr>
        <a:lstStyle/>
        <a:p>
          <a:pPr marL="0" lvl="0" indent="0" algn="l" defTabSz="977900">
            <a:lnSpc>
              <a:spcPct val="90000"/>
            </a:lnSpc>
            <a:spcBef>
              <a:spcPct val="0"/>
            </a:spcBef>
            <a:spcAft>
              <a:spcPct val="35000"/>
            </a:spcAft>
            <a:buNone/>
          </a:pPr>
          <a:r>
            <a:rPr lang="en-US" sz="2200" kern="1200" dirty="0"/>
            <a:t>Reasons for Supplement Use</a:t>
          </a:r>
        </a:p>
        <a:p>
          <a:pPr marL="171450" lvl="1" indent="-171450" algn="l" defTabSz="755650">
            <a:lnSpc>
              <a:spcPct val="90000"/>
            </a:lnSpc>
            <a:spcBef>
              <a:spcPct val="0"/>
            </a:spcBef>
            <a:spcAft>
              <a:spcPct val="15000"/>
            </a:spcAft>
            <a:buChar char="•"/>
          </a:pPr>
          <a:r>
            <a:rPr lang="en-US" sz="1700" kern="1200" dirty="0"/>
            <a:t>Improve health</a:t>
          </a:r>
        </a:p>
        <a:p>
          <a:pPr marL="171450" lvl="1" indent="-171450" algn="l" defTabSz="755650">
            <a:lnSpc>
              <a:spcPct val="90000"/>
            </a:lnSpc>
            <a:spcBef>
              <a:spcPct val="0"/>
            </a:spcBef>
            <a:spcAft>
              <a:spcPct val="15000"/>
            </a:spcAft>
            <a:buChar char="•"/>
          </a:pPr>
          <a:r>
            <a:rPr lang="en-US" sz="1700" kern="1200" dirty="0"/>
            <a:t>Maintain health</a:t>
          </a:r>
        </a:p>
        <a:p>
          <a:pPr marL="171450" lvl="1" indent="-171450" algn="l" defTabSz="755650">
            <a:lnSpc>
              <a:spcPct val="90000"/>
            </a:lnSpc>
            <a:spcBef>
              <a:spcPct val="0"/>
            </a:spcBef>
            <a:spcAft>
              <a:spcPct val="15000"/>
            </a:spcAft>
            <a:buChar char="•"/>
          </a:pPr>
          <a:r>
            <a:rPr lang="en-US" sz="1700" kern="1200" dirty="0"/>
            <a:t>Improve bone health</a:t>
          </a:r>
        </a:p>
      </dsp:txBody>
      <dsp:txXfrm rot="5400000">
        <a:off x="5616662" y="761999"/>
        <a:ext cx="2611933" cy="228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E0E37-CED8-49F9-8509-845A02AE251F}">
      <dsp:nvSpPr>
        <dsp:cNvPr id="0" name=""/>
        <dsp:cNvSpPr/>
      </dsp:nvSpPr>
      <dsp:spPr>
        <a:xfrm>
          <a:off x="3747" y="1060787"/>
          <a:ext cx="191662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Guidelines</a:t>
          </a:r>
        </a:p>
      </dsp:txBody>
      <dsp:txXfrm>
        <a:off x="3747" y="1060787"/>
        <a:ext cx="1916620" cy="495000"/>
      </dsp:txXfrm>
    </dsp:sp>
    <dsp:sp modelId="{91F773A3-376D-4ABE-A27A-41ABB3B369A7}">
      <dsp:nvSpPr>
        <dsp:cNvPr id="0" name=""/>
        <dsp:cNvSpPr/>
      </dsp:nvSpPr>
      <dsp:spPr>
        <a:xfrm>
          <a:off x="1920367" y="519380"/>
          <a:ext cx="383324" cy="157781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DD258-5B28-4954-985C-A3210AF9598E}">
      <dsp:nvSpPr>
        <dsp:cNvPr id="0" name=""/>
        <dsp:cNvSpPr/>
      </dsp:nvSpPr>
      <dsp:spPr>
        <a:xfrm>
          <a:off x="2457020" y="519380"/>
          <a:ext cx="5213207" cy="1577812"/>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000000"/>
              </a:solidFill>
            </a:rPr>
            <a:t>Women: no more than one drink per day</a:t>
          </a:r>
        </a:p>
        <a:p>
          <a:pPr marL="228600" lvl="1" indent="-228600" algn="l" defTabSz="1111250">
            <a:lnSpc>
              <a:spcPct val="90000"/>
            </a:lnSpc>
            <a:spcBef>
              <a:spcPct val="0"/>
            </a:spcBef>
            <a:spcAft>
              <a:spcPct val="15000"/>
            </a:spcAft>
            <a:buChar char="•"/>
          </a:pPr>
          <a:r>
            <a:rPr lang="en-US" sz="2500" kern="1200" dirty="0">
              <a:solidFill>
                <a:srgbClr val="000000"/>
              </a:solidFill>
            </a:rPr>
            <a:t>Men: no more than two drinks per day</a:t>
          </a:r>
        </a:p>
      </dsp:txBody>
      <dsp:txXfrm>
        <a:off x="2457020" y="519380"/>
        <a:ext cx="5213207" cy="1577812"/>
      </dsp:txXfrm>
    </dsp:sp>
    <dsp:sp modelId="{CA07E042-315C-4E00-AAE1-1386558E9C1D}">
      <dsp:nvSpPr>
        <dsp:cNvPr id="0" name=""/>
        <dsp:cNvSpPr/>
      </dsp:nvSpPr>
      <dsp:spPr>
        <a:xfrm>
          <a:off x="3747" y="2446053"/>
          <a:ext cx="1916620" cy="78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t>Standard Drink</a:t>
          </a:r>
        </a:p>
      </dsp:txBody>
      <dsp:txXfrm>
        <a:off x="3747" y="2446053"/>
        <a:ext cx="1916620" cy="788906"/>
      </dsp:txXfrm>
    </dsp:sp>
    <dsp:sp modelId="{DB980C48-8790-4963-9868-2BF1A8EBEE2C}">
      <dsp:nvSpPr>
        <dsp:cNvPr id="0" name=""/>
        <dsp:cNvSpPr/>
      </dsp:nvSpPr>
      <dsp:spPr>
        <a:xfrm>
          <a:off x="1920367" y="2187193"/>
          <a:ext cx="383324" cy="13066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50AFC-3122-46A5-9E8E-F69B7E0D5447}">
      <dsp:nvSpPr>
        <dsp:cNvPr id="0" name=""/>
        <dsp:cNvSpPr/>
      </dsp:nvSpPr>
      <dsp:spPr>
        <a:xfrm>
          <a:off x="2457020" y="2187193"/>
          <a:ext cx="5213207" cy="1306625"/>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rgbClr val="000000"/>
              </a:solidFill>
            </a:rPr>
            <a:t>12 oz of beer</a:t>
          </a:r>
        </a:p>
        <a:p>
          <a:pPr marL="228600" lvl="1" indent="-228600" algn="l" defTabSz="1111250">
            <a:lnSpc>
              <a:spcPct val="90000"/>
            </a:lnSpc>
            <a:spcBef>
              <a:spcPct val="0"/>
            </a:spcBef>
            <a:spcAft>
              <a:spcPct val="15000"/>
            </a:spcAft>
            <a:buChar char="•"/>
          </a:pPr>
          <a:r>
            <a:rPr lang="en-US" sz="2500" kern="1200" dirty="0">
              <a:solidFill>
                <a:srgbClr val="000000"/>
              </a:solidFill>
            </a:rPr>
            <a:t>5 oz of wine</a:t>
          </a:r>
        </a:p>
        <a:p>
          <a:pPr marL="228600" lvl="1" indent="-228600" algn="l" defTabSz="1111250">
            <a:lnSpc>
              <a:spcPct val="90000"/>
            </a:lnSpc>
            <a:spcBef>
              <a:spcPct val="0"/>
            </a:spcBef>
            <a:spcAft>
              <a:spcPct val="15000"/>
            </a:spcAft>
            <a:buChar char="•"/>
          </a:pPr>
          <a:r>
            <a:rPr lang="en-US" sz="2500" kern="1200" dirty="0">
              <a:solidFill>
                <a:srgbClr val="000000"/>
              </a:solidFill>
            </a:rPr>
            <a:t>1.5 oz of liquor</a:t>
          </a:r>
        </a:p>
      </dsp:txBody>
      <dsp:txXfrm>
        <a:off x="2457020" y="2187193"/>
        <a:ext cx="5213207" cy="1306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CCA9-AF53-451B-9155-CF0F7C73A5A8}">
      <dsp:nvSpPr>
        <dsp:cNvPr id="0" name=""/>
        <dsp:cNvSpPr/>
      </dsp:nvSpPr>
      <dsp:spPr>
        <a:xfrm>
          <a:off x="157026" y="0"/>
          <a:ext cx="2428875" cy="14573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000000"/>
              </a:solidFill>
            </a:rPr>
            <a:t>Chronic Diseases </a:t>
          </a:r>
        </a:p>
      </dsp:txBody>
      <dsp:txXfrm>
        <a:off x="157026" y="0"/>
        <a:ext cx="2428875" cy="1457324"/>
      </dsp:txXfrm>
    </dsp:sp>
    <dsp:sp modelId="{04828E5E-74D4-41B8-9B94-FA6B24B4B1A8}">
      <dsp:nvSpPr>
        <dsp:cNvPr id="0" name=""/>
        <dsp:cNvSpPr/>
      </dsp:nvSpPr>
      <dsp:spPr>
        <a:xfrm>
          <a:off x="2685509" y="0"/>
          <a:ext cx="2428875" cy="14573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en-US" sz="3000" kern="1200" dirty="0">
              <a:solidFill>
                <a:srgbClr val="000000"/>
              </a:solidFill>
            </a:rPr>
            <a:t>Learning and Memory Problems</a:t>
          </a:r>
          <a:endParaRPr lang="en-US" sz="3000" kern="1200" dirty="0">
            <a:solidFill>
              <a:srgbClr val="000000"/>
            </a:solidFill>
          </a:endParaRPr>
        </a:p>
      </dsp:txBody>
      <dsp:txXfrm>
        <a:off x="2685509" y="0"/>
        <a:ext cx="2428875" cy="1457324"/>
      </dsp:txXfrm>
    </dsp:sp>
    <dsp:sp modelId="{0F2E5988-6FD6-47D0-B7C0-0755E9822C6A}">
      <dsp:nvSpPr>
        <dsp:cNvPr id="0" name=""/>
        <dsp:cNvSpPr/>
      </dsp:nvSpPr>
      <dsp:spPr>
        <a:xfrm>
          <a:off x="5268278" y="0"/>
          <a:ext cx="2428875" cy="14573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000000"/>
              </a:solidFill>
            </a:rPr>
            <a:t>Mental Health Issues</a:t>
          </a:r>
        </a:p>
      </dsp:txBody>
      <dsp:txXfrm>
        <a:off x="5268278" y="0"/>
        <a:ext cx="2428875" cy="1457324"/>
      </dsp:txXfrm>
    </dsp:sp>
    <dsp:sp modelId="{4C84D0F6-B691-45B6-9113-0892ACA1E14F}">
      <dsp:nvSpPr>
        <dsp:cNvPr id="0" name=""/>
        <dsp:cNvSpPr/>
      </dsp:nvSpPr>
      <dsp:spPr>
        <a:xfrm>
          <a:off x="1495069" y="1539287"/>
          <a:ext cx="2428875" cy="14573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000000"/>
              </a:solidFill>
            </a:rPr>
            <a:t>Social Problems</a:t>
          </a:r>
        </a:p>
      </dsp:txBody>
      <dsp:txXfrm>
        <a:off x="1495069" y="1539287"/>
        <a:ext cx="2428875" cy="1457324"/>
      </dsp:txXfrm>
    </dsp:sp>
    <dsp:sp modelId="{00472DF3-18A3-4DD6-B032-087892909833}">
      <dsp:nvSpPr>
        <dsp:cNvPr id="0" name=""/>
        <dsp:cNvSpPr/>
      </dsp:nvSpPr>
      <dsp:spPr>
        <a:xfrm>
          <a:off x="4021391" y="1539287"/>
          <a:ext cx="2428875" cy="145732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000000"/>
              </a:solidFill>
            </a:rPr>
            <a:t>Alcohol Use Disorders</a:t>
          </a:r>
        </a:p>
      </dsp:txBody>
      <dsp:txXfrm>
        <a:off x="4021391" y="1539287"/>
        <a:ext cx="2428875" cy="1457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2557-31E1-4697-AC3C-F8601DF1586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48D8F-20C4-463D-90BF-6EE71E72DE2E}">
      <dsp:nvSpPr>
        <dsp:cNvPr id="0" name=""/>
        <dsp:cNvSpPr/>
      </dsp:nvSpPr>
      <dsp:spPr>
        <a:xfrm>
          <a:off x="328048" y="214010"/>
          <a:ext cx="7084364" cy="427857"/>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No exercise if anemic</a:t>
          </a:r>
        </a:p>
      </dsp:txBody>
      <dsp:txXfrm>
        <a:off x="328048" y="214010"/>
        <a:ext cx="7084364" cy="427857"/>
      </dsp:txXfrm>
    </dsp:sp>
    <dsp:sp modelId="{0D6A9B88-C151-4FB2-818B-7E169340B2A1}">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DE166-C880-4DEB-8213-117FDEC5595C}">
      <dsp:nvSpPr>
        <dsp:cNvPr id="0" name=""/>
        <dsp:cNvSpPr/>
      </dsp:nvSpPr>
      <dsp:spPr>
        <a:xfrm>
          <a:off x="679991" y="855715"/>
          <a:ext cx="6732422" cy="427857"/>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Compromised immune function – avoid gyms</a:t>
          </a:r>
        </a:p>
      </dsp:txBody>
      <dsp:txXfrm>
        <a:off x="679991" y="855715"/>
        <a:ext cx="6732422" cy="427857"/>
      </dsp:txXfrm>
    </dsp:sp>
    <dsp:sp modelId="{7275DCAA-3FCB-4F70-BA78-7C07466A0F1D}">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31685-2C26-4851-86D1-429364622B99}">
      <dsp:nvSpPr>
        <dsp:cNvPr id="0" name=""/>
        <dsp:cNvSpPr/>
      </dsp:nvSpPr>
      <dsp:spPr>
        <a:xfrm>
          <a:off x="840925" y="1563153"/>
          <a:ext cx="6571488" cy="296394"/>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Severe fatigue – light aerobic exercise for 10 min daily</a:t>
          </a:r>
        </a:p>
      </dsp:txBody>
      <dsp:txXfrm>
        <a:off x="840925" y="1563153"/>
        <a:ext cx="6571488" cy="296394"/>
      </dsp:txXfrm>
    </dsp:sp>
    <dsp:sp modelId="{345BC54B-0EB9-4D95-8C32-D96E9EB89B43}">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B83C3-EAE6-46FA-8E41-A3AC26C155F3}">
      <dsp:nvSpPr>
        <dsp:cNvPr id="0" name=""/>
        <dsp:cNvSpPr/>
      </dsp:nvSpPr>
      <dsp:spPr>
        <a:xfrm>
          <a:off x="840925" y="2138720"/>
          <a:ext cx="6571488" cy="427857"/>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Radiation – avoid chlorine</a:t>
          </a:r>
        </a:p>
      </dsp:txBody>
      <dsp:txXfrm>
        <a:off x="840925" y="2138720"/>
        <a:ext cx="6571488" cy="427857"/>
      </dsp:txXfrm>
    </dsp:sp>
    <dsp:sp modelId="{700C834E-CF68-4716-80FD-D63AE15E30F0}">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7AA42-F45D-4418-8A95-7B152D6304D9}">
      <dsp:nvSpPr>
        <dsp:cNvPr id="0" name=""/>
        <dsp:cNvSpPr/>
      </dsp:nvSpPr>
      <dsp:spPr>
        <a:xfrm>
          <a:off x="679991" y="2780426"/>
          <a:ext cx="6732422" cy="427857"/>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Indwelling catheter – avoid swimming, resistance training in area of catheter</a:t>
          </a:r>
        </a:p>
      </dsp:txBody>
      <dsp:txXfrm>
        <a:off x="679991" y="2780426"/>
        <a:ext cx="6732422" cy="427857"/>
      </dsp:txXfrm>
    </dsp:sp>
    <dsp:sp modelId="{74CD5B0A-FC8F-4832-AD67-B582D8F0361A}">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F3C42-FB39-4482-BC9D-680CF0CA4174}">
      <dsp:nvSpPr>
        <dsp:cNvPr id="0" name=""/>
        <dsp:cNvSpPr/>
      </dsp:nvSpPr>
      <dsp:spPr>
        <a:xfrm>
          <a:off x="328048" y="3422131"/>
          <a:ext cx="7084364" cy="427857"/>
        </a:xfrm>
        <a:prstGeom prst="rect">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0000"/>
              </a:solidFill>
            </a:rPr>
            <a:t>Arthritis and neuropathy – watch balance (stationary bike instead of treadmill)</a:t>
          </a:r>
        </a:p>
      </dsp:txBody>
      <dsp:txXfrm>
        <a:off x="328048" y="3422131"/>
        <a:ext cx="7084364" cy="427857"/>
      </dsp:txXfrm>
    </dsp:sp>
    <dsp:sp modelId="{6015378A-BA47-4391-9691-BDC66D8730B6}">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5/15/2025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5/15/2025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ccn.org/patients/guidelines/content/PDF/distress-patien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cer.org/healthy/stay-away-from-tobacco/guide-quitting-smoking.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2</a:t>
            </a:fld>
            <a:endParaRPr lang="en-US" altLang="en-US" dirty="0"/>
          </a:p>
        </p:txBody>
      </p:sp>
    </p:spTree>
    <p:extLst>
      <p:ext uri="{BB962C8B-B14F-4D97-AF65-F5344CB8AC3E}">
        <p14:creationId xmlns:p14="http://schemas.microsoft.com/office/powerpoint/2010/main" val="354290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activity is another way to improve health outcomes of people with a history of cancer. Physical activity can </a:t>
            </a:r>
            <a:r>
              <a:rPr lang="en-US" baseline="0" dirty="0"/>
              <a:t>reduce cancer fatigue, increase quality of life and improve psychosocial wellbeing for cancer survivors. </a:t>
            </a:r>
            <a:endParaRPr lang="en-US" dirty="0"/>
          </a:p>
          <a:p>
            <a:endParaRPr lang="en-US" dirty="0"/>
          </a:p>
          <a:p>
            <a:r>
              <a:rPr lang="en-US" dirty="0" err="1"/>
              <a:t>Friedenreich</a:t>
            </a:r>
            <a:r>
              <a:rPr lang="en-US" baseline="0" dirty="0"/>
              <a:t> and colleagues performed a meta-analysis study on physical activity and mortality in cancer survivors. The researchers aimed to investigate the relationship between </a:t>
            </a:r>
            <a:r>
              <a:rPr lang="en-US" dirty="0" err="1"/>
              <a:t>prediagnosis</a:t>
            </a:r>
            <a:r>
              <a:rPr lang="en-US" dirty="0"/>
              <a:t> and </a:t>
            </a:r>
            <a:r>
              <a:rPr lang="en-US" dirty="0" err="1"/>
              <a:t>postdiagnosis</a:t>
            </a:r>
            <a:r>
              <a:rPr lang="en-US" dirty="0"/>
              <a:t> physical activity (PA) and cancer-specific mortality by cancer site. Overall, they found reduced hazards of mortality for those in the highest vs. lowest PA levels for both </a:t>
            </a:r>
            <a:r>
              <a:rPr lang="en-US" dirty="0" err="1"/>
              <a:t>prediagnosis</a:t>
            </a:r>
            <a:r>
              <a:rPr lang="en-US" dirty="0"/>
              <a:t> and </a:t>
            </a:r>
            <a:r>
              <a:rPr lang="en-US" dirty="0" err="1"/>
              <a:t>postdiagnosis</a:t>
            </a:r>
            <a:r>
              <a:rPr lang="en-US" dirty="0"/>
              <a:t>. Decreased/increased mortality varied among people diagnosed with different cancers and PA before/after diagnosis. People diagnosed with breast</a:t>
            </a:r>
            <a:r>
              <a:rPr lang="en-US" baseline="0" dirty="0"/>
              <a:t> or colorectal cancer showed </a:t>
            </a:r>
            <a:r>
              <a:rPr lang="en-US" dirty="0"/>
              <a:t>greater reductions in mortality for </a:t>
            </a:r>
            <a:r>
              <a:rPr lang="en-US" dirty="0" err="1"/>
              <a:t>postdiagnosis</a:t>
            </a:r>
            <a:r>
              <a:rPr lang="en-US" dirty="0"/>
              <a:t> PA (HR¼ 0.58–0.63) compared with </a:t>
            </a:r>
            <a:r>
              <a:rPr lang="en-US" dirty="0" err="1"/>
              <a:t>prediagnosis</a:t>
            </a:r>
            <a:r>
              <a:rPr lang="en-US" dirty="0"/>
              <a:t> PA (HR¼ 0.80–0.86) for cancer-specific and all-cause mortality.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425D68-21FD-4E18-A2A0-3EE2709DB8BD}" type="slidenum">
              <a:rPr lang="en-US" smtClean="0"/>
              <a:t>11</a:t>
            </a:fld>
            <a:endParaRPr lang="en-US"/>
          </a:p>
        </p:txBody>
      </p:sp>
    </p:spTree>
    <p:extLst>
      <p:ext uri="{BB962C8B-B14F-4D97-AF65-F5344CB8AC3E}">
        <p14:creationId xmlns:p14="http://schemas.microsoft.com/office/powerpoint/2010/main" val="160246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College of Sports Medicine has released</a:t>
            </a:r>
            <a:r>
              <a:rPr lang="en-US" baseline="0" dirty="0"/>
              <a:t> e</a:t>
            </a:r>
            <a:r>
              <a:rPr lang="en-US" dirty="0"/>
              <a:t>xercise guidelines for cancer survivors.</a:t>
            </a:r>
            <a:r>
              <a:rPr lang="en-US" baseline="0" dirty="0"/>
              <a:t> </a:t>
            </a:r>
            <a:r>
              <a:rPr lang="en-US" dirty="0"/>
              <a:t>Please review these guidelines. The</a:t>
            </a:r>
            <a:r>
              <a:rPr lang="en-US" baseline="0" dirty="0"/>
              <a:t> providers should always inquire about the physical activity of their patients and encourage them to increase appropriate exercise to meet these recommendations.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4068770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Cancer Society Nutrition and Physical Activity guidelines include recommendations and evidence of how body</a:t>
            </a:r>
            <a:r>
              <a:rPr lang="en-US" baseline="0" dirty="0"/>
              <a:t> weight, physical activity, eating and alcohol consumption </a:t>
            </a:r>
            <a:r>
              <a:rPr lang="en-US" dirty="0"/>
              <a:t>should be managed by cancer survivors.</a:t>
            </a:r>
          </a:p>
          <a:p>
            <a:endParaRPr lang="en-US" dirty="0">
              <a:cs typeface="Calibri"/>
            </a:endParaRPr>
          </a:p>
          <a:p>
            <a:r>
              <a:rPr lang="en-US" dirty="0">
                <a:cs typeface="Calibri"/>
              </a:rPr>
              <a:t>The first recommendation is to achieve and maintain a healthy body weight. It's important to keep body weight within the healthy range and avoid weight gain in adult life.</a:t>
            </a:r>
          </a:p>
          <a:p>
            <a:endParaRPr lang="en-US" dirty="0">
              <a:cs typeface="Calibri"/>
            </a:endParaRPr>
          </a:p>
          <a:p>
            <a:r>
              <a:rPr lang="en-US" dirty="0">
                <a:cs typeface="Calibri"/>
              </a:rPr>
              <a:t>The second recommendation is to be physically active. Adults should engage in 150-300 minutes of moderate-intensity physical activity per week or 75-150 minutes of vigorous-intensity activity. It's also important to limit sedentary behavior. </a:t>
            </a:r>
          </a:p>
          <a:p>
            <a:endParaRPr lang="en-US" dirty="0">
              <a:cs typeface="Calibri"/>
            </a:endParaRPr>
          </a:p>
          <a:p>
            <a:r>
              <a:rPr lang="en-US" dirty="0">
                <a:cs typeface="Calibri"/>
              </a:rPr>
              <a:t>The third recommendation is to follow a healthy eating pattern at all ages. It's important to include foods high in nutrients, including a variety of vegetables, fruits,  and whole  grains. Limit red and processed meats, sugar-sweetened beverages, or highly processed foods. </a:t>
            </a:r>
          </a:p>
          <a:p>
            <a:endParaRPr lang="en-US" dirty="0">
              <a:cs typeface="Calibri"/>
            </a:endParaRPr>
          </a:p>
          <a:p>
            <a:r>
              <a:rPr lang="en-US" dirty="0">
                <a:cs typeface="Calibri"/>
              </a:rPr>
              <a:t>The fourth recommendation is to limit or not to drink alcohol. It's important to limit consumption to  no more than 1 drink per day  for women and  2 drinks per day for men. </a:t>
            </a:r>
          </a:p>
          <a:p>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35756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consensus on patient weight outcomes at diagnosis,</a:t>
            </a:r>
            <a:r>
              <a:rPr lang="en-US" baseline="0" dirty="0"/>
              <a:t> after cancer treatment and outcomes related to cancer. Obesity is defined as BMI &gt; 30 kg/m2. It is associated with an increased risk of a number of cancer types, such as breast, prostate, colorectal, endometrial, esophageal, and ovarian.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dirty="0"/>
              <a:t>It has been shown that weight gain after breast cancer diagnosis may have a poorer outcome.</a:t>
            </a:r>
            <a:endParaRPr lang="en-US" b="1" baseline="0"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420318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in Australia looked at the</a:t>
            </a:r>
            <a:r>
              <a:rPr lang="en-US" baseline="0" dirty="0"/>
              <a:t> prevalence of obesity after diagnosis of breast cancer patients.</a:t>
            </a:r>
            <a:r>
              <a:rPr lang="en-US" dirty="0"/>
              <a:t> In this study, 63.7% of patient reported weight gain after diagnosis, half experienced the weight gain during the first year of diagnosis. </a:t>
            </a:r>
            <a:endParaRPr lang="en-US" baseline="0" dirty="0"/>
          </a:p>
          <a:p>
            <a:pPr marL="0" indent="0">
              <a:buFont typeface="Arial" panose="020B0604020202020204" pitchFamily="34" charset="0"/>
              <a:buNone/>
            </a:pPr>
            <a:endParaRPr lang="en-US" baseline="0" dirty="0"/>
          </a:p>
          <a:p>
            <a:pPr marL="0" lvl="0" indent="0">
              <a:buFontTx/>
              <a:buNone/>
            </a:pPr>
            <a:endParaRPr lang="en-US" dirty="0"/>
          </a:p>
          <a:p>
            <a:r>
              <a:rPr lang="en-US" dirty="0"/>
              <a:t>Another study looked into the relationship between weight gain and mortality for breast cancer patients. They found no association with all-cause and breast cancer specific mortality and weight gain between 5 and 10%. Weight gain greater than 10% was associated with a higher hazard ratio for both all-cause mortality  and  breast cancer specific mortality.</a:t>
            </a:r>
            <a:endParaRPr lang="en-US" dirty="0">
              <a:cs typeface="Calibri"/>
            </a:endParaRP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348115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Important recommendations for patients include </a:t>
            </a:r>
          </a:p>
          <a:p>
            <a:pPr marL="171450" indent="-171450">
              <a:buFont typeface="Arial"/>
              <a:buChar char="•"/>
            </a:pPr>
            <a:r>
              <a:rPr lang="en-US" dirty="0">
                <a:cs typeface="Calibri"/>
              </a:rPr>
              <a:t>Getting a minimum of 5 servings of  fruits  and vegetables  per day</a:t>
            </a:r>
          </a:p>
          <a:p>
            <a:pPr marL="171450" indent="-171450">
              <a:buFont typeface="Arial"/>
              <a:buChar char="•"/>
            </a:pPr>
            <a:r>
              <a:rPr lang="en-US" dirty="0">
                <a:cs typeface="Calibri"/>
              </a:rPr>
              <a:t>Limiting processed foods, red meats and  beverages high in sugar</a:t>
            </a:r>
          </a:p>
          <a:p>
            <a:pPr marL="171450" indent="-171450">
              <a:buFont typeface="Arial"/>
              <a:buChar char="•"/>
            </a:pPr>
            <a:r>
              <a:rPr lang="en-US" dirty="0">
                <a:cs typeface="Calibri"/>
              </a:rPr>
              <a:t>Choosing a rich diet that involves lean proteins, healthy oils, vegetables, fruits, whole grains</a:t>
            </a:r>
          </a:p>
          <a:p>
            <a:pPr marL="171450" indent="-171450">
              <a:buFont typeface="Arial"/>
              <a:buChar char="•"/>
            </a:pPr>
            <a:r>
              <a:rPr lang="en-US" dirty="0">
                <a:cs typeface="Calibri"/>
              </a:rPr>
              <a:t>It's important to remind patients that food is the best source of vitamins, not supplements</a:t>
            </a:r>
          </a:p>
          <a:p>
            <a:pPr marL="171450" indent="-171450">
              <a:buFont typeface="Arial"/>
              <a:buChar char="•"/>
            </a:pPr>
            <a:r>
              <a:rPr lang="en-US" dirty="0">
                <a:cs typeface="Calibri"/>
              </a:rPr>
              <a:t>It's also important to maintain a healthy weight</a:t>
            </a: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217375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for patients addressing cancer survivorship and diet:</a:t>
            </a:r>
          </a:p>
          <a:p>
            <a:endParaRPr lang="en-US" dirty="0"/>
          </a:p>
          <a:p>
            <a:r>
              <a:rPr lang="en-US" dirty="0"/>
              <a:t>- The National Comprehensive Cancer Network: Survivorship Care for Healthy Living provides guidelines</a:t>
            </a:r>
            <a:r>
              <a:rPr lang="en-US" baseline="0" dirty="0"/>
              <a:t> for cancer survivors on diet, healthy weight, physical activity and more;</a:t>
            </a:r>
            <a:endParaRPr lang="en-US" dirty="0"/>
          </a:p>
          <a:p>
            <a:r>
              <a:rPr lang="en-US" dirty="0"/>
              <a:t>- The Cancer Support Community: Diet and Nutrition for Cancer Survivors contains various suggestions on diet and nutrition,</a:t>
            </a:r>
            <a:r>
              <a:rPr lang="en-US" baseline="0" dirty="0"/>
              <a:t> including recipes for healthy eating</a:t>
            </a:r>
            <a:endParaRPr lang="en-US" baseline="0" dirty="0">
              <a:cs typeface="Calibri"/>
            </a:endParaRPr>
          </a:p>
          <a:p>
            <a:r>
              <a:rPr lang="en-US" dirty="0"/>
              <a:t>- The American Cancer Society: Weight Management Tools contains tips</a:t>
            </a:r>
            <a:r>
              <a:rPr lang="en-US" baseline="0" dirty="0"/>
              <a:t> </a:t>
            </a:r>
            <a:r>
              <a:rPr lang="en-US" dirty="0"/>
              <a:t>ranging</a:t>
            </a:r>
            <a:r>
              <a:rPr lang="en-US" baseline="0" dirty="0"/>
              <a:t> from how to calculate your BMI to eating healthy at a restaurant</a:t>
            </a:r>
            <a:endParaRPr lang="en-US" dirty="0">
              <a:cs typeface="Calibri"/>
            </a:endParaRPr>
          </a:p>
          <a:p>
            <a:endParaRPr lang="en-US" dirty="0">
              <a:cs typeface="Calibri"/>
            </a:endParaRPr>
          </a:p>
          <a:p>
            <a:endParaRPr lang="en-US" sz="1200" kern="1200" baseline="0" dirty="0">
              <a:solidFill>
                <a:schemeClr val="tx1"/>
              </a:solidFill>
              <a:latin typeface="+mn-lt"/>
              <a:ea typeface="+mn-ea"/>
              <a:cs typeface="+mn-cs"/>
            </a:endParaRPr>
          </a:p>
          <a:p>
            <a:endParaRPr lang="en-US" dirty="0">
              <a:cs typeface="Calibri"/>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315620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a:t>
            </a:r>
            <a:r>
              <a:rPr lang="en-US" baseline="0" dirty="0"/>
              <a:t> has provided evidence that alcohol can cause various types of cancer, such as breast, liver, mouth and others. The more alcohol is consumed over the years, the higher the risk of cancer, especially if consumed on a regular basis. However, br</a:t>
            </a:r>
            <a:r>
              <a:rPr lang="en-US" dirty="0"/>
              <a:t>east, oral, and esophageal cancer risk may be elevated with even a small amount of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aseline="0" dirty="0"/>
              <a:t>These are the guidelines to help determine what is moderate</a:t>
            </a:r>
            <a:r>
              <a:rPr lang="en-US" dirty="0"/>
              <a:t>, </a:t>
            </a:r>
            <a:r>
              <a:rPr lang="en-US" baseline="0" dirty="0"/>
              <a:t>heavy and binge drinking.</a:t>
            </a:r>
            <a:endParaRPr lang="en-US" sz="1200" b="0" i="0" kern="1200" dirty="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a:p>
            <a:pPr>
              <a:defRPr/>
            </a:pPr>
            <a:r>
              <a:rPr lang="en-US" dirty="0">
                <a:cs typeface="Calibri"/>
              </a:rPr>
              <a:t>Moderate alcohol drinking is defined as one drink per day for women and two drinks per day for men. Heavy alcohol drinking is defined as 4 or more drinks on any day or 8 or more drinks per week for women. And 5 or more drinks on any day or 15 or more drinks per week for men. Binge drinking is defined as 4 or more drinks in one sitting, typically in about 2 hours, for women. And 5 or more drinks in one sitting, typically in about 2 hours, for men. </a:t>
            </a:r>
          </a:p>
          <a:p>
            <a:endParaRPr lang="en-US" dirty="0"/>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75476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Health care providers should screen their patients for excessive alcohol consumption</a:t>
            </a:r>
            <a:r>
              <a:rPr lang="en-US" dirty="0"/>
              <a:t>, especially around the time of diagnosis, </a:t>
            </a:r>
            <a:r>
              <a:rPr lang="en-US" baseline="0" dirty="0"/>
              <a:t>and recommend assistance in managing it, such as providing referrals to brief counseling interventions.</a:t>
            </a:r>
            <a:r>
              <a:rPr lang="en-US" dirty="0"/>
              <a:t>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Interventions based on Health Belief model and self-efficacy theory can help target the motivation to reduce drinking.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The Planning and Implementing Screening and Brief Intervention for Risky Alcohol Use provides guidance on implementing alcohol screening and brief intervention into primary care setting</a:t>
            </a:r>
            <a:endParaRPr lang="en-US" dirty="0">
              <a:cs typeface="Calibri"/>
            </a:endParaRPr>
          </a:p>
          <a:p>
            <a:pPr>
              <a:defRPr/>
            </a:pPr>
            <a:r>
              <a:rPr lang="en-US" dirty="0"/>
              <a:t>Screening and Behavioral Counseling Interventions includes screening recommendations and interventions</a:t>
            </a:r>
            <a:r>
              <a:rPr lang="en-US" baseline="0" dirty="0"/>
              <a:t> for unhealthy alcohol use in adolescents and adults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19</a:t>
            </a:fld>
            <a:endParaRPr lang="en-US"/>
          </a:p>
        </p:txBody>
      </p:sp>
    </p:spTree>
    <p:extLst>
      <p:ext uri="{BB962C8B-B14F-4D97-AF65-F5344CB8AC3E}">
        <p14:creationId xmlns:p14="http://schemas.microsoft.com/office/powerpoint/2010/main" val="340642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provides</a:t>
            </a:r>
            <a:r>
              <a:rPr lang="en-US" baseline="0" dirty="0"/>
              <a:t> screening guidance for determining interventions based on individual’s drinking behavior. </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336324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was supported by cooperative agreement from the CDC. It’s contents are solely the responsibility of the authors and do not necessarily represent the official views of the CDC. No industry funding was used to support this work.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29985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survivors may experience a wide</a:t>
            </a:r>
            <a:r>
              <a:rPr lang="en-US" baseline="0" dirty="0"/>
              <a:t> range of psychological effects on their well-being. Concern of cancer recurrence may cause PTSD, depression, anxiety or fear. The most research on psychosocial wellbeing has been conducted on people with a history of breast cancer. More research is needed to understand how people diagnosed with other types of cancer are affected in terms of psychosocial well-being. However, it is known that the people most vulnerable to psychosocial effects of intensive treatments are women, adolescents and young adults.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Cancer related fatigue and c</a:t>
            </a:r>
            <a:r>
              <a:rPr lang="en-US" dirty="0"/>
              <a:t>ognitive changes caused by cancer</a:t>
            </a:r>
            <a:r>
              <a:rPr lang="en-US" baseline="0" dirty="0"/>
              <a:t> treatment might be temporal, and last for a few months. Some survivors may experience cognitive difficulties that are more persistent and last for years which can effect their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Cancer survivors should be screened for depression and anxiety and be referred to appropriate mental health professionals for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People with a history of cancer may also suffer from sleep challenges. Almost 2000 people who had survived nine years after a cancer diagnosed participated in a study that aimed to determine the prevalence of sleep difficulties. The results indicated that 20% of the participants experienced</a:t>
            </a:r>
            <a:r>
              <a:rPr lang="en-US" sz="1200" b="0" i="0" kern="1200" dirty="0">
                <a:solidFill>
                  <a:schemeClr val="tx1"/>
                </a:solidFill>
                <a:effectLst/>
                <a:latin typeface="+mn-lt"/>
                <a:ea typeface="+mn-ea"/>
                <a:cs typeface="+mn-cs"/>
              </a:rPr>
              <a:t> poor sleep quality, 51% high sleep disturbance and almost one fifth of the sample have experienced both. Almost one third of the participants reported using sleep medication</a:t>
            </a:r>
            <a:r>
              <a:rPr lang="en-US" sz="1200" b="0" i="0" kern="1200" baseline="0" dirty="0">
                <a:solidFill>
                  <a:schemeClr val="tx1"/>
                </a:solidFill>
                <a:effectLst/>
                <a:latin typeface="+mn-lt"/>
                <a:ea typeface="+mn-ea"/>
                <a:cs typeface="+mn-cs"/>
              </a:rPr>
              <a:t> to help them with sleep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cancer</a:t>
            </a:r>
            <a:r>
              <a:rPr lang="en-US" baseline="0" dirty="0"/>
              <a:t> treatment may cause sexual dysfunction due to side effects, such as fatigue, pain or decreased libido. In addition, change of appearance may cause body image and sexuality challenges. Providers are in a unique position to screen and provide referrals to improve sexual health and wellbeing for people with a history of cancer.</a:t>
            </a:r>
          </a:p>
          <a:p>
            <a:pPr marL="0" marR="0" lvl="0" indent="0" algn="l" defTabSz="914400">
              <a:lnSpc>
                <a:spcPct val="100000"/>
              </a:lnSpc>
              <a:spcBef>
                <a:spcPts val="0"/>
              </a:spcBef>
              <a:spcAft>
                <a:spcPts val="0"/>
              </a:spcAft>
              <a:buClrTx/>
              <a:buSzTx/>
              <a:buFontTx/>
              <a:buNone/>
              <a:tabLst/>
              <a:defRPr/>
            </a:pPr>
            <a:endParaRPr lang="en-US" baseline="0"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18347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noProof="0" dirty="0"/>
              <a:t>C</a:t>
            </a:r>
            <a:r>
              <a:rPr lang="en-US" sz="1200" b="0" i="0" kern="1200" dirty="0">
                <a:solidFill>
                  <a:schemeClr val="tx1"/>
                </a:solidFill>
                <a:effectLst/>
                <a:latin typeface="+mn-lt"/>
                <a:ea typeface="+mn-ea"/>
                <a:cs typeface="+mn-cs"/>
              </a:rPr>
              <a:t>linicians</a:t>
            </a:r>
            <a:r>
              <a:rPr lang="en-US" sz="1200" b="0" i="0" kern="1200" baseline="0" dirty="0">
                <a:solidFill>
                  <a:schemeClr val="tx1"/>
                </a:solidFill>
                <a:effectLst/>
                <a:latin typeface="+mn-lt"/>
                <a:ea typeface="+mn-ea"/>
                <a:cs typeface="+mn-cs"/>
              </a:rPr>
              <a:t> should screen for depressive symptoms at various points of cancer continuum, from initial diagnosis, during treatment, to post-treatment or when dying. </a:t>
            </a:r>
            <a:r>
              <a:rPr lang="en-US" dirty="0"/>
              <a:t>There are special circumstances in the assessment: </a:t>
            </a:r>
          </a:p>
          <a:p>
            <a:pPr marL="285750" indent="-285750">
              <a:buFont typeface="Arial"/>
              <a:buChar char="•"/>
              <a:defRPr/>
            </a:pPr>
            <a:r>
              <a:rPr lang="en-US" dirty="0"/>
              <a:t>It's important to use culturally sensitive assessments when possible</a:t>
            </a:r>
            <a:endParaRPr lang="en-US" dirty="0">
              <a:cs typeface="Calibri"/>
            </a:endParaRPr>
          </a:p>
          <a:p>
            <a:pPr marL="285750" indent="-285750">
              <a:buFont typeface="Arial"/>
              <a:buChar char="•"/>
              <a:defRPr/>
            </a:pPr>
            <a:r>
              <a:rPr lang="en-US" dirty="0"/>
              <a:t>Making sure the assessment is accessible for those with learning disabilities or cognitive impairments</a:t>
            </a:r>
            <a:endParaRPr lang="en-US" dirty="0">
              <a:cs typeface="Calibri"/>
            </a:endParaRPr>
          </a:p>
          <a:p>
            <a:pPr marL="285750" indent="-285750">
              <a:buFont typeface="Arial"/>
              <a:buChar char="•"/>
              <a:defRPr/>
            </a:pPr>
            <a:r>
              <a:rPr lang="en-US" dirty="0"/>
              <a:t>Be aware that it might be</a:t>
            </a:r>
            <a:r>
              <a:rPr lang="en-US" baseline="0" dirty="0"/>
              <a:t> difficult to</a:t>
            </a:r>
            <a:r>
              <a:rPr lang="en-US" dirty="0"/>
              <a:t> detect depression in older adults </a:t>
            </a:r>
            <a:endParaRPr lang="en-US" sz="1200" b="0" i="0" kern="1200" baseline="0" dirty="0">
              <a:solidFill>
                <a:schemeClr val="tx1"/>
              </a:solidFill>
              <a:effectLst/>
              <a:latin typeface="+mn-lt"/>
              <a:cs typeface="Calibri"/>
            </a:endParaRPr>
          </a:p>
          <a:p>
            <a:pPr marL="285750" indent="-285750">
              <a:buFont typeface="Arial"/>
              <a:buChar char="•"/>
            </a:pPr>
            <a:endParaRPr lang="en-US" sz="1200" b="0" i="0" kern="1200" baseline="0" dirty="0">
              <a:solidFill>
                <a:schemeClr val="tx1"/>
              </a:solidFill>
              <a:effectLst/>
              <a:latin typeface="+mn-lt"/>
              <a:cs typeface="Calibri"/>
            </a:endParaRPr>
          </a:p>
          <a:p>
            <a:r>
              <a:rPr lang="en-US" dirty="0">
                <a:cs typeface="Calibri"/>
              </a:rPr>
              <a:t>Patients identified as high risk of harm for themselves or others should be referred for emergency evaluation. It's important to consider other comorbidities with other disorders.</a:t>
            </a:r>
            <a:endParaRPr lang="en-US" sz="1200" b="0" i="0" kern="1200" baseline="0" dirty="0">
              <a:solidFill>
                <a:schemeClr val="tx1"/>
              </a:solidFill>
              <a:effectLst/>
              <a:latin typeface="+mn-lt"/>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22</a:t>
            </a:fld>
            <a:endParaRPr lang="en-US" dirty="0"/>
          </a:p>
        </p:txBody>
      </p:sp>
    </p:spTree>
    <p:extLst>
      <p:ext uri="{BB962C8B-B14F-4D97-AF65-F5344CB8AC3E}">
        <p14:creationId xmlns:p14="http://schemas.microsoft.com/office/powerpoint/2010/main" val="833243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recommend the following guidelines and resources for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a:t>
            </a:r>
            <a:r>
              <a:rPr lang="en-US" dirty="0">
                <a:hlinkClick r:id="rId3"/>
              </a:rPr>
              <a:t>National Comprehensive Cancer Network Distress During Cancer Care Guidelines</a:t>
            </a:r>
            <a:r>
              <a:rPr lang="en-US" dirty="0"/>
              <a:t> </a:t>
            </a:r>
            <a:r>
              <a:rPr lang="en-US" dirty="0">
                <a:cs typeface="Calibri"/>
              </a:rPr>
              <a:t>present</a:t>
            </a:r>
            <a:r>
              <a:rPr lang="en-US" dirty="0"/>
              <a:t> standards of care for</a:t>
            </a:r>
            <a:r>
              <a:rPr lang="en-US" baseline="0" dirty="0"/>
              <a:t> distress management. The guidelines also include distress screening tools widely used by cancer care providers, such as </a:t>
            </a:r>
            <a:r>
              <a:rPr lang="en-US" dirty="0"/>
              <a:t>NCCN Distress Thermometer and Problem list. The Distress</a:t>
            </a:r>
            <a:r>
              <a:rPr lang="en-US" baseline="0" dirty="0"/>
              <a:t> Thermometer measures stress on a scale that ranges from 0 – no distress to 10 – extreme distress. The Problem lists helps the cancer care providers to understand the primary reasons that cause the distress. With the help of these two tools, the cancer care providers will be able to refer patients to other specialists.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ACS Tips for Distress Management includes suggestions for patients on how to manage distress. </a:t>
            </a:r>
          </a:p>
          <a:p>
            <a:endParaRPr lang="en-US" baseline="0" dirty="0"/>
          </a:p>
          <a:p>
            <a:r>
              <a:rPr lang="en-US" baseline="0" dirty="0"/>
              <a:t>Please note that cancer care teams usually assist patients with mild distress. More severe types of distress should be addressed by chaplains</a:t>
            </a:r>
            <a:r>
              <a:rPr lang="en-US" dirty="0"/>
              <a:t>,</a:t>
            </a:r>
            <a:r>
              <a:rPr lang="en-US" baseline="0" dirty="0"/>
              <a:t> social workers</a:t>
            </a:r>
            <a:r>
              <a:rPr lang="en-US" dirty="0"/>
              <a:t>,</a:t>
            </a:r>
            <a:r>
              <a:rPr lang="en-US" baseline="0" dirty="0"/>
              <a:t> or mental health providers</a:t>
            </a:r>
            <a:r>
              <a:rPr lang="en-US" dirty="0"/>
              <a:t>. </a:t>
            </a:r>
            <a:endParaRPr lang="en-US" baseline="0" dirty="0">
              <a:cs typeface="Calibri"/>
            </a:endParaRPr>
          </a:p>
          <a:p>
            <a:endParaRPr lang="en-US" baseline="0" dirty="0"/>
          </a:p>
          <a:p>
            <a:pPr>
              <a:defRPr/>
            </a:pPr>
            <a:endParaRPr lang="en-US" dirty="0">
              <a:cs typeface="Calibri"/>
            </a:endParaRPr>
          </a:p>
          <a:p>
            <a:endParaRPr lang="en-US" sz="1200" kern="1200" dirty="0">
              <a:solidFill>
                <a:schemeClr val="tx1"/>
              </a:solidFill>
              <a:latin typeface="+mn-lt"/>
              <a:ea typeface="+mn-ea"/>
              <a:cs typeface="+mn-cs"/>
            </a:endParaRP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83843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is still no</a:t>
            </a:r>
            <a:r>
              <a:rPr lang="en-US" sz="1200" b="0" i="0" kern="1200" baseline="0" dirty="0">
                <a:solidFill>
                  <a:schemeClr val="tx1"/>
                </a:solidFill>
                <a:effectLst/>
                <a:latin typeface="+mn-lt"/>
                <a:ea typeface="+mn-ea"/>
                <a:cs typeface="+mn-cs"/>
              </a:rPr>
              <a:t> consensus on which sexual dysfunction screening tools should be used for cancer survivors. </a:t>
            </a:r>
            <a:r>
              <a:rPr lang="en-US" dirty="0"/>
              <a:t>A systematic review of different screening tools</a:t>
            </a:r>
            <a:r>
              <a:rPr lang="en-US" baseline="0" dirty="0"/>
              <a:t> for sexual dysfunction among breast cancer patients was done and the authors found that three scales met psychometric criteria that measure DSM-5 and ICD-10 dimensions of sexual dysfunction</a:t>
            </a:r>
            <a:r>
              <a:rPr lang="en-US" dirty="0"/>
              <a:t>, that include desire</a:t>
            </a:r>
            <a:r>
              <a:rPr lang="en-US" sz="1200" b="0" i="0" kern="1200" dirty="0">
                <a:solidFill>
                  <a:schemeClr val="tx1"/>
                </a:solidFill>
                <a:effectLst/>
                <a:latin typeface="+mn-lt"/>
                <a:ea typeface="+mn-ea"/>
                <a:cs typeface="+mn-cs"/>
              </a:rPr>
              <a:t>, arousal, orgasm, pain</a:t>
            </a:r>
            <a:r>
              <a:rPr lang="en-US" sz="1200" b="0" i="0" kern="1200" baseline="0" dirty="0">
                <a:solidFill>
                  <a:schemeClr val="tx1"/>
                </a:solidFill>
                <a:effectLst/>
                <a:latin typeface="+mn-lt"/>
                <a:ea typeface="+mn-ea"/>
                <a:cs typeface="+mn-cs"/>
              </a:rPr>
              <a:t> and</a:t>
            </a:r>
            <a:r>
              <a:rPr lang="en-US" sz="1200" b="0" i="0" kern="1200" dirty="0">
                <a:solidFill>
                  <a:schemeClr val="tx1"/>
                </a:solidFill>
                <a:effectLst/>
                <a:latin typeface="+mn-lt"/>
                <a:ea typeface="+mn-ea"/>
                <a:cs typeface="+mn-cs"/>
              </a:rPr>
              <a:t> distress</a:t>
            </a:r>
            <a:r>
              <a:rPr lang="en-US" dirty="0"/>
              <a:t>. The scales that</a:t>
            </a:r>
            <a:r>
              <a:rPr lang="en-US" baseline="0" dirty="0"/>
              <a:t> were considered to have acceptable psychometric criteria were </a:t>
            </a:r>
            <a:r>
              <a:rPr lang="en-US" dirty="0"/>
              <a:t>the Arizona</a:t>
            </a:r>
            <a:r>
              <a:rPr lang="en-US" sz="1200" b="0" i="0" kern="1200" dirty="0">
                <a:solidFill>
                  <a:schemeClr val="tx1"/>
                </a:solidFill>
                <a:effectLst/>
                <a:latin typeface="+mn-lt"/>
                <a:ea typeface="+mn-ea"/>
                <a:cs typeface="+mn-cs"/>
              </a:rPr>
              <a:t> Sexual Experience Scale, </a:t>
            </a:r>
            <a:r>
              <a:rPr lang="en-US" dirty="0"/>
              <a:t>the Female</a:t>
            </a:r>
            <a:r>
              <a:rPr lang="en-US" sz="1200" b="0" i="0" kern="1200" dirty="0">
                <a:solidFill>
                  <a:schemeClr val="tx1"/>
                </a:solidFill>
                <a:effectLst/>
                <a:latin typeface="+mn-lt"/>
                <a:ea typeface="+mn-ea"/>
                <a:cs typeface="+mn-cs"/>
              </a:rPr>
              <a:t> Sexual Functioning Index, and Sexual Problems Scale.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suggest looking into the NCCN Survivorship care guidelines the include diagnostic evaluation for assessing sexual function among cancer survivors. These guidelines provide description of sexual dysfunction symptoms, evaluation and treatment options.</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b="0" i="0" kern="1200" baseline="0" dirty="0">
              <a:solidFill>
                <a:schemeClr val="tx1"/>
              </a:solidFill>
              <a:effectLst/>
              <a:latin typeface="+mn-lt"/>
              <a:ea typeface="+mn-ea"/>
              <a:cs typeface="+mn-cs"/>
            </a:endParaRPr>
          </a:p>
          <a:p>
            <a:pPr>
              <a:defRPr/>
            </a:pPr>
            <a:endParaRPr lang="en-US" sz="1200" kern="1200" dirty="0">
              <a:solidFill>
                <a:srgbClr val="000000"/>
              </a:solidFill>
              <a:cs typeface="Calibri"/>
            </a:endParaRPr>
          </a:p>
          <a:p>
            <a:pPr>
              <a:defRPr/>
            </a:pP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152038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NCCN provides an algorithm for assessing cisgender woman and men for sexual dysfunction. Please take a moment to review these guidelines.</a:t>
            </a: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418278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1088473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Surveillance refers to the search for a recurrence or tumor that patients have been initially diagnosed with. The surveillance depends </a:t>
            </a:r>
            <a:r>
              <a:rPr lang="en-US" baseline="0" dirty="0"/>
              <a:t>on the individual, the type of tumor and the risk that each of the patients may have. These are some clinical guidelines that target surveillance for recurrence.</a:t>
            </a:r>
            <a:r>
              <a:rPr lang="en-US" dirty="0"/>
              <a:t> </a:t>
            </a:r>
            <a:endParaRPr lang="en-US" baseline="0" dirty="0"/>
          </a:p>
          <a:p>
            <a:endParaRPr lang="en-US" baseline="0" dirty="0"/>
          </a:p>
          <a:p>
            <a:r>
              <a:rPr lang="en-US" dirty="0"/>
              <a:t>- The American Society of Clinical Oncology g</a:t>
            </a:r>
            <a:r>
              <a:rPr lang="en-US" baseline="0" dirty="0"/>
              <a:t>uidelines provide recommendations based on cancer type. </a:t>
            </a:r>
          </a:p>
          <a:p>
            <a:endParaRPr lang="en-US" baseline="0" dirty="0"/>
          </a:p>
          <a:p>
            <a:r>
              <a:rPr lang="en-US" dirty="0"/>
              <a:t>- The National Comprehensive Cancer Network includes guidelines </a:t>
            </a:r>
            <a:r>
              <a:rPr lang="en-US" baseline="0" dirty="0"/>
              <a:t>for treatment by cancer site, detection and prevention, and supportive care.</a:t>
            </a:r>
          </a:p>
          <a:p>
            <a:endParaRPr lang="en-US" dirty="0"/>
          </a:p>
          <a:p>
            <a:r>
              <a:rPr lang="en-US" dirty="0"/>
              <a:t>- The National Cancer Survivorship Resource Center has resources </a:t>
            </a:r>
            <a:r>
              <a:rPr lang="en-US" baseline="0" dirty="0"/>
              <a:t>for implementing </a:t>
            </a:r>
            <a:r>
              <a:rPr lang="en-US" dirty="0"/>
              <a:t>American Cancer Society</a:t>
            </a:r>
            <a:r>
              <a:rPr lang="en-US" baseline="0" dirty="0"/>
              <a:t> survivorship care guidelines by</a:t>
            </a:r>
            <a:r>
              <a:rPr lang="en-US" dirty="0"/>
              <a:t> primary care providers</a:t>
            </a:r>
            <a:r>
              <a:rPr lang="en-US" baseline="0" dirty="0"/>
              <a:t>, oncology providers, </a:t>
            </a:r>
            <a:r>
              <a:rPr lang="en-US" dirty="0"/>
              <a:t>Comprehensive Cancer Control</a:t>
            </a:r>
            <a:r>
              <a:rPr lang="en-US" baseline="0" dirty="0"/>
              <a:t> professionals, and patient navigators</a:t>
            </a:r>
            <a:r>
              <a:rPr lang="en-US" dirty="0"/>
              <a:t>.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214885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may be at risk of secondary cancer because</a:t>
            </a:r>
            <a:r>
              <a:rPr lang="en-US" baseline="0" dirty="0"/>
              <a:t> of their treatment. </a:t>
            </a:r>
          </a:p>
          <a:p>
            <a:endParaRPr lang="en-US" dirty="0">
              <a:cs typeface="Calibri"/>
            </a:endParaRPr>
          </a:p>
          <a:p>
            <a:r>
              <a:rPr lang="en-US" dirty="0">
                <a:cs typeface="Calibri"/>
              </a:rPr>
              <a:t>Chemotherapy can increase the risk for secondary cancer. This risk is increased  with higher drug doses and intensity,</a:t>
            </a:r>
            <a:r>
              <a:rPr lang="en-US" baseline="0" dirty="0">
                <a:cs typeface="Calibri"/>
              </a:rPr>
              <a:t> and</a:t>
            </a:r>
            <a:r>
              <a:rPr lang="en-US" dirty="0">
                <a:cs typeface="Calibri"/>
              </a:rPr>
              <a:t> longer treatment time. Secondary cancers associated with chemotherapy include leukemia and solid tumors.</a:t>
            </a:r>
          </a:p>
          <a:p>
            <a:endParaRPr lang="en-US" dirty="0">
              <a:cs typeface="Calibri"/>
            </a:endParaRPr>
          </a:p>
          <a:p>
            <a:r>
              <a:rPr lang="en-US" dirty="0">
                <a:cs typeface="Calibri"/>
              </a:rPr>
              <a:t>There is also an increased risk for secondary cancer with radiation therapy. This risk depends on the dose of radiation, area treated, age at treatment, whether or not chemotherapy is included, and smoking habits. Most cancers are not seen for at least 10 years after radiation is completed. Secondary cancers associated with radiation therapy include thyroid cancer, lung cancer, breast cancer, gastrointestinal malignancies, bladder and GU cancer, gynecologic malignancies, and skin cancers. </a:t>
            </a:r>
          </a:p>
          <a:p>
            <a:endParaRPr lang="en-US" dirty="0">
              <a:cs typeface="Calibri"/>
            </a:endParaRPr>
          </a:p>
          <a:p>
            <a:endParaRPr lang="en-US" dirty="0">
              <a:cs typeface="Calibri"/>
            </a:endParaRPr>
          </a:p>
          <a:p>
            <a:endParaRPr lang="en-US" dirty="0">
              <a:cs typeface="Calibri"/>
            </a:endParaRPr>
          </a:p>
          <a:p>
            <a:r>
              <a:rPr lang="en-US" dirty="0">
                <a:cs typeface="Calibri"/>
              </a:rPr>
              <a:t>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28</a:t>
            </a:fld>
            <a:endParaRPr lang="en-US"/>
          </a:p>
        </p:txBody>
      </p:sp>
    </p:spTree>
    <p:extLst>
      <p:ext uri="{BB962C8B-B14F-4D97-AF65-F5344CB8AC3E}">
        <p14:creationId xmlns:p14="http://schemas.microsoft.com/office/powerpoint/2010/main" val="340279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it comes to screening for secondary malignancies, the Children's Oncology Group, the National Comprehensive Cancer Network, and the American Cancer Society have all consensus-based guidelines. It important for patients and physicians to be vigilant about symptoms and address them appropriately. </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29</a:t>
            </a:fld>
            <a:endParaRPr lang="en-US"/>
          </a:p>
        </p:txBody>
      </p:sp>
    </p:spTree>
    <p:extLst>
      <p:ext uri="{BB962C8B-B14F-4D97-AF65-F5344CB8AC3E}">
        <p14:creationId xmlns:p14="http://schemas.microsoft.com/office/powerpoint/2010/main" val="2874381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also important</a:t>
            </a:r>
            <a:r>
              <a:rPr lang="en-US" baseline="0"/>
              <a:t> to screen for primary tumors as you would do with people without a history of cancer. </a:t>
            </a:r>
            <a:r>
              <a:rPr lang="en-US"/>
              <a:t>These include breast cancer, colon cancer, skin cancer, cervical cancer, lung cancer, and thyroid cancer. </a:t>
            </a:r>
            <a:r>
              <a:rPr lang="en-US" baseline="0"/>
              <a:t>Generally, using the traditional primary cancer screening is a good start, however the providers should keep in mind the genetic predisposition of different patients which means screening for those cancer types may need to be more aggressive.</a:t>
            </a:r>
            <a:r>
              <a:rPr lang="en-US"/>
              <a:t>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30</a:t>
            </a:fld>
            <a:endParaRPr lang="en-US"/>
          </a:p>
        </p:txBody>
      </p:sp>
    </p:spTree>
    <p:extLst>
      <p:ext uri="{BB962C8B-B14F-4D97-AF65-F5344CB8AC3E}">
        <p14:creationId xmlns:p14="http://schemas.microsoft.com/office/powerpoint/2010/main" val="407652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a:t>
            </a:r>
            <a:r>
              <a:rPr lang="en-US" baseline="0" dirty="0"/>
              <a:t> learning objective of this presentation is to be able to d</a:t>
            </a:r>
            <a:r>
              <a:rPr lang="en-US" dirty="0"/>
              <a:t>escribe guideline-supported recommendations to prevent second cancers (e.g. tobacco prevention/cessation, physical activity, nutrition, moderate alcohol intake, sun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a:t>
            </a:fld>
            <a:endParaRPr lang="en-US" dirty="0"/>
          </a:p>
        </p:txBody>
      </p:sp>
    </p:spTree>
    <p:extLst>
      <p:ext uri="{BB962C8B-B14F-4D97-AF65-F5344CB8AC3E}">
        <p14:creationId xmlns:p14="http://schemas.microsoft.com/office/powerpoint/2010/main" val="371074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recent study looked into causes of death after breast cancer diagnosis. </a:t>
            </a:r>
            <a:r>
              <a:rPr lang="en-US" sz="1200" b="0" i="0" kern="1200" dirty="0">
                <a:solidFill>
                  <a:schemeClr val="tx1"/>
                </a:solidFill>
                <a:effectLst/>
                <a:latin typeface="+mn-lt"/>
                <a:ea typeface="+mn-ea"/>
                <a:cs typeface="+mn-cs"/>
              </a:rPr>
              <a:t>754,270 women who received a breast cancer diagnosis between 2000 and 2015 participated in this study.</a:t>
            </a:r>
            <a:r>
              <a:rPr lang="en-US" sz="1200" b="0" i="0" kern="1200" baseline="0" dirty="0">
                <a:solidFill>
                  <a:schemeClr val="tx1"/>
                </a:solidFill>
                <a:effectLst/>
                <a:latin typeface="+mn-lt"/>
                <a:ea typeface="+mn-ea"/>
                <a:cs typeface="+mn-cs"/>
              </a:rPr>
              <a:t> Regardless of the latency period, breast cancer was the leading cause of mortality in the sample, except when the person had lived for more than 10 years after diagnosis. The leading non-cancer causes of death were heart and </a:t>
            </a:r>
            <a:r>
              <a:rPr lang="en-US" sz="1200" b="0" i="0" kern="1200" dirty="0">
                <a:solidFill>
                  <a:schemeClr val="tx1"/>
                </a:solidFill>
                <a:effectLst/>
                <a:latin typeface="+mn-lt"/>
                <a:ea typeface="+mn-ea"/>
                <a:cs typeface="+mn-cs"/>
              </a:rPr>
              <a:t>cerebrovascular diseases.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&gt;10 years after diagnosis, the most common non-cancer causes of death were heart disease followed by Alzheimer disease. </a:t>
            </a:r>
            <a:endParaRPr lang="en-US" baseline="0" dirty="0"/>
          </a:p>
          <a:p>
            <a:endParaRPr lang="en-US" baseline="0" dirty="0"/>
          </a:p>
          <a:p>
            <a:r>
              <a:rPr lang="en-US" dirty="0"/>
              <a:t>In the </a:t>
            </a:r>
            <a:r>
              <a:rPr lang="en-US" sz="1200" b="0" i="0" kern="1200" dirty="0">
                <a:solidFill>
                  <a:schemeClr val="tx1"/>
                </a:solidFill>
                <a:effectLst/>
                <a:latin typeface="+mn-lt"/>
                <a:ea typeface="+mn-ea"/>
                <a:cs typeface="+mn-cs"/>
              </a:rPr>
              <a:t>largest proportion of deaths</a:t>
            </a:r>
            <a:r>
              <a:rPr lang="en-US" dirty="0"/>
              <a:t>,</a:t>
            </a:r>
            <a:r>
              <a:rPr lang="en-US" sz="1200" b="0" i="0" kern="1200" dirty="0">
                <a:solidFill>
                  <a:schemeClr val="tx1"/>
                </a:solidFill>
                <a:effectLst/>
                <a:latin typeface="+mn-lt"/>
                <a:ea typeface="+mn-ea"/>
                <a:cs typeface="+mn-cs"/>
              </a:rPr>
              <a:t> almost half, occurred within 1 to 5 years after diagnoses. The main cause of death</a:t>
            </a:r>
            <a:r>
              <a:rPr lang="en-US" sz="1200" b="0" i="0" kern="1200" baseline="0" dirty="0">
                <a:solidFill>
                  <a:schemeClr val="tx1"/>
                </a:solidFill>
                <a:effectLst/>
                <a:latin typeface="+mn-lt"/>
                <a:ea typeface="+mn-ea"/>
                <a:cs typeface="+mn-cs"/>
              </a:rPr>
              <a:t> was breast cancer itself or other cancers. The number of death rate due to breast cancer decreased as more years passed after the diagnosis.</a:t>
            </a:r>
            <a:r>
              <a:rPr lang="en-US" dirty="0"/>
              <a:t>  </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It</a:t>
            </a:r>
            <a:r>
              <a:rPr lang="en-US" sz="1200" b="1" i="0" kern="1200" baseline="0" dirty="0">
                <a:solidFill>
                  <a:schemeClr val="tx1"/>
                </a:solidFill>
                <a:effectLst/>
                <a:latin typeface="+mn-lt"/>
                <a:ea typeface="+mn-ea"/>
                <a:cs typeface="+mn-cs"/>
              </a:rPr>
              <a:t> is important for the providers to consider the range of comorbidities that people with a history of cancer may be managing in order to provide </a:t>
            </a:r>
            <a:r>
              <a:rPr lang="en-US" sz="1200" b="1" i="0" kern="1200" baseline="0" dirty="0">
                <a:solidFill>
                  <a:srgbClr val="FF0000"/>
                </a:solidFill>
                <a:effectLst/>
                <a:latin typeface="+mn-lt"/>
                <a:ea typeface="+mn-ea"/>
                <a:cs typeface="+mn-cs"/>
              </a:rPr>
              <a:t>comprehensive care.</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31</a:t>
            </a:fld>
            <a:endParaRPr lang="en-US"/>
          </a:p>
        </p:txBody>
      </p:sp>
    </p:spTree>
    <p:extLst>
      <p:ext uri="{BB962C8B-B14F-4D97-AF65-F5344CB8AC3E}">
        <p14:creationId xmlns:p14="http://schemas.microsoft.com/office/powerpoint/2010/main" val="28027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kern="1200" dirty="0">
                <a:solidFill>
                  <a:schemeClr val="tx1"/>
                </a:solidFill>
                <a:effectLst/>
                <a:latin typeface="+mn-lt"/>
                <a:ea typeface="+mn-ea"/>
                <a:cs typeface="+mn-cs"/>
              </a:rPr>
              <a:t>Some types</a:t>
            </a:r>
            <a:r>
              <a:rPr lang="en-US" sz="1200" b="0" i="0" kern="1200" baseline="0" dirty="0">
                <a:solidFill>
                  <a:schemeClr val="tx1"/>
                </a:solidFill>
                <a:effectLst/>
                <a:latin typeface="+mn-lt"/>
                <a:ea typeface="+mn-ea"/>
                <a:cs typeface="+mn-cs"/>
              </a:rPr>
              <a:t> of cancer treatment, such as radiation and certain chemotherapies increase </a:t>
            </a:r>
            <a:r>
              <a:rPr lang="en-US" dirty="0"/>
              <a:t>the risk</a:t>
            </a:r>
            <a:r>
              <a:rPr lang="en-US" sz="1200" b="0" i="0" kern="1200" baseline="0" dirty="0">
                <a:solidFill>
                  <a:schemeClr val="tx1"/>
                </a:solidFill>
                <a:effectLst/>
                <a:latin typeface="+mn-lt"/>
                <a:ea typeface="+mn-ea"/>
                <a:cs typeface="+mn-cs"/>
              </a:rPr>
              <a:t> of cardiovascular disease. Some of the effects are long-lasting and may remain for years after the treatment had occurred</a:t>
            </a:r>
            <a:r>
              <a:rPr lang="en-US" dirty="0"/>
              <a:t>.</a:t>
            </a:r>
            <a:r>
              <a:rPr lang="en-US" sz="1200" b="0" i="0" kern="1200" baseline="0" dirty="0">
                <a:solidFill>
                  <a:schemeClr val="tx1"/>
                </a:solidFill>
                <a:effectLst/>
                <a:latin typeface="+mn-lt"/>
                <a:ea typeface="+mn-ea"/>
                <a:cs typeface="+mn-cs"/>
              </a:rPr>
              <a:t> The follow up protocol for such therapies should include screening for </a:t>
            </a:r>
            <a:r>
              <a:rPr lang="en-US" dirty="0"/>
              <a:t>cardiovascular</a:t>
            </a:r>
            <a:r>
              <a:rPr lang="en-US" sz="1200" b="0" i="0" kern="1200" baseline="0" dirty="0">
                <a:solidFill>
                  <a:schemeClr val="tx1"/>
                </a:solidFill>
                <a:effectLst/>
                <a:latin typeface="+mn-lt"/>
                <a:ea typeface="+mn-ea"/>
                <a:cs typeface="+mn-cs"/>
              </a:rPr>
              <a:t> and </a:t>
            </a:r>
            <a:r>
              <a:rPr lang="en-US" dirty="0"/>
              <a:t>cardiovascular</a:t>
            </a:r>
            <a:r>
              <a:rPr lang="en-US" sz="1200" b="0" i="0" kern="1200" baseline="0" dirty="0">
                <a:solidFill>
                  <a:schemeClr val="tx1"/>
                </a:solidFill>
                <a:effectLst/>
                <a:latin typeface="+mn-lt"/>
                <a:ea typeface="+mn-ea"/>
                <a:cs typeface="+mn-cs"/>
              </a:rPr>
              <a:t> risk factors. R</a:t>
            </a:r>
            <a:r>
              <a:rPr lang="en-US" sz="1200" b="0" i="0" kern="1200" dirty="0">
                <a:solidFill>
                  <a:schemeClr val="tx1"/>
                </a:solidFill>
                <a:effectLst/>
                <a:latin typeface="+mn-lt"/>
                <a:ea typeface="+mn-ea"/>
                <a:cs typeface="+mn-cs"/>
              </a:rPr>
              <a:t>eferral to </a:t>
            </a:r>
            <a:r>
              <a:rPr lang="en-US" sz="1200" b="0" i="0" kern="1200" dirty="0" err="1">
                <a:solidFill>
                  <a:schemeClr val="tx1"/>
                </a:solidFill>
                <a:effectLst/>
                <a:latin typeface="+mn-lt"/>
                <a:ea typeface="+mn-ea"/>
                <a:cs typeface="+mn-cs"/>
              </a:rPr>
              <a:t>onco</a:t>
            </a:r>
            <a:r>
              <a:rPr lang="en-US" sz="1200" b="0" i="0" kern="1200" dirty="0">
                <a:solidFill>
                  <a:schemeClr val="tx1"/>
                </a:solidFill>
                <a:effectLst/>
                <a:latin typeface="+mn-lt"/>
                <a:ea typeface="+mn-ea"/>
                <a:cs typeface="+mn-cs"/>
              </a:rPr>
              <a:t>-cardiology for further management of cardiovascular risk in these survivors is based on a patient's cardiovascular risk level and the type, amount and duration of cancer therapies received during the patient's lifetime.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sz="1200" b="0" i="0" kern="1200" baseline="0" dirty="0">
                <a:solidFill>
                  <a:schemeClr val="tx1"/>
                </a:solidFill>
                <a:effectLst/>
                <a:latin typeface="+mn-lt"/>
                <a:ea typeface="+mn-ea"/>
                <a:cs typeface="+mn-cs"/>
              </a:rPr>
              <a:t>While preventive measures, such as screening and different types of medications are important, it is also important to remind patients that maintaining healthy life style is </a:t>
            </a:r>
            <a:r>
              <a:rPr lang="en-US" dirty="0"/>
              <a:t>just as</a:t>
            </a:r>
            <a:r>
              <a:rPr lang="en-US" sz="1200" b="0" i="0" kern="1200" baseline="0" dirty="0">
                <a:solidFill>
                  <a:schemeClr val="tx1"/>
                </a:solidFill>
                <a:effectLst/>
                <a:latin typeface="+mn-lt"/>
                <a:ea typeface="+mn-ea"/>
                <a:cs typeface="+mn-cs"/>
              </a:rPr>
              <a:t> </a:t>
            </a:r>
            <a:r>
              <a:rPr lang="en-US" dirty="0"/>
              <a:t>important</a:t>
            </a:r>
            <a:r>
              <a:rPr lang="en-US" sz="1200" b="0" i="0" kern="1200" baseline="0" dirty="0">
                <a:solidFill>
                  <a:schemeClr val="tx1"/>
                </a:solidFill>
                <a:effectLst/>
                <a:latin typeface="+mn-lt"/>
                <a:ea typeface="+mn-ea"/>
                <a:cs typeface="+mn-cs"/>
              </a:rPr>
              <a:t>.</a:t>
            </a:r>
            <a:endParaRPr lang="en-US" sz="1200" b="0" i="0" kern="1200" baseline="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32</a:t>
            </a:fld>
            <a:endParaRPr lang="en-US"/>
          </a:p>
        </p:txBody>
      </p:sp>
    </p:spTree>
    <p:extLst>
      <p:ext uri="{BB962C8B-B14F-4D97-AF65-F5344CB8AC3E}">
        <p14:creationId xmlns:p14="http://schemas.microsoft.com/office/powerpoint/2010/main" val="2260023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risk factors for radiation-induced coronary artery disease include:</a:t>
            </a:r>
          </a:p>
          <a:p>
            <a:pPr marL="171450" indent="-171450">
              <a:buFont typeface="Arial"/>
              <a:buChar char="•"/>
            </a:pPr>
            <a:r>
              <a:rPr lang="en-US">
                <a:cs typeface="Calibri"/>
              </a:rPr>
              <a:t>Age at expsure, specifically those 25 or younger</a:t>
            </a:r>
          </a:p>
          <a:p>
            <a:pPr marL="171450" indent="-171450">
              <a:buFont typeface="Arial"/>
              <a:buChar char="•"/>
            </a:pPr>
            <a:r>
              <a:rPr lang="en-US">
                <a:cs typeface="Calibri"/>
              </a:rPr>
              <a:t>The total radiation dose</a:t>
            </a:r>
            <a:endParaRPr lang="en-US" dirty="0">
              <a:cs typeface="Calibri"/>
            </a:endParaRPr>
          </a:p>
          <a:p>
            <a:pPr marL="171450" indent="-171450">
              <a:buFont typeface="Arial"/>
              <a:buChar char="•"/>
            </a:pPr>
            <a:r>
              <a:rPr lang="en-US">
                <a:cs typeface="Calibri"/>
              </a:rPr>
              <a:t>Volume of tissue exposed</a:t>
            </a:r>
          </a:p>
          <a:p>
            <a:pPr marL="171450" indent="-171450">
              <a:buFont typeface="Arial"/>
              <a:buChar char="•"/>
            </a:pPr>
            <a:r>
              <a:rPr lang="en-US">
                <a:cs typeface="Calibri"/>
              </a:rPr>
              <a:t>Lack of cardiac shielding techniques</a:t>
            </a:r>
          </a:p>
          <a:p>
            <a:pPr marL="171450" indent="-171450">
              <a:buFont typeface="Arial"/>
              <a:buChar char="•"/>
            </a:pPr>
            <a:r>
              <a:rPr lang="en-US">
                <a:cs typeface="Calibri"/>
              </a:rPr>
              <a:t>Underlying structural heart disease</a:t>
            </a:r>
            <a:endParaRPr lang="en-US" dirty="0">
              <a:cs typeface="Calibri"/>
            </a:endParaRPr>
          </a:p>
          <a:p>
            <a:pPr marL="171450" indent="-171450">
              <a:buFont typeface="Arial"/>
              <a:buChar char="•"/>
            </a:pPr>
            <a:r>
              <a:rPr lang="en-US">
                <a:cs typeface="Calibri"/>
              </a:rPr>
              <a:t>Traditional cardiac risk factors, such as smoking and obesity</a:t>
            </a:r>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33</a:t>
            </a:fld>
            <a:endParaRPr lang="en-US"/>
          </a:p>
        </p:txBody>
      </p:sp>
    </p:spTree>
    <p:extLst>
      <p:ext uri="{BB962C8B-B14F-4D97-AF65-F5344CB8AC3E}">
        <p14:creationId xmlns:p14="http://schemas.microsoft.com/office/powerpoint/2010/main" val="4224406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general, risk factors for cancer therapy related cardiac dysfunction</a:t>
            </a:r>
          </a:p>
          <a:p>
            <a:pPr marL="171450" indent="-171450">
              <a:buFont typeface="Arial"/>
              <a:buChar char="•"/>
            </a:pPr>
            <a:r>
              <a:rPr lang="en-US">
                <a:cs typeface="Calibri"/>
              </a:rPr>
              <a:t>High dose anthracycline chemotherapy</a:t>
            </a:r>
          </a:p>
          <a:p>
            <a:pPr marL="171450" indent="-171450">
              <a:buFont typeface="Arial"/>
              <a:buChar char="•"/>
            </a:pPr>
            <a:r>
              <a:rPr lang="en-US">
                <a:cs typeface="Calibri"/>
              </a:rPr>
              <a:t>High dose radiotherapy, where the heart is in the treatment field</a:t>
            </a:r>
          </a:p>
          <a:p>
            <a:pPr marL="171450" indent="-171450">
              <a:buFont typeface="Arial"/>
              <a:buChar char="•"/>
            </a:pPr>
            <a:r>
              <a:rPr lang="en-US">
                <a:cs typeface="Calibri"/>
              </a:rPr>
              <a:t>Multiple cardiovascular risk factors</a:t>
            </a:r>
          </a:p>
          <a:p>
            <a:pPr marL="171450" indent="-171450">
              <a:buFont typeface="Arial"/>
              <a:buChar char="•"/>
            </a:pPr>
            <a:r>
              <a:rPr lang="en-US">
                <a:cs typeface="Calibri"/>
              </a:rPr>
              <a:t>Older age</a:t>
            </a:r>
          </a:p>
          <a:p>
            <a:pPr marL="171450" indent="-171450">
              <a:buFont typeface="Arial"/>
              <a:buChar char="•"/>
            </a:pPr>
            <a:r>
              <a:rPr lang="en-US">
                <a:cs typeface="Calibri"/>
              </a:rPr>
              <a:t>Known heart disease</a:t>
            </a:r>
            <a:endParaRPr lang="en-US" dirty="0">
              <a:cs typeface="Calibri"/>
            </a:endParaRPr>
          </a:p>
          <a:p>
            <a:pPr marL="171450" indent="-171450">
              <a:buFont typeface="Arial"/>
              <a:buChar char="•"/>
            </a:pPr>
            <a:r>
              <a:rPr lang="en-US">
                <a:cs typeface="Calibri"/>
              </a:rPr>
              <a:t>Treatment with anthracycline chemotherapy followed by Trastuzumab</a:t>
            </a:r>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34</a:t>
            </a:fld>
            <a:endParaRPr lang="en-US"/>
          </a:p>
        </p:txBody>
      </p:sp>
    </p:spTree>
    <p:extLst>
      <p:ext uri="{BB962C8B-B14F-4D97-AF65-F5344CB8AC3E}">
        <p14:creationId xmlns:p14="http://schemas.microsoft.com/office/powerpoint/2010/main" val="359405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screening algorithm developed for </a:t>
            </a:r>
            <a:r>
              <a:rPr lang="en-US" baseline="0"/>
              <a:t>patients who are receiving for chest radiation. </a:t>
            </a:r>
            <a:r>
              <a:rPr lang="en-US"/>
              <a:t>Please  take a moment to review  the screening algorithm.</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330801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recommend reviewing the Clinical Practice Guidelines by the NCCN and ASCO. These are risk stratification and cardiac surveillance guidelines. </a:t>
            </a:r>
          </a:p>
        </p:txBody>
      </p:sp>
      <p:sp>
        <p:nvSpPr>
          <p:cNvPr id="4" name="Slide Number Placeholder 3"/>
          <p:cNvSpPr>
            <a:spLocks noGrp="1"/>
          </p:cNvSpPr>
          <p:nvPr>
            <p:ph type="sldNum" sz="quarter" idx="5"/>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1704718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a history of cancer, particularly those diagnosed with breast or prostate cancer, also need to be assessed for bone health. The </a:t>
            </a:r>
            <a:r>
              <a:rPr lang="en-US" baseline="0" dirty="0"/>
              <a:t>bone loss due to cancer and its treatment can be caused by the following:</a:t>
            </a:r>
            <a:endParaRPr lang="en-US" dirty="0"/>
          </a:p>
          <a:p>
            <a:r>
              <a:rPr lang="en-US" dirty="0"/>
              <a:t> - Certain types of chemotherapy drugs </a:t>
            </a:r>
          </a:p>
          <a:p>
            <a:r>
              <a:rPr lang="en-US" dirty="0"/>
              <a:t> - Radiation therapy, specifically when</a:t>
            </a:r>
            <a:r>
              <a:rPr lang="en-US" baseline="0" dirty="0"/>
              <a:t> </a:t>
            </a:r>
            <a:r>
              <a:rPr lang="en-US" dirty="0"/>
              <a:t>it is received to the pelvic area in </a:t>
            </a:r>
            <a:r>
              <a:rPr lang="en-US" baseline="0" dirty="0"/>
              <a:t>w</a:t>
            </a:r>
            <a:r>
              <a:rPr lang="en-US" dirty="0"/>
              <a:t>omen 65 years or older</a:t>
            </a:r>
          </a:p>
          <a:p>
            <a:r>
              <a:rPr lang="en-US" dirty="0"/>
              <a:t> - When the primary cancer spreads to the bones</a:t>
            </a:r>
          </a:p>
          <a:p>
            <a:r>
              <a:rPr lang="en-US" dirty="0"/>
              <a:t> - Hormone therapy for prostate patients when the testosterone is suppressed</a:t>
            </a:r>
          </a:p>
          <a:p>
            <a:r>
              <a:rPr lang="en-US" dirty="0"/>
              <a:t> - Steroid treatments</a:t>
            </a:r>
          </a:p>
          <a:p>
            <a:endParaRPr lang="en-US" dirty="0">
              <a:cs typeface="Calibri"/>
            </a:endParaRPr>
          </a:p>
          <a:p>
            <a:r>
              <a:rPr lang="en-US" dirty="0">
                <a:cs typeface="Calibri"/>
              </a:rPr>
              <a:t>Hormonal agents may particularly impact bone health. These include Aromatase inhibitors and androgen </a:t>
            </a:r>
            <a:r>
              <a:rPr lang="en-US">
                <a:cs typeface="Calibri"/>
              </a:rPr>
              <a:t>deprivation therapy. </a:t>
            </a:r>
            <a:r>
              <a:rPr lang="en-US" dirty="0">
                <a:cs typeface="Calibri"/>
              </a:rPr>
              <a:t>Clinicians should include the following in assessments or interventions:</a:t>
            </a:r>
          </a:p>
          <a:p>
            <a:pPr marL="285750" indent="-285750">
              <a:buFont typeface="Arial"/>
              <a:buChar char="•"/>
            </a:pPr>
            <a:r>
              <a:rPr lang="en-US" dirty="0">
                <a:cs typeface="Calibri"/>
              </a:rPr>
              <a:t>Assess and encourage adequate calcium and vitamin D intake</a:t>
            </a:r>
          </a:p>
          <a:p>
            <a:pPr marL="285750" indent="-285750">
              <a:buFont typeface="Arial"/>
              <a:buChar char="•"/>
            </a:pPr>
            <a:r>
              <a:rPr lang="en-US" dirty="0">
                <a:cs typeface="Calibri"/>
              </a:rPr>
              <a:t>Encourage weight bearing exercises 2-3 times weekly</a:t>
            </a:r>
          </a:p>
          <a:p>
            <a:pPr marL="285750" indent="-285750">
              <a:buFont typeface="Arial"/>
              <a:buChar char="•"/>
            </a:pPr>
            <a:r>
              <a:rPr lang="en-US" dirty="0">
                <a:cs typeface="Calibri"/>
              </a:rPr>
              <a:t>Take bone density measurements for appropriate patients.</a:t>
            </a:r>
          </a:p>
          <a:p>
            <a:endParaRPr lang="en-US" dirty="0"/>
          </a:p>
          <a:p>
            <a:r>
              <a:rPr lang="en-US" baseline="0" dirty="0"/>
              <a:t>Clinicians should consider </a:t>
            </a:r>
            <a:r>
              <a:rPr lang="en-US" sz="1200" b="0" i="0" kern="1200" dirty="0">
                <a:solidFill>
                  <a:schemeClr val="tx1"/>
                </a:solidFill>
                <a:effectLst/>
                <a:latin typeface="+mn-lt"/>
                <a:ea typeface="+mn-ea"/>
                <a:cs typeface="+mn-cs"/>
              </a:rPr>
              <a:t>the follow up evaluation</a:t>
            </a:r>
            <a:r>
              <a:rPr lang="en-US" sz="1200" b="0" i="0" kern="1200" baseline="0" dirty="0">
                <a:solidFill>
                  <a:schemeClr val="tx1"/>
                </a:solidFill>
                <a:effectLst/>
                <a:latin typeface="+mn-lt"/>
                <a:ea typeface="+mn-ea"/>
                <a:cs typeface="+mn-cs"/>
              </a:rPr>
              <a:t> of </a:t>
            </a:r>
            <a:r>
              <a:rPr lang="en-US" sz="1200" b="0" i="0" kern="1200" dirty="0">
                <a:solidFill>
                  <a:schemeClr val="tx1"/>
                </a:solidFill>
                <a:effectLst/>
                <a:latin typeface="+mn-lt"/>
                <a:ea typeface="+mn-ea"/>
                <a:cs typeface="+mn-cs"/>
              </a:rPr>
              <a:t>cancer treatment-induced bone loss. </a:t>
            </a:r>
          </a:p>
          <a:p>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37</a:t>
            </a:fld>
            <a:endParaRPr lang="en-US"/>
          </a:p>
        </p:txBody>
      </p:sp>
    </p:spTree>
    <p:extLst>
      <p:ext uri="{BB962C8B-B14F-4D97-AF65-F5344CB8AC3E}">
        <p14:creationId xmlns:p14="http://schemas.microsoft.com/office/powerpoint/2010/main" val="4100541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Cancer treatments weaken the immune system, therefore immunizations are crucial for cancer survivors. It is important to consider a few important factors, such as the type of cancer the patient had or has, treatment and type of vaccine the patient should get. </a:t>
            </a:r>
          </a:p>
          <a:p>
            <a:endParaRPr lang="en-US" baseline="0" dirty="0">
              <a:cs typeface="Calibri"/>
            </a:endParaRPr>
          </a:p>
          <a:p>
            <a:r>
              <a:rPr lang="en-US" dirty="0">
                <a:cs typeface="Calibri"/>
              </a:rPr>
              <a:t>It's best if the immunization is given at least  2 weeks prior to initiation of cancer treatment. The following immunizations are considered safe in  cancer patients: inactivation or purified antigens and recombinant viral antigens.</a:t>
            </a:r>
          </a:p>
          <a:p>
            <a:endParaRPr lang="en-US" dirty="0">
              <a:cs typeface="Calibri"/>
            </a:endParaRPr>
          </a:p>
          <a:p>
            <a:r>
              <a:rPr lang="en-US" dirty="0">
                <a:cs typeface="Calibri"/>
              </a:rPr>
              <a:t>It's important to avoid live attenuated vaccines if immunosuppressed.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38</a:t>
            </a:fld>
            <a:endParaRPr lang="en-US"/>
          </a:p>
        </p:txBody>
      </p:sp>
    </p:spTree>
    <p:extLst>
      <p:ext uri="{BB962C8B-B14F-4D97-AF65-F5344CB8AC3E}">
        <p14:creationId xmlns:p14="http://schemas.microsoft.com/office/powerpoint/2010/main" val="2402884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order to maximize the immune response, inactivated vaccines should be given at least 2 weeks before the start of chemotherapy or other immunosuppressive therapy. It is recommended to keep the 2 week mark since immunization during chemotherapy or radiation therapy may</a:t>
            </a:r>
            <a:r>
              <a:rPr lang="en-US" sz="1200" b="0" i="0" kern="1200" baseline="0" dirty="0">
                <a:solidFill>
                  <a:schemeClr val="tx1"/>
                </a:solidFill>
                <a:effectLst/>
                <a:latin typeface="+mn-lt"/>
                <a:ea typeface="+mn-ea"/>
                <a:cs typeface="+mn-cs"/>
              </a:rPr>
              <a:t> cause </a:t>
            </a:r>
            <a:r>
              <a:rPr lang="en-US" sz="1200" b="0" i="0" kern="1200" dirty="0">
                <a:solidFill>
                  <a:schemeClr val="tx1"/>
                </a:solidFill>
                <a:effectLst/>
                <a:latin typeface="+mn-lt"/>
                <a:ea typeface="+mn-ea"/>
                <a:cs typeface="+mn-cs"/>
              </a:rPr>
              <a:t>antibody responses to be suboptimal.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Vaccination after chemotherapy is recommended</a:t>
            </a:r>
            <a:r>
              <a:rPr lang="en-US" sz="1200" b="0" i="0" kern="1200" baseline="0" dirty="0">
                <a:solidFill>
                  <a:schemeClr val="tx1"/>
                </a:solidFill>
                <a:effectLst/>
                <a:latin typeface="+mn-lt"/>
                <a:ea typeface="+mn-ea"/>
                <a:cs typeface="+mn-cs"/>
              </a:rPr>
              <a:t> only 3 months after the chemotherapy regimen is </a:t>
            </a:r>
            <a:r>
              <a:rPr lang="en-US" dirty="0"/>
              <a:t>finished, 6</a:t>
            </a:r>
            <a:r>
              <a:rPr lang="en-US" sz="1200" b="0" i="0" kern="1200" baseline="0" dirty="0">
                <a:solidFill>
                  <a:schemeClr val="tx1"/>
                </a:solidFill>
                <a:effectLst/>
                <a:latin typeface="+mn-lt"/>
                <a:ea typeface="+mn-ea"/>
                <a:cs typeface="+mn-cs"/>
              </a:rPr>
              <a:t> months are recommended for anti-B-cell antibodies therapy</a:t>
            </a:r>
            <a:r>
              <a:rPr lang="en-US" dirty="0"/>
              <a:t>.</a:t>
            </a:r>
            <a:r>
              <a:rPr lang="en-US" sz="1200" b="0" i="0" kern="1200" baseline="0" dirty="0">
                <a:solidFill>
                  <a:schemeClr val="tx1"/>
                </a:solidFill>
                <a:effectLst/>
                <a:latin typeface="+mn-lt"/>
                <a:ea typeface="+mn-ea"/>
                <a:cs typeface="+mn-cs"/>
              </a:rPr>
              <a:t> Additionally, only l</a:t>
            </a:r>
            <a:r>
              <a:rPr lang="en-US" sz="1200" b="0" i="0" kern="1200" dirty="0">
                <a:solidFill>
                  <a:schemeClr val="tx1"/>
                </a:solidFill>
                <a:effectLst/>
                <a:latin typeface="+mn-lt"/>
                <a:ea typeface="+mn-ea"/>
                <a:cs typeface="+mn-cs"/>
              </a:rPr>
              <a:t>ive attenuated vaccines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should be administered for individuals</a:t>
            </a:r>
            <a:r>
              <a:rPr lang="en-US" sz="1200" b="0" i="0" kern="1200" baseline="0" dirty="0">
                <a:solidFill>
                  <a:schemeClr val="tx1"/>
                </a:solidFill>
                <a:effectLst/>
                <a:latin typeface="+mn-lt"/>
                <a:ea typeface="+mn-ea"/>
                <a:cs typeface="+mn-cs"/>
              </a:rPr>
              <a:t> projected to start immunosuppressive therapy</a:t>
            </a:r>
            <a:r>
              <a:rPr lang="en-US" dirty="0"/>
              <a:t>.</a:t>
            </a:r>
            <a:endParaRPr lang="en-US" baseline="0" dirty="0">
              <a:cs typeface="Calibri"/>
            </a:endParaRPr>
          </a:p>
          <a:p>
            <a:endParaRPr lang="en-US" dirty="0"/>
          </a:p>
          <a:p>
            <a:r>
              <a:rPr lang="en-US" dirty="0"/>
              <a:t>This list provides recommendations</a:t>
            </a:r>
            <a:r>
              <a:rPr lang="en-US" baseline="0" dirty="0"/>
              <a:t> for routine vaccinations for cancer patients.</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39</a:t>
            </a:fld>
            <a:endParaRPr lang="en-US"/>
          </a:p>
        </p:txBody>
      </p:sp>
    </p:spTree>
    <p:extLst>
      <p:ext uri="{BB962C8B-B14F-4D97-AF65-F5344CB8AC3E}">
        <p14:creationId xmlns:p14="http://schemas.microsoft.com/office/powerpoint/2010/main" val="1918763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The primary care provider</a:t>
            </a:r>
            <a:r>
              <a:rPr lang="en-US" b="1" baseline="0" dirty="0">
                <a:cs typeface="Calibri"/>
              </a:rPr>
              <a:t> has an important</a:t>
            </a:r>
            <a:r>
              <a:rPr lang="en-US" b="1" dirty="0">
                <a:cs typeface="Calibri"/>
              </a:rPr>
              <a:t> role in cancer survivorship and includes the following:</a:t>
            </a:r>
          </a:p>
          <a:p>
            <a:pPr marL="171450" indent="-171450">
              <a:buFont typeface="Arial"/>
              <a:buChar char="•"/>
            </a:pPr>
            <a:r>
              <a:rPr lang="en-US" dirty="0">
                <a:cs typeface="Calibri"/>
              </a:rPr>
              <a:t>Acknowledging impact of cancer and cancer treatment side effects</a:t>
            </a:r>
          </a:p>
          <a:p>
            <a:pPr marL="171450" indent="-171450">
              <a:buFont typeface="Arial"/>
              <a:buChar char="•"/>
            </a:pPr>
            <a:r>
              <a:rPr lang="en-US" dirty="0">
                <a:cs typeface="Calibri"/>
              </a:rPr>
              <a:t>Enforcing appropriate screening and surveillance for cancer</a:t>
            </a:r>
          </a:p>
          <a:p>
            <a:pPr marL="171450" indent="-171450">
              <a:buFont typeface="Arial"/>
              <a:buChar char="•"/>
            </a:pPr>
            <a:r>
              <a:rPr lang="en-US" dirty="0">
                <a:cs typeface="Calibri"/>
              </a:rPr>
              <a:t>Educating patients on medical comorbidities</a:t>
            </a:r>
          </a:p>
          <a:p>
            <a:pPr marL="171450" indent="-171450">
              <a:buFont typeface="Arial"/>
              <a:buChar char="•"/>
            </a:pPr>
            <a:r>
              <a:rPr lang="en-US" dirty="0">
                <a:cs typeface="Calibri"/>
              </a:rPr>
              <a:t>Empowering patients to address overall health and wellness, including routine preventative health</a:t>
            </a:r>
          </a:p>
          <a:p>
            <a:pPr marL="171450" indent="-171450">
              <a:buFont typeface="Arial"/>
              <a:buChar char="•"/>
            </a:pPr>
            <a:r>
              <a:rPr lang="en-US" dirty="0">
                <a:cs typeface="Calibri"/>
              </a:rPr>
              <a:t>And screening and referring for psychosocial needs</a:t>
            </a: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40</a:t>
            </a:fld>
            <a:endParaRPr lang="en-US"/>
          </a:p>
        </p:txBody>
      </p:sp>
    </p:spTree>
    <p:extLst>
      <p:ext uri="{BB962C8B-B14F-4D97-AF65-F5344CB8AC3E}">
        <p14:creationId xmlns:p14="http://schemas.microsoft.com/office/powerpoint/2010/main" val="145329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F349961-FFA9-429F-A46D-5BDE8043FF03}" type="slidenum">
              <a:rPr lang="en-US" smtClean="0"/>
              <a:pPr/>
              <a:t>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some of these elements mentioned on the previous slide are addressed by the primary care providers everyday, cancer survivors are a unique population that presents unique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dirty="0"/>
              <a:t>The</a:t>
            </a:r>
            <a:r>
              <a:rPr lang="en-US" baseline="0" dirty="0"/>
              <a:t> c</a:t>
            </a:r>
            <a:r>
              <a:rPr lang="en-US" dirty="0"/>
              <a:t>ancer survivor population has been growing significantly in the US</a:t>
            </a:r>
            <a:r>
              <a:rPr lang="en-US" baseline="0" dirty="0"/>
              <a:t>. In 2019, the estimated number of cancer survivors living in the United States was about 16.9 million. It is projected that the number will increase </a:t>
            </a:r>
            <a:r>
              <a:rPr lang="en-US" sz="1200" b="0" i="0" kern="1200" dirty="0">
                <a:solidFill>
                  <a:schemeClr val="tx1"/>
                </a:solidFill>
                <a:effectLst/>
                <a:latin typeface="+mn-lt"/>
                <a:ea typeface="+mn-ea"/>
                <a:cs typeface="+mn-cs"/>
              </a:rPr>
              <a:t>to 22.2 million by 2030.</a:t>
            </a:r>
          </a:p>
          <a:p>
            <a:pPr eaLnBrk="1" hangingPunct="1"/>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2567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Welcome to the presentation on </a:t>
            </a:r>
            <a:r>
              <a:rPr lang="en-US" sz="1200" dirty="0"/>
              <a:t>The Importance of Health and Wellness in Cancer Survivorship: Empowering Survivors to Live Well.</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am Jason Morrow, Nursing Supervisor, Oncology Rehabilitation at </a:t>
            </a:r>
            <a:r>
              <a:rPr lang="en-US" sz="1200" dirty="0" err="1"/>
              <a:t>Prisma</a:t>
            </a:r>
            <a:r>
              <a:rPr lang="en-US" sz="1200" dirty="0"/>
              <a:t> Health and</a:t>
            </a:r>
            <a:r>
              <a:rPr lang="en-US" sz="1200" baseline="0" dirty="0"/>
              <a:t> </a:t>
            </a:r>
            <a:r>
              <a:rPr lang="en-US" altLang="en-US" sz="1200" dirty="0"/>
              <a:t>Center for Integrative Oncology &amp; Survivorship.</a:t>
            </a:r>
          </a:p>
          <a:p>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47</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was supported by cooperative agreement from the CDC. It’s contents are solely the responsibility of the authors and do not necessarily represent the official views of the CDC. No industry funding was used to support this work.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48</a:t>
            </a:fld>
            <a:endParaRPr lang="en-US" dirty="0"/>
          </a:p>
        </p:txBody>
      </p:sp>
    </p:spTree>
    <p:extLst>
      <p:ext uri="{BB962C8B-B14F-4D97-AF65-F5344CB8AC3E}">
        <p14:creationId xmlns:p14="http://schemas.microsoft.com/office/powerpoint/2010/main" val="4039419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At the end of this presentation, you will be able to:</a:t>
            </a:r>
          </a:p>
          <a:p>
            <a:pPr marL="171450" indent="-171450">
              <a:buFont typeface="Arial" panose="020B0604020202020204" pitchFamily="34" charset="0"/>
              <a:buChar char="•"/>
              <a:defRPr/>
            </a:pPr>
            <a:r>
              <a:rPr lang="en-US" sz="1200" dirty="0"/>
              <a:t>Describe behaviors that increase risk of cancer recurrence and secondary cancers </a:t>
            </a:r>
          </a:p>
          <a:p>
            <a:pPr marL="171450" indent="-171450">
              <a:buFont typeface="Arial" panose="020B0604020202020204" pitchFamily="34" charset="0"/>
              <a:buChar char="•"/>
              <a:defRPr/>
            </a:pPr>
            <a:r>
              <a:rPr lang="en-US" sz="1200" dirty="0"/>
              <a:t>Identify strategies for people with a history of cancer to reduce risk of secondary cancers</a:t>
            </a:r>
          </a:p>
          <a:p>
            <a:pPr marL="171450" indent="-171450">
              <a:buFont typeface="Arial" panose="020B0604020202020204" pitchFamily="34" charset="0"/>
              <a:buChar char="•"/>
              <a:defRPr/>
            </a:pPr>
            <a:r>
              <a:rPr lang="en-US" sz="1200" dirty="0"/>
              <a:t>Identify psychosocial and physical challenges experienced by many cancer survivors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49</a:t>
            </a:fld>
            <a:endParaRPr lang="en-US" dirty="0"/>
          </a:p>
        </p:txBody>
      </p:sp>
    </p:spTree>
    <p:extLst>
      <p:ext uri="{BB962C8B-B14F-4D97-AF65-F5344CB8AC3E}">
        <p14:creationId xmlns:p14="http://schemas.microsoft.com/office/powerpoint/2010/main" val="292581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3E64ACA-6B29-4448-8AA2-411D381FD9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AA6DE38-8796-4373-8EAD-A493C50CC2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number of cancer survivors has been increasing </a:t>
            </a:r>
            <a:r>
              <a:rPr lang="en-US" altLang="en-US" baseline="0" dirty="0"/>
              <a:t>in the U.S., and globally. In 2019, it was estimated that there were 16.9 million cancer survivors in the U.S, with 67% having survived for at least 5 years after diagnosis and almost a quarter for at least 20 years after diagnosis of cancer. Due to an aging population, it is expected that the number of cancer survivors will increase to 22.1 million by 2030.</a:t>
            </a:r>
          </a:p>
          <a:p>
            <a:endParaRPr lang="en-US" altLang="en-US" baseline="0" dirty="0"/>
          </a:p>
          <a:p>
            <a:r>
              <a:rPr lang="en-US" dirty="0"/>
              <a:t>Currently, cancers of the prostate, colorectum, and melanoma of the skin are the three most prevalent among males. Breast, uterine, and colorectum are most prevalent among females.</a:t>
            </a:r>
            <a:endParaRPr lang="en-US" altLang="en-US" baseline="0" dirty="0"/>
          </a:p>
          <a:p>
            <a:endParaRPr lang="en-US" altLang="en-US" baseline="0" dirty="0"/>
          </a:p>
          <a:p>
            <a:r>
              <a:rPr lang="en-US" altLang="en-US" baseline="0" dirty="0"/>
              <a:t>The literature (published by the American Cancer Society) is a great resource for both providers and cancer survivors. It provides excellent information on; cancer staging, cancer treatment and common side effects, cancer survival and access to care, and information and statistical data on specific cancer types. The literature also covers important topics such as; navigating the cancer experience (treatment and supportive care), cancer rehabilitation, psychosocial care, palliative care, and long-term cancer survivorship.</a:t>
            </a:r>
          </a:p>
          <a:p>
            <a:endParaRPr lang="en-US" altLang="en-US" baseline="0" dirty="0"/>
          </a:p>
          <a:p>
            <a:r>
              <a:rPr lang="en-US" altLang="en-US" baseline="0" dirty="0"/>
              <a:t>The literature also includes recommendations on regaining and improving health after cancer treatment which in turn decrease a survivor’s risk of a second cancer. </a:t>
            </a:r>
            <a:endParaRPr lang="en-US" altLang="en-US" dirty="0"/>
          </a:p>
        </p:txBody>
      </p:sp>
      <p:sp>
        <p:nvSpPr>
          <p:cNvPr id="11268" name="Slide Number Placeholder 3">
            <a:extLst>
              <a:ext uri="{FF2B5EF4-FFF2-40B4-BE49-F238E27FC236}">
                <a16:creationId xmlns:a16="http://schemas.microsoft.com/office/drawing/2014/main" id="{D36088F9-A7FF-4DC9-A984-64E1AAC68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3F716A-73DF-4BA6-96AE-2240E6408B59}" type="slidenum">
              <a:rPr lang="en-US" altLang="en-US">
                <a:latin typeface="Arial" panose="020B0604020202020204" pitchFamily="34" charset="0"/>
              </a:rPr>
              <a:pPr>
                <a:spcBef>
                  <a:spcPct val="0"/>
                </a:spcBef>
              </a:pPr>
              <a:t>50</a:t>
            </a:fld>
            <a:endParaRPr lang="en-US" altLang="en-US"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214F11B-662A-485D-8BAF-80C878EAE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F7BA137-AB92-4F46-A96D-8E86B51E6F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200" dirty="0"/>
              <a:t>Cancer survivors may be at greater risk for developing secondary cancers and other chronic diseases, such as cardiovascular diseases and diabetes due to:</a:t>
            </a:r>
          </a:p>
          <a:p>
            <a:pPr marL="285750" indent="-285750" eaLnBrk="1" hangingPunct="1">
              <a:buFont typeface="Arial" pitchFamily="34" charset="0"/>
              <a:buChar char="•"/>
              <a:defRPr/>
            </a:pPr>
            <a:r>
              <a:rPr lang="en-US" sz="1200" dirty="0"/>
              <a:t>the (late) effects of treatment	</a:t>
            </a:r>
          </a:p>
          <a:p>
            <a:pPr marL="285750" indent="-285750" eaLnBrk="1" hangingPunct="1">
              <a:buFont typeface="Arial" pitchFamily="34" charset="0"/>
              <a:buChar char="•"/>
              <a:defRPr/>
            </a:pPr>
            <a:r>
              <a:rPr lang="en-US" sz="1200" dirty="0"/>
              <a:t>lifestyle behaviors</a:t>
            </a:r>
          </a:p>
          <a:p>
            <a:pPr marL="285750" indent="-285750" eaLnBrk="1" hangingPunct="1">
              <a:buFont typeface="Arial" pitchFamily="34" charset="0"/>
              <a:buChar char="•"/>
              <a:defRPr/>
            </a:pPr>
            <a:r>
              <a:rPr lang="en-US" sz="1200" dirty="0"/>
              <a:t>family history</a:t>
            </a:r>
          </a:p>
          <a:p>
            <a:pPr eaLnBrk="1" hangingPunct="1">
              <a:defRPr/>
            </a:pPr>
            <a:r>
              <a:rPr lang="en-US" sz="1200" dirty="0">
                <a:cs typeface="Times New Roman" pitchFamily="18" charset="0"/>
              </a:rPr>
              <a:t> </a:t>
            </a:r>
          </a:p>
          <a:p>
            <a:r>
              <a:rPr lang="en-US" altLang="en-US" dirty="0"/>
              <a:t>American Cancer Society has estimated that ½ of all cancer deaths could be prevented if people followed risk reduction and screening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Source Sans Pro" panose="020B0503030403020204" pitchFamily="34" charset="0"/>
                <a:ea typeface="+mn-ea"/>
                <a:cs typeface="+mn-cs"/>
              </a:rPr>
              <a:t>Aging</a:t>
            </a:r>
            <a:r>
              <a:rPr kumimoji="0" lang="en-US" sz="1200" b="0" i="0" u="none" strike="noStrike" kern="1200" cap="none" spc="0" normalizeH="0" baseline="0" noProof="0" dirty="0">
                <a:ln>
                  <a:noFill/>
                </a:ln>
                <a:effectLst/>
                <a:uLnTx/>
                <a:uFillTx/>
                <a:latin typeface="Source Sans Pro" panose="020B0503030403020204" pitchFamily="34" charset="0"/>
                <a:ea typeface="+mn-ea"/>
                <a:cs typeface="+mn-cs"/>
              </a:rPr>
              <a:t>: When you have a first cancer can matter too. For example, survivors of childhood cancers can develop second cancers from some effects of treatment or because of hereditary or genetic problems. And, because a person's risk for cancer generally goes up as they age, an unrelated new cancer may develop later in a cancer survivor's life.</a:t>
            </a:r>
            <a:endParaRPr kumimoji="0" lang="en-US" altLang="en-US" sz="1200" b="0" i="0" u="none" strike="noStrike" kern="1200" cap="none" spc="0" normalizeH="0" baseline="0" noProof="0" dirty="0">
              <a:ln>
                <a:noFill/>
              </a:ln>
              <a:effectLst/>
              <a:uLnTx/>
              <a:uFillTx/>
              <a:latin typeface="Calibri"/>
              <a:ea typeface="+mn-ea"/>
              <a:cs typeface="+mn-cs"/>
            </a:endParaRPr>
          </a:p>
          <a:p>
            <a:r>
              <a:rPr lang="en-US" altLang="en-US" b="1" dirty="0"/>
              <a:t>Cancer Treatment: </a:t>
            </a:r>
            <a:r>
              <a:rPr lang="en-US" altLang="en-US" b="0" dirty="0"/>
              <a:t>some chemotherapy drugs are toxic to the heart and lungs and ongoing monitoring is recommended based on drug and dosage delivered. Ionizing radiation including radon gas in homes, medical radiation used in diagnostic studies, and treatment radiation all can potentially cause a secondary cancer</a:t>
            </a:r>
          </a:p>
          <a:p>
            <a:r>
              <a:rPr lang="en-US" altLang="en-US" b="1" dirty="0"/>
              <a:t>Tobacco</a:t>
            </a:r>
            <a:r>
              <a:rPr lang="en-US" altLang="en-US" dirty="0"/>
              <a:t>: Scientists believe that cigarette smoking causes about 30% of all cancer deaths in the United States. Tobacco use of any kind can raise the risk of developing cancer, and for those undergoing treatment it can potentially lower the effectiveness of treatment </a:t>
            </a:r>
          </a:p>
          <a:p>
            <a:r>
              <a:rPr lang="en-US" b="1" i="0" dirty="0">
                <a:effectLst/>
                <a:latin typeface="Open Sans"/>
              </a:rPr>
              <a:t>Diet: </a:t>
            </a:r>
            <a:r>
              <a:rPr lang="en-US" b="0" i="0" dirty="0">
                <a:effectLst/>
                <a:latin typeface="Noto Sans"/>
              </a:rPr>
              <a:t>Although research has shown that cancer cells consume more sugar (glucose) than normal cells, no studies have shown that eating sugar will make your cancer worse or that, if you stop eating sugar, your cancer will shrink or disappear. However, a high-sugar diet may contribute to excess weight gain, and obesity is associated with an increased risk of developing several types of cancer.</a:t>
            </a:r>
            <a:endParaRPr lang="en-US" b="1" i="0" dirty="0">
              <a:effectLst/>
              <a:latin typeface="Open Sans"/>
            </a:endParaRPr>
          </a:p>
          <a:p>
            <a:r>
              <a:rPr lang="en-US" b="1" i="0" dirty="0">
                <a:effectLst/>
                <a:latin typeface="Open Sans"/>
              </a:rPr>
              <a:t>Alcohol: </a:t>
            </a:r>
            <a:r>
              <a:rPr lang="en-US" b="0" i="0" dirty="0">
                <a:effectLst/>
                <a:latin typeface="Open Sans"/>
              </a:rPr>
              <a:t>studies show drinking alcohol is linked to an increased risk of oral, esophageal, breast, liver, and colorectal cancer </a:t>
            </a:r>
          </a:p>
          <a:p>
            <a:pPr algn="l" rtl="0" fontAlgn="base">
              <a:buFont typeface="Arial" panose="020B0604020202020204" pitchFamily="34" charset="0"/>
              <a:buNone/>
            </a:pPr>
            <a:r>
              <a:rPr lang="en-US" b="1" i="0" dirty="0">
                <a:effectLst/>
                <a:latin typeface="Open Sans"/>
              </a:rPr>
              <a:t>Physical Inactivity: </a:t>
            </a:r>
            <a:r>
              <a:rPr lang="en-US" b="0" i="0" dirty="0">
                <a:effectLst/>
                <a:latin typeface="Noto Sans"/>
              </a:rPr>
              <a:t>Studies show that people who are physically active have a lower risk of certain cancers than those who are not. Obesity is linked to higher risk of post-menopausal breast, colorectal, esophageal, endometrial, kidney, pancreatic, liver, and gallbladder cancers. </a:t>
            </a:r>
          </a:p>
          <a:p>
            <a:r>
              <a:rPr lang="en-US" b="1" i="0" dirty="0">
                <a:effectLst/>
                <a:latin typeface="Open Sans"/>
              </a:rPr>
              <a:t>Environmental: </a:t>
            </a:r>
            <a:r>
              <a:rPr lang="en-US" b="0" i="0" dirty="0">
                <a:effectLst/>
                <a:latin typeface="Noto Sans"/>
              </a:rPr>
              <a:t>Being exposed to chemicals and other substances in the environment has been linked to some cancers. Links between air pollution and cancer risk have been found. These include links between lung cancer and second-hand smoke, outdoor air pollution, and asbestos</a:t>
            </a:r>
            <a:endParaRPr lang="en-US" b="1" i="0" dirty="0">
              <a:effectLst/>
              <a:latin typeface="Open Sans"/>
            </a:endParaRPr>
          </a:p>
          <a:p>
            <a:r>
              <a:rPr lang="en-US" b="1" i="0" dirty="0">
                <a:effectLst/>
                <a:latin typeface="Open Sans"/>
              </a:rPr>
              <a:t>Family History/Genetics</a:t>
            </a:r>
            <a:r>
              <a:rPr lang="en-US" b="0" i="0" dirty="0">
                <a:effectLst/>
                <a:latin typeface="Open Sans"/>
              </a:rPr>
              <a:t>: In some cases, cancer is driven by a genetic mutation that puts patients at higher risk for other types of cancer, so it's important to know whether they have that risk. For example, if there is a personal or family history of breast cancer and they carry the BRCA2 mutation a plan for additional cancer screening across the lifespan would be warranted. </a:t>
            </a:r>
            <a:endParaRPr lang="en-US" altLang="en-US" dirty="0"/>
          </a:p>
          <a:p>
            <a:r>
              <a:rPr lang="en-US" altLang="en-US" b="1" dirty="0"/>
              <a:t>Lack of follow-up care</a:t>
            </a:r>
            <a:r>
              <a:rPr lang="en-US" altLang="en-US" dirty="0"/>
              <a:t>: Multi-factorial </a:t>
            </a:r>
          </a:p>
          <a:p>
            <a:endParaRPr lang="en-US" altLang="en-US" dirty="0"/>
          </a:p>
          <a:p>
            <a:r>
              <a:rPr lang="en-US" altLang="en-US" dirty="0"/>
              <a:t>Clinicians can play a key role in helping cancer survivors reduce their risks.</a:t>
            </a:r>
          </a:p>
          <a:p>
            <a:pPr eaLnBrk="1" hangingPunct="1">
              <a:defRPr/>
            </a:pPr>
            <a:r>
              <a:rPr lang="en-US" sz="1200" dirty="0"/>
              <a:t> </a:t>
            </a:r>
            <a:endParaRPr lang="en-US" altLang="en-US" dirty="0"/>
          </a:p>
        </p:txBody>
      </p:sp>
      <p:sp>
        <p:nvSpPr>
          <p:cNvPr id="13316" name="Slide Number Placeholder 3">
            <a:extLst>
              <a:ext uri="{FF2B5EF4-FFF2-40B4-BE49-F238E27FC236}">
                <a16:creationId xmlns:a16="http://schemas.microsoft.com/office/drawing/2014/main" id="{7317FC60-39AF-491A-BA42-8B4410B4A6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F37786-6C4C-4807-8848-53220231EB8B}" type="slidenum">
              <a:rPr lang="en-US" altLang="en-US">
                <a:latin typeface="Arial" panose="020B0604020202020204" pitchFamily="34" charset="0"/>
              </a:rPr>
              <a:pPr>
                <a:spcBef>
                  <a:spcPct val="0"/>
                </a:spcBef>
              </a:pPr>
              <a:t>51</a:t>
            </a:fld>
            <a:endParaRPr lang="en-US" altLang="en-US"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B5D9A0-9094-4194-8E24-A542133CD4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33C492A-1F87-4112-A428-CF34719B8B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i="0" dirty="0">
                <a:solidFill>
                  <a:srgbClr val="2E2E2E"/>
                </a:solidFill>
                <a:effectLst/>
                <a:latin typeface="Noto Sans"/>
              </a:rPr>
              <a:t>Tobacco use is strongly linked to an increased risk for many kinds of cancer. Smoking cigarettes is the leading cause of the following types of cancer:</a:t>
            </a:r>
          </a:p>
          <a:p>
            <a:endParaRPr lang="en-US" altLang="en-US" b="0" i="0" dirty="0">
              <a:solidFill>
                <a:srgbClr val="2E2E2E"/>
              </a:solidFill>
              <a:effectLst/>
              <a:latin typeface="Noto Sans"/>
            </a:endParaRP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Mouth and throat</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Esophagus</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Larynx</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Lung</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Liver</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Stomach</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Urinary bladder</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Colon and rectum</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Uterine cervix</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Pancreas</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Kidney</a:t>
            </a:r>
          </a:p>
          <a:p>
            <a:pPr marL="171450" indent="-171450" eaLnBrk="1" hangingPunct="1">
              <a:buFont typeface="Arial" panose="020B0604020202020204" pitchFamily="34" charset="0"/>
              <a:buChar char="•"/>
            </a:pPr>
            <a:r>
              <a:rPr lang="en-US" altLang="en-US" sz="1200" dirty="0">
                <a:ea typeface="ＭＳ Ｐゴシック" panose="020B0600070205080204" pitchFamily="34" charset="-128"/>
              </a:rPr>
              <a:t>Acute myeloid leukemia</a:t>
            </a:r>
          </a:p>
          <a:p>
            <a:endParaRPr lang="en-US" altLang="en-US" dirty="0"/>
          </a:p>
        </p:txBody>
      </p:sp>
      <p:sp>
        <p:nvSpPr>
          <p:cNvPr id="19460" name="Slide Number Placeholder 3">
            <a:extLst>
              <a:ext uri="{FF2B5EF4-FFF2-40B4-BE49-F238E27FC236}">
                <a16:creationId xmlns:a16="http://schemas.microsoft.com/office/drawing/2014/main" id="{A19BCDF6-EE23-4F47-9509-1E14955E8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DD524A-2F6A-4882-86A0-8EA9F4BF78E8}" type="slidenum">
              <a:rPr lang="en-US" altLang="en-US">
                <a:latin typeface="Arial" panose="020B0604020202020204" pitchFamily="34" charset="0"/>
              </a:rPr>
              <a:pPr>
                <a:spcBef>
                  <a:spcPct val="0"/>
                </a:spcBef>
              </a:pPr>
              <a:t>52</a:t>
            </a:fld>
            <a:endParaRPr lang="en-US" altLang="en-US" dirty="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1E5B85-6920-47B8-92B9-553190D07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41BF3AF-5EE0-4A6C-AFD5-D23C8B492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Tobacco has</a:t>
            </a:r>
            <a:r>
              <a:rPr lang="en-US" baseline="0" dirty="0"/>
              <a:t> detrimental effects on health and may cause various types of cardiovascular diseases,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Cerebrovascular Diseases (Stroke)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Peripheral Arterial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Coronary Heart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Atherosclerosis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Aneurism</a:t>
            </a:r>
          </a:p>
          <a:p>
            <a:pPr marL="171450" indent="-171450">
              <a:buFont typeface="Arial" panose="020B0604020202020204" pitchFamily="34" charset="0"/>
              <a:buChar char="•"/>
            </a:pPr>
            <a:endParaRPr lang="en-US" baseline="0" dirty="0"/>
          </a:p>
          <a:p>
            <a:endParaRPr lang="en-US" baseline="0" dirty="0"/>
          </a:p>
          <a:p>
            <a:r>
              <a:rPr lang="en-US" dirty="0"/>
              <a:t>Cardiovascular disease is the single largest cause of death in the United States, it has been reported that it kills more than 800,000 people a year.</a:t>
            </a:r>
            <a:endParaRPr lang="en-US" altLang="en-US" dirty="0"/>
          </a:p>
          <a:p>
            <a:endParaRPr lang="en-US" altLang="en-US" dirty="0"/>
          </a:p>
          <a:p>
            <a:endParaRPr lang="en-US" altLang="en-US" kern="1200" dirty="0">
              <a:solidFill>
                <a:schemeClr val="tx1"/>
              </a:solidFill>
              <a:effectLst/>
              <a:latin typeface="+mn-lt"/>
              <a:ea typeface="+mn-ea"/>
              <a:cs typeface="+mn-cs"/>
            </a:endParaRPr>
          </a:p>
        </p:txBody>
      </p:sp>
      <p:sp>
        <p:nvSpPr>
          <p:cNvPr id="21508" name="Slide Number Placeholder 3">
            <a:extLst>
              <a:ext uri="{FF2B5EF4-FFF2-40B4-BE49-F238E27FC236}">
                <a16:creationId xmlns:a16="http://schemas.microsoft.com/office/drawing/2014/main" id="{B9E8FEF7-56A0-45A3-9209-6DE954CB59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05F8CE-8D91-4797-B3A5-A8047D60F8F1}" type="slidenum">
              <a:rPr lang="en-US" altLang="en-US">
                <a:latin typeface="Arial" panose="020B0604020202020204" pitchFamily="34" charset="0"/>
              </a:rPr>
              <a:pPr>
                <a:spcBef>
                  <a:spcPct val="0"/>
                </a:spcBef>
              </a:pPr>
              <a:t>53</a:t>
            </a:fld>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6BCC693-3E0F-4CB4-A312-62D56B7478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1EFF675-61FB-45C6-82E2-0BF1BA831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en-US" b="0" dirty="0">
                <a:ea typeface="ＭＳ Ｐゴシック" panose="020B0600070205080204" pitchFamily="34" charset="-128"/>
              </a:rPr>
              <a:t>Tobacco may also cause the following respiratory diseases: </a:t>
            </a:r>
            <a:endParaRPr lang="en-US" altLang="en-US" b="0" dirty="0"/>
          </a:p>
          <a:p>
            <a:pPr marL="171450" indent="-171450">
              <a:buFontTx/>
              <a:buChar char="-"/>
            </a:pPr>
            <a:r>
              <a:rPr lang="en-US" altLang="en-US" dirty="0"/>
              <a:t>COPD: is usually</a:t>
            </a:r>
            <a:r>
              <a:rPr lang="en-US" altLang="en-US" baseline="0" dirty="0"/>
              <a:t> caused by lung injury due to smoking. </a:t>
            </a:r>
          </a:p>
          <a:p>
            <a:pPr marL="171450" indent="-171450">
              <a:buFontTx/>
              <a:buChar char="-"/>
            </a:pPr>
            <a:r>
              <a:rPr lang="en-US" altLang="en-US" dirty="0"/>
              <a:t>Lung cancer: tobacco is the primary cause of lung cancer, and it</a:t>
            </a:r>
            <a:r>
              <a:rPr lang="en-US" altLang="en-US" baseline="0" dirty="0"/>
              <a:t> is estimated that it contributes to 2/3 of lung cancer deaths worldwide. </a:t>
            </a:r>
          </a:p>
          <a:p>
            <a:pPr marL="171450" indent="-171450">
              <a:buFontTx/>
              <a:buChar char="-"/>
            </a:pPr>
            <a:r>
              <a:rPr lang="en-US" altLang="en-US" baseline="0" dirty="0"/>
              <a:t>Tuberculosis: while tuberculosis or TB is not as prevalent in the U.S., there is still a high number of people suffering from this disease all over the world. The researchers have found a clear association between smoking and TB. </a:t>
            </a:r>
          </a:p>
          <a:p>
            <a:pPr marL="171450" indent="-171450">
              <a:buFontTx/>
              <a:buChar char="-"/>
            </a:pPr>
            <a:r>
              <a:rPr lang="en-US" altLang="en-US" baseline="0" dirty="0"/>
              <a:t>Asthma: finally, exposure to smoking at an early age may lead to asthma later in life.</a:t>
            </a:r>
            <a:endParaRPr lang="en-US" altLang="en-US" dirty="0"/>
          </a:p>
        </p:txBody>
      </p:sp>
      <p:sp>
        <p:nvSpPr>
          <p:cNvPr id="23556" name="Slide Number Placeholder 3">
            <a:extLst>
              <a:ext uri="{FF2B5EF4-FFF2-40B4-BE49-F238E27FC236}">
                <a16:creationId xmlns:a16="http://schemas.microsoft.com/office/drawing/2014/main" id="{F144BAEB-B606-45C1-9048-24DD348449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A806D8-D4CC-45D2-9A0B-B27E6B1A9D3C}" type="slidenum">
              <a:rPr lang="en-US" altLang="en-US">
                <a:latin typeface="Arial" panose="020B0604020202020204" pitchFamily="34" charset="0"/>
              </a:rPr>
              <a:pPr>
                <a:spcBef>
                  <a:spcPct val="0"/>
                </a:spcBef>
              </a:pPr>
              <a:t>54</a:t>
            </a:fld>
            <a:endParaRPr lang="en-US" altLang="en-US"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non-smokers are exposed to secondhand smoke it is called involuntary or passive smoking. Non-smokers breathe in the same nicotine and toxic chemicals a smoker does. Secondhand smoke causes lung cancer in people who have never smoked. There is evidence that secondhand smoke can be linked to larynx, nasopharynx, nasal sinus, and breast cancers.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Secondhand smoke has physiological effects similar to those of active smoke: increased arterial thickening and decreased coronary flow. In addition, s</a:t>
            </a:r>
            <a:r>
              <a:rPr lang="en-US" altLang="en-US" kern="1200" dirty="0">
                <a:solidFill>
                  <a:schemeClr val="tx1"/>
                </a:solidFill>
                <a:effectLst/>
                <a:latin typeface="+mn-lt"/>
                <a:ea typeface="+mn-ea"/>
                <a:cs typeface="+mn-cs"/>
              </a:rPr>
              <a:t>econdhand smoke increases the risk for stroke by 20-30% and causes more than 8,000 deaths from stroke annually</a:t>
            </a:r>
          </a:p>
          <a:p>
            <a:endParaRPr lang="en-US"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In the United States, more than 7,300 nonsmokers die each year from lung cancer caused by secondhand smoke.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55</a:t>
            </a:fld>
            <a:endParaRPr lang="en-US" dirty="0"/>
          </a:p>
        </p:txBody>
      </p:sp>
    </p:spTree>
    <p:extLst>
      <p:ext uri="{BB962C8B-B14F-4D97-AF65-F5344CB8AC3E}">
        <p14:creationId xmlns:p14="http://schemas.microsoft.com/office/powerpoint/2010/main" val="1905957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EC44783-81D7-4FA9-97EF-A8B1A41E0E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3906C23-339C-4F5E-8064-A762F317D6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buFont typeface="Arial" panose="020B0604020202020204" pitchFamily="34" charset="0"/>
              <a:buNone/>
            </a:pPr>
            <a:r>
              <a:rPr lang="en-US" altLang="en-US" sz="1200" b="0" dirty="0">
                <a:latin typeface="Arial"/>
                <a:cs typeface="Arial"/>
              </a:rPr>
              <a:t>Impact of tobacco use on cancer survivors: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Reduces effectiveness of treatment: </a:t>
            </a:r>
            <a:r>
              <a:rPr lang="en-US" b="0" i="0" dirty="0">
                <a:effectLst/>
                <a:latin typeface="Open Sans" panose="020B0604020202020204" pitchFamily="34" charset="0"/>
              </a:rPr>
              <a:t>Poisons in cigarette smoke can weaken the body’s immune system, making it harder to kill cancer cells. </a:t>
            </a:r>
            <a:r>
              <a:rPr lang="en-US" dirty="0"/>
              <a:t> </a:t>
            </a:r>
          </a:p>
          <a:p>
            <a:pPr lvl="1">
              <a:buFont typeface="Arial" pitchFamily="34" charset="0"/>
              <a:buChar char="•"/>
              <a:defRPr/>
            </a:pPr>
            <a:r>
              <a:rPr lang="en-US" dirty="0"/>
              <a:t>Worsens side effects</a:t>
            </a:r>
          </a:p>
          <a:p>
            <a:pPr lvl="1">
              <a:buFont typeface="Arial" pitchFamily="34" charset="0"/>
              <a:buChar char="•"/>
              <a:defRPr/>
            </a:pPr>
            <a:r>
              <a:rPr lang="en-US" dirty="0"/>
              <a:t>Contributes to complications post-surgery (.e.g., poor wound healing)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Increases risk of primary cancer recurrence and second cancers: </a:t>
            </a:r>
            <a:r>
              <a:rPr lang="en-US" b="0" i="0" dirty="0">
                <a:effectLst/>
                <a:latin typeface="Open Sans" panose="020B0604020202020204" pitchFamily="34" charset="0"/>
              </a:rPr>
              <a:t>Poisons in tobacco smoke can damage or change a cell’s DNA. When DNA is damaged, a cell can begin growing out of control and create a cancer tumor</a:t>
            </a:r>
            <a:endParaRPr lang="en-US" dirty="0"/>
          </a:p>
          <a:p>
            <a:pPr lvl="1">
              <a:buFont typeface="Arial" pitchFamily="34" charset="0"/>
              <a:buChar char="•"/>
              <a:defRPr/>
            </a:pPr>
            <a:r>
              <a:rPr lang="en-US" dirty="0"/>
              <a:t>Reduces quality of life and survival</a:t>
            </a:r>
          </a:p>
          <a:p>
            <a:pPr lvl="1">
              <a:buFont typeface="Arial" pitchFamily="34" charset="0"/>
              <a:buChar char="•"/>
              <a:defRPr/>
            </a:pPr>
            <a:r>
              <a:rPr lang="en-US" dirty="0"/>
              <a:t>Contributes to financial burden: cost is approximately $11,000/year per smoking patient</a:t>
            </a:r>
          </a:p>
          <a:p>
            <a:pPr marL="457200" lvl="1" indent="0">
              <a:buFontTx/>
              <a:buNone/>
              <a:defRPr/>
            </a:pPr>
            <a:endParaRPr lang="en-US" dirty="0"/>
          </a:p>
          <a:p>
            <a:pPr marL="457200" lvl="1" indent="0">
              <a:buFontTx/>
              <a:buNone/>
              <a:defRPr/>
            </a:pPr>
            <a:endParaRPr lang="en-US" sz="1400" dirty="0"/>
          </a:p>
          <a:p>
            <a:pPr marL="457200" lvl="1" indent="0">
              <a:buFontTx/>
              <a:buNone/>
              <a:defRPr/>
            </a:pPr>
            <a:endParaRPr lang="en-US" sz="1400" dirty="0"/>
          </a:p>
          <a:p>
            <a:pPr marL="457200" lvl="1" indent="0">
              <a:buFontTx/>
              <a:buNone/>
              <a:defRPr/>
            </a:pPr>
            <a:endParaRPr lang="en-US" sz="1400" dirty="0"/>
          </a:p>
          <a:p>
            <a:pPr algn="l">
              <a:buFont typeface="Arial" panose="020B0604020202020204" pitchFamily="34" charset="0"/>
              <a:buNone/>
            </a:pPr>
            <a:endParaRPr lang="en-US" b="0" i="0" dirty="0">
              <a:effectLst/>
              <a:latin typeface="Open Sans" panose="020B0604020202020204" pitchFamily="34" charset="0"/>
            </a:endParaRPr>
          </a:p>
          <a:p>
            <a:endParaRPr lang="en-US" altLang="en-US" dirty="0"/>
          </a:p>
        </p:txBody>
      </p:sp>
      <p:sp>
        <p:nvSpPr>
          <p:cNvPr id="25604" name="Slide Number Placeholder 3">
            <a:extLst>
              <a:ext uri="{FF2B5EF4-FFF2-40B4-BE49-F238E27FC236}">
                <a16:creationId xmlns:a16="http://schemas.microsoft.com/office/drawing/2014/main" id="{B111692F-4E29-49EB-859D-D507CE7F35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14C9FD-B54C-48B7-9E07-222208594189}" type="slidenum">
              <a:rPr lang="en-US" altLang="en-US">
                <a:latin typeface="Arial" panose="020B0604020202020204" pitchFamily="34" charset="0"/>
              </a:rPr>
              <a:pPr>
                <a:spcBef>
                  <a:spcPct val="0"/>
                </a:spcBef>
              </a:pPr>
              <a:t>56</a:t>
            </a:fld>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important elements when it comes to empowering survivors to live well. This include prevention, prevention of the recurrence </a:t>
            </a:r>
            <a:r>
              <a:rPr lang="en-US" baseline="0" dirty="0"/>
              <a:t>of cancer, </a:t>
            </a:r>
            <a:r>
              <a:rPr lang="en-US" dirty="0"/>
              <a:t>prevention of </a:t>
            </a:r>
            <a:r>
              <a:rPr lang="en-US" baseline="0" dirty="0"/>
              <a:t>another primary cancer</a:t>
            </a:r>
            <a:r>
              <a:rPr lang="en-US" dirty="0"/>
              <a:t>,</a:t>
            </a:r>
            <a:r>
              <a:rPr lang="en-US" baseline="0" dirty="0"/>
              <a:t> and </a:t>
            </a:r>
            <a:r>
              <a:rPr lang="en-US" dirty="0"/>
              <a:t>also including </a:t>
            </a:r>
            <a:r>
              <a:rPr lang="en-US" baseline="0" dirty="0"/>
              <a:t>co-morbidities related to the treatment or independent</a:t>
            </a:r>
            <a:r>
              <a:rPr lang="en-US" dirty="0"/>
              <a:t> of the treatment.</a:t>
            </a:r>
          </a:p>
          <a:p>
            <a:endParaRPr lang="en-US" dirty="0"/>
          </a:p>
          <a:p>
            <a:r>
              <a:rPr lang="en-US" dirty="0"/>
              <a:t>Another elements is general wellness, and this includes diet, exercise, weight management, and psychological well-being.</a:t>
            </a:r>
            <a:endParaRPr lang="en-US" dirty="0">
              <a:cs typeface="Calibri"/>
            </a:endParaRPr>
          </a:p>
          <a:p>
            <a:endParaRPr lang="en-US" dirty="0"/>
          </a:p>
          <a:p>
            <a:r>
              <a:rPr lang="en-US" dirty="0"/>
              <a:t>A third element is surveillance and screening. </a:t>
            </a: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6</a:t>
            </a:fld>
            <a:endParaRPr lang="en-US" dirty="0"/>
          </a:p>
        </p:txBody>
      </p:sp>
    </p:spTree>
    <p:extLst>
      <p:ext uri="{BB962C8B-B14F-4D97-AF65-F5344CB8AC3E}">
        <p14:creationId xmlns:p14="http://schemas.microsoft.com/office/powerpoint/2010/main" val="2119716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following are recommendations</a:t>
            </a:r>
            <a:r>
              <a:rPr lang="en-US" baseline="0" dirty="0"/>
              <a:t> for providers to address tobacco use in cancer survivors:</a:t>
            </a:r>
            <a:endParaRPr lang="en-US" dirty="0"/>
          </a:p>
          <a:p>
            <a:pPr marL="171450" indent="-171450">
              <a:buFontTx/>
              <a:buChar char="-"/>
            </a:pPr>
            <a:endParaRPr lang="en-US" dirty="0"/>
          </a:p>
          <a:p>
            <a:pPr marL="171450" indent="-171450">
              <a:buFontTx/>
              <a:buChar char="-"/>
            </a:pPr>
            <a:r>
              <a:rPr lang="en-US" dirty="0"/>
              <a:t>Clarify the risk of tobacco use after cancer diagnosis and assess the willingness to quit</a:t>
            </a:r>
          </a:p>
          <a:p>
            <a:pPr marL="171450" indent="-171450">
              <a:buFontTx/>
              <a:buChar char="-"/>
            </a:pPr>
            <a:r>
              <a:rPr lang="en-US" dirty="0"/>
              <a:t>Provide patients with cessation tools:</a:t>
            </a:r>
          </a:p>
          <a:p>
            <a:pPr marL="0" indent="0">
              <a:buFontTx/>
              <a:buNone/>
            </a:pPr>
            <a:endParaRPr lang="en-US" dirty="0"/>
          </a:p>
          <a:p>
            <a:pPr marL="0" indent="0">
              <a:buFontTx/>
              <a:buNone/>
            </a:pPr>
            <a:r>
              <a:rPr lang="en-US" b="0" i="0" u="sng" dirty="0"/>
              <a:t>Tools</a:t>
            </a:r>
            <a:r>
              <a:rPr lang="en-US" dirty="0"/>
              <a:t>: </a:t>
            </a:r>
          </a:p>
          <a:p>
            <a:pPr marL="0" indent="0">
              <a:buFontTx/>
              <a:buNone/>
            </a:pPr>
            <a:r>
              <a:rPr lang="en-US" dirty="0"/>
              <a:t>Medications to reduce cravings to smoke (patches, gum, lozenges)</a:t>
            </a:r>
          </a:p>
          <a:p>
            <a:pPr marL="0" indent="0">
              <a:buFontTx/>
              <a:buNone/>
            </a:pPr>
            <a:r>
              <a:rPr lang="en-US" dirty="0"/>
              <a:t>FDA-approved cessation medication such as Buproprion and Varenicline</a:t>
            </a:r>
          </a:p>
          <a:p>
            <a:pPr marL="0" indent="0">
              <a:buFontTx/>
              <a:buNone/>
            </a:pPr>
            <a:r>
              <a:rPr lang="en-US" dirty="0"/>
              <a:t>Referral to counseling services (behavioral therapy) to provide support and strategies for coping with craving and withdrawal (face to face, group setting, virtual, or phone)</a:t>
            </a:r>
          </a:p>
          <a:p>
            <a:pPr marL="0" indent="0">
              <a:buFontTx/>
              <a:buNone/>
            </a:pPr>
            <a:endParaRPr lang="en-US" dirty="0"/>
          </a:p>
          <a:p>
            <a:pPr marL="0" indent="0">
              <a:buFontTx/>
              <a:buNone/>
            </a:pPr>
            <a:r>
              <a:rPr lang="en-US" u="sng" dirty="0"/>
              <a:t>Free resources</a:t>
            </a:r>
            <a:r>
              <a:rPr lang="en-US" dirty="0"/>
              <a:t>: 1-800- QUIT-NOW and smoke-free.gov</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Screen for distress and assess life challenges that may be</a:t>
            </a:r>
            <a:r>
              <a:rPr lang="en-US" baseline="0" dirty="0"/>
              <a:t> connected to tobacco dependence</a:t>
            </a:r>
            <a:endParaRPr lang="en-US" dirty="0"/>
          </a:p>
          <a:p>
            <a:r>
              <a:rPr lang="en-US" dirty="0"/>
              <a:t>- Follow-up with the patient</a:t>
            </a:r>
          </a:p>
        </p:txBody>
      </p:sp>
      <p:sp>
        <p:nvSpPr>
          <p:cNvPr id="4" name="Slide Number Placeholder 3"/>
          <p:cNvSpPr>
            <a:spLocks noGrp="1"/>
          </p:cNvSpPr>
          <p:nvPr>
            <p:ph type="sldNum" sz="quarter" idx="10"/>
          </p:nvPr>
        </p:nvSpPr>
        <p:spPr/>
        <p:txBody>
          <a:bodyPr/>
          <a:lstStyle/>
          <a:p>
            <a:fld id="{C86F15E9-0BE7-4FE3-9441-9D32F4679029}" type="slidenum">
              <a:rPr lang="en-US" smtClean="0"/>
              <a:pPr/>
              <a:t>57</a:t>
            </a:fld>
            <a:endParaRPr lang="en-US" dirty="0"/>
          </a:p>
        </p:txBody>
      </p:sp>
    </p:spTree>
    <p:extLst>
      <p:ext uri="{BB962C8B-B14F-4D97-AF65-F5344CB8AC3E}">
        <p14:creationId xmlns:p14="http://schemas.microsoft.com/office/powerpoint/2010/main" val="810992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27E38C0-D606-4C4E-8780-94B593DC20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54A652-C672-43FF-88B8-42D5310C02B9}" type="slidenum">
              <a:rPr lang="en-US" altLang="en-US">
                <a:latin typeface="Arial" panose="020B0604020202020204" pitchFamily="34" charset="0"/>
                <a:ea typeface="ＭＳ Ｐゴシック" panose="020B0600070205080204" pitchFamily="34" charset="-128"/>
              </a:rPr>
              <a:pPr>
                <a:spcBef>
                  <a:spcPct val="0"/>
                </a:spcBef>
              </a:pPr>
              <a:t>58</a:t>
            </a:fld>
            <a:endParaRPr lang="en-US" altLang="en-US" dirty="0">
              <a:latin typeface="Arial" panose="020B0604020202020204" pitchFamily="34" charset="0"/>
              <a:ea typeface="ＭＳ Ｐゴシック" panose="020B0600070205080204" pitchFamily="34" charset="-128"/>
            </a:endParaRPr>
          </a:p>
        </p:txBody>
      </p:sp>
      <p:sp>
        <p:nvSpPr>
          <p:cNvPr id="59395" name="Rectangle 2">
            <a:extLst>
              <a:ext uri="{FF2B5EF4-FFF2-40B4-BE49-F238E27FC236}">
                <a16:creationId xmlns:a16="http://schemas.microsoft.com/office/drawing/2014/main" id="{92197B22-B3FB-4CF4-9773-E43A959AC26F}"/>
              </a:ext>
            </a:extLst>
          </p:cNvPr>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4A156EA1-6D34-4347-B1E9-09AF94B86606}"/>
              </a:ext>
            </a:extLst>
          </p:cNvPr>
          <p:cNvSpPr>
            <a:spLocks noGrp="1" noChangeArrowheads="1"/>
          </p:cNvSpPr>
          <p:nvPr>
            <p:ph type="body" idx="1"/>
          </p:nvPr>
        </p:nvSpPr>
        <p:spPr bwMode="auto">
          <a:xfrm>
            <a:off x="914400" y="4414838"/>
            <a:ext cx="50292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Individuals</a:t>
            </a:r>
            <a:r>
              <a:rPr lang="en-US" altLang="en-US" baseline="0" dirty="0"/>
              <a:t> with history of cancer </a:t>
            </a:r>
            <a:r>
              <a:rPr lang="en-US" altLang="en-US" dirty="0"/>
              <a:t>should be encouraged to eat a healthy diet consistent with the ACS guidelines – mostly plant-based; variety of vegetables (dark green, red and orange, fiber-rich legumes) and fruit (a variety of colors); emphasis on whole rather than refined grains; choice of lean proteins</a:t>
            </a:r>
            <a:r>
              <a:rPr lang="en-US" altLang="en-US" baseline="0" dirty="0"/>
              <a:t> and low-fat diary and use of healthy fats; </a:t>
            </a:r>
            <a:r>
              <a:rPr lang="en-US" altLang="en-US" dirty="0"/>
              <a:t>limited amount of red and processed meats.</a:t>
            </a:r>
            <a:r>
              <a:rPr lang="en-US" altLang="en-US" baseline="0" dirty="0"/>
              <a:t> </a:t>
            </a:r>
            <a:endParaRPr lang="en-US" altLang="en-US" dirty="0"/>
          </a:p>
          <a:p>
            <a:pPr marL="0" lvl="1" indent="0">
              <a:buNone/>
              <a:defRPr/>
            </a:pPr>
            <a:endParaRPr lang="en-US" altLang="en-US" dirty="0"/>
          </a:p>
          <a:p>
            <a:pPr marL="0" lvl="1" indent="0">
              <a:buNone/>
              <a:defRPr/>
            </a:pPr>
            <a:r>
              <a:rPr lang="en-US" altLang="en-US" dirty="0"/>
              <a:t>Recent reviews suggest that diet and food choices may affect cancer progression, risk for recurrence, and overall survival among a variety of cancer survivor groups. In addition, eating healthy may help manage weight,</a:t>
            </a:r>
            <a:r>
              <a:rPr lang="en-US" altLang="en-US" baseline="0" dirty="0"/>
              <a:t> therefore</a:t>
            </a:r>
            <a:r>
              <a:rPr lang="en-US" altLang="en-US" dirty="0"/>
              <a:t> it is important</a:t>
            </a:r>
            <a:r>
              <a:rPr lang="en-US" altLang="en-US" baseline="0" dirty="0"/>
              <a:t> to a</a:t>
            </a:r>
            <a:r>
              <a:rPr lang="en-US" dirty="0"/>
              <a:t>chieve a dietary pattern that emphasizes nutritious, low calorie,</a:t>
            </a:r>
            <a:r>
              <a:rPr lang="en-US" baseline="0" dirty="0"/>
              <a:t> </a:t>
            </a:r>
            <a:r>
              <a:rPr lang="en-US" dirty="0"/>
              <a:t>plant foods, including vegetables, fruit and whole grains.</a:t>
            </a:r>
          </a:p>
          <a:p>
            <a:pPr eaLnBrk="1" hangingPunct="1">
              <a:spcBef>
                <a:spcPct val="0"/>
              </a:spcBef>
            </a:pPr>
            <a:endParaRPr lang="en-US" altLang="en-US" dirty="0"/>
          </a:p>
          <a:p>
            <a:pPr eaLnBrk="1" hangingPunct="1">
              <a:spcBef>
                <a:spcPct val="0"/>
              </a:spcBef>
            </a:pPr>
            <a:r>
              <a:rPr lang="en-US" altLang="en-US" dirty="0"/>
              <a:t>Please</a:t>
            </a:r>
            <a:r>
              <a:rPr lang="en-US" altLang="en-US" baseline="0" dirty="0"/>
              <a:t> note that t</a:t>
            </a:r>
            <a:r>
              <a:rPr lang="en-US" altLang="en-US" dirty="0"/>
              <a:t>he majority of these studies have focused on breast cancer, but more evidence has also emerged relative to colorectal and prostate cancer survivors.  </a:t>
            </a:r>
          </a:p>
          <a:p>
            <a:pPr eaLnBrk="1" hangingPunct="1">
              <a:spcBef>
                <a:spcPct val="0"/>
              </a:spcBef>
            </a:pPr>
            <a:endParaRPr lang="en-US" altLang="en-US" dirty="0"/>
          </a:p>
          <a:p>
            <a:pPr eaLnBrk="1" hangingPunct="1">
              <a:spcBef>
                <a:spcPct val="0"/>
              </a:spcBef>
            </a:pPr>
            <a:r>
              <a:rPr lang="en-US" altLang="en-US" dirty="0"/>
              <a:t>ACS Recommendations for Individual Choices</a:t>
            </a:r>
          </a:p>
          <a:p>
            <a:pPr eaLnBrk="1" hangingPunct="1">
              <a:spcBef>
                <a:spcPct val="0"/>
              </a:spcBef>
            </a:pPr>
            <a:r>
              <a:rPr lang="en-US" altLang="en-US" dirty="0"/>
              <a:t> </a:t>
            </a:r>
          </a:p>
          <a:p>
            <a:pPr eaLnBrk="1" hangingPunct="1">
              <a:spcBef>
                <a:spcPct val="0"/>
              </a:spcBef>
            </a:pPr>
            <a:r>
              <a:rPr lang="en-US" altLang="en-US" dirty="0"/>
              <a:t>1.        Eat a variety of healthful foods, with an emphasis on plant sources.</a:t>
            </a:r>
          </a:p>
          <a:p>
            <a:pPr eaLnBrk="1" hangingPunct="1">
              <a:spcBef>
                <a:spcPct val="0"/>
              </a:spcBef>
            </a:pPr>
            <a:r>
              <a:rPr lang="en-US" altLang="en-US" dirty="0"/>
              <a:t>·         Eat five or more servings of a variety of vegetables and fruits each day.  </a:t>
            </a:r>
          </a:p>
          <a:p>
            <a:pPr eaLnBrk="1" hangingPunct="1">
              <a:spcBef>
                <a:spcPct val="0"/>
              </a:spcBef>
            </a:pPr>
            <a:r>
              <a:rPr lang="en-US" altLang="en-US" dirty="0"/>
              <a:t>·         Eat other foods from plant sources several times each day.</a:t>
            </a:r>
          </a:p>
          <a:p>
            <a:pPr eaLnBrk="1" hangingPunct="1">
              <a:spcBef>
                <a:spcPct val="0"/>
              </a:spcBef>
            </a:pPr>
            <a:r>
              <a:rPr lang="en-US" altLang="en-US" dirty="0"/>
              <a:t>·         Limit consumption of red meats, especially those high in fat and processed.</a:t>
            </a:r>
          </a:p>
          <a:p>
            <a:pPr eaLnBrk="1" hangingPunct="1">
              <a:spcBef>
                <a:spcPct val="0"/>
              </a:spcBef>
            </a:pPr>
            <a:r>
              <a:rPr lang="en-US" altLang="en-US" dirty="0"/>
              <a:t>·         Choose foods that maintain a healthful weight.</a:t>
            </a:r>
          </a:p>
          <a:p>
            <a:pPr eaLnBrk="1" hangingPunct="1">
              <a:spcBef>
                <a:spcPct val="0"/>
              </a:spcBef>
            </a:pPr>
            <a:endParaRPr lang="en-US" altLang="en-US" dirty="0"/>
          </a:p>
        </p:txBody>
      </p:sp>
    </p:spTree>
    <p:extLst>
      <p:ext uri="{BB962C8B-B14F-4D97-AF65-F5344CB8AC3E}">
        <p14:creationId xmlns:p14="http://schemas.microsoft.com/office/powerpoint/2010/main" val="85951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27E38C0-D606-4C4E-8780-94B593DC20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54A652-C672-43FF-88B8-42D5310C02B9}" type="slidenum">
              <a:rPr lang="en-US" altLang="en-US">
                <a:latin typeface="Arial" panose="020B0604020202020204" pitchFamily="34" charset="0"/>
                <a:ea typeface="ＭＳ Ｐゴシック" panose="020B0600070205080204" pitchFamily="34" charset="-128"/>
              </a:rPr>
              <a:pPr>
                <a:spcBef>
                  <a:spcPct val="0"/>
                </a:spcBef>
              </a:pPr>
              <a:t>59</a:t>
            </a:fld>
            <a:endParaRPr lang="en-US" altLang="en-US" dirty="0">
              <a:latin typeface="Arial" panose="020B0604020202020204" pitchFamily="34" charset="0"/>
              <a:ea typeface="ＭＳ Ｐゴシック" panose="020B0600070205080204" pitchFamily="34" charset="-128"/>
            </a:endParaRPr>
          </a:p>
        </p:txBody>
      </p:sp>
      <p:sp>
        <p:nvSpPr>
          <p:cNvPr id="59395" name="Rectangle 2">
            <a:extLst>
              <a:ext uri="{FF2B5EF4-FFF2-40B4-BE49-F238E27FC236}">
                <a16:creationId xmlns:a16="http://schemas.microsoft.com/office/drawing/2014/main" id="{92197B22-B3FB-4CF4-9773-E43A959AC26F}"/>
              </a:ext>
            </a:extLst>
          </p:cNvPr>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4A156EA1-6D34-4347-B1E9-09AF94B86606}"/>
              </a:ext>
            </a:extLst>
          </p:cNvPr>
          <p:cNvSpPr>
            <a:spLocks noGrp="1" noChangeArrowheads="1"/>
          </p:cNvSpPr>
          <p:nvPr>
            <p:ph type="body" idx="1"/>
          </p:nvPr>
        </p:nvSpPr>
        <p:spPr bwMode="auto">
          <a:xfrm>
            <a:off x="914400" y="4414838"/>
            <a:ext cx="50292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buNone/>
              <a:defRPr/>
            </a:pPr>
            <a:r>
              <a:rPr lang="en-US" altLang="en-US" dirty="0"/>
              <a:t>ACS guidelines</a:t>
            </a:r>
            <a:r>
              <a:rPr lang="en-US" altLang="en-US" baseline="0" dirty="0"/>
              <a:t> recommend that the following foods should be limited or avoided for cancer survivors.</a:t>
            </a:r>
          </a:p>
          <a:p>
            <a:pPr marL="342900" lvl="1" indent="-342900">
              <a:buFont typeface="Arial" panose="020B0604020202020204" pitchFamily="34" charset="0"/>
              <a:buChar char="•"/>
              <a:defRPr/>
            </a:pPr>
            <a:r>
              <a:rPr lang="en-US" sz="1200" dirty="0"/>
              <a:t>Processed foods: bacon, sausages, hot dogs</a:t>
            </a:r>
          </a:p>
          <a:p>
            <a:pPr marL="342900" lvl="1" indent="-342900">
              <a:buFont typeface="Arial" panose="020B0604020202020204" pitchFamily="34" charset="0"/>
              <a:buChar char="•"/>
              <a:defRPr/>
            </a:pPr>
            <a:r>
              <a:rPr lang="en-US" sz="1200" dirty="0"/>
              <a:t>Red meats: beef, pork, lamb</a:t>
            </a:r>
          </a:p>
          <a:p>
            <a:pPr marL="342900" lvl="1" indent="-342900">
              <a:buFont typeface="Arial" panose="020B0604020202020204" pitchFamily="34" charset="0"/>
              <a:buChar char="•"/>
              <a:defRPr/>
            </a:pPr>
            <a:r>
              <a:rPr lang="en-US" sz="1200" dirty="0"/>
              <a:t>Foods/beverages high in sugar: sugary deserts, soft drinks, fruit drinks</a:t>
            </a:r>
          </a:p>
          <a:p>
            <a:pPr marL="342900" lvl="1" indent="-342900">
              <a:buFont typeface="Arial" panose="020B0604020202020204" pitchFamily="34" charset="0"/>
              <a:buChar char="•"/>
              <a:defRPr/>
            </a:pPr>
            <a:r>
              <a:rPr lang="en-US" sz="1200" dirty="0"/>
              <a:t>Highly processed foods: French fries, frozen entrées like pizza</a:t>
            </a:r>
          </a:p>
          <a:p>
            <a:pPr marL="342900" lvl="1" indent="-342900">
              <a:buFont typeface="Arial" panose="020B0604020202020204" pitchFamily="34" charset="0"/>
              <a:buChar char="•"/>
              <a:defRPr/>
            </a:pPr>
            <a:r>
              <a:rPr lang="en-US" sz="1200" dirty="0"/>
              <a:t>Refined grain products: white bread and white rice</a:t>
            </a:r>
          </a:p>
          <a:p>
            <a:pPr marL="342900" lvl="1" indent="-342900">
              <a:buFont typeface="Arial" panose="020B0604020202020204" pitchFamily="34" charset="0"/>
              <a:buChar char="•"/>
              <a:defRPr/>
            </a:pPr>
            <a:endParaRPr lang="en-US" dirty="0"/>
          </a:p>
          <a:p>
            <a:pPr marL="342900" lvl="1" indent="-342900">
              <a:buFont typeface="Arial" panose="020B0604020202020204" pitchFamily="34" charset="0"/>
              <a:buChar char="•"/>
              <a:defRPr/>
            </a:pPr>
            <a:endParaRPr lang="en-US" sz="1200" dirty="0"/>
          </a:p>
          <a:p>
            <a:pPr marL="0" lvl="1">
              <a:defRPr/>
            </a:pPr>
            <a:r>
              <a:rPr lang="en-US" sz="1200" dirty="0"/>
              <a:t>ACS Recommendations for Individual Choices</a:t>
            </a:r>
          </a:p>
          <a:p>
            <a:pPr marL="0" lvl="1">
              <a:defRPr/>
            </a:pPr>
            <a:r>
              <a:rPr lang="en-US" sz="1200" dirty="0"/>
              <a:t> </a:t>
            </a:r>
          </a:p>
          <a:p>
            <a:pPr marL="0" lvl="1">
              <a:defRPr/>
            </a:pPr>
            <a:r>
              <a:rPr lang="en-US" sz="1200" dirty="0"/>
              <a:t>1.        Eat a variety of healthful foods, with an emphasis on plant sources.</a:t>
            </a:r>
          </a:p>
          <a:p>
            <a:pPr marL="0" lvl="1">
              <a:defRPr/>
            </a:pPr>
            <a:r>
              <a:rPr lang="en-US" sz="1200" dirty="0"/>
              <a:t>·         Eat five or more servings of a variety of vegetables and fruits each day.  </a:t>
            </a:r>
          </a:p>
          <a:p>
            <a:pPr marL="0" lvl="1">
              <a:defRPr/>
            </a:pPr>
            <a:r>
              <a:rPr lang="en-US" sz="1200" dirty="0"/>
              <a:t>·         Eat other foods from plant sources several times each day.</a:t>
            </a:r>
          </a:p>
          <a:p>
            <a:pPr marL="0" lvl="1">
              <a:defRPr/>
            </a:pPr>
            <a:r>
              <a:rPr lang="en-US" sz="1200" dirty="0"/>
              <a:t>·         Limit consumption of red meats, especially those high in fat and processed.</a:t>
            </a:r>
          </a:p>
          <a:p>
            <a:pPr marL="0" lvl="1">
              <a:defRPr/>
            </a:pPr>
            <a:r>
              <a:rPr lang="en-US" sz="1200" dirty="0"/>
              <a:t>·         Choose foods that maintain a healthful weight.</a:t>
            </a:r>
          </a:p>
          <a:p>
            <a:pPr marL="0" lvl="1">
              <a:defRPr/>
            </a:pPr>
            <a:endParaRPr lang="en-US" sz="1200" dirty="0"/>
          </a:p>
          <a:p>
            <a:pPr marL="342900" lvl="1" indent="-342900">
              <a:buFont typeface="Arial" panose="020B0604020202020204" pitchFamily="34" charset="0"/>
              <a:buChar char="•"/>
              <a:defRPr/>
            </a:pPr>
            <a:endParaRPr lang="en-US" sz="1200" b="1" dirty="0"/>
          </a:p>
          <a:p>
            <a:pPr marL="342900" lvl="1" indent="-342900">
              <a:buFont typeface="Arial" panose="020B0604020202020204" pitchFamily="34" charset="0"/>
              <a:buChar char="•"/>
              <a:defRPr/>
            </a:pPr>
            <a:endParaRPr lang="en-US" sz="1200" b="1" dirty="0"/>
          </a:p>
          <a:p>
            <a:pPr marL="0" lvl="1" indent="0">
              <a:buNone/>
              <a:defRPr/>
            </a:pPr>
            <a:endParaRPr lang="en-US" altLang="en-US" baseline="0" dirty="0"/>
          </a:p>
          <a:p>
            <a:pPr marL="0" lvl="1" indent="0">
              <a:buNone/>
              <a:defRPr/>
            </a:pPr>
            <a:endParaRPr lang="en-US" altLang="en-US" dirty="0"/>
          </a:p>
        </p:txBody>
      </p:sp>
    </p:spTree>
    <p:extLst>
      <p:ext uri="{BB962C8B-B14F-4D97-AF65-F5344CB8AC3E}">
        <p14:creationId xmlns:p14="http://schemas.microsoft.com/office/powerpoint/2010/main" val="2562124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Division of Nutrition, Physical Activity, and Obesity (DNPAO) Data, 2019</a:t>
            </a:r>
          </a:p>
          <a:p>
            <a:endParaRPr lang="en-US" dirty="0"/>
          </a:p>
          <a:p>
            <a:pPr algn="l"/>
            <a:r>
              <a:rPr lang="en-US" b="0" i="0" dirty="0">
                <a:solidFill>
                  <a:srgbClr val="000000"/>
                </a:solidFill>
                <a:effectLst/>
                <a:latin typeface="Open Sans"/>
              </a:rPr>
              <a:t>Eating a diet rich in fruits and vegetables can help reduce the risk of many leading causes of illness and death, such as cardiovascular disease, type 2 diabetes, some cancers, and obesity. Despite these positive health benefits, </a:t>
            </a:r>
            <a:r>
              <a:rPr lang="en-US" b="1" i="0" dirty="0">
                <a:solidFill>
                  <a:srgbClr val="000000"/>
                </a:solidFill>
                <a:effectLst/>
                <a:latin typeface="Open Sans"/>
              </a:rPr>
              <a:t>few adults meet the recommendations</a:t>
            </a:r>
            <a:r>
              <a:rPr lang="en-US" b="0" i="0" dirty="0">
                <a:solidFill>
                  <a:srgbClr val="000000"/>
                </a:solidFill>
                <a:effectLst/>
                <a:latin typeface="Open Sans"/>
              </a:rPr>
              <a:t>.</a:t>
            </a:r>
          </a:p>
          <a:p>
            <a:pPr algn="l"/>
            <a:r>
              <a:rPr lang="en-US" b="0" i="0" dirty="0">
                <a:solidFill>
                  <a:srgbClr val="000000"/>
                </a:solidFill>
                <a:effectLst/>
                <a:latin typeface="Open Sans"/>
              </a:rPr>
              <a:t>Only 9% of adults ate the recommended amount of vegetables and 12% of adults ate the recommended amount of fruit</a:t>
            </a:r>
          </a:p>
          <a:p>
            <a:endParaRPr lang="en-US" dirty="0"/>
          </a:p>
          <a:p>
            <a:pPr algn="l"/>
            <a:r>
              <a:rPr lang="en-US" b="0" i="0" dirty="0">
                <a:solidFill>
                  <a:srgbClr val="000000"/>
                </a:solidFill>
                <a:effectLst/>
                <a:latin typeface="Open Sans"/>
              </a:rPr>
              <a:t>The federal fruit and vegetable recommendations vary by age and sex:</a:t>
            </a:r>
          </a:p>
          <a:p>
            <a:pPr algn="l"/>
            <a:endParaRPr lang="en-US" b="0" i="0" dirty="0">
              <a:solidFill>
                <a:srgbClr val="000000"/>
              </a:solidFill>
              <a:effectLst/>
              <a:latin typeface="Open Sans"/>
            </a:endParaRPr>
          </a:p>
          <a:p>
            <a:pPr algn="l"/>
            <a:r>
              <a:rPr lang="en-US" b="0" i="0" u="sng" dirty="0">
                <a:solidFill>
                  <a:srgbClr val="000000"/>
                </a:solidFill>
                <a:effectLst/>
                <a:latin typeface="Open Sans"/>
              </a:rPr>
              <a:t>For cancer risk reduction</a:t>
            </a:r>
            <a:r>
              <a:rPr lang="en-US" b="0" i="0" dirty="0">
                <a:solidFill>
                  <a:srgbClr val="000000"/>
                </a:solidFill>
                <a:effectLst/>
                <a:latin typeface="Open Sans"/>
              </a:rPr>
              <a:t>: </a:t>
            </a:r>
          </a:p>
          <a:p>
            <a:pPr algn="l"/>
            <a:r>
              <a:rPr lang="en-US" b="0" i="0" dirty="0">
                <a:solidFill>
                  <a:srgbClr val="000000"/>
                </a:solidFill>
                <a:effectLst/>
                <a:latin typeface="Open Sans"/>
              </a:rPr>
              <a:t>Adult women need at least </a:t>
            </a:r>
            <a:r>
              <a:rPr lang="en-US" b="1" i="0" dirty="0">
                <a:solidFill>
                  <a:srgbClr val="000000"/>
                </a:solidFill>
                <a:effectLst/>
                <a:latin typeface="Open Sans"/>
              </a:rPr>
              <a:t>1½ cups of fruit </a:t>
            </a:r>
            <a:r>
              <a:rPr lang="en-US" b="0" i="0" dirty="0">
                <a:solidFill>
                  <a:srgbClr val="000000"/>
                </a:solidFill>
                <a:effectLst/>
                <a:latin typeface="Open Sans"/>
              </a:rPr>
              <a:t>and </a:t>
            </a:r>
            <a:r>
              <a:rPr lang="en-US" b="1" i="0" dirty="0">
                <a:solidFill>
                  <a:srgbClr val="000000"/>
                </a:solidFill>
                <a:effectLst/>
                <a:latin typeface="Open Sans"/>
              </a:rPr>
              <a:t>2½ cups of vegetables each day</a:t>
            </a:r>
          </a:p>
          <a:p>
            <a:pPr algn="l"/>
            <a:endParaRPr lang="en-US" b="0" i="0" dirty="0">
              <a:solidFill>
                <a:srgbClr val="000000"/>
              </a:solidFill>
              <a:effectLst/>
              <a:latin typeface="Open Sans"/>
            </a:endParaRPr>
          </a:p>
          <a:p>
            <a:pPr algn="l"/>
            <a:r>
              <a:rPr lang="en-US" b="0" i="0" dirty="0">
                <a:solidFill>
                  <a:srgbClr val="000000"/>
                </a:solidFill>
                <a:effectLst/>
                <a:latin typeface="Open Sans"/>
              </a:rPr>
              <a:t>Adult men need at least </a:t>
            </a:r>
            <a:r>
              <a:rPr lang="en-US" b="1" i="0" dirty="0">
                <a:solidFill>
                  <a:srgbClr val="000000"/>
                </a:solidFill>
                <a:effectLst/>
                <a:latin typeface="Open Sans"/>
              </a:rPr>
              <a:t>2 cups of fruit</a:t>
            </a:r>
            <a:r>
              <a:rPr lang="en-US" b="0" i="0" dirty="0">
                <a:solidFill>
                  <a:srgbClr val="000000"/>
                </a:solidFill>
                <a:effectLst/>
                <a:latin typeface="Open Sans"/>
              </a:rPr>
              <a:t> and </a:t>
            </a:r>
            <a:r>
              <a:rPr lang="en-US" b="1" i="0" dirty="0">
                <a:solidFill>
                  <a:srgbClr val="000000"/>
                </a:solidFill>
                <a:effectLst/>
                <a:latin typeface="Open Sans"/>
              </a:rPr>
              <a:t>3½ cups of vegetables</a:t>
            </a:r>
            <a:r>
              <a:rPr lang="en-US" b="0" i="0" dirty="0">
                <a:solidFill>
                  <a:srgbClr val="000000"/>
                </a:solidFill>
                <a:effectLst/>
                <a:latin typeface="Open Sans"/>
              </a:rPr>
              <a:t> each day.</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60</a:t>
            </a:fld>
            <a:endParaRPr lang="en-US" dirty="0"/>
          </a:p>
        </p:txBody>
      </p:sp>
    </p:spTree>
    <p:extLst>
      <p:ext uri="{BB962C8B-B14F-4D97-AF65-F5344CB8AC3E}">
        <p14:creationId xmlns:p14="http://schemas.microsoft.com/office/powerpoint/2010/main" val="3328306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CDC Division of Nutrition, Physical Activity, and Obesity (DNPAO) Data, 2019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a:ea typeface="Franklin Gothic"/>
              <a:cs typeface="Franklin Gothic"/>
              <a:sym typeface="Franklin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Franklin Gothic"/>
                <a:ea typeface="Franklin Gothic"/>
                <a:cs typeface="Franklin Gothic"/>
                <a:sym typeface="Franklin Gothic"/>
              </a:rPr>
              <a:t>You can see similar trends in the US fruit intake.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61</a:t>
            </a:fld>
            <a:endParaRPr lang="en-US" dirty="0"/>
          </a:p>
        </p:txBody>
      </p:sp>
    </p:spTree>
    <p:extLst>
      <p:ext uri="{BB962C8B-B14F-4D97-AF65-F5344CB8AC3E}">
        <p14:creationId xmlns:p14="http://schemas.microsoft.com/office/powerpoint/2010/main" val="840883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73D5327-C880-4C16-8AB1-165BC7418768}"/>
              </a:ext>
            </a:extLst>
          </p:cNvPr>
          <p:cNvSpPr>
            <a:spLocks noGrp="1" noRot="1" noChangeAspect="1" noChangeArrowheads="1" noTextEdit="1"/>
          </p:cNvSpPr>
          <p:nvPr>
            <p:ph type="sldImg"/>
          </p:nvPr>
        </p:nvSpPr>
        <p:spPr bwMode="auto">
          <a:xfrm>
            <a:off x="11064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34E5C12B-0601-41B3-A791-29F567A0CAB9}"/>
              </a:ext>
            </a:extLst>
          </p:cNvPr>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But</a:t>
            </a:r>
            <a:r>
              <a:rPr lang="en-US" altLang="en-US" baseline="0" dirty="0"/>
              <a:t> what about other diet types? </a:t>
            </a:r>
          </a:p>
          <a:p>
            <a:pPr eaLnBrk="1" hangingPunct="1">
              <a:spcBef>
                <a:spcPct val="0"/>
              </a:spcBef>
            </a:pPr>
            <a:endParaRPr lang="en-US" altLang="en-US" baseline="0" dirty="0"/>
          </a:p>
          <a:p>
            <a:pPr eaLnBrk="1" hangingPunct="1">
              <a:spcBef>
                <a:spcPct val="0"/>
              </a:spcBef>
            </a:pPr>
            <a:r>
              <a:rPr lang="en-US" altLang="en-US" baseline="0" dirty="0"/>
              <a:t>Plant-based diet has been attracting high numbers of followers in the recent years. While this diet has some </a:t>
            </a:r>
            <a:r>
              <a:rPr lang="en-US" altLang="en-US" dirty="0"/>
              <a:t>elements</a:t>
            </a:r>
            <a:r>
              <a:rPr lang="en-US" altLang="en-US" baseline="0" dirty="0"/>
              <a:t> of </a:t>
            </a:r>
            <a:r>
              <a:rPr lang="en-US" altLang="en-US" dirty="0"/>
              <a:t>dietary</a:t>
            </a:r>
            <a:r>
              <a:rPr lang="en-US" altLang="en-US" baseline="0" dirty="0"/>
              <a:t> pattern recommended for cancer survivors, it is a very strict diet limiting important sources of healthy fats or other nutrients/minerals. Even though, a meta-analysis done in 2020 confirmed that there is no sufficient evidence to state that vegan diet helps prevent negative cancer outcomes and there is more research to be done to investigate that connection; there is a growing number of studies showing that plant-based diet can be beneficial for cancer survivors. The results of qualitative review on various clinical trials targeted to reduce cancer related fatigue showed that vegan diet reduces inflammation in cancer survivors, therefore reducing the level of fatigue.</a:t>
            </a:r>
          </a:p>
          <a:p>
            <a:pPr>
              <a:spcBef>
                <a:spcPct val="0"/>
              </a:spcBef>
            </a:pPr>
            <a:endParaRPr lang="en-US" altLang="en-US" dirty="0">
              <a:cs typeface="Calibri"/>
            </a:endParaRPr>
          </a:p>
          <a:p>
            <a:pPr>
              <a:spcBef>
                <a:spcPct val="0"/>
              </a:spcBef>
            </a:pPr>
            <a:r>
              <a:rPr lang="en-US" altLang="en-US" dirty="0">
                <a:cs typeface="Calibri"/>
              </a:rPr>
              <a:t>Mediterranean diet may contribute to the reduction of cancer onset since it's characterized by food of antioxidant and anti-inflammatory properties. In a recent breast cancer study</a:t>
            </a:r>
            <a:r>
              <a:rPr lang="en-US" altLang="en-US" baseline="0" dirty="0">
                <a:cs typeface="Calibri"/>
              </a:rPr>
              <a:t> on diet</a:t>
            </a:r>
            <a:r>
              <a:rPr lang="en-US" altLang="en-US" dirty="0">
                <a:cs typeface="Calibri"/>
              </a:rPr>
              <a:t>, the diet decreased the BC incidence by 6% in cases of high diet adherence. A high diet adherence reduced risk of colorectal cancer by 30% in men and 45% in women. A high MD adherence associated with a low incidence of prostate cancer and lower cancer malignancy. A high MD adherence also had beneficial effects in other cancers, such as lung, bladder, and head and neck cancer.</a:t>
            </a:r>
          </a:p>
        </p:txBody>
      </p:sp>
    </p:spTree>
    <p:extLst>
      <p:ext uri="{BB962C8B-B14F-4D97-AF65-F5344CB8AC3E}">
        <p14:creationId xmlns:p14="http://schemas.microsoft.com/office/powerpoint/2010/main" val="540251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F3F38C5-D936-4449-94B4-59A787E8EB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A07D1C1-EA51-43A2-A3DE-E7B6736197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dirty="0"/>
              <a:t>Sometimes patients think that they can get additional vitamins and nutrients from various supplements instead</a:t>
            </a:r>
            <a:r>
              <a:rPr lang="en-US" altLang="en-US" baseline="0" dirty="0"/>
              <a:t> of the meals they consume. More than 70% of cancer survivors report dietary supplement use and almost half use supplement vitamins and minerals. The most commonly used supplements are vitamins B-12, C, D, E and calcium. The main reasons for such supplement use are improving and maintaining health or hoping to improve bone health.</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baseline="0" dirty="0"/>
              <a:t>Recommendation: Ask your patients about supplement use to be sure that they are safe and appropriate for that patient’s clinical case.</a:t>
            </a:r>
            <a:endParaRPr lang="en-US" altLang="en-US" dirty="0"/>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From 2003-2016 NHANES</a:t>
            </a:r>
          </a:p>
        </p:txBody>
      </p:sp>
      <p:sp>
        <p:nvSpPr>
          <p:cNvPr id="67588" name="Slide Number Placeholder 3">
            <a:extLst>
              <a:ext uri="{FF2B5EF4-FFF2-40B4-BE49-F238E27FC236}">
                <a16:creationId xmlns:a16="http://schemas.microsoft.com/office/drawing/2014/main" id="{83C79A9E-E78B-42F0-AE81-F282AE8500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FD884D-6560-4248-9276-E881C6576336}" type="slidenum">
              <a:rPr lang="en-US" altLang="en-US"/>
              <a:pPr/>
              <a:t>63</a:t>
            </a:fld>
            <a:endParaRPr lang="en-US" altLang="en-US" dirty="0"/>
          </a:p>
        </p:txBody>
      </p:sp>
    </p:spTree>
    <p:extLst>
      <p:ext uri="{BB962C8B-B14F-4D97-AF65-F5344CB8AC3E}">
        <p14:creationId xmlns:p14="http://schemas.microsoft.com/office/powerpoint/2010/main" val="4143403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dirty="0"/>
              <a:t>Another key element to prevent</a:t>
            </a:r>
            <a:r>
              <a:rPr lang="en-US" baseline="0" dirty="0"/>
              <a:t> cancer recurrence is limiting alcohol consumption. Yet </a:t>
            </a:r>
            <a:r>
              <a:rPr lang="en-US" altLang="en-US" dirty="0"/>
              <a:t>56.5% of cancer survivors self-reported as current drinkers. 34.9% of current drinkers exceeded moderate drinking levels and 21% engage in binge drinking.</a:t>
            </a:r>
          </a:p>
          <a:p>
            <a:pPr marL="171450" indent="-171450" eaLnBrk="1" hangingPunct="1">
              <a:spcBef>
                <a:spcPct val="0"/>
              </a:spcBef>
              <a:buFont typeface="Arial" panose="020B0604020202020204" pitchFamily="34" charset="0"/>
              <a:buChar char="•"/>
            </a:pPr>
            <a:endParaRPr lang="en-US" alt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64</a:t>
            </a:fld>
            <a:endParaRPr lang="en-US" dirty="0"/>
          </a:p>
        </p:txBody>
      </p:sp>
    </p:spTree>
    <p:extLst>
      <p:ext uri="{BB962C8B-B14F-4D97-AF65-F5344CB8AC3E}">
        <p14:creationId xmlns:p14="http://schemas.microsoft.com/office/powerpoint/2010/main" val="2416420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6693C5A-A1FA-41C4-A593-6DE1A3F849E7}"/>
              </a:ext>
            </a:extLst>
          </p:cNvPr>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0864D562-932A-4ED8-9258-0FAE4724033E}"/>
              </a:ext>
            </a:extLst>
          </p:cNvPr>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i="0" dirty="0">
                <a:effectLst/>
                <a:latin typeface="Open Sans" panose="020B0606030504020204" pitchFamily="34" charset="0"/>
              </a:rPr>
              <a:t>The </a:t>
            </a:r>
            <a:r>
              <a:rPr lang="en-US" b="0" i="1" dirty="0">
                <a:effectLst/>
                <a:latin typeface="Open Sans" panose="020B0606030504020204" pitchFamily="34" charset="0"/>
              </a:rPr>
              <a:t>Dietary Guidelines for Americans</a:t>
            </a:r>
            <a:r>
              <a:rPr lang="en-US" b="0" i="0" dirty="0">
                <a:effectLst/>
                <a:latin typeface="Open Sans" panose="020B0606030504020204" pitchFamily="34" charset="0"/>
              </a:rPr>
              <a:t> </a:t>
            </a:r>
            <a:r>
              <a:rPr lang="en-US" b="0" i="0" u="none" dirty="0">
                <a:effectLst/>
                <a:latin typeface="Open Sans" panose="020B0606030504020204" pitchFamily="34" charset="0"/>
              </a:rPr>
              <a:t>recommends</a:t>
            </a:r>
            <a:r>
              <a:rPr lang="en-US" b="0" i="0" dirty="0">
                <a:effectLst/>
                <a:latin typeface="Open Sans" panose="020B0606030504020204" pitchFamily="34" charset="0"/>
              </a:rPr>
              <a:t> that adults who choose to drink should do so in moderation. Alcohol consumption should be limited to </a:t>
            </a:r>
            <a:r>
              <a:rPr lang="en-US" b="1" i="0" dirty="0">
                <a:effectLst/>
                <a:latin typeface="Open Sans" panose="020B0606030504020204" pitchFamily="34" charset="0"/>
              </a:rPr>
              <a:t>2 drinks or less in a day for men or 1 drink or less in a day for women</a:t>
            </a:r>
            <a:r>
              <a:rPr lang="en-US" b="0" i="0" dirty="0">
                <a:effectLst/>
                <a:latin typeface="Open Sans" panose="020B0606030504020204" pitchFamily="34" charset="0"/>
              </a:rPr>
              <a:t>, on days when alcohol is consumed. </a:t>
            </a:r>
          </a:p>
          <a:p>
            <a:pPr eaLnBrk="1" hangingPunct="1"/>
            <a:endParaRPr lang="en-US" altLang="en-US" b="0" i="0" dirty="0">
              <a:effectLst/>
              <a:latin typeface="Open Sans" panose="020B0606030504020204" pitchFamily="34" charset="0"/>
            </a:endParaRPr>
          </a:p>
          <a:p>
            <a:pPr eaLnBrk="1" hangingPunct="1"/>
            <a:r>
              <a:rPr lang="en-US" altLang="en-US" b="0" i="0" dirty="0">
                <a:effectLst/>
                <a:latin typeface="Open Sans" panose="020B0606030504020204" pitchFamily="34" charset="0"/>
              </a:rPr>
              <a:t>How do I know if my patient drinks excessively? </a:t>
            </a:r>
          </a:p>
          <a:p>
            <a:pPr eaLnBrk="1" hangingPunct="1"/>
            <a:endParaRPr lang="en-US" altLang="en-US" b="0" i="0" dirty="0">
              <a:effectLst/>
              <a:latin typeface="Open Sans" panose="020B0606030504020204" pitchFamily="34" charset="0"/>
            </a:endParaRPr>
          </a:p>
          <a:p>
            <a:pPr eaLnBrk="1" hangingPunct="1"/>
            <a:r>
              <a:rPr lang="en-US" altLang="en-US" u="sng" dirty="0"/>
              <a:t>Binge Drinking</a:t>
            </a:r>
            <a:r>
              <a:rPr lang="en-US" altLang="en-US" dirty="0"/>
              <a:t>: </a:t>
            </a:r>
          </a:p>
          <a:p>
            <a:pPr eaLnBrk="1" hangingPunct="1"/>
            <a:r>
              <a:rPr lang="en-US" altLang="en-US" dirty="0"/>
              <a:t>Women: Four or more drinks during a single occasion</a:t>
            </a:r>
          </a:p>
          <a:p>
            <a:pPr eaLnBrk="1" hangingPunct="1"/>
            <a:r>
              <a:rPr lang="en-US" altLang="en-US" dirty="0"/>
              <a:t>Men: 5 or more drinks in a single occasion</a:t>
            </a:r>
          </a:p>
          <a:p>
            <a:pPr eaLnBrk="1" hangingPunct="1"/>
            <a:endParaRPr lang="en-US" altLang="en-US" dirty="0"/>
          </a:p>
          <a:p>
            <a:pPr eaLnBrk="1" hangingPunct="1"/>
            <a:r>
              <a:rPr lang="en-US" altLang="en-US" u="sng" dirty="0"/>
              <a:t>Heavy Drinking</a:t>
            </a:r>
            <a:r>
              <a:rPr lang="en-US" altLang="en-US" dirty="0"/>
              <a:t>:</a:t>
            </a:r>
          </a:p>
          <a:p>
            <a:pPr eaLnBrk="1" hangingPunct="1"/>
            <a:r>
              <a:rPr lang="en-US" altLang="en-US" dirty="0"/>
              <a:t>Women: 8 or more drinks per week</a:t>
            </a:r>
          </a:p>
          <a:p>
            <a:pPr eaLnBrk="1" hangingPunct="1"/>
            <a:r>
              <a:rPr lang="en-US" altLang="en-US" dirty="0"/>
              <a:t>Men: 15 or more drinks per week </a:t>
            </a:r>
          </a:p>
          <a:p>
            <a:pPr eaLnBrk="1" hangingPunct="1"/>
            <a:endParaRPr lang="en-US" altLang="en-US" dirty="0"/>
          </a:p>
          <a:p>
            <a:pPr eaLnBrk="1" hangingPunct="1"/>
            <a:r>
              <a:rPr lang="en-US" altLang="en-US" dirty="0"/>
              <a:t>ACS Recommendations for Individual Choices</a:t>
            </a:r>
          </a:p>
          <a:p>
            <a:pPr eaLnBrk="1" hangingPunct="1"/>
            <a:r>
              <a:rPr lang="en-US" altLang="en-US" dirty="0"/>
              <a:t> </a:t>
            </a:r>
          </a:p>
          <a:p>
            <a:pPr eaLnBrk="1" hangingPunct="1"/>
            <a:r>
              <a:rPr lang="en-US" altLang="en-US" dirty="0"/>
              <a:t>1.        Eat a variety of healthful foods, with an emphasis on plant sources.</a:t>
            </a:r>
          </a:p>
          <a:p>
            <a:pPr eaLnBrk="1" hangingPunct="1"/>
            <a:r>
              <a:rPr lang="en-US" altLang="en-US" dirty="0"/>
              <a:t>·         Eat five or more servings of a variety of vegetables and fruits each day.  </a:t>
            </a:r>
          </a:p>
          <a:p>
            <a:pPr eaLnBrk="1" hangingPunct="1"/>
            <a:r>
              <a:rPr lang="en-US" altLang="en-US" dirty="0"/>
              <a:t>·         Eat other foods from plant sources several times each day.</a:t>
            </a:r>
          </a:p>
          <a:p>
            <a:pPr eaLnBrk="1" hangingPunct="1"/>
            <a:r>
              <a:rPr lang="en-US" altLang="en-US" dirty="0"/>
              <a:t>·         Limit consumption of red meats, especially those high in fat and processed.</a:t>
            </a:r>
          </a:p>
          <a:p>
            <a:pPr eaLnBrk="1" hangingPunct="1"/>
            <a:r>
              <a:rPr lang="en-US" altLang="en-US" dirty="0"/>
              <a:t>·         Choose foods that maintain a healthful weight.</a:t>
            </a:r>
          </a:p>
          <a:p>
            <a:pPr eaLnBrk="1" hangingPunct="1"/>
            <a:endParaRPr lang="en-US" altLang="en-US" dirty="0"/>
          </a:p>
        </p:txBody>
      </p:sp>
    </p:spTree>
    <p:extLst>
      <p:ext uri="{BB962C8B-B14F-4D97-AF65-F5344CB8AC3E}">
        <p14:creationId xmlns:p14="http://schemas.microsoft.com/office/powerpoint/2010/main" val="817803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Besides being linked to the development of certain cancers, long-term alcohol consumption also contributes to the development of other health issues,</a:t>
            </a:r>
            <a:r>
              <a:rPr lang="en-US" altLang="en-US" baseline="0" dirty="0"/>
              <a:t> such as </a:t>
            </a:r>
            <a:r>
              <a:rPr lang="en-US" altLang="en-US" dirty="0"/>
              <a:t>chronic diseases (high-blood pressure, heart and liver disease, and stroke), learning and memory problems, mental health issues (depression, anxiety), social problems (unemployment, family problems), and alcohol use disorders.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66</a:t>
            </a:fld>
            <a:endParaRPr lang="en-US" dirty="0"/>
          </a:p>
        </p:txBody>
      </p:sp>
    </p:spTree>
    <p:extLst>
      <p:ext uri="{BB962C8B-B14F-4D97-AF65-F5344CB8AC3E}">
        <p14:creationId xmlns:p14="http://schemas.microsoft.com/office/powerpoint/2010/main" val="93385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Wolin and his colleagues</a:t>
            </a:r>
            <a:r>
              <a:rPr lang="en-US" baseline="0" dirty="0"/>
              <a:t> released evidence based recommendations called “</a:t>
            </a:r>
            <a:r>
              <a:rPr lang="en-US" sz="1200" dirty="0"/>
              <a:t>Eight Ways to Stay Healthy After Cancer”. </a:t>
            </a:r>
            <a:r>
              <a:rPr lang="en-US" dirty="0"/>
              <a:t>This </a:t>
            </a:r>
            <a:r>
              <a:rPr lang="en-US" sz="1200" dirty="0"/>
              <a:t>includes the following</a:t>
            </a:r>
            <a:r>
              <a:rPr lang="en-US" dirty="0"/>
              <a:t>:</a:t>
            </a:r>
          </a:p>
          <a:p>
            <a:pPr marL="285750" indent="-285750">
              <a:buFont typeface="Arial"/>
              <a:buChar char="•"/>
            </a:pPr>
            <a:r>
              <a:rPr lang="en-US" dirty="0">
                <a:cs typeface="Calibri"/>
              </a:rPr>
              <a:t>Don't smoke</a:t>
            </a:r>
          </a:p>
          <a:p>
            <a:pPr marL="285750" indent="-285750">
              <a:buFont typeface="Arial"/>
              <a:buChar char="•"/>
            </a:pPr>
            <a:r>
              <a:rPr lang="en-US" dirty="0">
                <a:cs typeface="Calibri"/>
              </a:rPr>
              <a:t>Avoid secondhand smoke</a:t>
            </a:r>
          </a:p>
          <a:p>
            <a:pPr marL="285750" indent="-285750">
              <a:buFont typeface="Arial"/>
              <a:buChar char="•"/>
            </a:pPr>
            <a:r>
              <a:rPr lang="en-US" dirty="0">
                <a:cs typeface="Calibri"/>
              </a:rPr>
              <a:t>Follow recommended screening and check-ups</a:t>
            </a:r>
          </a:p>
          <a:p>
            <a:pPr marL="285750" indent="-285750">
              <a:buFont typeface="Arial"/>
              <a:buChar char="•"/>
            </a:pPr>
            <a:r>
              <a:rPr lang="en-US" dirty="0">
                <a:cs typeface="Calibri"/>
              </a:rPr>
              <a:t>Stay connected</a:t>
            </a:r>
          </a:p>
          <a:p>
            <a:pPr marL="285750" indent="-285750">
              <a:buFont typeface="Arial"/>
              <a:buChar char="•"/>
            </a:pPr>
            <a:r>
              <a:rPr lang="en-US" dirty="0">
                <a:cs typeface="Calibri"/>
              </a:rPr>
              <a:t>Exercise regularly</a:t>
            </a:r>
          </a:p>
          <a:p>
            <a:pPr marL="285750" indent="-285750">
              <a:buFont typeface="Arial"/>
              <a:buChar char="•"/>
            </a:pPr>
            <a:r>
              <a:rPr lang="en-US" dirty="0">
                <a:cs typeface="Calibri"/>
              </a:rPr>
              <a:t>Avoid weight gain</a:t>
            </a:r>
          </a:p>
          <a:p>
            <a:pPr marL="285750" indent="-285750">
              <a:buFont typeface="Arial"/>
              <a:buChar char="•"/>
            </a:pPr>
            <a:r>
              <a:rPr lang="en-US" dirty="0">
                <a:cs typeface="Calibri"/>
              </a:rPr>
              <a:t>Eat healthy</a:t>
            </a:r>
          </a:p>
          <a:p>
            <a:pPr marL="285750" indent="-285750">
              <a:buFont typeface="Arial"/>
              <a:buChar char="•"/>
            </a:pPr>
            <a:r>
              <a:rPr lang="en-US" dirty="0">
                <a:cs typeface="Calibri"/>
              </a:rPr>
              <a:t>Limit alcohol consumption</a:t>
            </a:r>
          </a:p>
          <a:p>
            <a:pPr marL="285750" indent="-2857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6599096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Other ways to reduce cancer recurrence or second cancers include weight management, eating a diet high in fiber and low in fat, and being physically active.</a:t>
            </a:r>
          </a:p>
        </p:txBody>
      </p:sp>
      <p:sp>
        <p:nvSpPr>
          <p:cNvPr id="4" name="Slide Number Placeholder 3"/>
          <p:cNvSpPr>
            <a:spLocks noGrp="1"/>
          </p:cNvSpPr>
          <p:nvPr>
            <p:ph type="sldNum" sz="quarter" idx="10"/>
          </p:nvPr>
        </p:nvSpPr>
        <p:spPr/>
        <p:txBody>
          <a:bodyPr/>
          <a:lstStyle/>
          <a:p>
            <a:fld id="{C86F15E9-0BE7-4FE3-9441-9D32F4679029}" type="slidenum">
              <a:rPr lang="en-US" smtClean="0"/>
              <a:pPr/>
              <a:t>67</a:t>
            </a:fld>
            <a:endParaRPr lang="en-US" dirty="0"/>
          </a:p>
        </p:txBody>
      </p:sp>
    </p:spTree>
    <p:extLst>
      <p:ext uri="{BB962C8B-B14F-4D97-AF65-F5344CB8AC3E}">
        <p14:creationId xmlns:p14="http://schemas.microsoft.com/office/powerpoint/2010/main" val="26624729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see in this infographic, excess body weight, poor nutrition, physical inactivity, and excess alcohol consumption has a positive correlation to 1 in 5 cancer cases.</a:t>
            </a:r>
          </a:p>
          <a:p>
            <a:endParaRPr lang="en-US" dirty="0"/>
          </a:p>
          <a:p>
            <a:r>
              <a:rPr lang="en-US" dirty="0"/>
              <a:t>Being overweight or obese raises one’s risk of getting thirteen different types of cancer. </a:t>
            </a:r>
          </a:p>
          <a:p>
            <a:endParaRPr lang="en-US" dirty="0"/>
          </a:p>
          <a:p>
            <a:r>
              <a:rPr lang="en-US" dirty="0"/>
              <a:t>71% of American adults are considered overweight or obese. </a:t>
            </a:r>
          </a:p>
        </p:txBody>
      </p:sp>
      <p:sp>
        <p:nvSpPr>
          <p:cNvPr id="4" name="Slide Number Placeholder 3"/>
          <p:cNvSpPr>
            <a:spLocks noGrp="1"/>
          </p:cNvSpPr>
          <p:nvPr>
            <p:ph type="sldNum" sz="quarter" idx="5"/>
          </p:nvPr>
        </p:nvSpPr>
        <p:spPr/>
        <p:txBody>
          <a:bodyPr/>
          <a:lstStyle/>
          <a:p>
            <a:fld id="{C86F15E9-0BE7-4FE3-9441-9D32F4679029}" type="slidenum">
              <a:rPr lang="en-US" smtClean="0"/>
              <a:pPr/>
              <a:t>68</a:t>
            </a:fld>
            <a:endParaRPr lang="en-US" dirty="0"/>
          </a:p>
        </p:txBody>
      </p:sp>
    </p:spTree>
    <p:extLst>
      <p:ext uri="{BB962C8B-B14F-4D97-AF65-F5344CB8AC3E}">
        <p14:creationId xmlns:p14="http://schemas.microsoft.com/office/powerpoint/2010/main" val="3947474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loss is not always a good thing. Sometimes weight loss can occur due</a:t>
            </a:r>
            <a:r>
              <a:rPr lang="en-US" baseline="0" dirty="0"/>
              <a:t> to cancer treatment or the disease itself. The main features of such weight loss are </a:t>
            </a:r>
            <a:r>
              <a:rPr lang="en-US" dirty="0"/>
              <a:t>changes in metabolism, loss of skeletal muscle, fatigue, lack of appetite, decreased quality of life. These</a:t>
            </a:r>
            <a:r>
              <a:rPr lang="en-US" baseline="0" dirty="0"/>
              <a:t> are recommendations to help increase and/or prevent a further loss of weight in patients:</a:t>
            </a:r>
            <a:endParaRPr lang="en-US" dirty="0"/>
          </a:p>
          <a:p>
            <a:pPr marL="171450" indent="-171450">
              <a:buFont typeface="Arial" panose="020B0604020202020204" pitchFamily="34" charset="0"/>
              <a:buChar char="•"/>
            </a:pPr>
            <a:r>
              <a:rPr lang="en-US" dirty="0"/>
              <a:t>Eat frequent small meals instead of fewer larger ones throughout the day</a:t>
            </a:r>
          </a:p>
          <a:p>
            <a:pPr marL="171450" indent="-171450">
              <a:buFont typeface="Arial" panose="020B0604020202020204" pitchFamily="34" charset="0"/>
              <a:buChar char="•"/>
            </a:pPr>
            <a:r>
              <a:rPr lang="en-US" dirty="0"/>
              <a:t>Light meals before chemotherapy</a:t>
            </a:r>
          </a:p>
          <a:p>
            <a:pPr marL="171450" indent="-171450">
              <a:buFont typeface="Arial" panose="020B0604020202020204" pitchFamily="34" charset="0"/>
              <a:buChar char="•"/>
            </a:pPr>
            <a:r>
              <a:rPr lang="en-US" dirty="0"/>
              <a:t>Map out eating schedule </a:t>
            </a:r>
          </a:p>
          <a:p>
            <a:pPr marL="171450" indent="-171450">
              <a:buFont typeface="Arial" panose="020B0604020202020204" pitchFamily="34" charset="0"/>
              <a:buChar char="•"/>
            </a:pPr>
            <a:r>
              <a:rPr lang="en-US" dirty="0"/>
              <a:t>Suggest your patient other types of therapies: medication, IV nutrient therapy</a:t>
            </a:r>
          </a:p>
          <a:p>
            <a:pPr marL="171450" indent="-171450">
              <a:buFont typeface="Arial" panose="020B0604020202020204" pitchFamily="34" charset="0"/>
              <a:buChar char="•"/>
            </a:pPr>
            <a:r>
              <a:rPr lang="en-US" dirty="0"/>
              <a:t>Refer</a:t>
            </a:r>
            <a:r>
              <a:rPr lang="en-US" baseline="0" dirty="0"/>
              <a:t> the patient</a:t>
            </a:r>
            <a:r>
              <a:rPr lang="en-US" dirty="0"/>
              <a:t> to a nutritionist or dietitian if needed</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69</a:t>
            </a:fld>
            <a:endParaRPr lang="en-US" dirty="0"/>
          </a:p>
        </p:txBody>
      </p:sp>
    </p:spTree>
    <p:extLst>
      <p:ext uri="{BB962C8B-B14F-4D97-AF65-F5344CB8AC3E}">
        <p14:creationId xmlns:p14="http://schemas.microsoft.com/office/powerpoint/2010/main" val="969661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466B9B4-F2B5-4E20-BD40-A7E48E167F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AC6F29-2353-4191-A29D-50A897C5A417}" type="slidenum">
              <a:rPr lang="en-US" altLang="en-US">
                <a:latin typeface="Arial" panose="020B0604020202020204" pitchFamily="34" charset="0"/>
                <a:ea typeface="ＭＳ Ｐゴシック" panose="020B0600070205080204" pitchFamily="34" charset="-128"/>
              </a:rPr>
              <a:pPr>
                <a:spcBef>
                  <a:spcPct val="0"/>
                </a:spcBef>
              </a:pPr>
              <a:t>70</a:t>
            </a:fld>
            <a:endParaRPr lang="en-US" altLang="en-US" dirty="0">
              <a:latin typeface="Arial" panose="020B0604020202020204" pitchFamily="34" charset="0"/>
              <a:ea typeface="ＭＳ Ｐゴシック" panose="020B0600070205080204" pitchFamily="34" charset="-128"/>
            </a:endParaRPr>
          </a:p>
        </p:txBody>
      </p:sp>
      <p:sp>
        <p:nvSpPr>
          <p:cNvPr id="32771" name="Rectangle 2">
            <a:extLst>
              <a:ext uri="{FF2B5EF4-FFF2-40B4-BE49-F238E27FC236}">
                <a16:creationId xmlns:a16="http://schemas.microsoft.com/office/drawing/2014/main" id="{C06152FE-312F-41DD-967F-95891028347D}"/>
              </a:ext>
            </a:extLst>
          </p:cNvPr>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D8A94A91-10C7-4F35-969C-1D7175BA4C2B}"/>
              </a:ext>
            </a:extLst>
          </p:cNvPr>
          <p:cNvSpPr>
            <a:spLocks noGrp="1" noChangeArrowheads="1"/>
          </p:cNvSpPr>
          <p:nvPr>
            <p:ph type="body" idx="1"/>
          </p:nvPr>
        </p:nvSpPr>
        <p:spPr bwMode="auto">
          <a:xfrm>
            <a:off x="914400" y="4414838"/>
            <a:ext cx="50292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Font typeface="Wingdings" pitchFamily="2" charset="2"/>
              <a:buNone/>
              <a:defRPr/>
            </a:pPr>
            <a:r>
              <a:rPr lang="en-US" sz="1400" dirty="0"/>
              <a:t>A healthy weight typically is a Body-Mass-Index between 18.5-24.9, though this can fluctuate based on body type. Help patients focus on being as physically active as they can be while developing healthy nutrition choices and reducing consumption of </a:t>
            </a:r>
            <a:r>
              <a:rPr lang="en-US" sz="1200" dirty="0">
                <a:ea typeface="ＭＳ Ｐゴシック" pitchFamily="80" charset="-128"/>
              </a:rPr>
              <a:t>high calorie foods, sugar-sweetened beverages and alcohol.</a:t>
            </a:r>
          </a:p>
          <a:p>
            <a:pPr marL="0" indent="0">
              <a:lnSpc>
                <a:spcPct val="90000"/>
              </a:lnSpc>
              <a:buFont typeface="Wingdings" pitchFamily="2" charset="2"/>
              <a:buNone/>
              <a:defRPr/>
            </a:pPr>
            <a:endParaRPr lang="en-US" sz="1200" dirty="0">
              <a:ea typeface="ＭＳ Ｐゴシック" pitchFamily="80" charset="-128"/>
            </a:endParaRPr>
          </a:p>
          <a:p>
            <a:pPr marL="0" indent="0">
              <a:lnSpc>
                <a:spcPct val="90000"/>
              </a:lnSpc>
              <a:buFont typeface="Wingdings" pitchFamily="2" charset="2"/>
              <a:buNone/>
              <a:defRPr/>
            </a:pPr>
            <a:r>
              <a:rPr lang="en-US" sz="1200" dirty="0">
                <a:ea typeface="ＭＳ Ｐゴシック" pitchFamily="80" charset="-128"/>
              </a:rPr>
              <a:t>High body fat is associated with increased risk of recurrence and decreased survival among people with a history of breast, prostate, or colorectal cancer.</a:t>
            </a:r>
            <a:r>
              <a:rPr lang="en-US" sz="1200" baseline="0" dirty="0">
                <a:ea typeface="ＭＳ Ｐゴシック" pitchFamily="80" charset="-128"/>
              </a:rPr>
              <a:t> </a:t>
            </a:r>
            <a:endParaRPr lang="en-US" sz="1200" dirty="0">
              <a:ea typeface="ＭＳ Ｐゴシック" pitchFamily="8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Because breast cancer survivors make up the largest group of people living with a history of cancer, it should come as no surprise that most of the research in this area comes from studies of breast cancer survivors, but evidence is accumulating for other survivor groups – primarily prostate and colorectal cancer survivors.</a:t>
            </a:r>
          </a:p>
          <a:p>
            <a:pPr eaLnBrk="1" hangingPunct="1">
              <a:spcBef>
                <a:spcPct val="0"/>
              </a:spcBef>
            </a:pPr>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ource Sans Pro" panose="020B0503030403020204" pitchFamily="34" charset="0"/>
              </a:rPr>
              <a:t>Some people with cancer find they don’t lose weight during treatment. They may even gain weight. This is particularly true for people with </a:t>
            </a:r>
            <a:r>
              <a:rPr lang="en-US" b="0" i="0" u="none" dirty="0">
                <a:effectLst/>
                <a:latin typeface="Source Sans Pro" panose="020B0503030403020204" pitchFamily="34" charset="0"/>
              </a:rPr>
              <a:t>breast</a:t>
            </a:r>
            <a:r>
              <a:rPr lang="en-US" b="0" i="0" dirty="0">
                <a:effectLst/>
                <a:latin typeface="Source Sans Pro" panose="020B0503030403020204" pitchFamily="34" charset="0"/>
              </a:rPr>
              <a:t>, </a:t>
            </a:r>
            <a:r>
              <a:rPr lang="en-US" b="0" i="0" u="none" dirty="0">
                <a:effectLst/>
                <a:latin typeface="Source Sans Pro" panose="020B0503030403020204" pitchFamily="34" charset="0"/>
              </a:rPr>
              <a:t>prostate</a:t>
            </a:r>
            <a:r>
              <a:rPr lang="en-US" b="0" i="0" dirty="0">
                <a:effectLst/>
                <a:latin typeface="Source Sans Pro" panose="020B0503030403020204" pitchFamily="34" charset="0"/>
              </a:rPr>
              <a:t> or </a:t>
            </a:r>
            <a:r>
              <a:rPr lang="en-US" b="0" i="0" u="none" dirty="0">
                <a:effectLst/>
                <a:latin typeface="Source Sans Pro" panose="020B0503030403020204" pitchFamily="34" charset="0"/>
              </a:rPr>
              <a:t>ovarian cancer</a:t>
            </a:r>
            <a:r>
              <a:rPr lang="en-US" b="0" i="0" dirty="0">
                <a:effectLst/>
                <a:latin typeface="Source Sans Pro" panose="020B0503030403020204" pitchFamily="34" charset="0"/>
              </a:rPr>
              <a:t> who are taking certain medicines or getting hormone therapy or certain kinds of </a:t>
            </a:r>
            <a:r>
              <a:rPr lang="en-US" b="0" i="0" u="none" dirty="0">
                <a:effectLst/>
                <a:latin typeface="Source Sans Pro" panose="020B0503030403020204" pitchFamily="34" charset="0"/>
              </a:rPr>
              <a:t>chemotherapy</a:t>
            </a:r>
            <a:r>
              <a:rPr lang="en-US" b="0" i="0" dirty="0">
                <a:effectLst/>
                <a:latin typeface="Source Sans Pro" panose="020B0503030403020204" pitchFamily="34" charset="0"/>
              </a:rPr>
              <a:t> or </a:t>
            </a:r>
            <a:r>
              <a:rPr lang="en-US" b="0" i="0" u="none" dirty="0">
                <a:effectLst/>
                <a:latin typeface="Source Sans Pro" panose="020B0503030403020204" pitchFamily="34" charset="0"/>
              </a:rPr>
              <a:t>targeted therapy.</a:t>
            </a:r>
          </a:p>
          <a:p>
            <a:endParaRPr lang="en-US" b="0" i="0" u="none" dirty="0">
              <a:effectLst/>
              <a:latin typeface="Source Sans Pro" panose="020B0503030403020204" pitchFamily="34" charset="0"/>
            </a:endParaRPr>
          </a:p>
          <a:p>
            <a:r>
              <a:rPr lang="en-US" b="0" i="0" dirty="0">
                <a:effectLst/>
                <a:latin typeface="Source Sans Pro" panose="020B0503030403020204" pitchFamily="34" charset="0"/>
              </a:rPr>
              <a:t>Many women with breast cancer gain weight during treatment, sometimes due to changes in hormone levels. Some may notice a weight gain if they have </a:t>
            </a:r>
            <a:r>
              <a:rPr lang="en-US" b="0" i="0" u="none" dirty="0">
                <a:effectLst/>
                <a:latin typeface="Source Sans Pro" panose="020B0503030403020204" pitchFamily="34" charset="0"/>
              </a:rPr>
              <a:t>lymphedema.</a:t>
            </a:r>
          </a:p>
          <a:p>
            <a:endParaRPr lang="en-US" b="0" i="0" u="none" dirty="0">
              <a:effectLst/>
              <a:latin typeface="Source Sans Pro" panose="020B0503030403020204" pitchFamily="34" charset="0"/>
            </a:endParaRPr>
          </a:p>
          <a:p>
            <a:r>
              <a:rPr lang="en-US" b="0" i="0" dirty="0">
                <a:effectLst/>
                <a:latin typeface="Source Sans Pro" panose="020B0503030403020204" pitchFamily="34" charset="0"/>
              </a:rPr>
              <a:t>People with certain kinds of cancer might have </a:t>
            </a:r>
            <a:r>
              <a:rPr lang="en-US" b="0" i="0" u="none" dirty="0">
                <a:effectLst/>
                <a:latin typeface="Source Sans Pro" panose="020B0503030403020204" pitchFamily="34" charset="0"/>
              </a:rPr>
              <a:t>swelling</a:t>
            </a:r>
            <a:r>
              <a:rPr lang="en-US" b="0" i="0" dirty="0">
                <a:effectLst/>
                <a:latin typeface="Source Sans Pro" panose="020B0503030403020204" pitchFamily="34" charset="0"/>
              </a:rPr>
              <a:t> in the abdomen that causes weight gain. Or weight gain due to certain anti-cancer drugs that cause the body to hold on to extra fluid.</a:t>
            </a:r>
          </a:p>
          <a:p>
            <a:endParaRPr lang="en-US" b="0" i="0" u="none" dirty="0">
              <a:solidFill>
                <a:srgbClr val="1E1E23"/>
              </a:solidFill>
              <a:effectLst/>
              <a:latin typeface="Source Sans Pro" panose="020B0503030403020204" pitchFamily="34" charset="0"/>
            </a:endParaRPr>
          </a:p>
          <a:p>
            <a:endParaRPr lang="en-US" b="0" i="0" u="none" dirty="0">
              <a:solidFill>
                <a:srgbClr val="0047BB"/>
              </a:solidFill>
              <a:effectLst/>
              <a:latin typeface="Source Sans Pro" panose="020B0503030403020204" pitchFamily="34" charset="0"/>
            </a:endParaRPr>
          </a:p>
          <a:p>
            <a:endParaRPr lang="en-US" b="0" i="0" u="none" dirty="0">
              <a:solidFill>
                <a:srgbClr val="0047BB"/>
              </a:solidFill>
              <a:effectLst/>
              <a:latin typeface="Source Sans Pro" panose="020B0503030403020204" pitchFamily="34" charset="0"/>
            </a:endParaRPr>
          </a:p>
          <a:p>
            <a:endParaRPr lang="en-US" b="0" i="0" u="sng" dirty="0">
              <a:solidFill>
                <a:srgbClr val="0047BB"/>
              </a:solidFill>
              <a:effectLst/>
              <a:latin typeface="Source Sans Pro" panose="020B0503030403020204" pitchFamily="34" charset="0"/>
            </a:endParaRPr>
          </a:p>
          <a:p>
            <a:endParaRPr lang="en-US" b="0" i="0" u="sng" dirty="0">
              <a:solidFill>
                <a:srgbClr val="0047BB"/>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a:t>
            </a:r>
            <a:endParaRPr lang="en-US" b="0" i="0" u="none" dirty="0">
              <a:solidFill>
                <a:srgbClr val="0047BB"/>
              </a:solidFill>
              <a:effectLst/>
              <a:latin typeface="Source Sans Pro" panose="020B0503030403020204" pitchFamily="34" charset="0"/>
            </a:endParaRPr>
          </a:p>
          <a:p>
            <a:endParaRPr lang="en-US" b="0" i="0" u="none" dirty="0">
              <a:solidFill>
                <a:srgbClr val="0047BB"/>
              </a:solidFill>
              <a:effectLst/>
              <a:latin typeface="Source Sans Pro" panose="020B0503030403020204" pitchFamily="34" charset="0"/>
            </a:endParaRPr>
          </a:p>
          <a:p>
            <a:endParaRPr lang="en-US" u="none"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71</a:t>
            </a:fld>
            <a:endParaRPr lang="en-US" dirty="0"/>
          </a:p>
        </p:txBody>
      </p:sp>
    </p:spTree>
    <p:extLst>
      <p:ext uri="{BB962C8B-B14F-4D97-AF65-F5344CB8AC3E}">
        <p14:creationId xmlns:p14="http://schemas.microsoft.com/office/powerpoint/2010/main" val="19993080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ato"/>
              </a:rPr>
              <a:t>Percent of </a:t>
            </a:r>
            <a:r>
              <a:rPr lang="en-US" b="1" i="0" dirty="0">
                <a:effectLst/>
                <a:latin typeface="Lato"/>
              </a:rPr>
              <a:t>adults</a:t>
            </a:r>
            <a:r>
              <a:rPr lang="en-US" b="0" i="0" dirty="0">
                <a:effectLst/>
                <a:latin typeface="Lato"/>
              </a:rPr>
              <a:t> (age 18 years and older) in the United States who achieve at least 150 minutes a week of moderate-intensity aerobic physical activity or 75 minutes a week of vigorous-intensity aerobic physical activity and engage in muscle-strengthening activities on 2 or more days a week was equal to 7.3-28.5%. So approximately 70% of adults (without a cancer diagnosis) are already not even meeting the recommended criteria. (</a:t>
            </a:r>
            <a:r>
              <a:rPr kumimoji="0" lang="en-US" b="0" i="0" u="none" strike="noStrike" kern="1200" cap="none" spc="0" normalizeH="0" baseline="0" noProof="0" dirty="0">
                <a:ln>
                  <a:noFill/>
                </a:ln>
                <a:effectLst/>
                <a:uLnTx/>
                <a:uFillTx/>
                <a:latin typeface="Calibri"/>
                <a:ea typeface="+mn-ea"/>
                <a:cs typeface="+mn-cs"/>
              </a:rPr>
              <a:t>CDC Division of Nutrition, Physical Activity, and Obesity (DNPAO) Data, 2019)</a:t>
            </a:r>
          </a:p>
          <a:p>
            <a:pPr algn="l"/>
            <a:endParaRPr lang="en-US" b="0" i="0" dirty="0">
              <a:effectLst/>
              <a:latin typeface="Lato"/>
            </a:endParaRPr>
          </a:p>
          <a:p>
            <a:pPr algn="l"/>
            <a:endParaRPr lang="en-US" b="0" i="0" dirty="0">
              <a:effectLst/>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a:ea typeface="+mn-ea"/>
                <a:cs typeface="+mn-cs"/>
              </a:rPr>
              <a:t>Statistics from NCI show that in 2018 34.0% of </a:t>
            </a:r>
            <a:r>
              <a:rPr kumimoji="0" lang="en-US" b="1" i="0" u="none" strike="noStrike" kern="1200" cap="none" spc="0" normalizeH="0" baseline="0" noProof="0" dirty="0">
                <a:ln>
                  <a:noFill/>
                </a:ln>
                <a:effectLst/>
                <a:uLnTx/>
                <a:uFillTx/>
                <a:latin typeface="Calibri"/>
                <a:ea typeface="+mn-ea"/>
                <a:cs typeface="+mn-cs"/>
              </a:rPr>
              <a:t>adult cancer survivors </a:t>
            </a:r>
            <a:r>
              <a:rPr kumimoji="0" lang="en-US" b="0" i="0" u="none" strike="noStrike" kern="1200" cap="none" spc="0" normalizeH="0" baseline="0" noProof="0" dirty="0">
                <a:ln>
                  <a:noFill/>
                </a:ln>
                <a:effectLst/>
                <a:uLnTx/>
                <a:uFillTx/>
                <a:latin typeface="Calibri"/>
                <a:ea typeface="+mn-ea"/>
                <a:cs typeface="+mn-cs"/>
              </a:rPr>
              <a:t>in the U.S. (18 years and more) reported no physical activity in 2018. Growing number of research indicates that physical activity is crucial not only for preventing the recurrence of cancer, but for overall wellbeing as well. (</a:t>
            </a:r>
            <a:r>
              <a:rPr kumimoji="0" lang="en-US" b="0" i="1" u="none" strike="noStrike" kern="1200" cap="none" spc="0" normalizeH="0" baseline="0" noProof="0" dirty="0">
                <a:ln>
                  <a:noFill/>
                </a:ln>
                <a:effectLst/>
                <a:uLnTx/>
                <a:uFillTx/>
                <a:latin typeface="Arial"/>
                <a:ea typeface="+mn-ea"/>
                <a:cs typeface="+mn-cs"/>
              </a:rPr>
              <a:t>NCI, 2018, Cancer.net, 2018)</a:t>
            </a:r>
            <a:endParaRPr kumimoji="0" lang="en-US" b="0" i="0" u="none" strike="noStrike" kern="1200" cap="none" spc="0" normalizeH="0" baseline="0" noProof="0" dirty="0">
              <a:ln>
                <a:noFill/>
              </a:ln>
              <a:effectLst/>
              <a:uLnTx/>
              <a:uFillTx/>
              <a:latin typeface="Calibri"/>
              <a:ea typeface="+mn-ea"/>
              <a:cs typeface="+mn-cs"/>
            </a:endParaRPr>
          </a:p>
          <a:p>
            <a:pPr algn="l"/>
            <a:endParaRPr lang="en-US" b="0" i="0" dirty="0">
              <a:effectLst/>
              <a:latin typeface="Lato"/>
            </a:endParaRPr>
          </a:p>
          <a:p>
            <a:pPr algn="l"/>
            <a:endParaRPr lang="en-US" b="0" i="0" dirty="0">
              <a:effectLst/>
              <a:latin typeface="Lato"/>
            </a:endParaRPr>
          </a:p>
          <a:p>
            <a:pPr algn="l"/>
            <a:r>
              <a:rPr lang="en-US" b="0" i="0" dirty="0">
                <a:effectLst/>
                <a:latin typeface="Lato"/>
              </a:rPr>
              <a:t>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72</a:t>
            </a:fld>
            <a:endParaRPr lang="en-US" dirty="0"/>
          </a:p>
        </p:txBody>
      </p:sp>
    </p:spTree>
    <p:extLst>
      <p:ext uri="{BB962C8B-B14F-4D97-AF65-F5344CB8AC3E}">
        <p14:creationId xmlns:p14="http://schemas.microsoft.com/office/powerpoint/2010/main" val="18881951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Staying active has a lot of health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According to a 2019 systematic review of hundreds of studies, physical activity reduces risk of bladder, breast, colon, endometrial, esophageal adenocarcinoma, renal, and gastric cancers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Eases physical side effects; fatigue, neuropathy, lymphedema, and osteoporosis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Reduces the excess weight that can contribute to developing cancers related to high BMI (breast, colon, rectal cancers)</a:t>
            </a:r>
          </a:p>
          <a:p>
            <a:pPr marL="171450" indent="-171450">
              <a:buFont typeface="Arial" panose="020B0604020202020204" pitchFamily="34" charset="0"/>
              <a:buChar char="•"/>
            </a:pPr>
            <a:r>
              <a:rPr lang="en-US" dirty="0"/>
              <a:t>Reduces risk of other health issues (heart disease,</a:t>
            </a:r>
            <a:r>
              <a:rPr lang="en-US" baseline="0" dirty="0"/>
              <a:t> diabetes)</a:t>
            </a:r>
          </a:p>
          <a:p>
            <a:pPr marL="171450" indent="-171450">
              <a:buFont typeface="Arial" panose="020B0604020202020204" pitchFamily="34" charset="0"/>
              <a:buChar char="•"/>
            </a:pPr>
            <a:r>
              <a:rPr lang="en-US" sz="1200" dirty="0"/>
              <a:t>Reduces the risk of depression and anxiety</a:t>
            </a:r>
          </a:p>
          <a:p>
            <a:pPr lvl="0">
              <a:lnSpc>
                <a:spcPct val="90000"/>
              </a:lnSpc>
              <a:buFont typeface="Arial" panose="020B0604020202020204" pitchFamily="34" charset="0"/>
              <a:buChar char="•"/>
              <a:defRPr/>
            </a:pPr>
            <a:r>
              <a:rPr lang="en-US" sz="1200" dirty="0">
                <a:ea typeface="ＭＳ Ｐゴシック" pitchFamily="80" charset="-128"/>
              </a:rPr>
              <a:t>   Physically active individuals sleep better, feel better, and function better</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73</a:t>
            </a:fld>
            <a:endParaRPr lang="en-US" dirty="0"/>
          </a:p>
        </p:txBody>
      </p:sp>
    </p:spTree>
    <p:extLst>
      <p:ext uri="{BB962C8B-B14F-4D97-AF65-F5344CB8AC3E}">
        <p14:creationId xmlns:p14="http://schemas.microsoft.com/office/powerpoint/2010/main" val="3515245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2C53DE1-C870-46E4-BDB5-34345CCAC2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649806-5CF7-461F-9B66-6437905A839C}" type="slidenum">
              <a:rPr lang="en-US" altLang="en-US">
                <a:latin typeface="Arial" panose="020B0604020202020204" pitchFamily="34" charset="0"/>
                <a:ea typeface="ＭＳ Ｐゴシック" panose="020B0600070205080204" pitchFamily="34" charset="-128"/>
              </a:rPr>
              <a:pPr>
                <a:spcBef>
                  <a:spcPct val="0"/>
                </a:spcBef>
              </a:pPr>
              <a:t>74</a:t>
            </a:fld>
            <a:endParaRPr lang="en-US" altLang="en-US" dirty="0">
              <a:latin typeface="Arial" panose="020B0604020202020204" pitchFamily="34" charset="0"/>
              <a:ea typeface="ＭＳ Ｐゴシック" panose="020B0600070205080204" pitchFamily="34" charset="-128"/>
            </a:endParaRPr>
          </a:p>
        </p:txBody>
      </p:sp>
      <p:sp>
        <p:nvSpPr>
          <p:cNvPr id="48131" name="Rectangle 2">
            <a:extLst>
              <a:ext uri="{FF2B5EF4-FFF2-40B4-BE49-F238E27FC236}">
                <a16:creationId xmlns:a16="http://schemas.microsoft.com/office/drawing/2014/main" id="{8495ADA8-320B-4EF1-8DB4-6599CB8710C7}"/>
              </a:ext>
            </a:extLst>
          </p:cNvPr>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99443E05-6263-44A2-B8E4-70DCB25CB2ED}"/>
              </a:ext>
            </a:extLst>
          </p:cNvPr>
          <p:cNvSpPr>
            <a:spLocks noGrp="1" noChangeArrowheads="1"/>
          </p:cNvSpPr>
          <p:nvPr>
            <p:ph type="body" idx="1"/>
          </p:nvPr>
        </p:nvSpPr>
        <p:spPr bwMode="auto">
          <a:xfrm>
            <a:off x="914400" y="4414838"/>
            <a:ext cx="50292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nSpc>
                <a:spcPct val="90000"/>
              </a:lnSpc>
              <a:buFont typeface="Arial" panose="020B0604020202020204" pitchFamily="34" charset="0"/>
              <a:buChar char="•"/>
              <a:defRPr/>
            </a:pPr>
            <a:r>
              <a:rPr lang="en-US" dirty="0">
                <a:ea typeface="ＭＳ Ｐゴシック" pitchFamily="80" charset="-128"/>
              </a:rPr>
              <a:t>Avoid inactivity, even a moderate amount of exercise daily has been proven to be beneficial </a:t>
            </a:r>
          </a:p>
          <a:p>
            <a:pPr lvl="0">
              <a:lnSpc>
                <a:spcPct val="90000"/>
              </a:lnSpc>
              <a:buFont typeface="Arial" panose="020B0604020202020204" pitchFamily="34" charset="0"/>
              <a:buChar char="•"/>
              <a:defRPr/>
            </a:pPr>
            <a:r>
              <a:rPr lang="en-US" dirty="0">
                <a:ea typeface="ＭＳ Ｐゴシック" pitchFamily="80" charset="-128"/>
              </a:rPr>
              <a:t>Return to normal daily activities as soon as possible </a:t>
            </a:r>
          </a:p>
          <a:p>
            <a:pPr lvl="0">
              <a:lnSpc>
                <a:spcPct val="90000"/>
              </a:lnSpc>
              <a:buFont typeface="Arial" panose="020B0604020202020204" pitchFamily="34" charset="0"/>
              <a:buChar char="•"/>
              <a:defRPr/>
            </a:pPr>
            <a:r>
              <a:rPr lang="en-US" dirty="0">
                <a:ea typeface="ＭＳ Ｐゴシック" pitchFamily="80" charset="-128"/>
              </a:rPr>
              <a:t>Aim for 150-300 minutes of moderate intensity (or 75-150 minutes of vigorous intensity) activity per week. Getting to, or exceeding the upper limit of 300 minutes is ideal</a:t>
            </a:r>
          </a:p>
          <a:p>
            <a:pPr lvl="0">
              <a:lnSpc>
                <a:spcPct val="90000"/>
              </a:lnSpc>
              <a:buFont typeface="Arial" panose="020B0604020202020204" pitchFamily="34" charset="0"/>
              <a:buChar char="•"/>
              <a:defRPr/>
            </a:pPr>
            <a:r>
              <a:rPr lang="en-US" dirty="0">
                <a:ea typeface="ＭＳ Ｐゴシック" pitchFamily="80" charset="-128"/>
              </a:rPr>
              <a:t>Include strength training exercises at least twice per week</a:t>
            </a:r>
          </a:p>
          <a:p>
            <a:pPr lvl="0">
              <a:lnSpc>
                <a:spcPct val="90000"/>
              </a:lnSpc>
              <a:buFont typeface="Arial" panose="020B0604020202020204" pitchFamily="34" charset="0"/>
              <a:buChar char="•"/>
              <a:defRPr/>
            </a:pPr>
            <a:r>
              <a:rPr lang="en-US" altLang="en-US" dirty="0"/>
              <a:t>Safe environment (labs should be normalized before exercising in a public gym)</a:t>
            </a:r>
          </a:p>
          <a:p>
            <a:pPr lvl="0">
              <a:lnSpc>
                <a:spcPct val="90000"/>
              </a:lnSpc>
              <a:buFont typeface="Arial" panose="020B0604020202020204" pitchFamily="34" charset="0"/>
              <a:buChar char="•"/>
              <a:defRPr/>
            </a:pPr>
            <a:r>
              <a:rPr lang="en-US" altLang="en-US" dirty="0"/>
              <a:t>Address limitations or dysfunction that is not improved with exercise (consider referral to specialist i.e., physical therapist, acupuncturist, massage therapist, neurologist, etc.)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8133" name="Rectangle 4">
            <a:extLst>
              <a:ext uri="{FF2B5EF4-FFF2-40B4-BE49-F238E27FC236}">
                <a16:creationId xmlns:a16="http://schemas.microsoft.com/office/drawing/2014/main" id="{01A27645-2919-4F84-9537-940B6612A525}"/>
              </a:ext>
            </a:extLst>
          </p:cNvPr>
          <p:cNvSpPr>
            <a:spLocks noChangeArrowheads="1"/>
          </p:cNvSpPr>
          <p:nvPr/>
        </p:nvSpPr>
        <p:spPr bwMode="auto">
          <a:xfrm>
            <a:off x="1371600" y="1014413"/>
            <a:ext cx="3429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9" tIns="46800" rIns="93599" bIns="46800">
            <a:spAutoFit/>
          </a:bodyPr>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50000"/>
              </a:spcBef>
            </a:pPr>
            <a:r>
              <a:rPr lang="en-US" altLang="en-US" sz="2000" dirty="0">
                <a:solidFill>
                  <a:srgbClr val="000000"/>
                </a:solidFill>
                <a:latin typeface="Arial" panose="020B0604020202020204" pitchFamily="34" charset="0"/>
                <a:cs typeface="Times New Roman" panose="02020603050405020304" pitchFamily="18" charset="0"/>
              </a:rPr>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50D0F80-2A6B-46D2-89E6-EC3172B9D525}"/>
              </a:ext>
            </a:extLst>
          </p:cNvPr>
          <p:cNvSpPr>
            <a:spLocks noGrp="1" noRot="1" noChangeAspect="1" noChangeArrowheads="1" noTextEdit="1"/>
          </p:cNvSpPr>
          <p:nvPr>
            <p:ph type="sldImg"/>
          </p:nvPr>
        </p:nvSpPr>
        <p:spPr bwMode="auto">
          <a:xfrm>
            <a:off x="11064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76A03060-8877-4F75-B24B-8C279CE52BDB}"/>
              </a:ext>
            </a:extLst>
          </p:cNvPr>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It</a:t>
            </a:r>
            <a:r>
              <a:rPr lang="en-US" altLang="en-US" baseline="0" dirty="0"/>
              <a:t> is always important to discuss with patient what kind of exercise they would like to engage into. However, there are a few criteria to be aware of: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 exercise if anemic: different</a:t>
            </a:r>
            <a:r>
              <a:rPr lang="en-US" baseline="0" dirty="0"/>
              <a:t> sources have different suggestions for patients with anemia; some insist that anemic patients would not engage into any exercise, others suggest reduced activity that needs to be balanced with rest, such as short walks and naps. Each provider should consider each individual case of anemic patients in order to provide them with the best option;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a:t>
            </a:r>
            <a:r>
              <a:rPr lang="en-US" baseline="0" dirty="0"/>
              <a:t> the </a:t>
            </a:r>
            <a:r>
              <a:rPr lang="en-US" dirty="0"/>
              <a:t>immune function is compromised – avoid gyms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a:t>
            </a:r>
            <a:r>
              <a:rPr lang="en-US" baseline="0" dirty="0"/>
              <a:t> s</a:t>
            </a:r>
            <a:r>
              <a:rPr lang="en-US" dirty="0"/>
              <a:t>evere fatigue – light aerobic exercise for 10min daily is recommended. As mentioned earlier,</a:t>
            </a:r>
            <a:r>
              <a:rPr lang="en-US" baseline="0" dirty="0"/>
              <a:t> research has showed that physical activity helps fight fatigue, therefore each patient should be consulted individually, however very light aerobic activity should be considered.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Radiation – avoid chlorine for skin irritation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Indwelling catheter – avoid swimming in the pool, ocean, lake and resistance training in area of catheter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Arthritis and neuropathy – watch balance (stationary bike instead of treadmill)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earlier,</a:t>
            </a:r>
            <a:r>
              <a:rPr lang="en-US" baseline="0" dirty="0"/>
              <a:t> each patient needs to be evaluated individually and in addition to the criteria mentioned on this slide, it is important to let patient know that they shouldn’t push themselves to do any physical activity, especially if they are in pain, if sodium or potassium levels are low (due to excessive vomiting and diarrhea) or due to any of symptoms that are concerning.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eaLnBrk="1" hangingPunct="1"/>
            <a:endParaRPr lang="en-US" altLang="en-US" baseline="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providers in regard to nutrition and physical activity:</a:t>
            </a:r>
          </a:p>
          <a:p>
            <a:endParaRPr lang="en-US" dirty="0"/>
          </a:p>
          <a:p>
            <a:pPr marL="171450" indent="-171450" algn="l">
              <a:buFont typeface="Arial" panose="020B0604020202020204" pitchFamily="34" charset="0"/>
              <a:buChar char="•"/>
            </a:pPr>
            <a:r>
              <a:rPr lang="en-US" dirty="0"/>
              <a:t>Discuss/assess/educate on nutrition habits. Consider a referral to Registered Dietician for continued weight loss or weight gain depending on the situation.</a:t>
            </a:r>
          </a:p>
          <a:p>
            <a:pPr marL="171450" indent="-171450" algn="l">
              <a:buFont typeface="Arial" panose="020B0604020202020204" pitchFamily="34" charset="0"/>
              <a:buChar char="•"/>
            </a:pPr>
            <a:r>
              <a:rPr lang="en-US" dirty="0"/>
              <a:t>Discuss patient physical activity level and their readiness for change (pre-contemplative, contemplative, preparation, action, or maintenance stage) if not meeting current guidelines. </a:t>
            </a:r>
            <a:r>
              <a:rPr lang="en-US" sz="1200" b="0" i="0" u="none" strike="noStrike" baseline="0" dirty="0">
                <a:latin typeface="Futura-Light"/>
              </a:rPr>
              <a:t>Discuss the health benefits of regular physical activity particularly related to that patient’s unique health concerns and needs. Consider a referral to a local fitness specialist or program if patient is ready (LiveStrong at the YMCA, Exercise Is Medicine, etc.) </a:t>
            </a:r>
          </a:p>
          <a:p>
            <a:pPr marL="171450" indent="-171450" algn="l">
              <a:buFont typeface="Arial" panose="020B0604020202020204" pitchFamily="34" charset="0"/>
              <a:buChar char="•"/>
            </a:pPr>
            <a:r>
              <a:rPr lang="en-US" sz="1200" b="0" i="0" u="none" strike="noStrike" baseline="0" dirty="0">
                <a:latin typeface="Futura-Light"/>
              </a:rPr>
              <a:t>Consider a referral to outpatient therapies if appropriate based on patient assessment. Patients may present with issues with gait and balance, cording, lymphedema, or severe fatigue,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Assess supplemental use for safety</a:t>
            </a:r>
          </a:p>
          <a:p>
            <a:pPr marL="171450" indent="-171450" algn="l">
              <a:buFont typeface="Arial" panose="020B0604020202020204" pitchFamily="34" charset="0"/>
              <a:buChar char="•"/>
            </a:pPr>
            <a:r>
              <a:rPr lang="en-US" sz="1200" b="0" i="0" u="none" strike="noStrike" baseline="0" dirty="0">
                <a:latin typeface="Futura-Light"/>
              </a:rPr>
              <a:t>Follow-up with patients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76</a:t>
            </a:fld>
            <a:endParaRPr lang="en-US" dirty="0"/>
          </a:p>
        </p:txBody>
      </p:sp>
    </p:spTree>
    <p:extLst>
      <p:ext uri="{BB962C8B-B14F-4D97-AF65-F5344CB8AC3E}">
        <p14:creationId xmlns:p14="http://schemas.microsoft.com/office/powerpoint/2010/main" val="321131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kern="1200" dirty="0">
                <a:solidFill>
                  <a:schemeClr val="tx1"/>
                </a:solidFill>
                <a:effectLst/>
                <a:latin typeface="+mn-lt"/>
                <a:ea typeface="+mn-ea"/>
                <a:cs typeface="+mn-cs"/>
              </a:rPr>
              <a:t>Regardless of</a:t>
            </a:r>
            <a:r>
              <a:rPr lang="en-US" dirty="0"/>
              <a:t> the</a:t>
            </a:r>
            <a:r>
              <a:rPr lang="en-US" sz="1200" b="0" i="0" kern="1200" dirty="0">
                <a:solidFill>
                  <a:schemeClr val="tx1"/>
                </a:solidFill>
                <a:effectLst/>
                <a:latin typeface="+mn-lt"/>
                <a:ea typeface="+mn-ea"/>
                <a:cs typeface="+mn-cs"/>
              </a:rPr>
              <a:t> increased risk for chronic health conditions and premature death, some cancer survivors continue using tobacco even after their cancer </a:t>
            </a:r>
            <a:r>
              <a:rPr lang="en-US" dirty="0"/>
              <a:t>diagnosis. This</a:t>
            </a:r>
            <a:r>
              <a:rPr lang="en-US" sz="1200" b="0" i="0" kern="1200" dirty="0">
                <a:solidFill>
                  <a:schemeClr val="tx1"/>
                </a:solidFill>
                <a:effectLst/>
                <a:latin typeface="+mn-lt"/>
                <a:ea typeface="+mn-ea"/>
                <a:cs typeface="+mn-cs"/>
              </a:rPr>
              <a:t> is not surprising due to the highly addictive nature of nicotine. </a:t>
            </a:r>
            <a:r>
              <a:rPr lang="en-US" sz="1200" b="0" i="0" kern="1200" baseline="0" dirty="0">
                <a:solidFill>
                  <a:schemeClr val="tx1"/>
                </a:solidFill>
                <a:effectLst/>
                <a:latin typeface="+mn-lt"/>
                <a:ea typeface="+mn-ea"/>
                <a:cs typeface="+mn-cs"/>
              </a:rPr>
              <a:t>According to </a:t>
            </a:r>
            <a:r>
              <a:rPr lang="en-US" sz="1200" b="0" i="0" kern="1200" dirty="0">
                <a:solidFill>
                  <a:schemeClr val="tx1"/>
                </a:solidFill>
                <a:effectLst/>
                <a:latin typeface="+mn-lt"/>
                <a:ea typeface="+mn-ea"/>
                <a:cs typeface="+mn-cs"/>
              </a:rPr>
              <a:t>NHANES data</a:t>
            </a:r>
            <a:r>
              <a:rPr lang="en-US" sz="1200" b="0" i="0" kern="1200" baseline="0" dirty="0">
                <a:solidFill>
                  <a:schemeClr val="tx1"/>
                </a:solidFill>
                <a:effectLst/>
                <a:latin typeface="+mn-lt"/>
                <a:ea typeface="+mn-ea"/>
                <a:cs typeface="+mn-cs"/>
              </a:rPr>
              <a:t> collected between 1999–2008, only 36% of the smokers quit after being diagnosed with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Tobacco use</a:t>
            </a:r>
            <a:r>
              <a:rPr lang="en-US" baseline="0" dirty="0"/>
              <a:t> can affect the following: </a:t>
            </a:r>
            <a:endParaRPr lang="en-US" dirty="0"/>
          </a:p>
          <a:p>
            <a:endParaRPr lang="en-US" dirty="0"/>
          </a:p>
          <a:p>
            <a:r>
              <a:rPr lang="en-US" dirty="0"/>
              <a:t>- Increase the risk of cancer, independent of prior cancers, especially upper airway or mucosal tumors,</a:t>
            </a:r>
            <a:r>
              <a:rPr lang="en-US" baseline="0" dirty="0"/>
              <a:t> head and neck cancers, may impact bladder and kidney cancers</a:t>
            </a:r>
            <a:endParaRPr lang="en-US" dirty="0">
              <a:cs typeface="Calibri"/>
            </a:endParaRPr>
          </a:p>
          <a:p>
            <a:r>
              <a:rPr lang="en-US" dirty="0"/>
              <a:t>- Even though the researchers do not have clear reasons why, smoking can make</a:t>
            </a:r>
            <a:r>
              <a:rPr lang="en-US" baseline="0" dirty="0"/>
              <a:t> cancer treatment less effective, and may i</a:t>
            </a:r>
            <a:r>
              <a:rPr lang="en-US" dirty="0"/>
              <a:t>ncrease cardiovascular side effects of radiation or chemotherapy</a:t>
            </a:r>
            <a:endParaRPr lang="en-US" dirty="0">
              <a:cs typeface="Calibri"/>
            </a:endParaRPr>
          </a:p>
          <a:p>
            <a:r>
              <a:rPr lang="en-US" dirty="0"/>
              <a:t>- It can lead to a reduced quality of life, especially while going through </a:t>
            </a:r>
            <a:r>
              <a:rPr lang="en-US" baseline="0" dirty="0"/>
              <a:t>cancer treatment</a:t>
            </a:r>
            <a:endParaRPr lang="en-US" baseline="0" dirty="0">
              <a:cs typeface="Calibri"/>
            </a:endParaRPr>
          </a:p>
          <a:p>
            <a:r>
              <a:rPr lang="en-US" dirty="0"/>
              <a:t>- It can lead to increased mortality</a:t>
            </a:r>
            <a:endParaRPr lang="en-US" dirty="0">
              <a:cs typeface="Calibri"/>
            </a:endParaRPr>
          </a:p>
          <a:p>
            <a:r>
              <a:rPr lang="en-US" dirty="0"/>
              <a:t>- And we know smoking cessation improves outcomes</a:t>
            </a:r>
            <a:endParaRPr lang="en-US" dirty="0">
              <a:cs typeface="Calibri"/>
            </a:endParaRPr>
          </a:p>
          <a:p>
            <a:pPr marL="0" indent="0">
              <a:buFontTx/>
              <a:buNone/>
            </a:pPr>
            <a:endParaRPr lang="en-US" dirty="0"/>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15484518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Sunlight is the main source of UV radiation, even though UV rays make up only a small portion of the sun’s rays.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People can also be exposed to man-made sources of UV rays. These include sunlamps and sunbeds, phototherapy, black-light lamps, mercury-vapor lamps, high xenon arc lamps, plasma torches, and welding arcs.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Studies show basal and squamous cell skin cancers are linked to certain behaviors that put people in the sun, as well as a number of markers of sun exposure, such 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Spending time in the sun for recreation (including going to the beach)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Spending a lot of time in the sun in a swimsuit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Living in an area that gets a lot of sunlight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Having had serious sunburns in the past (with more sunburns linked to a higher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Having signs of sun damage to the skin, such as liver spots, actinic </a:t>
            </a:r>
            <a:r>
              <a:rPr kumimoji="0" lang="en-US" sz="1200" b="0" i="0" u="none" strike="noStrike" kern="1200" cap="none" spc="0" normalizeH="0" baseline="0" noProof="0" err="1">
                <a:ln>
                  <a:noFill/>
                </a:ln>
                <a:solidFill>
                  <a:prstClr val="black"/>
                </a:solidFill>
                <a:effectLst/>
                <a:uLnTx/>
                <a:uFillTx/>
                <a:latin typeface="Calibri"/>
                <a:ea typeface="+mn-ea"/>
                <a:cs typeface="+mn-cs"/>
              </a:rPr>
              <a:t>keratoses</a:t>
            </a:r>
            <a:r>
              <a:rPr kumimoji="0" lang="en-US" sz="1200" b="0" i="0" u="none" strike="noStrike" kern="1200" cap="none" spc="0" normalizeH="0" baseline="0" noProof="0">
                <a:ln>
                  <a:noFill/>
                </a:ln>
                <a:solidFill>
                  <a:prstClr val="black"/>
                </a:solidFill>
                <a:effectLst/>
                <a:uLnTx/>
                <a:uFillTx/>
                <a:latin typeface="Calibri"/>
                <a:ea typeface="+mn-ea"/>
                <a:cs typeface="+mn-cs"/>
              </a:rPr>
              <a:t> (rough skin patches that can be precancerous), and solar elastosis (thickened, dry, wrinkled skin caused by sun exposure) on the neck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a:p>
            <a:endParaRPr lang="en-US" altLang="en-US" dirty="0"/>
          </a:p>
          <a:p>
            <a:r>
              <a:rPr lang="en-US" altLang="en-US" dirty="0"/>
              <a:t>Skin cancer survivors are 13 times (men) and 16 times (women) more likely to develop additional skin cancers</a:t>
            </a:r>
          </a:p>
          <a:p>
            <a:r>
              <a:rPr lang="en-US" altLang="en-US" dirty="0"/>
              <a:t>Survivors who have undergone radiation therapy are at increased risk of skin cancer</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77</a:t>
            </a:fld>
            <a:endParaRPr lang="en-US" dirty="0"/>
          </a:p>
        </p:txBody>
      </p:sp>
    </p:spTree>
    <p:extLst>
      <p:ext uri="{BB962C8B-B14F-4D97-AF65-F5344CB8AC3E}">
        <p14:creationId xmlns:p14="http://schemas.microsoft.com/office/powerpoint/2010/main" val="2770270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1297C2-D64A-4D6E-84A0-871F2DB4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79BE1EFE-415B-40E2-87B4-C5016D1FD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Sun Safety Recommendations: </a:t>
            </a:r>
          </a:p>
          <a:p>
            <a:endParaRPr lang="en-US" dirty="0">
              <a:effectLst/>
            </a:endParaRPr>
          </a:p>
          <a:p>
            <a:pPr marL="171450" indent="-171450">
              <a:buFont typeface="Arial" panose="020B0604020202020204" pitchFamily="34" charset="0"/>
              <a:buChar char="•"/>
            </a:pPr>
            <a:r>
              <a:rPr lang="en-US" dirty="0">
                <a:effectLst/>
              </a:rPr>
              <a:t>Limit time in the sun between the hours of 10am and 4pm when UV rays are the strongest. If you are going to be out it is recommended one wears sunscreen with a sun protection factor of at least 30 and apply every two hours. </a:t>
            </a:r>
          </a:p>
          <a:p>
            <a:pPr marL="171450" indent="-171450">
              <a:buFont typeface="Arial" panose="020B0604020202020204" pitchFamily="34" charset="0"/>
              <a:buChar char="•"/>
            </a:pPr>
            <a:r>
              <a:rPr lang="en-US" dirty="0">
                <a:effectLst/>
              </a:rPr>
              <a:t>Reminder regarding sunscreen: Not all UV rays are blocked. It should not be used as a way to increase your time in the sun. Most sunscreens are good for two to three years after purchase.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Wear a hat that shades the face, neck, and ears. Wear long sleeves and pants and use sunglasses that </a:t>
            </a:r>
            <a:r>
              <a:rPr lang="en-US" dirty="0"/>
              <a:t>block UV radiation to protect skin around your eyes</a:t>
            </a:r>
            <a:r>
              <a:rPr lang="en-US" dirty="0">
                <a:effectLst/>
              </a:rPr>
              <a:t>. </a:t>
            </a:r>
          </a:p>
          <a:p>
            <a:pPr marL="171450" indent="-171450">
              <a:buFont typeface="Arial" panose="020B0604020202020204" pitchFamily="34" charset="0"/>
              <a:buChar char="•"/>
            </a:pPr>
            <a:r>
              <a:rPr lang="en-US" dirty="0">
                <a:effectLst/>
              </a:rPr>
              <a:t>Avoid tanning beds. Studies have found that people who use </a:t>
            </a:r>
            <a:r>
              <a:rPr lang="en-US" b="0" dirty="0">
                <a:effectLst/>
              </a:rPr>
              <a:t>tanning beds </a:t>
            </a:r>
            <a:r>
              <a:rPr lang="en-US" dirty="0">
                <a:effectLst/>
              </a:rPr>
              <a:t>have a higher risk of skin cancer, including melanoma and squamous and basal cell skin cancers. The risk of melanoma is higher if the person started indoor tanning before age 30 or 35, and the risk of basal and squamous cell skin cancer is higher if indoor tanning started before age 25. </a:t>
            </a:r>
            <a:endParaRPr lang="en-US" altLang="en-US" dirty="0"/>
          </a:p>
        </p:txBody>
      </p:sp>
      <p:sp>
        <p:nvSpPr>
          <p:cNvPr id="76804" name="Slide Number Placeholder 3">
            <a:extLst>
              <a:ext uri="{FF2B5EF4-FFF2-40B4-BE49-F238E27FC236}">
                <a16:creationId xmlns:a16="http://schemas.microsoft.com/office/drawing/2014/main" id="{8ED3615D-04C9-4F17-B767-2E271F407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ADFDB9-EBBB-4940-AC1D-7277DB9FE96C}" type="slidenum">
              <a:rPr lang="en-US" altLang="en-US">
                <a:latin typeface="Arial" panose="020B0604020202020204" pitchFamily="34" charset="0"/>
              </a:rPr>
              <a:pPr>
                <a:spcBef>
                  <a:spcPct val="0"/>
                </a:spcBef>
              </a:pPr>
              <a:t>78</a:t>
            </a:fld>
            <a:endParaRPr lang="en-US" altLang="en-US" dirty="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a:t>
            </a:r>
            <a:r>
              <a:rPr lang="en-US" baseline="0" dirty="0"/>
              <a:t> treatment may cause severe side effects and affect patient’s sexual health.</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79</a:t>
            </a:fld>
            <a:endParaRPr lang="en-US" dirty="0"/>
          </a:p>
        </p:txBody>
      </p:sp>
    </p:spTree>
    <p:extLst>
      <p:ext uri="{BB962C8B-B14F-4D97-AF65-F5344CB8AC3E}">
        <p14:creationId xmlns:p14="http://schemas.microsoft.com/office/powerpoint/2010/main" val="441153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Sex, sexuality, and intimacy are just as important for people with cancer as they are for people who don’t have cancer. In fact, sexuality and intimacy have been shown to help people face cancer by helping them deal with feelings of distress and when going through treatment. Sexual problems often develop because of physical and psychological side effects of cancer and cancer treatments. Some surgeries and treatments might have very little effect on a person's sexuality, sexual desire, and sexual function. Others can affect how a certain body part works, change hormone levels, or damage nerve function that can cause changes in a person's sexual function. Certain types of treatments have side effects such as fatigue, nausea, bowel or bladder problems, pain, and skin problems or other changes in appearance that might cause problems with sexuality. Some sexual problems get better or go away over time, but some are long-lasting and can be lifelong.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most common side effects reported by the patients are the following: painful intercourse, body image distortion, lower libido, difficulty reaching climax, erectile dysfunction for men and vaginal dryness for women.</a:t>
            </a:r>
          </a:p>
          <a:p>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80</a:t>
            </a:fld>
            <a:endParaRPr lang="en-US" dirty="0"/>
          </a:p>
        </p:txBody>
      </p:sp>
    </p:spTree>
    <p:extLst>
      <p:ext uri="{BB962C8B-B14F-4D97-AF65-F5344CB8AC3E}">
        <p14:creationId xmlns:p14="http://schemas.microsoft.com/office/powerpoint/2010/main" val="8596982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23"/>
                </a:solidFill>
                <a:effectLst/>
                <a:latin typeface="Source Sans Pro" panose="020B0503030403020204" pitchFamily="34" charset="0"/>
              </a:rPr>
              <a:t>Please take a closer</a:t>
            </a:r>
            <a:r>
              <a:rPr lang="en-US" b="0" i="0" baseline="0" dirty="0">
                <a:solidFill>
                  <a:srgbClr val="1E1E23"/>
                </a:solidFill>
                <a:effectLst/>
                <a:latin typeface="Source Sans Pro" panose="020B0503030403020204" pitchFamily="34" charset="0"/>
              </a:rPr>
              <a:t> look at the table that represents sexual problems related to the cancer treatments and affected mechanism for women. </a:t>
            </a:r>
          </a:p>
          <a:p>
            <a:endParaRPr lang="en-US" b="0" i="0" baseline="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Hysterectomy shortens the vagina and may cause numbness in the genital area. Sex problems are likely to be somewhat worse and last longer for women who have pelvic radiation along with radical hysterectomy.</a:t>
            </a: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Some women may notice vaginal dryness, especially if their ovaries were removed. If so, a water-based gel lubricant can help make vaginal sex more comfortable. If scar tissue narrows the entrance to the vagina, penetration may be painful. Vaginal dilators can sometimes help stretch the opening. When scarring is severe, the surgeon may use skin grafts to widen the entrance. </a:t>
            </a:r>
            <a:r>
              <a:rPr lang="en-US" b="0" i="0" u="none" dirty="0">
                <a:solidFill>
                  <a:srgbClr val="0047BB"/>
                </a:solidFill>
                <a:effectLst/>
                <a:latin typeface="Source Sans Pro" panose="020B0503030403020204" pitchFamily="34" charset="0"/>
              </a:rPr>
              <a:t>Vaginal moisturizers</a:t>
            </a:r>
            <a:r>
              <a:rPr lang="en-US" b="0" i="0" u="none" dirty="0">
                <a:solidFill>
                  <a:srgbClr val="1E1E23"/>
                </a:solidFill>
                <a:effectLst/>
                <a:latin typeface="Source Sans Pro" panose="020B0503030403020204" pitchFamily="34" charset="0"/>
              </a:rPr>
              <a:t> </a:t>
            </a:r>
            <a:r>
              <a:rPr lang="en-US" b="0" i="0" dirty="0">
                <a:solidFill>
                  <a:srgbClr val="1E1E23"/>
                </a:solidFill>
                <a:effectLst/>
                <a:latin typeface="Source Sans Pro" panose="020B0503030403020204" pitchFamily="34" charset="0"/>
              </a:rPr>
              <a:t>on the external genital area can also be very helpful and promote comfort.</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81</a:t>
            </a:fld>
            <a:endParaRPr lang="en-US" dirty="0"/>
          </a:p>
        </p:txBody>
      </p:sp>
    </p:spTree>
    <p:extLst>
      <p:ext uri="{BB962C8B-B14F-4D97-AF65-F5344CB8AC3E}">
        <p14:creationId xmlns:p14="http://schemas.microsoft.com/office/powerpoint/2010/main" val="40780742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E1E23"/>
                </a:solidFill>
                <a:effectLst/>
                <a:latin typeface="Source Sans Pro" panose="020B0503030403020204" pitchFamily="34" charset="0"/>
              </a:rPr>
              <a:t>Please take a few</a:t>
            </a:r>
            <a:r>
              <a:rPr lang="en-US" b="0" i="0" baseline="0" dirty="0">
                <a:solidFill>
                  <a:srgbClr val="1E1E23"/>
                </a:solidFill>
                <a:effectLst/>
                <a:latin typeface="Source Sans Pro" panose="020B0503030403020204" pitchFamily="34" charset="0"/>
              </a:rPr>
              <a:t> moments to look at the table that represents sexual problems related to the cancer treatments and affected mechanism for men. </a:t>
            </a:r>
          </a:p>
          <a:p>
            <a:endParaRPr lang="en-US" b="0" i="0" dirty="0">
              <a:solidFill>
                <a:srgbClr val="1E1E23"/>
              </a:solidFill>
              <a:effectLst/>
              <a:latin typeface="Source Sans Pro" panose="020B0503030403020204" pitchFamily="34" charset="0"/>
            </a:endParaRP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Most men who had surgery for cancer will have some difficulty with erections (called erectile dysfunction or ED). Some men will be able to have erections firm enough for penetration, but probably not as firm as they were before. Others may not be able to get erections. </a:t>
            </a: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Prostate, bladder, colon, and rectal cancer are sometimes treated with radiation to the pelvis. This can cause problems with erections. The higher the total dose of radiation and the wider the section of the pelvis treated, the greater the chance of erection problems later.</a:t>
            </a: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Hormone treatment is commonly given for prostate cancer. Men given androgen deprivation therapy (ADT) are at a high risk for sexual problems, including loss of sexual desire and erectile dysfunction. Erections may or may not recover when ADT is stopped. Erectile dysfunction drugs do not usually work in these cases because they don't help with the loss of sexual desire.</a:t>
            </a: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Some chemo drugs (cisplatin, vincristine, paclitaxel, bortezomib, and thalidomide) can damage parts of the nervous system, usually the small nerves of the hands and feet. These drugs have not been found to directly injure the nerve bundles that allow erection. But some people have concerns because the drugs are known to affect nerve tissue, and there are many nerves involved in sexual function.</a:t>
            </a: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Stem cell transplant involves getting very high doses of chemotherapy drugs. One complication of a transplant is graft-versus-host disease. Men who have had graft-versus-host disease are more likely to have a long-lasting loss of testosterone. In some cases, these men may need testosterone replacement therapy to regain sexual desire and erections.</a:t>
            </a:r>
          </a:p>
          <a:p>
            <a:endParaRPr lang="en-US" b="0" i="0" dirty="0">
              <a:solidFill>
                <a:srgbClr val="1E1E23"/>
              </a:solidFill>
              <a:effectLst/>
              <a:latin typeface="Source Sans Pro" panose="020B0503030403020204" pitchFamily="34" charset="0"/>
            </a:endParaRPr>
          </a:p>
          <a:p>
            <a:r>
              <a:rPr lang="en-US" b="0" i="0" dirty="0">
                <a:solidFill>
                  <a:srgbClr val="1E1E23"/>
                </a:solidFill>
                <a:effectLst/>
                <a:latin typeface="Source Sans Pro" panose="020B0503030403020204" pitchFamily="34" charset="0"/>
              </a:rPr>
              <a:t>Some types of chemo can also cause short-term or life-long infertility.</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82</a:t>
            </a:fld>
            <a:endParaRPr lang="en-US" dirty="0"/>
          </a:p>
        </p:txBody>
      </p:sp>
    </p:spTree>
    <p:extLst>
      <p:ext uri="{BB962C8B-B14F-4D97-AF65-F5344CB8AC3E}">
        <p14:creationId xmlns:p14="http://schemas.microsoft.com/office/powerpoint/2010/main" val="11353940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t>
            </a:r>
            <a:r>
              <a:rPr kumimoji="0" lang="en-US" sz="1200" b="0" i="0" u="none" strike="noStrike" kern="1200" cap="none" spc="0" normalizeH="0" baseline="0" noProof="0" dirty="0">
                <a:ln>
                  <a:noFill/>
                </a:ln>
                <a:effectLst/>
                <a:uLnTx/>
                <a:uFillTx/>
                <a:latin typeface="Calibri"/>
                <a:ea typeface="+mn-ea"/>
                <a:cs typeface="+mn-cs"/>
              </a:rPr>
              <a:t>sex, sexuality, and intimacy are just as important for people with cancer as they are for people who don’t have cancer.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Sexual dysfunction is a difficult topic for patients to talk about</a:t>
            </a:r>
            <a:r>
              <a:rPr lang="en-US" baseline="0" dirty="0"/>
              <a:t> and for providers to bring up. </a:t>
            </a:r>
            <a:r>
              <a:rPr kumimoji="0" lang="en-US" sz="1200" b="0" i="0" u="none" strike="noStrike" kern="1200" cap="none" spc="0" normalizeH="0" baseline="0" noProof="0" dirty="0">
                <a:ln>
                  <a:noFill/>
                </a:ln>
                <a:effectLst/>
                <a:uLnTx/>
                <a:uFillTx/>
                <a:latin typeface="Calibri"/>
                <a:ea typeface="+mn-ea"/>
                <a:cs typeface="+mn-cs"/>
              </a:rPr>
              <a:t>A recent study showed that 87% of cancer survivors experienced sexual side effects of cancer treatment, however only 28% of the patients were specifically inquired about by the providers, males significantly more than females (53% vs 22%). In addition, the participants of this study reported the following side effects: painful intercourse (73%), body image distortion (54%), and inability to achieve orgasm (42%).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The following recommendations are for providers to talk about sexual health with their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Calibri"/>
              <a:ea typeface="+mn-ea"/>
              <a:cs typeface="+mn-cs"/>
            </a:endParaRPr>
          </a:p>
          <a:p>
            <a:pPr marL="171450" indent="-171450">
              <a:buFont typeface="Arial" panose="020B0604020202020204" pitchFamily="34" charset="0"/>
              <a:buChar char="•"/>
            </a:pPr>
            <a:r>
              <a:rPr kumimoji="0" lang="en-US" sz="1200" b="0" i="0" u="none" strike="noStrike" kern="1200" cap="none" spc="0" normalizeH="0" baseline="0" noProof="0" dirty="0">
                <a:ln>
                  <a:noFill/>
                </a:ln>
                <a:effectLst/>
                <a:uLnTx/>
                <a:uFillTx/>
                <a:latin typeface="+mn-lt"/>
                <a:ea typeface="+mn-ea"/>
                <a:cs typeface="+mn-cs"/>
              </a:rPr>
              <a:t>Don’t</a:t>
            </a:r>
            <a:r>
              <a:rPr kumimoji="0" lang="en-US" sz="1200" b="0" i="0" u="none" strike="noStrike" kern="0" cap="none" spc="0" normalizeH="0" baseline="0" noProof="0" dirty="0">
                <a:ln>
                  <a:noFill/>
                </a:ln>
                <a:effectLst/>
                <a:uLnTx/>
                <a:uFillTx/>
                <a:latin typeface="Arial"/>
                <a:ea typeface="+mn-ea"/>
                <a:cs typeface="+mn-cs"/>
              </a:rPr>
              <a:t> assume patient will ask you about these and other concerns about sexuality. </a:t>
            </a:r>
            <a:r>
              <a:rPr lang="en-US" sz="1200" dirty="0">
                <a:latin typeface="Arial"/>
              </a:rPr>
              <a:t>S</a:t>
            </a:r>
            <a:r>
              <a:rPr kumimoji="0" lang="en-US" sz="1200" b="0" i="0" u="none" strike="noStrike" kern="0" cap="none" spc="0" normalizeH="0" baseline="0" noProof="0" dirty="0">
                <a:ln>
                  <a:noFill/>
                </a:ln>
                <a:effectLst/>
                <a:uLnTx/>
                <a:uFillTx/>
                <a:latin typeface="Arial"/>
                <a:ea typeface="+mn-ea"/>
                <a:cs typeface="+mn-cs"/>
              </a:rPr>
              <a:t>tart the conversation.</a:t>
            </a:r>
            <a:endParaRPr lang="en-US" sz="1200" dirty="0"/>
          </a:p>
          <a:p>
            <a:pPr marL="171450" indent="-171450">
              <a:buFont typeface="Arial" panose="020B0604020202020204" pitchFamily="34" charset="0"/>
              <a:buChar char="•"/>
            </a:pPr>
            <a:r>
              <a:rPr lang="en-US" sz="1200" dirty="0"/>
              <a:t>Always ask permission to talk about the patient’s sexual health </a:t>
            </a:r>
          </a:p>
          <a:p>
            <a:pPr marL="171450" indent="-171450">
              <a:buFont typeface="Arial" panose="020B0604020202020204" pitchFamily="34" charset="0"/>
              <a:buChar char="•"/>
            </a:pPr>
            <a:r>
              <a:rPr lang="en-US" sz="1200" dirty="0"/>
              <a:t>Let patient know that treatment is available</a:t>
            </a:r>
          </a:p>
          <a:p>
            <a:pPr marL="171450" indent="-171450">
              <a:buFont typeface="Arial" panose="020B0604020202020204" pitchFamily="34" charset="0"/>
              <a:buChar char="•"/>
            </a:pPr>
            <a:r>
              <a:rPr kumimoji="0" lang="en-US" sz="1200" b="0" i="0" u="none" strike="noStrike" kern="1200" cap="none" spc="0" normalizeH="0" baseline="0" noProof="0" dirty="0">
                <a:ln>
                  <a:noFill/>
                </a:ln>
                <a:effectLst/>
                <a:uLnTx/>
                <a:uFillTx/>
                <a:latin typeface="+mn-lt"/>
                <a:ea typeface="+mn-ea"/>
                <a:cs typeface="+mn-cs"/>
              </a:rPr>
              <a:t>Don’t assume sex or sexuality is not important at different stages of the cancer survivor's life. </a:t>
            </a:r>
          </a:p>
          <a:p>
            <a:pPr marL="171450" indent="-171450">
              <a:buFont typeface="Arial" panose="020B0604020202020204" pitchFamily="34" charset="0"/>
              <a:buChar char="•"/>
            </a:pPr>
            <a:r>
              <a:rPr lang="en-US" sz="1200" dirty="0"/>
              <a:t>Share tip sheets and resources</a:t>
            </a:r>
          </a:p>
          <a:p>
            <a:pPr marL="171450" indent="-171450">
              <a:buFont typeface="Arial" panose="020B0604020202020204" pitchFamily="34" charset="0"/>
              <a:buChar char="•"/>
            </a:pPr>
            <a:r>
              <a:rPr lang="en-US" sz="1200" dirty="0"/>
              <a:t>Make appropriate referrals if needed (sex educator, counselor, or therapist)</a:t>
            </a:r>
          </a:p>
          <a:p>
            <a:pPr marL="171450" indent="-171450">
              <a:buFont typeface="Arial" panose="020B0604020202020204" pitchFamily="34" charset="0"/>
              <a:buChar char="•"/>
            </a:pPr>
            <a:r>
              <a:rPr lang="en-US" sz="1200" dirty="0"/>
              <a:t>Create an atmosphere of acceptance and inclusivity in the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effectLst/>
                <a:latin typeface="Source Sans Pro" panose="020B0503030403020204" pitchFamily="34" charset="0"/>
              </a:rPr>
              <a:t>Palliative care </a:t>
            </a:r>
            <a:r>
              <a:rPr lang="en-US" b="0" i="0" dirty="0">
                <a:effectLst/>
                <a:latin typeface="Source Sans Pro" panose="020B0503030403020204" pitchFamily="34" charset="0"/>
              </a:rPr>
              <a:t>can help address sexuality and other quality of life concerns. Ask members of the palliative care team to help manage sexual problems. This team of professionals can help manage symptoms at any time from the point of diagnosis, throughout treatment, and beyond for people living with a serious illness, such as cancer.</a:t>
            </a:r>
            <a:endParaRPr kumimoji="0" lang="en-US" sz="1200" b="0" i="0" u="none" strike="noStrike" kern="1200" cap="none" spc="0" normalizeH="0" baseline="0" noProof="0" dirty="0">
              <a:ln>
                <a:noFill/>
              </a:ln>
              <a:effectLst/>
              <a:uLnTx/>
              <a:uFillTx/>
              <a:latin typeface="Calibri"/>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83</a:t>
            </a:fld>
            <a:endParaRPr lang="en-US" dirty="0"/>
          </a:p>
        </p:txBody>
      </p:sp>
    </p:spTree>
    <p:extLst>
      <p:ext uri="{BB962C8B-B14F-4D97-AF65-F5344CB8AC3E}">
        <p14:creationId xmlns:p14="http://schemas.microsoft.com/office/powerpoint/2010/main" val="3457894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6F15E9-0BE7-4FE3-9441-9D32F4679029}" type="slidenum">
              <a:rPr lang="en-US" smtClean="0"/>
              <a:pPr/>
              <a:t>84</a:t>
            </a:fld>
            <a:endParaRPr lang="en-US" dirty="0"/>
          </a:p>
        </p:txBody>
      </p:sp>
    </p:spTree>
    <p:extLst>
      <p:ext uri="{BB962C8B-B14F-4D97-AF65-F5344CB8AC3E}">
        <p14:creationId xmlns:p14="http://schemas.microsoft.com/office/powerpoint/2010/main" val="12103914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Compared to individuals who have never had cancer, cancer survivors experience serious psychological distress twice as likely (5.6% vs 3.0%). </a:t>
            </a:r>
          </a:p>
          <a:p>
            <a:pPr marL="171450" indent="-171450">
              <a:buFont typeface="Arial" panose="020B0604020202020204" pitchFamily="34" charset="0"/>
              <a:buChar char="•"/>
            </a:pPr>
            <a:r>
              <a:rPr lang="en-US" dirty="0"/>
              <a:t>Based on a recent systematic review it has been found that breast cancer survivors are at higher risk of anxiety, depression and suicide compared to women without cancer.</a:t>
            </a:r>
          </a:p>
          <a:p>
            <a:pPr marL="171450" indent="-171450">
              <a:buFont typeface="Arial" panose="020B0604020202020204" pitchFamily="34" charset="0"/>
              <a:buChar char="•"/>
            </a:pPr>
            <a:r>
              <a:rPr lang="en-US" dirty="0"/>
              <a:t>Cancer survivors identify the following psychological issues as the most important: fear of cancer recurrence, psychological distress, anxiety, depression and PTSD.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85</a:t>
            </a:fld>
            <a:endParaRPr lang="en-US" dirty="0"/>
          </a:p>
        </p:txBody>
      </p:sp>
    </p:spTree>
    <p:extLst>
      <p:ext uri="{BB962C8B-B14F-4D97-AF65-F5344CB8AC3E}">
        <p14:creationId xmlns:p14="http://schemas.microsoft.com/office/powerpoint/2010/main" val="32827721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Patients should be assessed for distress, anxiety and depression or other mental health concerns throughout the cancer continuum (diagnosis, treatment, post-treatment, survivorship).</a:t>
            </a:r>
          </a:p>
          <a:p>
            <a:endParaRPr lang="en-US" dirty="0">
              <a:solidFill>
                <a:schemeClr val="tx1"/>
              </a:solidFill>
            </a:endParaRPr>
          </a:p>
          <a:p>
            <a:r>
              <a:rPr lang="en-US" dirty="0">
                <a:solidFill>
                  <a:schemeClr val="tx1"/>
                </a:solidFill>
              </a:rPr>
              <a:t>The following are effective evidence based interventions for improving mental health</a:t>
            </a:r>
            <a:r>
              <a:rPr lang="en-US" baseline="0" dirty="0">
                <a:solidFill>
                  <a:schemeClr val="tx1"/>
                </a:solidFill>
              </a:rPr>
              <a:t> in cancer survivors:</a:t>
            </a:r>
            <a:endParaRPr lang="en-US" dirty="0">
              <a:solidFill>
                <a:schemeClr val="tx1"/>
              </a:solidFill>
            </a:endParaRPr>
          </a:p>
          <a:p>
            <a:endParaRPr lang="en-US" dirty="0">
              <a:solidFill>
                <a:schemeClr val="tx1"/>
              </a:solidFill>
            </a:endParaRPr>
          </a:p>
          <a:p>
            <a:pPr marL="171450" indent="-171450">
              <a:buFont typeface="Arial" panose="020B0604020202020204" pitchFamily="34" charset="0"/>
              <a:buChar char="•"/>
            </a:pPr>
            <a:r>
              <a:rPr lang="en-US" kern="1200" dirty="0">
                <a:solidFill>
                  <a:schemeClr val="tx1"/>
                </a:solidFill>
              </a:rPr>
              <a:t>Evidence has showed that internet-delivered cognitive behavioral therapy (iCBT) has been effective in reducing depression, anxiety, distress. </a:t>
            </a:r>
          </a:p>
          <a:p>
            <a:pPr marL="171450" indent="-171450">
              <a:buFont typeface="Arial" panose="020B0604020202020204" pitchFamily="34" charset="0"/>
              <a:buChar char="•"/>
            </a:pPr>
            <a:endParaRPr lang="en-US" kern="1200" dirty="0">
              <a:solidFill>
                <a:schemeClr val="tx1"/>
              </a:solidFill>
            </a:endParaRPr>
          </a:p>
          <a:p>
            <a:pPr marL="171450" indent="-171450">
              <a:buFont typeface="Arial" panose="020B0604020202020204" pitchFamily="34" charset="0"/>
              <a:buChar char="•"/>
            </a:pPr>
            <a:r>
              <a:rPr lang="en-US" kern="1200" dirty="0">
                <a:solidFill>
                  <a:schemeClr val="tx1"/>
                </a:solidFill>
              </a:rPr>
              <a:t>According to research, mindfulness reduces the toxicity of cancer diagnosis and its treatment.</a:t>
            </a:r>
          </a:p>
          <a:p>
            <a:pPr marL="0" indent="0">
              <a:buFont typeface="Arial" panose="020B0604020202020204" pitchFamily="34" charset="0"/>
              <a:buNone/>
            </a:pPr>
            <a:endParaRPr lang="en-US" kern="1200" dirty="0">
              <a:solidFill>
                <a:schemeClr val="tx1"/>
              </a:solidFill>
            </a:endParaRPr>
          </a:p>
          <a:p>
            <a:pPr marL="171450" indent="-171450">
              <a:buFont typeface="Arial" panose="020B0604020202020204" pitchFamily="34" charset="0"/>
              <a:buChar char="•"/>
            </a:pPr>
            <a:r>
              <a:rPr lang="en-US" kern="1200" dirty="0">
                <a:solidFill>
                  <a:schemeClr val="tx1"/>
                </a:solidFill>
              </a:rPr>
              <a:t>Other types of strategies include: relaxation techniques, counselling, group therapy, meditation, yoga, mental imagery exercises and others.</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86</a:t>
            </a:fld>
            <a:endParaRPr lang="en-US" dirty="0"/>
          </a:p>
        </p:txBody>
      </p:sp>
    </p:spTree>
    <p:extLst>
      <p:ext uri="{BB962C8B-B14F-4D97-AF65-F5344CB8AC3E}">
        <p14:creationId xmlns:p14="http://schemas.microsoft.com/office/powerpoint/2010/main" val="313019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Providers</a:t>
            </a:r>
            <a:r>
              <a:rPr lang="en-US" sz="1200" b="0" i="0" kern="1200" baseline="0" dirty="0">
                <a:solidFill>
                  <a:schemeClr val="tx1"/>
                </a:solidFill>
                <a:effectLst/>
                <a:latin typeface="+mn-lt"/>
                <a:ea typeface="+mn-ea"/>
                <a:cs typeface="+mn-cs"/>
              </a:rPr>
              <a:t> should use evidence based strategies to help people with a history of cancer to quit using tobacco. The National Comprehensive Cancer Network Clinical Practice Guidelines in Oncology provide recommendations on how to address smoking in patients and interventions for smoking cessation.</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12923942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1E23"/>
                </a:solidFill>
                <a:effectLst/>
                <a:latin typeface="Source Sans Pro" panose="020B0503030403020204" pitchFamily="34" charset="0"/>
              </a:rPr>
              <a:t>Gene mutations can be either inherited or acquired.</a:t>
            </a:r>
          </a:p>
          <a:p>
            <a:pPr algn="l"/>
            <a:endParaRPr lang="en-US" b="0" i="0" dirty="0">
              <a:solidFill>
                <a:srgbClr val="1E1E23"/>
              </a:solidFill>
              <a:effectLst/>
              <a:latin typeface="Source Sans Pro" panose="020B0503030403020204" pitchFamily="34" charset="0"/>
            </a:endParaRPr>
          </a:p>
          <a:p>
            <a:pPr algn="l">
              <a:buFont typeface="Arial" panose="020B0604020202020204" pitchFamily="34" charset="0"/>
              <a:buChar char="•"/>
            </a:pPr>
            <a:r>
              <a:rPr lang="en-US" b="0" i="0" dirty="0">
                <a:solidFill>
                  <a:srgbClr val="1E1E23"/>
                </a:solidFill>
                <a:effectLst/>
                <a:latin typeface="Source Sans Pro" panose="020B0503030403020204" pitchFamily="34" charset="0"/>
              </a:rPr>
              <a:t>An </a:t>
            </a:r>
            <a:r>
              <a:rPr lang="en-US" b="1" i="1" dirty="0">
                <a:solidFill>
                  <a:srgbClr val="1E1E23"/>
                </a:solidFill>
                <a:effectLst/>
                <a:latin typeface="Source Sans Pro" panose="020B0503030403020204" pitchFamily="34" charset="0"/>
              </a:rPr>
              <a:t>inherited gene muta</a:t>
            </a:r>
            <a:r>
              <a:rPr lang="en-US" b="0" i="1" dirty="0">
                <a:solidFill>
                  <a:srgbClr val="1E1E23"/>
                </a:solidFill>
                <a:effectLst/>
                <a:latin typeface="Source Sans Pro" panose="020B0503030403020204" pitchFamily="34" charset="0"/>
              </a:rPr>
              <a:t>tion </a:t>
            </a:r>
            <a:r>
              <a:rPr lang="en-US" b="0" i="0" dirty="0">
                <a:solidFill>
                  <a:srgbClr val="1E1E23"/>
                </a:solidFill>
                <a:effectLst/>
                <a:latin typeface="Source Sans Pro" panose="020B0503030403020204" pitchFamily="34" charset="0"/>
              </a:rPr>
              <a:t>is present from birth. When the egg is fertilized by the sperm, it creates one cell that then divides many times and eventually becomes a baby. Since all the cells come from this first cell, this kind of mutation is in every cell and so can be passed on to the next generation.</a:t>
            </a:r>
          </a:p>
          <a:p>
            <a:pPr algn="l">
              <a:buFont typeface="Arial" panose="020B0604020202020204" pitchFamily="34" charset="0"/>
              <a:buChar char="•"/>
            </a:pPr>
            <a:r>
              <a:rPr lang="en-US" b="0" i="0" dirty="0">
                <a:solidFill>
                  <a:srgbClr val="1E1E23"/>
                </a:solidFill>
                <a:effectLst/>
                <a:latin typeface="Source Sans Pro" panose="020B0503030403020204" pitchFamily="34" charset="0"/>
              </a:rPr>
              <a:t>An</a:t>
            </a:r>
            <a:r>
              <a:rPr lang="en-US" b="1" i="0" dirty="0">
                <a:solidFill>
                  <a:srgbClr val="1E1E23"/>
                </a:solidFill>
                <a:effectLst/>
                <a:latin typeface="Source Sans Pro" panose="020B0503030403020204" pitchFamily="34" charset="0"/>
              </a:rPr>
              <a:t> </a:t>
            </a:r>
            <a:r>
              <a:rPr lang="en-US" b="1" i="1" dirty="0">
                <a:solidFill>
                  <a:srgbClr val="1E1E23"/>
                </a:solidFill>
                <a:effectLst/>
                <a:latin typeface="Source Sans Pro" panose="020B0503030403020204" pitchFamily="34" charset="0"/>
              </a:rPr>
              <a:t>acquired (somatic) mutation </a:t>
            </a:r>
            <a:r>
              <a:rPr lang="en-US" b="0" i="0" dirty="0">
                <a:solidFill>
                  <a:srgbClr val="1E1E23"/>
                </a:solidFill>
                <a:effectLst/>
                <a:latin typeface="Source Sans Pro" panose="020B0503030403020204" pitchFamily="34" charset="0"/>
              </a:rPr>
              <a:t>does not come from a parent but is acquired some time later. It starts in one cell, and then is passed on to any new cells that are created from that cell. This kind of mutation is not present in egg or sperm cells, so it is not passed on to the next generation. Acquired mutations are much more common than inherited mutations. Most cancers are caused by acquired mutations.</a:t>
            </a:r>
          </a:p>
          <a:p>
            <a:endParaRPr lang="en-US" dirty="0"/>
          </a:p>
          <a:p>
            <a:r>
              <a:rPr lang="en-US" b="0" i="0" dirty="0">
                <a:solidFill>
                  <a:srgbClr val="1E1E23"/>
                </a:solidFill>
                <a:effectLst/>
                <a:latin typeface="Source Sans Pro" panose="020B0503030403020204" pitchFamily="34" charset="0"/>
              </a:rPr>
              <a:t>You have 2 copies of most genes – one from each parent. One might inherit a mutation in one gene, but still be okay because the other gene copy works fine. If though, the other gene stops working (because of an acquired mutation for example) then the gene’s function is lost altogether. If the gene that stops working happens to be a tumor suppressor gene, cells can grow out of control and lead to cancer. </a:t>
            </a:r>
          </a:p>
          <a:p>
            <a:endParaRPr lang="en-US" b="0" i="0" dirty="0">
              <a:solidFill>
                <a:srgbClr val="1E1E23"/>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87</a:t>
            </a:fld>
            <a:endParaRPr lang="en-US" dirty="0"/>
          </a:p>
        </p:txBody>
      </p:sp>
    </p:spTree>
    <p:extLst>
      <p:ext uri="{BB962C8B-B14F-4D97-AF65-F5344CB8AC3E}">
        <p14:creationId xmlns:p14="http://schemas.microsoft.com/office/powerpoint/2010/main" val="42936072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ource Sans Pro" panose="020B0503030403020204" pitchFamily="34" charset="0"/>
              </a:rPr>
              <a:t>Less often, cancers in a family are strongly linked to an inherited gene mutation that is part of a family cancer syndrome.</a:t>
            </a:r>
          </a:p>
          <a:p>
            <a:endParaRPr lang="en-US" b="0" i="0" dirty="0">
              <a:effectLst/>
              <a:latin typeface="Source Sans Pro" panose="020B0503030403020204" pitchFamily="34" charset="0"/>
            </a:endParaRPr>
          </a:p>
          <a:p>
            <a:r>
              <a:rPr lang="en-US" b="0" i="0" dirty="0">
                <a:effectLst/>
                <a:latin typeface="Source Sans Pro" panose="020B0503030403020204" pitchFamily="34" charset="0"/>
              </a:rPr>
              <a:t>We have a few examples here, but this is by no means a complete list:</a:t>
            </a:r>
          </a:p>
          <a:p>
            <a:endParaRPr lang="en-US" b="0" i="0" dirty="0">
              <a:effectLst/>
              <a:latin typeface="Source Sans Pro" panose="020B0503030403020204" pitchFamily="34" charset="0"/>
            </a:endParaRPr>
          </a:p>
          <a:p>
            <a:pPr marL="171450" indent="-171450">
              <a:buFont typeface="Arial" panose="020B0604020202020204" pitchFamily="34" charset="0"/>
              <a:buChar char="•"/>
            </a:pPr>
            <a:r>
              <a:rPr lang="en-US" b="0" i="0" dirty="0">
                <a:effectLst/>
                <a:latin typeface="Source Sans Pro" panose="020B0503030403020204" pitchFamily="34" charset="0"/>
              </a:rPr>
              <a:t>HBOC is caused by an inherited mutation in either the </a:t>
            </a:r>
            <a:r>
              <a:rPr lang="en-US" b="0" i="1" dirty="0">
                <a:effectLst/>
                <a:latin typeface="Source Sans Pro" panose="020B0503030403020204" pitchFamily="34" charset="0"/>
              </a:rPr>
              <a:t>BRCA1</a:t>
            </a:r>
            <a:r>
              <a:rPr lang="en-US" b="0" i="0" dirty="0">
                <a:effectLst/>
                <a:latin typeface="Source Sans Pro" panose="020B0503030403020204" pitchFamily="34" charset="0"/>
              </a:rPr>
              <a:t> or </a:t>
            </a:r>
            <a:r>
              <a:rPr lang="en-US" b="0" i="1" dirty="0">
                <a:effectLst/>
                <a:latin typeface="Source Sans Pro" panose="020B0503030403020204" pitchFamily="34" charset="0"/>
              </a:rPr>
              <a:t>BRCA2</a:t>
            </a:r>
            <a:r>
              <a:rPr lang="en-US" b="0" i="0" dirty="0">
                <a:effectLst/>
                <a:latin typeface="Source Sans Pro" panose="020B0503030403020204" pitchFamily="34" charset="0"/>
              </a:rPr>
              <a:t> gene, and risk of cancer in these individuals is very high. HBOC are cancers typically found in woman who are younger than the usual age these cancers are found in. Women can have cancer in both breasts, or both breast and ovarian cancer. If someone has a </a:t>
            </a:r>
            <a:r>
              <a:rPr lang="en-US" b="0" i="1" dirty="0">
                <a:effectLst/>
                <a:latin typeface="Source Sans Pro" panose="020B0503030403020204" pitchFamily="34" charset="0"/>
              </a:rPr>
              <a:t>BRCA </a:t>
            </a:r>
            <a:r>
              <a:rPr lang="en-US" b="0" i="0" dirty="0">
                <a:effectLst/>
                <a:latin typeface="Source Sans Pro" panose="020B0503030403020204" pitchFamily="34" charset="0"/>
              </a:rPr>
              <a:t>mutation, it means that their close relatives (parents, siblings, and children) have a 50% chance of having a mutation as well.</a:t>
            </a:r>
          </a:p>
          <a:p>
            <a:pPr marL="171450" indent="-171450">
              <a:buFont typeface="Arial" panose="020B0604020202020204" pitchFamily="34" charset="0"/>
              <a:buChar char="•"/>
            </a:pPr>
            <a:r>
              <a:rPr lang="en-US" b="0" i="0" dirty="0">
                <a:effectLst/>
                <a:latin typeface="Source Sans Pro" panose="020B0503030403020204" pitchFamily="34" charset="0"/>
              </a:rPr>
              <a:t>Lynch syndrome (hereditary non-polyposis colorectal cancer) is most common inherited syndrome that increases a person’s risk for colon cancer. Typically develop before age 50. Lynch syndrome can be caused by a mutation in any of several mismatch repair genes that are involved in repairing damaged DNA. Those with lynch syndrome are at high risk for endometrial, ovarian, stomach, small intestine, pancreas, kidney, and brain cancer.</a:t>
            </a:r>
          </a:p>
          <a:p>
            <a:pPr marL="171450" indent="-171450">
              <a:buFont typeface="Arial" panose="020B0604020202020204" pitchFamily="34" charset="0"/>
              <a:buChar char="•"/>
            </a:pPr>
            <a:r>
              <a:rPr lang="en-US" b="0" i="0" dirty="0">
                <a:effectLst/>
                <a:latin typeface="Source Sans Pro" panose="020B0503030403020204" pitchFamily="34" charset="0"/>
              </a:rPr>
              <a:t>Li-Fraumeni syndrome is a rare inherited syndrome that can lead to the development of a number of cancers, including sarcoma (such as </a:t>
            </a:r>
            <a:r>
              <a:rPr lang="en-US" b="0" i="0" u="none" dirty="0">
                <a:effectLst/>
                <a:latin typeface="Source Sans Pro" panose="020B0503030403020204" pitchFamily="34" charset="0"/>
              </a:rPr>
              <a:t>osteosarcoma</a:t>
            </a:r>
            <a:r>
              <a:rPr lang="en-US" b="0" i="0" dirty="0">
                <a:effectLst/>
                <a:latin typeface="Source Sans Pro" panose="020B0503030403020204" pitchFamily="34" charset="0"/>
              </a:rPr>
              <a:t> and </a:t>
            </a:r>
            <a:r>
              <a:rPr lang="en-US" b="0" i="0" u="none" dirty="0">
                <a:effectLst/>
                <a:latin typeface="Source Sans Pro" panose="020B0503030403020204" pitchFamily="34" charset="0"/>
              </a:rPr>
              <a:t>soft-tissue sarcomas</a:t>
            </a:r>
            <a:r>
              <a:rPr lang="en-US" b="0" i="0" dirty="0">
                <a:effectLst/>
                <a:latin typeface="Source Sans Pro" panose="020B0503030403020204" pitchFamily="34" charset="0"/>
              </a:rPr>
              <a:t>, </a:t>
            </a:r>
            <a:r>
              <a:rPr lang="en-US" b="0" i="0" u="none" dirty="0">
                <a:effectLst/>
                <a:latin typeface="Source Sans Pro" panose="020B0503030403020204" pitchFamily="34" charset="0"/>
              </a:rPr>
              <a:t>leukemia,</a:t>
            </a:r>
            <a:r>
              <a:rPr lang="en-US" b="0" i="0" dirty="0">
                <a:effectLst/>
                <a:latin typeface="Source Sans Pro" panose="020B0503030403020204" pitchFamily="34" charset="0"/>
              </a:rPr>
              <a:t> </a:t>
            </a:r>
            <a:r>
              <a:rPr lang="en-US" b="0" i="0" u="none" dirty="0">
                <a:effectLst/>
                <a:latin typeface="Source Sans Pro" panose="020B0503030403020204" pitchFamily="34" charset="0"/>
              </a:rPr>
              <a:t>brain (central nervous system) cancers</a:t>
            </a:r>
            <a:r>
              <a:rPr lang="en-US" b="0" i="0" dirty="0">
                <a:effectLst/>
                <a:latin typeface="Source Sans Pro" panose="020B0503030403020204" pitchFamily="34" charset="0"/>
              </a:rPr>
              <a:t>, cancer of the </a:t>
            </a:r>
            <a:r>
              <a:rPr lang="en-US" b="0" i="0" u="none" dirty="0">
                <a:effectLst/>
                <a:latin typeface="Source Sans Pro" panose="020B0503030403020204" pitchFamily="34" charset="0"/>
              </a:rPr>
              <a:t>adrenal cortex </a:t>
            </a:r>
            <a:r>
              <a:rPr lang="en-US" b="0" i="0" dirty="0">
                <a:effectLst/>
                <a:latin typeface="Source Sans Pro" panose="020B0503030403020204" pitchFamily="34" charset="0"/>
              </a:rPr>
              <a:t>and </a:t>
            </a:r>
            <a:r>
              <a:rPr lang="en-US" b="0" i="0" u="none" dirty="0">
                <a:effectLst/>
                <a:latin typeface="Source Sans Pro" panose="020B0503030403020204" pitchFamily="34" charset="0"/>
              </a:rPr>
              <a:t>breast cancer</a:t>
            </a:r>
            <a:r>
              <a:rPr lang="en-US" b="0" i="0" dirty="0">
                <a:effectLst/>
                <a:latin typeface="Source Sans Pro" panose="020B0503030403020204" pitchFamily="34" charset="0"/>
              </a:rPr>
              <a:t>. These cancers often develop when people are relatively young. This syndrome is often caused by inherited mutations in the TP53 gene, which is a tumor suppressor gene, but can also be caused by mutation in another tumor suppressor gene known as CHEK2.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88</a:t>
            </a:fld>
            <a:endParaRPr lang="en-US" dirty="0"/>
          </a:p>
        </p:txBody>
      </p:sp>
    </p:spTree>
    <p:extLst>
      <p:ext uri="{BB962C8B-B14F-4D97-AF65-F5344CB8AC3E}">
        <p14:creationId xmlns:p14="http://schemas.microsoft.com/office/powerpoint/2010/main" val="10393136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and reminders for providers:</a:t>
            </a:r>
          </a:p>
          <a:p>
            <a:endParaRPr lang="en-US" dirty="0"/>
          </a:p>
          <a:p>
            <a:pPr marL="171450" indent="-171450">
              <a:buFont typeface="Arial" panose="020B0604020202020204" pitchFamily="34" charset="0"/>
              <a:buChar char="•"/>
            </a:pPr>
            <a:r>
              <a:rPr lang="en-US" b="0" i="0" dirty="0">
                <a:solidFill>
                  <a:srgbClr val="1E1E23"/>
                </a:solidFill>
                <a:effectLst/>
                <a:latin typeface="Source Sans Pro" panose="020B0503030403020204" pitchFamily="34" charset="0"/>
              </a:rPr>
              <a:t>1 in 3 people in the United States will develop cancer during their lifetime. Not uncommon to have many cancers in a family</a:t>
            </a:r>
          </a:p>
          <a:p>
            <a:pPr marL="171450" indent="-171450">
              <a:buFont typeface="Arial" panose="020B0604020202020204" pitchFamily="34" charset="0"/>
              <a:buChar char="•"/>
            </a:pPr>
            <a:r>
              <a:rPr lang="en-US" b="0" i="0" dirty="0">
                <a:solidFill>
                  <a:srgbClr val="1E1E23"/>
                </a:solidFill>
                <a:effectLst/>
                <a:latin typeface="Source Sans Pro" panose="020B0503030403020204" pitchFamily="34" charset="0"/>
              </a:rPr>
              <a:t>There are those patients that will have had genetic testing and carry gene mutations that place them at higher risk for another primary cancer during their lifetime. Increased surveillance is warranted for his population along with providing education on risk reduction strategies like those covered in this presentation.  A great resource for providers on surveillance guidelines would be NCCN (National Comprehensive Cancer Network) </a:t>
            </a:r>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89</a:t>
            </a:fld>
            <a:endParaRPr lang="en-US" dirty="0"/>
          </a:p>
        </p:txBody>
      </p:sp>
    </p:spTree>
    <p:extLst>
      <p:ext uri="{BB962C8B-B14F-4D97-AF65-F5344CB8AC3E}">
        <p14:creationId xmlns:p14="http://schemas.microsoft.com/office/powerpoint/2010/main" val="35493031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28D2609-ADD6-4EE4-BFCB-DF74D2B123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AEBEA-8BBC-4AF7-BBEA-DF6320A5E766}" type="slidenum">
              <a:rPr lang="en-US" altLang="en-US">
                <a:latin typeface="Arial" panose="020B0604020202020204" pitchFamily="34" charset="0"/>
                <a:ea typeface="ＭＳ Ｐゴシック" panose="020B0600070205080204" pitchFamily="34" charset="-128"/>
                <a:cs typeface="Arial" panose="020B0604020202020204" pitchFamily="34" charset="0"/>
              </a:rPr>
              <a:pPr>
                <a:spcBef>
                  <a:spcPct val="0"/>
                </a:spcBef>
              </a:pPr>
              <a:t>90</a:t>
            </a:fld>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2947" name="Rectangle 2">
            <a:extLst>
              <a:ext uri="{FF2B5EF4-FFF2-40B4-BE49-F238E27FC236}">
                <a16:creationId xmlns:a16="http://schemas.microsoft.com/office/drawing/2014/main" id="{DA67CC71-28F2-44B8-92EB-B209F137AE50}"/>
              </a:ext>
            </a:extLst>
          </p:cNvPr>
          <p:cNvSpPr>
            <a:spLocks noGrp="1" noRot="1" noChangeAspect="1" noChangeArrowheads="1" noTextEdit="1"/>
          </p:cNvSpPr>
          <p:nvPr>
            <p:ph type="sldImg"/>
          </p:nvPr>
        </p:nvSpPr>
        <p:spPr bwMode="auto">
          <a:xfrm>
            <a:off x="11064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42B806E3-03DD-4788-A030-5D74E61F4937}"/>
              </a:ext>
            </a:extLst>
          </p:cNvPr>
          <p:cNvSpPr>
            <a:spLocks noGrp="1" noChangeArrowheads="1"/>
          </p:cNvSpPr>
          <p:nvPr>
            <p:ph type="body" idx="1"/>
          </p:nvPr>
        </p:nvSpPr>
        <p:spPr bwMode="auto">
          <a:xfrm>
            <a:off x="914400" y="4414838"/>
            <a:ext cx="50292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Routine and recommended follow-up care should be encouraged. Assessing barriers to follow-up care should be addressed (financial hardship, transportation, fear of recurrence, etc.).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It is important to encourage the general public and cancer survivors to adopt a healthy lifestyle: don’t use tobacco; eat well, be active, watch your weight; limit alcohol consumption; practice sun safety and take care of your</a:t>
            </a:r>
            <a:r>
              <a:rPr lang="en-US" altLang="en-US" baseline="0" dirty="0"/>
              <a:t> mental health.</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Times New Roman" panose="02020603050405020304" pitchFamily="18" charset="0"/>
              </a:rPr>
              <a:t>Cancer mortality rates are dropping, and with all of our combined efforts, we can continue to see those rates drop.  It will take all of us encouraging and supporting individuals in making lasting behavior changes, and advocating for changes in our communities, schools, workplaces that make it easier for people to do that.  </a:t>
            </a:r>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Cancer Society. (2021). </a:t>
            </a:r>
            <a:r>
              <a:rPr lang="en-US" i="1" dirty="0"/>
              <a:t>Family Cancer Syndromes</a:t>
            </a:r>
            <a:r>
              <a:rPr lang="en-US" dirty="0"/>
              <a:t>. Retrieved from https://www.cancer.org/cancer/cancer-causes/genetics/family-cancer-syndromes.html</a:t>
            </a:r>
          </a:p>
          <a:p>
            <a:endParaRPr lang="en-US" dirty="0"/>
          </a:p>
          <a:p>
            <a:r>
              <a:rPr lang="en-US" dirty="0"/>
              <a:t>American Cancer Society. (2021). </a:t>
            </a:r>
            <a:r>
              <a:rPr lang="en-US" i="1" dirty="0"/>
              <a:t>Sex and the Adult Male with Cancer</a:t>
            </a:r>
            <a:r>
              <a:rPr lang="en-US" dirty="0"/>
              <a:t>. Retrieved from https://www.cancer.org/treatment/treatments-and-side-effects/physical-side-effects/fertility-and-sexual-side-effects/sexuality-for-men-with-cancer.html</a:t>
            </a:r>
          </a:p>
          <a:p>
            <a:endParaRPr lang="en-US" dirty="0"/>
          </a:p>
          <a:p>
            <a:r>
              <a:rPr kumimoji="0" lang="en-US" sz="1200" b="0" i="0" u="none" strike="noStrike" kern="1200" cap="none" spc="0" normalizeH="0" baseline="0" noProof="0" dirty="0">
                <a:ln>
                  <a:noFill/>
                </a:ln>
                <a:solidFill>
                  <a:prstClr val="black"/>
                </a:solidFill>
                <a:effectLst/>
                <a:uLnTx/>
                <a:uFillTx/>
                <a:latin typeface="Calibri"/>
                <a:ea typeface="+mn-ea"/>
                <a:cs typeface="+mn-cs"/>
              </a:rPr>
              <a:t>American Cancer Society. (2021). </a:t>
            </a:r>
            <a:r>
              <a:rPr kumimoji="0" lang="en-US" sz="1200" b="0" i="1" u="none" strike="noStrike" kern="1200" cap="none" spc="0" normalizeH="0" baseline="0" noProof="0" dirty="0">
                <a:ln>
                  <a:noFill/>
                </a:ln>
                <a:solidFill>
                  <a:prstClr val="black"/>
                </a:solidFill>
                <a:effectLst/>
                <a:uLnTx/>
                <a:uFillTx/>
                <a:latin typeface="Calibri"/>
                <a:ea typeface="+mn-ea"/>
                <a:cs typeface="+mn-cs"/>
              </a:rPr>
              <a:t>Sex and the Adult Female with Cancer</a:t>
            </a:r>
            <a:r>
              <a:rPr kumimoji="0" lang="en-US" sz="1200" b="0" i="0" u="none" strike="noStrike" kern="1200" cap="none" spc="0" normalizeH="0" baseline="0" noProof="0" dirty="0">
                <a:ln>
                  <a:noFill/>
                </a:ln>
                <a:solidFill>
                  <a:prstClr val="black"/>
                </a:solidFill>
                <a:effectLst/>
                <a:uLnTx/>
                <a:uFillTx/>
                <a:latin typeface="Calibri"/>
                <a:ea typeface="+mn-ea"/>
                <a:cs typeface="+mn-cs"/>
              </a:rPr>
              <a:t>. Retrieved from https://www.cancer.org/treatment/treatments-and-side-effects/physical-side-effects/fertility-and-sexual-side-effects/sexuality-for-women-with-cancer.html</a:t>
            </a:r>
          </a:p>
          <a:p>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a:ea typeface="+mn-ea"/>
                <a:cs typeface="+mn-cs"/>
              </a:rPr>
              <a:t>American Cancer Society. (2021). </a:t>
            </a:r>
            <a:r>
              <a:rPr lang="en-US" b="0" i="1" dirty="0">
                <a:solidFill>
                  <a:srgbClr val="1E1E23"/>
                </a:solidFill>
                <a:effectLst/>
                <a:latin typeface="Source Sans Pro" panose="020B0503030403020204" pitchFamily="34" charset="0"/>
              </a:rPr>
              <a:t>Fertility and Sexual Side Effects in People with Cancer. </a:t>
            </a:r>
            <a:r>
              <a:rPr kumimoji="0" lang="en-US" sz="1200" b="0" i="0" u="none" strike="noStrike" kern="1200" cap="none" spc="0" normalizeH="0" baseline="0" noProof="0" dirty="0">
                <a:ln>
                  <a:noFill/>
                </a:ln>
                <a:solidFill>
                  <a:prstClr val="black"/>
                </a:solidFill>
                <a:effectLst/>
                <a:uLnTx/>
                <a:uFillTx/>
                <a:latin typeface="Calibri"/>
                <a:ea typeface="+mn-ea"/>
                <a:cs typeface="+mn-cs"/>
              </a:rPr>
              <a:t>Retrieved from https://www.cancer.org/treatment/treatments-and-side-effects/physical-side-effects/fertility-and-sexual-side-effects.html</a:t>
            </a:r>
          </a:p>
          <a:p>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a:ea typeface="+mn-ea"/>
                <a:cs typeface="+mn-cs"/>
              </a:rPr>
              <a:t>American Cancer Society. (2021). </a:t>
            </a:r>
            <a:r>
              <a:rPr kumimoji="0" lang="en-US" sz="1200" b="0" i="1" u="none" strike="noStrike" kern="1200" cap="none" spc="0" normalizeH="0" baseline="0" noProof="0" dirty="0">
                <a:ln>
                  <a:noFill/>
                </a:ln>
                <a:solidFill>
                  <a:prstClr val="black"/>
                </a:solidFill>
                <a:effectLst/>
                <a:uLnTx/>
                <a:uFillTx/>
                <a:latin typeface="Calibri"/>
                <a:ea typeface="+mn-ea"/>
                <a:cs typeface="+mn-cs"/>
              </a:rPr>
              <a:t>How Do I Protect Myself From Ultraviolet (UV) Rays?. </a:t>
            </a:r>
            <a:r>
              <a:rPr kumimoji="0" lang="en-US" sz="1200" b="0" i="0" u="none" strike="noStrike" kern="1200" cap="none" spc="0" normalizeH="0" baseline="0" noProof="0" dirty="0">
                <a:ln>
                  <a:noFill/>
                </a:ln>
                <a:solidFill>
                  <a:prstClr val="black"/>
                </a:solidFill>
                <a:effectLst/>
                <a:uLnTx/>
                <a:uFillTx/>
                <a:latin typeface="Calibri"/>
                <a:ea typeface="+mn-ea"/>
                <a:cs typeface="+mn-cs"/>
              </a:rPr>
              <a:t>Retrieved from https://www.cancer.org/healthy/be-safe-in-sun/uv-protection.html</a:t>
            </a:r>
          </a:p>
          <a:p>
            <a:endParaRPr lang="en-US" b="0" i="0" dirty="0">
              <a:solidFill>
                <a:srgbClr val="1E1E23"/>
              </a:solidFill>
              <a:effectLst/>
              <a:latin typeface="Source Sans Pro" panose="020B0503030403020204" pitchFamily="34" charset="0"/>
            </a:endParaRPr>
          </a:p>
          <a:p>
            <a:pPr algn="l"/>
            <a:r>
              <a:rPr lang="en-US" dirty="0"/>
              <a:t>American Cancer Society. (2021). </a:t>
            </a:r>
            <a:r>
              <a:rPr lang="en-US" b="0" i="1" dirty="0">
                <a:solidFill>
                  <a:srgbClr val="1E1E23"/>
                </a:solidFill>
                <a:effectLst/>
                <a:latin typeface="Source Sans Pro" panose="020B0503030403020204" pitchFamily="34" charset="0"/>
              </a:rPr>
              <a:t>Ultraviolet (UV) Radiation. </a:t>
            </a:r>
            <a:r>
              <a:rPr lang="en-US" b="0" i="0" dirty="0">
                <a:solidFill>
                  <a:srgbClr val="1E1E23"/>
                </a:solidFill>
                <a:effectLst/>
                <a:latin typeface="Source Sans Pro" panose="020B0503030403020204" pitchFamily="34" charset="0"/>
              </a:rPr>
              <a:t>Retrieved from https://www.cancer.org/cancer/cancer-causes/radiation-exposure/uv-radiation.html</a:t>
            </a:r>
          </a:p>
          <a:p>
            <a:pPr algn="l"/>
            <a:endParaRPr lang="en-US" b="0" i="0" dirty="0">
              <a:solidFill>
                <a:srgbClr val="1E1E2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CDC Division of Nutrition, Physical Activity, and Obesity (DNPAO). (2021). </a:t>
            </a:r>
            <a:r>
              <a:rPr kumimoji="0" lang="en-US" sz="1200" b="0" i="1" u="none" strike="noStrike" kern="1200" cap="none" spc="0" normalizeH="0" baseline="0" noProof="0" dirty="0">
                <a:ln>
                  <a:noFill/>
                </a:ln>
                <a:solidFill>
                  <a:prstClr val="black"/>
                </a:solidFill>
                <a:effectLst/>
                <a:uLnTx/>
                <a:uFillTx/>
                <a:latin typeface="Calibri"/>
                <a:ea typeface="+mn-ea"/>
                <a:cs typeface="+mn-cs"/>
              </a:rPr>
              <a:t>Data Trends and Maps: Adults Aerobically Active 150 minutes in 2019. Retrieved from https://nccd.cdc.gov/dnpao_dtm/rdPage.aspx?rdReport=DNPAO_DTM.ExploreByTopic&amp;islClass=PA&amp;islTopic=PA1&amp;islYear=20192019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CDC Division of Nutrition, Physical Activity, and Obesity (DNPAO). (2021). </a:t>
            </a:r>
            <a:r>
              <a:rPr kumimoji="0" lang="en-US" sz="1200" b="0" i="1" u="none" strike="noStrike" kern="1200" cap="none" spc="0" normalizeH="0" baseline="0" noProof="0" dirty="0">
                <a:ln>
                  <a:noFill/>
                </a:ln>
                <a:solidFill>
                  <a:prstClr val="black"/>
                </a:solidFill>
                <a:effectLst/>
                <a:uLnTx/>
                <a:uFillTx/>
                <a:latin typeface="Calibri"/>
                <a:ea typeface="+mn-ea"/>
                <a:cs typeface="+mn-cs"/>
              </a:rPr>
              <a:t>Data Trends and Maps: Percentage of adults consuming fruit less than one time per day - 2019. Retrieved from https://nccd.cdc.gov/dnpao_dtm/rdPage.aspx?rdReport=DNPAO_DTM.ExploreByTopic&amp;islClass=PA&amp;islTopic=PA1&amp;islYear=20192019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CDC Division of Nutrition, Physical Activity, and Obesity (DNPAO). (2021). </a:t>
            </a:r>
            <a:r>
              <a:rPr kumimoji="0" lang="en-US" sz="1200" b="0" i="1" u="none" strike="noStrike" kern="1200" cap="none" spc="0" normalizeH="0" baseline="0" noProof="0" dirty="0">
                <a:ln>
                  <a:noFill/>
                </a:ln>
                <a:solidFill>
                  <a:prstClr val="black"/>
                </a:solidFill>
                <a:effectLst/>
                <a:uLnTx/>
                <a:uFillTx/>
                <a:latin typeface="Calibri"/>
                <a:ea typeface="+mn-ea"/>
                <a:cs typeface="+mn-cs"/>
              </a:rPr>
              <a:t>Data Trends and Maps: Percentage of adults who report consuming fruit less than one time per day - 2019. Retrieved from https://nccd.cdc.gov/dnpao_dtm/rdPage.aspx?rdReport=DNPAO_DTM.ExploreByTopic&amp;islClass=PA&amp;islTopic=PA1&amp;islYear=20192019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CDC Division of Nutrition, Physical Activity, and Obesity (DNPAO). (2021). </a:t>
            </a:r>
            <a:r>
              <a:rPr kumimoji="0" lang="en-US" sz="1200" b="0" i="1" u="none" strike="noStrike" kern="1200" cap="none" spc="0" normalizeH="0" baseline="0" noProof="0" dirty="0">
                <a:ln>
                  <a:noFill/>
                </a:ln>
                <a:solidFill>
                  <a:prstClr val="black"/>
                </a:solidFill>
                <a:effectLst/>
                <a:uLnTx/>
                <a:uFillTx/>
                <a:latin typeface="Calibri"/>
                <a:ea typeface="+mn-ea"/>
                <a:cs typeface="+mn-cs"/>
              </a:rPr>
              <a:t>Data Trends and Maps: Percentage of adults who report consuming vegetables less than one time per day - 2019. https://nccd.cdc.gov/dnpao_dtm/rdPage.aspx?rdReport=DNPAO_DTM.ExploreByTopic&amp;islClass=PA&amp;islTopic=PA1&amp;islYear=20192019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American Cancer Society</a:t>
            </a:r>
            <a:r>
              <a:rPr lang="en-US" i="1" dirty="0"/>
              <a:t>. (2021). Infographic: Body Weight and Cancer Risk. </a:t>
            </a:r>
            <a:r>
              <a:rPr lang="en-US" i="0" dirty="0"/>
              <a:t>Retrieved from https://www.cancer.org/cancer/cancer-causes/diet-physical-activity/body-weight-and-cancer-risk/infographic.html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CDC. (2021). </a:t>
            </a:r>
            <a:r>
              <a:rPr lang="en-US" i="1" dirty="0"/>
              <a:t>Alcohol Use and Your Health</a:t>
            </a:r>
            <a:r>
              <a:rPr lang="en-US" i="0" dirty="0"/>
              <a:t>. Retrieved from https://www.cdc.gov/alcohol/pdfs/alcoholyourhealth.pdf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CDC. (2021). </a:t>
            </a:r>
            <a:r>
              <a:rPr lang="en-US" i="1" dirty="0"/>
              <a:t>Alcohol and Public Health</a:t>
            </a:r>
            <a:r>
              <a:rPr lang="en-US" i="0" dirty="0"/>
              <a:t>. Retrieved from https://www.cdc.gov/alcohol/fact-sheets/alcohol-use.htm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CDC. (2021). </a:t>
            </a:r>
            <a:r>
              <a:rPr lang="en-US" i="1" dirty="0"/>
              <a:t>Caring for Cancer Survivors Who Use Tobacco</a:t>
            </a:r>
            <a:r>
              <a:rPr lang="en-US" i="0" dirty="0"/>
              <a:t>. Retrieved from https://www.cdc.gov/cancer/survivors/health-care-providers/tobacco-use.htm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NCI. (2021). </a:t>
            </a:r>
            <a:r>
              <a:rPr lang="en-US" b="0" i="1" dirty="0"/>
              <a:t>Cancer Prevention Overview (PDQ®)–Health Professional Version. </a:t>
            </a:r>
            <a:r>
              <a:rPr lang="en-US" b="0" i="0" dirty="0"/>
              <a:t>Retrieved from https://www.cancer.gov/about-cancer/causes-prevention/hp-prevention-overview-pdq?cid=eb_govdel#_127_toc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American Cancer Society. </a:t>
            </a:r>
            <a:r>
              <a:rPr lang="en-US" i="1" dirty="0">
                <a:effectLst/>
              </a:rPr>
              <a:t>Cancer Treatment &amp; Survivorship Facts &amp; Figures 2019-2021</a:t>
            </a:r>
            <a:r>
              <a:rPr lang="en-US" dirty="0">
                <a:effectLst/>
              </a:rPr>
              <a:t>. Atlanta: American Cancer Society; 2019.</a:t>
            </a:r>
            <a:endParaRPr lang="en-US" b="0" i="1"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91</a:t>
            </a:fld>
            <a:endParaRPr lang="en-US" dirty="0"/>
          </a:p>
        </p:txBody>
      </p:sp>
    </p:spTree>
    <p:extLst>
      <p:ext uri="{BB962C8B-B14F-4D97-AF65-F5344CB8AC3E}">
        <p14:creationId xmlns:p14="http://schemas.microsoft.com/office/powerpoint/2010/main" val="394528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96</a:t>
            </a:fld>
            <a:endParaRPr lang="en-US" dirty="0"/>
          </a:p>
        </p:txBody>
      </p:sp>
    </p:spTree>
    <p:extLst>
      <p:ext uri="{BB962C8B-B14F-4D97-AF65-F5344CB8AC3E}">
        <p14:creationId xmlns:p14="http://schemas.microsoft.com/office/powerpoint/2010/main" val="323201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addition to NCCN resources, there are resources that could</a:t>
            </a:r>
            <a:r>
              <a:rPr lang="en-US" sz="1200" b="0" i="0" kern="1200" baseline="0" dirty="0">
                <a:solidFill>
                  <a:schemeClr val="tx1"/>
                </a:solidFill>
                <a:effectLst/>
                <a:latin typeface="+mn-lt"/>
                <a:ea typeface="+mn-ea"/>
                <a:cs typeface="+mn-cs"/>
              </a:rPr>
              <a:t> be used by providers and patients:</a:t>
            </a:r>
            <a:endParaRPr lang="en-US" sz="1200" b="0" i="0" kern="1200" dirty="0">
              <a:solidFill>
                <a:schemeClr val="tx1"/>
              </a:solidFill>
              <a:effectLst/>
              <a:latin typeface="+mn-lt"/>
              <a:ea typeface="+mn-ea"/>
              <a:cs typeface="+mn-cs"/>
            </a:endParaRPr>
          </a:p>
          <a:p>
            <a:endParaRPr lang="en-US" i="0" u="none" dirty="0">
              <a:hlinkClick r:id="rId3"/>
            </a:endParaRPr>
          </a:p>
          <a:p>
            <a:pPr>
              <a:defRPr/>
            </a:pPr>
            <a:r>
              <a:rPr lang="en-US" dirty="0"/>
              <a:t>For Patients:</a:t>
            </a:r>
            <a:endParaRPr lang="en-US" dirty="0">
              <a:cs typeface="Calibri"/>
            </a:endParaRPr>
          </a:p>
          <a:p>
            <a:r>
              <a:rPr lang="en-US" dirty="0"/>
              <a:t>The American Cancer Society has a wide range of resources from tips on how to stop using different tobacco products to assistance in staying</a:t>
            </a:r>
            <a:r>
              <a:rPr lang="en-US" baseline="0" dirty="0"/>
              <a:t> tobacco free.</a:t>
            </a:r>
            <a:endParaRPr lang="en-US" dirty="0">
              <a:cs typeface="Calibri"/>
            </a:endParaRPr>
          </a:p>
          <a:p>
            <a:r>
              <a:rPr lang="en-US" dirty="0"/>
              <a:t>SmokeFree.gov has tools and tips to help patients quit.</a:t>
            </a:r>
            <a:endParaRPr lang="en-US" dirty="0">
              <a:cs typeface="Calibri"/>
            </a:endParaRPr>
          </a:p>
          <a:p>
            <a:r>
              <a:rPr lang="en-US" dirty="0"/>
              <a:t>The American Indian Commercial Tobacco Program has programs specifically</a:t>
            </a:r>
            <a:r>
              <a:rPr lang="en-US" baseline="0" dirty="0"/>
              <a:t> designed to address American Indian communities preserving traditions.</a:t>
            </a:r>
            <a:endParaRPr lang="en-US" baseline="0" dirty="0">
              <a:cs typeface="Calibri"/>
            </a:endParaRPr>
          </a:p>
          <a:p>
            <a:pPr>
              <a:defRPr/>
            </a:pPr>
            <a:r>
              <a:rPr lang="en-US" dirty="0"/>
              <a:t>The ASCO Stopping Tobacco Use After Cancer Diagnosis is</a:t>
            </a:r>
            <a:r>
              <a:rPr lang="en-US" baseline="0" dirty="0"/>
              <a:t> a resource for patients to learn about tobacco cessation strategies and assistance in planning for quitting</a:t>
            </a:r>
            <a:endParaRPr lang="en-US" baseline="0" dirty="0">
              <a:cs typeface="Calibri"/>
            </a:endParaRPr>
          </a:p>
          <a:p>
            <a:pPr>
              <a:defRPr/>
            </a:pPr>
            <a:r>
              <a:rPr lang="en-US" dirty="0"/>
              <a:t>The MSK Cancer Center Tobacco Treatment Guide is for patients and their families and describes</a:t>
            </a:r>
            <a:r>
              <a:rPr lang="en-US" sz="1200" b="0" i="0" kern="1200" dirty="0">
                <a:solidFill>
                  <a:schemeClr val="tx1"/>
                </a:solidFill>
                <a:effectLst/>
                <a:latin typeface="+mn-lt"/>
                <a:ea typeface="+mn-ea"/>
                <a:cs typeface="+mn-cs"/>
              </a:rPr>
              <a:t> the benefits of tobacco</a:t>
            </a:r>
            <a:r>
              <a:rPr lang="en-US" sz="1200" b="0" i="0" kern="1200" baseline="0" dirty="0">
                <a:solidFill>
                  <a:schemeClr val="tx1"/>
                </a:solidFill>
                <a:effectLst/>
                <a:latin typeface="+mn-lt"/>
                <a:ea typeface="+mn-ea"/>
                <a:cs typeface="+mn-cs"/>
              </a:rPr>
              <a:t> cessation and </a:t>
            </a:r>
            <a:r>
              <a:rPr lang="en-US" sz="1200" b="0" i="0" kern="1200" dirty="0">
                <a:solidFill>
                  <a:schemeClr val="tx1"/>
                </a:solidFill>
                <a:effectLst/>
                <a:latin typeface="+mn-lt"/>
                <a:ea typeface="+mn-ea"/>
                <a:cs typeface="+mn-cs"/>
              </a:rPr>
              <a:t>provides tips on how to cope with smoking urges</a:t>
            </a:r>
            <a:endParaRPr lang="en-US"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For Providers:</a:t>
            </a:r>
            <a:endParaRPr lang="en-US" baseline="0" dirty="0">
              <a:cs typeface="Calibri"/>
            </a:endParaRPr>
          </a:p>
          <a:p>
            <a:r>
              <a:rPr lang="en-US" dirty="0"/>
              <a:t>The American Academy of Family Physicians has a tobacco</a:t>
            </a:r>
            <a:r>
              <a:rPr lang="en-US" baseline="0" dirty="0"/>
              <a:t> cessation telehealth guide and treating tobacco dependence manual</a:t>
            </a:r>
            <a:endParaRPr lang="en-US" dirty="0">
              <a:cs typeface="Calibri"/>
            </a:endParaRPr>
          </a:p>
          <a:p>
            <a:pPr>
              <a:defRPr/>
            </a:pPr>
            <a:r>
              <a:rPr lang="en-US" dirty="0"/>
              <a:t>The NACCHO Tobacco Cessation for Cancer Survivors is a resource guide for local health departments developed</a:t>
            </a:r>
            <a:r>
              <a:rPr lang="en-US" baseline="0" dirty="0"/>
              <a:t> by National Association of County and City Health Officials</a:t>
            </a:r>
            <a:endParaRPr lang="en-US" baseline="0" dirty="0">
              <a:cs typeface="Calibri"/>
            </a:endParaRPr>
          </a:p>
          <a:p>
            <a:r>
              <a:rPr lang="en-US" dirty="0"/>
              <a:t>The NCI Tobacco and Smoking Cessation Fact Sheet provides information about tobacco</a:t>
            </a:r>
            <a:r>
              <a:rPr lang="en-US" baseline="0" dirty="0"/>
              <a:t> use and cancer</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41903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defTabSz="685800"/>
            <a:fld id="{8E8277B4-E56C-4D1B-9A9F-2F16D528C1A3}" type="datetimeFigureOut">
              <a:rPr lang="en-US" smtClean="0">
                <a:solidFill>
                  <a:prstClr val="black">
                    <a:tint val="82000"/>
                  </a:prstClr>
                </a:solidFill>
              </a:rPr>
              <a:pPr defTabSz="685800"/>
              <a:t>5/15/2025</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defTabSz="685800"/>
            <a:fld id="{53378E6D-65B6-41C2-8515-2F1633BF0193}"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331865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CCA694C0-D0D3-46EC-B6B1-53EF21B1E64B}" type="slidenum">
              <a:rPr lang="en-US"/>
              <a:pPr>
                <a:defRPr/>
              </a:pPr>
              <a:t>‹#›</a:t>
            </a:fld>
            <a:endParaRPr lang="en-US"/>
          </a:p>
        </p:txBody>
      </p:sp>
    </p:spTree>
    <p:extLst>
      <p:ext uri="{BB962C8B-B14F-4D97-AF65-F5344CB8AC3E}">
        <p14:creationId xmlns:p14="http://schemas.microsoft.com/office/powerpoint/2010/main" val="30945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D008446D-5ACF-4FA6-BE4A-9B79A7B741C5}" type="slidenum">
              <a:rPr lang="en-US"/>
              <a:pPr>
                <a:defRPr/>
              </a:pPr>
              <a:t>‹#›</a:t>
            </a:fld>
            <a:endParaRPr lang="en-US"/>
          </a:p>
        </p:txBody>
      </p:sp>
    </p:spTree>
    <p:extLst>
      <p:ext uri="{BB962C8B-B14F-4D97-AF65-F5344CB8AC3E}">
        <p14:creationId xmlns:p14="http://schemas.microsoft.com/office/powerpoint/2010/main" val="175112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858000" cy="639763"/>
          </a:xfrm>
        </p:spPr>
        <p:txBody>
          <a:bodyPr/>
          <a:lstStyle/>
          <a:p>
            <a:r>
              <a:rPr lang="en-US"/>
              <a:t>Click to edit Master title style</a:t>
            </a:r>
          </a:p>
        </p:txBody>
      </p:sp>
      <p:sp>
        <p:nvSpPr>
          <p:cNvPr id="3" name="Text Placeholder 2"/>
          <p:cNvSpPr>
            <a:spLocks noGrp="1"/>
          </p:cNvSpPr>
          <p:nvPr>
            <p:ph type="body" sz="half" idx="1"/>
          </p:nvPr>
        </p:nvSpPr>
        <p:spPr>
          <a:xfrm>
            <a:off x="1524000" y="1371600"/>
            <a:ext cx="3352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371600"/>
            <a:ext cx="3352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EF2C8D2-A283-45C8-AC4C-DDC309D9794E}"/>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0077E1C-AEE4-4613-9883-1317F7092365}" type="datetime1">
              <a:rPr lang="en-US"/>
              <a:pPr>
                <a:defRPr/>
              </a:pPr>
              <a:t>5/15/2025</a:t>
            </a:fld>
            <a:endParaRPr lang="en-US" dirty="0"/>
          </a:p>
        </p:txBody>
      </p:sp>
      <p:sp>
        <p:nvSpPr>
          <p:cNvPr id="6" name="Footer Placeholder 4">
            <a:extLst>
              <a:ext uri="{FF2B5EF4-FFF2-40B4-BE49-F238E27FC236}">
                <a16:creationId xmlns:a16="http://schemas.microsoft.com/office/drawing/2014/main" id="{72A94972-75E8-435C-8891-DE9644ED646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F1D5B4A-CFC1-466B-BC34-135B184C2197}"/>
              </a:ext>
            </a:extLst>
          </p:cNvPr>
          <p:cNvSpPr>
            <a:spLocks noGrp="1"/>
          </p:cNvSpPr>
          <p:nvPr>
            <p:ph type="sldNum" sz="quarter" idx="12"/>
          </p:nvPr>
        </p:nvSpPr>
        <p:spPr/>
        <p:txBody>
          <a:bodyPr/>
          <a:lstStyle>
            <a:lvl1pPr>
              <a:defRPr smtClean="0"/>
            </a:lvl1pPr>
          </a:lstStyle>
          <a:p>
            <a:pPr>
              <a:defRPr/>
            </a:pPr>
            <a:fld id="{F856C695-D9F0-453C-8ED1-95AF3C412F6D}" type="slidenum">
              <a:rPr lang="en-US" altLang="en-US"/>
              <a:pPr>
                <a:defRPr/>
              </a:pPr>
              <a:t>‹#›</a:t>
            </a:fld>
            <a:endParaRPr lang="en-US" altLang="en-US" dirty="0"/>
          </a:p>
        </p:txBody>
      </p:sp>
    </p:spTree>
    <p:extLst>
      <p:ext uri="{BB962C8B-B14F-4D97-AF65-F5344CB8AC3E}">
        <p14:creationId xmlns:p14="http://schemas.microsoft.com/office/powerpoint/2010/main" val="11228093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858000" cy="639763"/>
          </a:xfrm>
        </p:spPr>
        <p:txBody>
          <a:bodyPr/>
          <a:lstStyle/>
          <a:p>
            <a:r>
              <a:rPr lang="en-US"/>
              <a:t>Click to edit Master title style</a:t>
            </a:r>
          </a:p>
        </p:txBody>
      </p:sp>
      <p:sp>
        <p:nvSpPr>
          <p:cNvPr id="3" name="ClipArt Placeholder 2"/>
          <p:cNvSpPr>
            <a:spLocks noGrp="1"/>
          </p:cNvSpPr>
          <p:nvPr>
            <p:ph type="clipArt" sz="half" idx="1"/>
          </p:nvPr>
        </p:nvSpPr>
        <p:spPr>
          <a:xfrm>
            <a:off x="1524000" y="1371600"/>
            <a:ext cx="3352800" cy="3810000"/>
          </a:xfrm>
        </p:spPr>
        <p:txBody>
          <a:bodyPr/>
          <a:lstStyle/>
          <a:p>
            <a:pPr lvl="0"/>
            <a:endParaRPr lang="en-US" noProof="0" dirty="0"/>
          </a:p>
        </p:txBody>
      </p:sp>
      <p:sp>
        <p:nvSpPr>
          <p:cNvPr id="4" name="Text Placeholder 3"/>
          <p:cNvSpPr>
            <a:spLocks noGrp="1"/>
          </p:cNvSpPr>
          <p:nvPr>
            <p:ph type="body" sz="half" idx="2"/>
          </p:nvPr>
        </p:nvSpPr>
        <p:spPr>
          <a:xfrm>
            <a:off x="5029200" y="1371600"/>
            <a:ext cx="3352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BA45B5-F60E-4D73-A502-5B64D57EAE5F}"/>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1642BCA4-D43B-4DD9-9120-9F6497EAC335}" type="datetime1">
              <a:rPr lang="en-US"/>
              <a:pPr>
                <a:defRPr/>
              </a:pPr>
              <a:t>5/15/2025</a:t>
            </a:fld>
            <a:endParaRPr lang="en-US" dirty="0"/>
          </a:p>
        </p:txBody>
      </p:sp>
      <p:sp>
        <p:nvSpPr>
          <p:cNvPr id="6" name="Footer Placeholder 4">
            <a:extLst>
              <a:ext uri="{FF2B5EF4-FFF2-40B4-BE49-F238E27FC236}">
                <a16:creationId xmlns:a16="http://schemas.microsoft.com/office/drawing/2014/main" id="{33B7BDAC-C73D-4995-A198-1B319487BF6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BD750C5-503D-43B0-A0CA-F286725DCE24}"/>
              </a:ext>
            </a:extLst>
          </p:cNvPr>
          <p:cNvSpPr>
            <a:spLocks noGrp="1"/>
          </p:cNvSpPr>
          <p:nvPr>
            <p:ph type="sldNum" sz="quarter" idx="12"/>
          </p:nvPr>
        </p:nvSpPr>
        <p:spPr/>
        <p:txBody>
          <a:bodyPr/>
          <a:lstStyle>
            <a:lvl1pPr>
              <a:defRPr smtClean="0"/>
            </a:lvl1pPr>
          </a:lstStyle>
          <a:p>
            <a:pPr>
              <a:defRPr/>
            </a:pPr>
            <a:fld id="{61F85BD4-4CE7-4DC8-B703-4214C611DFF5}" type="slidenum">
              <a:rPr lang="en-US" altLang="en-US"/>
              <a:pPr>
                <a:defRPr/>
              </a:pPr>
              <a:t>‹#›</a:t>
            </a:fld>
            <a:endParaRPr lang="en-US" altLang="en-US" dirty="0"/>
          </a:p>
        </p:txBody>
      </p:sp>
    </p:spTree>
    <p:extLst>
      <p:ext uri="{BB962C8B-B14F-4D97-AF65-F5344CB8AC3E}">
        <p14:creationId xmlns:p14="http://schemas.microsoft.com/office/powerpoint/2010/main" val="39160070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858000" cy="639763"/>
          </a:xfrm>
        </p:spPr>
        <p:txBody>
          <a:bodyPr/>
          <a:lstStyle/>
          <a:p>
            <a:r>
              <a:rPr lang="en-US"/>
              <a:t>Click to edit Master title style</a:t>
            </a:r>
          </a:p>
        </p:txBody>
      </p:sp>
      <p:sp>
        <p:nvSpPr>
          <p:cNvPr id="3" name="Text Placeholder 2"/>
          <p:cNvSpPr>
            <a:spLocks noGrp="1"/>
          </p:cNvSpPr>
          <p:nvPr>
            <p:ph type="body" sz="half" idx="1"/>
          </p:nvPr>
        </p:nvSpPr>
        <p:spPr>
          <a:xfrm>
            <a:off x="1524000" y="1371600"/>
            <a:ext cx="3352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371600"/>
            <a:ext cx="3352800" cy="3810000"/>
          </a:xfrm>
        </p:spPr>
        <p:txBody>
          <a:bodyPr/>
          <a:lstStyle/>
          <a:p>
            <a:pPr lvl="0"/>
            <a:endParaRPr lang="en-US" noProof="0" dirty="0"/>
          </a:p>
        </p:txBody>
      </p:sp>
      <p:sp>
        <p:nvSpPr>
          <p:cNvPr id="5" name="Date Placeholder 3">
            <a:extLst>
              <a:ext uri="{FF2B5EF4-FFF2-40B4-BE49-F238E27FC236}">
                <a16:creationId xmlns:a16="http://schemas.microsoft.com/office/drawing/2014/main" id="{88784CA8-CE4F-41B7-A6D1-6F548E126575}"/>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4DAF6F4B-C8F9-4FB2-8D1C-83A90D734B10}" type="datetime1">
              <a:rPr lang="en-US"/>
              <a:pPr>
                <a:defRPr/>
              </a:pPr>
              <a:t>5/15/2025</a:t>
            </a:fld>
            <a:endParaRPr lang="en-US" dirty="0"/>
          </a:p>
        </p:txBody>
      </p:sp>
      <p:sp>
        <p:nvSpPr>
          <p:cNvPr id="6" name="Footer Placeholder 4">
            <a:extLst>
              <a:ext uri="{FF2B5EF4-FFF2-40B4-BE49-F238E27FC236}">
                <a16:creationId xmlns:a16="http://schemas.microsoft.com/office/drawing/2014/main" id="{8F9029B7-A1DF-4A1A-B943-F998F8DF08D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DE8DC66-C486-4A0E-A10F-7BC4DBA18CFE}"/>
              </a:ext>
            </a:extLst>
          </p:cNvPr>
          <p:cNvSpPr>
            <a:spLocks noGrp="1"/>
          </p:cNvSpPr>
          <p:nvPr>
            <p:ph type="sldNum" sz="quarter" idx="12"/>
          </p:nvPr>
        </p:nvSpPr>
        <p:spPr/>
        <p:txBody>
          <a:bodyPr/>
          <a:lstStyle>
            <a:lvl1pPr>
              <a:defRPr smtClean="0"/>
            </a:lvl1pPr>
          </a:lstStyle>
          <a:p>
            <a:pPr>
              <a:defRPr/>
            </a:pPr>
            <a:fld id="{5851B819-AA91-4276-AC20-AC3A674F4F26}" type="slidenum">
              <a:rPr lang="en-US" altLang="en-US"/>
              <a:pPr>
                <a:defRPr/>
              </a:pPr>
              <a:t>‹#›</a:t>
            </a:fld>
            <a:endParaRPr lang="en-US" altLang="en-US" dirty="0"/>
          </a:p>
        </p:txBody>
      </p:sp>
    </p:spTree>
    <p:extLst>
      <p:ext uri="{BB962C8B-B14F-4D97-AF65-F5344CB8AC3E}">
        <p14:creationId xmlns:p14="http://schemas.microsoft.com/office/powerpoint/2010/main" val="9862425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r="50039"/>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r="50039"/>
          <a:stretch/>
        </p:blipFill>
        <p:spPr>
          <a:xfrm>
            <a:off x="0" y="-66429"/>
            <a:ext cx="4663440" cy="7000629"/>
          </a:xfrm>
          <a:prstGeom prst="rect">
            <a:avLst/>
          </a:prstGeom>
        </p:spPr>
      </p:pic>
      <p:sp>
        <p:nvSpPr>
          <p:cNvPr id="1026" name="Rectangle 2"/>
          <p:cNvSpPr>
            <a:spLocks noGrp="1" noChangeArrowheads="1"/>
          </p:cNvSpPr>
          <p:nvPr>
            <p:ph type="title"/>
            <p:custDataLst>
              <p:tags r:id="rId11"/>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2"/>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 id="2147483722" r:id="rId5"/>
    <p:sldLayoutId id="2147483723" r:id="rId6"/>
    <p:sldLayoutId id="2147483726" r:id="rId7"/>
    <p:sldLayoutId id="2147483727" r:id="rId8"/>
    <p:sldLayoutId id="2147483728" r:id="rId9"/>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8277B4-E56C-4D1B-9A9F-2F16D528C1A3}" type="datetimeFigureOut">
              <a:rPr lang="en-US" smtClean="0"/>
              <a:t>5/15/2025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2184140914"/>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cancer-survivorship-series" TargetMode="External"/><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aafp.org/family-physician/patient-care/care-resources/tobacco-and-nicotine/ask-act.html" TargetMode="External"/><Relationship Id="rId3" Type="http://schemas.openxmlformats.org/officeDocument/2006/relationships/hyperlink" Target="https://www.cancer.org/healthy/stay-away-from-tobacco/guide-quitting-smoking.html" TargetMode="External"/><Relationship Id="rId7" Type="http://schemas.openxmlformats.org/officeDocument/2006/relationships/hyperlink" Target="https://www.mskcc.org/cancer-care/patient-education/tobacco-treatment-gui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ancer.net/sites/cancer.net/files/stopping_tobacco_use.pdf" TargetMode="External"/><Relationship Id="rId5" Type="http://schemas.openxmlformats.org/officeDocument/2006/relationships/hyperlink" Target="https://aiquitline.com/" TargetMode="External"/><Relationship Id="rId10" Type="http://schemas.openxmlformats.org/officeDocument/2006/relationships/hyperlink" Target="https://www.cancer.gov/publications/fact-sheets#ui-id-9" TargetMode="External"/><Relationship Id="rId4" Type="http://schemas.openxmlformats.org/officeDocument/2006/relationships/hyperlink" Target="https://smokefree.gov/" TargetMode="External"/><Relationship Id="rId9" Type="http://schemas.openxmlformats.org/officeDocument/2006/relationships/hyperlink" Target="https://www.naccho.org/uploads/downloadable-resources/Tobacco-Cessation-for-Cancer-Survivors-A-Resource-Guide-for-LHDs.pdf"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cn.org/patientresources/patient-resources/guidelines-for-patients/guidelines-for-patients-details?patientGuidelineId=5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ancer.org/healthy/eat-healthy-get-active/take-control-your-weight.html" TargetMode="External"/><Relationship Id="rId4" Type="http://schemas.openxmlformats.org/officeDocument/2006/relationships/hyperlink" Target="https://www.cancersupportcommunity.org/article/diet-nutrition-cancer-survivo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cbddd/fasd/documents/AlcoholSBIImplementationGuid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uspreventiveservicestaskforce.org/uspstf/recommendation/unhealthy-alcohol-use-in-adolescents-and-adults-screening-and-behavioral-counseling-interven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co.org/sites/new-www.asco.org/files/content-files/practice-and-guidelines/documents/depression-anxiet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cn.org/patients/guidelines/content/PDF/distress-patien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ancer.org/treatment/treatments-and-side-effects/physical-side-effects/emotional-mood-changes/distress/managing-distres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ccn.org/guidelines/guidelines-detail?category=3&amp;id=146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sco.org/research-guidelines/quality-guidelines/guidelin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smhs.gwu.edu/gwci/sites/gwci/files/NCSRC%20Toolkit%20FINAL.pdf?src=GWCIwebsite" TargetMode="External"/><Relationship Id="rId4" Type="http://schemas.openxmlformats.org/officeDocument/2006/relationships/hyperlink" Target="https://www.nccn.org/professionals/physician_gls/default.asp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urvivorshipguidelines.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cancer.org/health-care-professionals/american-cancer-society-survivorship-guidelines.html" TargetMode="External"/><Relationship Id="rId4" Type="http://schemas.openxmlformats.org/officeDocument/2006/relationships/hyperlink" Target="https://www.ncc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cn.org/professionals/physician_gls/pdf/survivorship.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ascopost.com/issues/april-10-2017/asco-clinical-practice-guideline-on-prevention-and-monitoring-of-cardiac-dysfunction-in-survivors-of-adult-cancer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acsm.org/read-research/newsroom/news-releases/news-detail/2019/11/27/new-infographic-available-exercise-guidelines-cancer-patients-survivors" TargetMode="External"/><Relationship Id="rId3" Type="http://schemas.openxmlformats.org/officeDocument/2006/relationships/hyperlink" Target="https://www.cancer.org/research/cancer-facts-statistics/survivor-facts-figures.html" TargetMode="External"/><Relationship Id="rId7" Type="http://schemas.openxmlformats.org/officeDocument/2006/relationships/hyperlink" Target="https://www.cancer.org/treatment/treatments-and-side-effects/physical-side-effects/second-cancers-in-adults.html" TargetMode="External"/><Relationship Id="rId2" Type="http://schemas.openxmlformats.org/officeDocument/2006/relationships/hyperlink" Target="https://www.cancer.org/cancer/cancer-causes/diet-physical-" TargetMode="External"/><Relationship Id="rId1" Type="http://schemas.openxmlformats.org/officeDocument/2006/relationships/slideLayout" Target="../slideLayouts/slideLayout2.xml"/><Relationship Id="rId6" Type="http://schemas.openxmlformats.org/officeDocument/2006/relationships/hyperlink" Target="https://www.cancer.org/treatment/treatments-and-side-effects/physical-side-effects/fertility-and-sexual-side-effects/how-cancer-affects-sexuality.html" TargetMode="External"/><Relationship Id="rId5" Type="http://schemas.openxmlformats.org/officeDocument/2006/relationships/hyperlink" Target="https://www.cancer.org/treatment/treatments-and-side-effects/physical-side-effects/low-blood-counts/infections/covid-19-vaccines-in-people-with-cancer.html" TargetMode="External"/><Relationship Id="rId10" Type="http://schemas.openxmlformats.org/officeDocument/2006/relationships/hyperlink" Target="https://www.auanet.org/guidelines/erectile-dysfunction-(ed)-guideline" TargetMode="External"/><Relationship Id="rId4" Type="http://schemas.openxmlformats.org/officeDocument/2006/relationships/hyperlink" Target="https://www.cancer.org/treatment/treatments-and-side-effects/physical-side-effects/low-blood-counts/infections/covid-19-vaccines-in-people-" TargetMode="External"/><Relationship Id="rId9" Type="http://schemas.openxmlformats.org/officeDocument/2006/relationships/hyperlink" Target="https://www.asco.org/sites/new-www.asco.org/files/content-files/practice-and-guidelines/documents/depression-anxiety-summary-of-recs-table.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ancercenter.com/community/blog/2020/11/cancer-patients-smoking" TargetMode="External"/><Relationship Id="rId2" Type="http://schemas.openxmlformats.org/officeDocument/2006/relationships/hyperlink" Target="https://www.acc.org/latest-in-cardiology/articles/2018/05/24/01/44/radiation-induced-cad#:~:text=Risk%20factors%20for%20radiation%2Dinduced,lack%20of%20cardiac%20shielding%20techniques" TargetMode="External"/><Relationship Id="rId1" Type="http://schemas.openxmlformats.org/officeDocument/2006/relationships/slideLayout" Target="../slideLayouts/slideLayout2.xml"/><Relationship Id="rId4" Type="http://schemas.openxmlformats.org/officeDocument/2006/relationships/hyperlink" Target="https://www.cdc.gov/ncbddd/fasd/documents/AlcoholSBIImplementationGuide.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mdanderson.org/patients-family/diagnosis-treatment/emotional-physical-effects/bone-health.html" TargetMode="External"/><Relationship Id="rId7" Type="http://schemas.openxmlformats.org/officeDocument/2006/relationships/hyperlink" Target="https://www.nccn.org/guidelines/guidelines-detail?category=3&amp;id=1463" TargetMode="External"/><Relationship Id="rId2" Type="http://schemas.openxmlformats.org/officeDocument/2006/relationships/hyperlink" Target="https://www.mdanderson.org/patients-family/diagnosis-" TargetMode="External"/><Relationship Id="rId1" Type="http://schemas.openxmlformats.org/officeDocument/2006/relationships/slideLayout" Target="../slideLayouts/slideLayout2.xml"/><Relationship Id="rId6" Type="http://schemas.openxmlformats.org/officeDocument/2006/relationships/hyperlink" Target="https://www.nccn.org/patients/guidelines/content/PDF/distress-patient.pdf" TargetMode="External"/><Relationship Id="rId5" Type="http://schemas.openxmlformats.org/officeDocument/2006/relationships/hyperlink" Target="https://www.cancer.gov/about-cancer/understanding/statistics#:~:text=As%20of%20January%202019%2C%20there,to%2022.2%20million%20by%202030" TargetMode="External"/><Relationship Id="rId4" Type="http://schemas.openxmlformats.org/officeDocument/2006/relationships/hyperlink" Target="https://www.cancer.gov/about-cancer/causes-prevention/risk/alcohol/alcohol-fact-shee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ccn.org/patients/guidelines/content/PDF/survivorship-crl-patient.pdf" TargetMode="External"/><Relationship Id="rId2" Type="http://schemas.openxmlformats.org/officeDocument/2006/relationships/hyperlink" Target="https://www.nccn.org/guidelines/guidelines-detail?category=3&amp;id=1466" TargetMode="External"/><Relationship Id="rId1" Type="http://schemas.openxmlformats.org/officeDocument/2006/relationships/slideLayout" Target="../slideLayouts/slideLayout2.xml"/><Relationship Id="rId4" Type="http://schemas.openxmlformats.org/officeDocument/2006/relationships/hyperlink" Target="https://www.nccn.org/patients/guidelines/content/PDF/survivorship-hl-patient.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007/s10552-013-0179-z" TargetMode="External"/><Relationship Id="rId2" Type="http://schemas.openxmlformats.org/officeDocument/2006/relationships/hyperlink" Target="https://www.cancernetwork.com/view/immunizing-cancer-patients-which-patients-which-vaccines-when-giv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2.tri-kobe.org/nccn/guideline/lung/english/smokin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8" Type="http://schemas.openxmlformats.org/officeDocument/2006/relationships/hyperlink" Target="https://www.acsm.org/read-research/newsroom/news-releases/news-detail/2019/11/27/new-infographic-available-exercise-guidelines-cancer-patients-survivors" TargetMode="External"/><Relationship Id="rId3" Type="http://schemas.openxmlformats.org/officeDocument/2006/relationships/hyperlink" Target="https://www.cancer.org/research/cancer-facts-statistics/survivor-facts-figures.html" TargetMode="External"/><Relationship Id="rId7" Type="http://schemas.openxmlformats.org/officeDocument/2006/relationships/hyperlink" Target="https://www.cancer.org/treatment/survivorship-during-and-after-treatment/staying-active/physical-activity-and-the-cancer-patient.html#:~:text=The%20American%20Cancer%20Society%20recommends,least%20150%20minutes%20per%20week"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www.cancer.org/treatment/survivorship-during-and-after-treatment/staying-active/physical-activity-and-the-cancer-" TargetMode="External"/><Relationship Id="rId5" Type="http://schemas.openxmlformats.org/officeDocument/2006/relationships/hyperlink" Target="https://www.cancer.org/treatment/treatments-and-side-effects/physical-side-effects/fertility-and-sexual-side-effects.html" TargetMode="External"/><Relationship Id="rId4" Type="http://schemas.openxmlformats.org/officeDocument/2006/relationships/hyperlink" Target="https://www.cancer.org/treatment/treatments-and-side-effects/physical-side-effects/emotional-mood-changes.html"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cancer.net/blog/2018-09/exercise-program-you-5-tips-people-with-cancer" TargetMode="External"/><Relationship Id="rId2" Type="http://schemas.openxmlformats.org/officeDocument/2006/relationships/hyperlink" Target="https://ascopost.com/issues/may-10-2018/obesity-in-cancer-survivors/" TargetMode="External"/><Relationship Id="rId1" Type="http://schemas.openxmlformats.org/officeDocument/2006/relationships/slideLayout" Target="../slideLayouts/slideLayout2.xml"/><Relationship Id="rId5" Type="http://schemas.openxmlformats.org/officeDocument/2006/relationships/hyperlink" Target="https://www.cdc.gov/tobacco/data_statistics/sgr/50th-anniversary/pdfs/fs_smoking_CVD_508.pdf" TargetMode="External"/><Relationship Id="rId4" Type="http://schemas.openxmlformats.org/officeDocument/2006/relationships/hyperlink" Target="https://www.cancer.net/coping-with-cancer/physical-emotional-and-social-effects-cancer/managing-physical-side-effects/weight-loss"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cdc.gov/tobacco/data_statistics/sgr/50th-anniversary/pdfs/fs_smoking_respiratory_508.pdf" TargetMode="External"/><Relationship Id="rId3" Type="http://schemas.openxmlformats.org/officeDocument/2006/relationships/hyperlink" Target="https://www.cdc.gov/media/releases/2016/p1110-vital-signs-cancer-tobacco.html#:~:text=Tobacco%20use%20is%20the%20leading,leukemia%20(acute%20myeloid%20leukemia)" TargetMode="External"/><Relationship Id="rId7" Type="http://schemas.openxmlformats.org/officeDocument/2006/relationships/hyperlink" Target="https://www.cdc.gov/tobacco/campaign/tips/diseases/heart-disease-stroke.html" TargetMode="External"/><Relationship Id="rId2" Type="http://schemas.openxmlformats.org/officeDocument/2006/relationships/hyperlink" Target="https://www.cdc.gov/cancer/alcohol/index.htm" TargetMode="External"/><Relationship Id="rId1" Type="http://schemas.openxmlformats.org/officeDocument/2006/relationships/slideLayout" Target="../slideLayouts/slideLayout2.xml"/><Relationship Id="rId6" Type="http://schemas.openxmlformats.org/officeDocument/2006/relationships/hyperlink" Target="https://www.cdc.gov/tobacco/data_statistics/fact_sheets/secondhand_smoke/health_effects/index.htm" TargetMode="External"/><Relationship Id="rId5" Type="http://schemas.openxmlformats.org/officeDocument/2006/relationships/hyperlink" Target="https://www.cdc.gov/cancer/survivors/health-care-providers/tobacco-use.htm#:~:text=What%20are%20the%20health%20risks,18%25%20of%20survivors%20smoke%20cigarettes.&amp;text=A%20higher%20percentage%20of%20survivors,cigarettes%20compared%20with%20older%20survivors." TargetMode="External"/><Relationship Id="rId4" Type="http://schemas.openxmlformats.org/officeDocument/2006/relationships/hyperlink" Target="https://www.cdc.gov/cancer/survivors/health-care-providers/index.htm&#160;"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oncnursingnews.com/view/expert-shares-tips-for-talking-sexual-health-with-cancer-survivors" TargetMode="External"/><Relationship Id="rId2" Type="http://schemas.openxmlformats.org/officeDocument/2006/relationships/hyperlink" Target="https://health.gov/our-work/food-nutrition/previous-dietary-guidelines/2015"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oi.org/10.1093/jnci/djy098"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hyperlink" Target="https://progressreport.cancer.gov/after/physical_activity" TargetMode="External"/><Relationship Id="rId13" Type="http://schemas.openxmlformats.org/officeDocument/2006/relationships/hyperlink" Target="https://doi.org/10.6004/jnccn.2018.7083" TargetMode="External"/><Relationship Id="rId3" Type="http://schemas.openxmlformats.org/officeDocument/2006/relationships/hyperlink" Target="https://www.nccn.org/patients/resources/life_with_cancer/exercise.aspx" TargetMode="External"/><Relationship Id="rId7" Type="http://schemas.openxmlformats.org/officeDocument/2006/relationships/hyperlink" Target="https://www.cancer.gov/about-cancer/causes-prevention/risk/alcohol/alcohol-fact-sheet#how-does-the-combination-of-alcohol-and-tobacco-affect-cancer-risk" TargetMode="External"/><Relationship Id="rId12" Type="http://schemas.openxmlformats.org/officeDocument/2006/relationships/hyperlink" Target="https://www.cancer.gov/about-cancer/causes-prevention/risk/tobacco"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www.cancer.gov/about-cancer/coping/feelings/anxiety-distress-pdq" TargetMode="External"/><Relationship Id="rId11" Type="http://schemas.openxmlformats.org/officeDocument/2006/relationships/hyperlink" Target="https://www.cancer.gov/about-cancer/causes-prevention/risk/sunlight" TargetMode="External"/><Relationship Id="rId5" Type="http://schemas.openxmlformats.org/officeDocument/2006/relationships/hyperlink" Target="https://www.nccn.org/patients/resources/life_after_cancer/nutrition.aspx#:~:text=Nevertheless%2C%20there%20is%20strong%20evidence,breast%2C%20colon%20and%20stomach%20cancers" TargetMode="External"/><Relationship Id="rId10" Type="http://schemas.openxmlformats.org/officeDocument/2006/relationships/hyperlink" Target="https://www.cancer.gov/about-cancer/treatment/side-effects/anemia" TargetMode="External"/><Relationship Id="rId4" Type="http://schemas.openxmlformats.org/officeDocument/2006/relationships/hyperlink" Target="https://www.nccn.org/patient/resources/life_after_cancer/nutrition.aspx#:~:text=Nevertheless%2C%20there%20is%20" TargetMode="External"/><Relationship Id="rId9" Type="http://schemas.openxmlformats.org/officeDocument/2006/relationships/hyperlink" Target="https://www.cancer.gov/about-cancer/causes-prevention/risk"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cancer.org/latest-news/6-steps-to-help-lower-your-cancer-risk.html" TargetMode="External"/><Relationship Id="rId2" Type="http://schemas.openxmlformats.org/officeDocument/2006/relationships/hyperlink" Target="https://www.ncbi.nlm.nih.gov/books/NBK525170/"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tfah.org/report-details/state-of-obesity-20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04C9-2E54-D9E3-A553-AB318193D2AB}"/>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A66EAD1C-23A4-E5E1-25AA-96552A90C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292F39-E55C-1444-7AF4-5C043BE2E9E9}"/>
              </a:ext>
            </a:extLst>
          </p:cNvPr>
          <p:cNvSpPr txBox="1"/>
          <p:nvPr/>
        </p:nvSpPr>
        <p:spPr>
          <a:xfrm>
            <a:off x="358097" y="2016785"/>
            <a:ext cx="7848308" cy="3658694"/>
          </a:xfrm>
          <a:prstGeom prst="rect">
            <a:avLst/>
          </a:prstGeom>
          <a:noFill/>
        </p:spPr>
        <p:txBody>
          <a:bodyPr wrap="square" rtlCol="0">
            <a:spAutoFit/>
          </a:bodyPr>
          <a:lstStyle/>
          <a:p>
            <a:pPr defTabSz="685800">
              <a:lnSpc>
                <a:spcPct val="107000"/>
              </a:lnSpc>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a:t>
            </a:r>
            <a:r>
              <a:rPr lang="en-US" sz="1350" kern="100">
                <a:solidFill>
                  <a:prstClr val="black"/>
                </a:solidFill>
                <a:latin typeface="Aptos" panose="020B0004020202020204" pitchFamily="34" charset="0"/>
                <a:ea typeface="Aptos" panose="020B0004020202020204" pitchFamily="34" charset="0"/>
                <a:cs typeface="Times New Roman" panose="02020603050405020304" pitchFamily="18" charset="0"/>
              </a:rPr>
              <a:t>(2020).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Cancer Survivorship 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https://cme.smhs.gwu.edu/gw-cancer-center-/content/cancer-survivorship-series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667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1E8E-7BC6-47FE-B314-E0A5F61C8D22}"/>
              </a:ext>
            </a:extLst>
          </p:cNvPr>
          <p:cNvSpPr>
            <a:spLocks noGrp="1"/>
          </p:cNvSpPr>
          <p:nvPr>
            <p:ph type="title"/>
          </p:nvPr>
        </p:nvSpPr>
        <p:spPr/>
        <p:txBody>
          <a:bodyPr/>
          <a:lstStyle/>
          <a:p>
            <a:r>
              <a:rPr lang="en-US" dirty="0"/>
              <a:t>Smoking Cessation Resources</a:t>
            </a:r>
          </a:p>
        </p:txBody>
      </p:sp>
      <p:sp>
        <p:nvSpPr>
          <p:cNvPr id="3" name="Content Placeholder 2">
            <a:extLst>
              <a:ext uri="{FF2B5EF4-FFF2-40B4-BE49-F238E27FC236}">
                <a16:creationId xmlns:a16="http://schemas.microsoft.com/office/drawing/2014/main" id="{1C03A5D7-0ED8-4367-96BC-04129C3F9E8E}"/>
              </a:ext>
            </a:extLst>
          </p:cNvPr>
          <p:cNvSpPr>
            <a:spLocks noGrp="1"/>
          </p:cNvSpPr>
          <p:nvPr>
            <p:ph idx="1"/>
          </p:nvPr>
        </p:nvSpPr>
        <p:spPr/>
        <p:txBody>
          <a:bodyPr>
            <a:normAutofit fontScale="55000" lnSpcReduction="20000"/>
          </a:bodyPr>
          <a:lstStyle/>
          <a:p>
            <a:pPr marL="0" indent="0">
              <a:buNone/>
            </a:pPr>
            <a:r>
              <a:rPr lang="en-US" dirty="0"/>
              <a:t>Resources for patients:</a:t>
            </a:r>
            <a:endParaRPr lang="en-US" dirty="0">
              <a:hlinkClick r:id="rId3"/>
            </a:endParaRPr>
          </a:p>
          <a:p>
            <a:r>
              <a:rPr lang="en-US" dirty="0">
                <a:hlinkClick r:id="rId3"/>
              </a:rPr>
              <a:t>American Cancer Society</a:t>
            </a:r>
            <a:endParaRPr lang="en-US" dirty="0"/>
          </a:p>
          <a:p>
            <a:r>
              <a:rPr lang="en-US" dirty="0">
                <a:hlinkClick r:id="rId4"/>
              </a:rPr>
              <a:t>SmokeFree.gov</a:t>
            </a:r>
            <a:endParaRPr lang="en-US" dirty="0"/>
          </a:p>
          <a:p>
            <a:r>
              <a:rPr lang="en-US" dirty="0">
                <a:hlinkClick r:id="rId5"/>
              </a:rPr>
              <a:t>American Indian Commercial Tobacco Program</a:t>
            </a:r>
            <a:endParaRPr lang="en-US" dirty="0"/>
          </a:p>
          <a:p>
            <a:r>
              <a:rPr lang="en-US" dirty="0">
                <a:hlinkClick r:id="rId6"/>
              </a:rPr>
              <a:t>ASCO Stopping Tobacco Use After Cancer Diagnosis </a:t>
            </a:r>
            <a:endParaRPr lang="en-US" dirty="0"/>
          </a:p>
          <a:p>
            <a:r>
              <a:rPr lang="en-US" dirty="0">
                <a:hlinkClick r:id="rId7"/>
              </a:rPr>
              <a:t>MSK Cancer Center </a:t>
            </a:r>
            <a:r>
              <a:rPr lang="en-US" kern="1200" dirty="0">
                <a:solidFill>
                  <a:schemeClr val="tx1"/>
                </a:solidFill>
                <a:hlinkClick r:id="rId7"/>
              </a:rPr>
              <a:t>Tobacco Treatment Guide: For Patients and Their Families </a:t>
            </a:r>
            <a:endParaRPr lang="en-US" dirty="0"/>
          </a:p>
          <a:p>
            <a:endParaRPr lang="en-US" dirty="0"/>
          </a:p>
          <a:p>
            <a:endParaRPr lang="en-US" dirty="0">
              <a:hlinkClick r:id="rId8"/>
            </a:endParaRPr>
          </a:p>
          <a:p>
            <a:pPr marL="0" indent="0">
              <a:buNone/>
            </a:pPr>
            <a:r>
              <a:rPr lang="en-US" dirty="0"/>
              <a:t>Resources for providers:</a:t>
            </a:r>
            <a:endParaRPr lang="en-US" dirty="0">
              <a:hlinkClick r:id="rId8"/>
            </a:endParaRPr>
          </a:p>
          <a:p>
            <a:r>
              <a:rPr lang="en-US" dirty="0">
                <a:hlinkClick r:id="rId8"/>
              </a:rPr>
              <a:t>American Academy of Family Physicians</a:t>
            </a:r>
            <a:endParaRPr lang="en-US" dirty="0"/>
          </a:p>
          <a:p>
            <a:r>
              <a:rPr lang="en-US" dirty="0">
                <a:hlinkClick r:id="rId9"/>
              </a:rPr>
              <a:t>NACCHO Tobacco Cessation for Cancer Survivors</a:t>
            </a:r>
            <a:endParaRPr lang="en-US" dirty="0"/>
          </a:p>
          <a:p>
            <a:r>
              <a:rPr lang="en-US" dirty="0">
                <a:hlinkClick r:id="rId10"/>
              </a:rPr>
              <a:t>NCI Tobacco and Smoking Cessation Fact Sheet</a:t>
            </a:r>
            <a:endParaRPr lang="en-US" dirty="0"/>
          </a:p>
        </p:txBody>
      </p:sp>
    </p:spTree>
    <p:extLst>
      <p:ext uri="{BB962C8B-B14F-4D97-AF65-F5344CB8AC3E}">
        <p14:creationId xmlns:p14="http://schemas.microsoft.com/office/powerpoint/2010/main" val="29580753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371600"/>
            <a:ext cx="8229600" cy="3810000"/>
          </a:xfrm>
        </p:spPr>
        <p:txBody>
          <a:bodyPr/>
          <a:lstStyle/>
          <a:p>
            <a:pPr marL="0" indent="0" algn="ctr">
              <a:buNone/>
            </a:pPr>
            <a:br>
              <a:rPr lang="en-US" sz="2500" dirty="0"/>
            </a:br>
            <a:endParaRPr lang="en-US" sz="2500" dirty="0"/>
          </a:p>
          <a:p>
            <a:pPr marL="0" indent="0" algn="ctr">
              <a:buNone/>
            </a:pPr>
            <a:r>
              <a:rPr lang="en-US" dirty="0"/>
              <a:t>Follow us on Twitter: </a:t>
            </a:r>
            <a:r>
              <a:rPr lang="en-US" dirty="0">
                <a:solidFill>
                  <a:srgbClr val="0096D6"/>
                </a:solidFill>
              </a:rPr>
              <a:t>@GWCancer</a:t>
            </a:r>
          </a:p>
          <a:p>
            <a:pPr marL="0" indent="0" algn="ctr">
              <a:buNone/>
            </a:pPr>
            <a:r>
              <a:rPr lang="en-US" dirty="0">
                <a:solidFill>
                  <a:srgbClr val="0096D6"/>
                </a:solidFill>
              </a:rPr>
              <a:t>www.gwcancercenter.org </a:t>
            </a:r>
          </a:p>
          <a:p>
            <a:pPr marL="0" indent="0">
              <a:buNone/>
            </a:pP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853" r="17977"/>
          <a:stretch/>
        </p:blipFill>
        <p:spPr>
          <a:xfrm>
            <a:off x="753208" y="2667000"/>
            <a:ext cx="552450" cy="566737"/>
          </a:xfrm>
          <a:prstGeom prst="rect">
            <a:avLst/>
          </a:prstGeom>
        </p:spPr>
      </p:pic>
      <p:sp>
        <p:nvSpPr>
          <p:cNvPr id="6" name="TextBox 5"/>
          <p:cNvSpPr txBox="1"/>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rPr>
              <a:t>bit.ly/PNSurvEnews</a:t>
            </a:r>
            <a:r>
              <a:rPr lang="en-US" sz="1500" dirty="0">
                <a:solidFill>
                  <a:schemeClr val="tx1">
                    <a:lumMod val="75000"/>
                    <a:lumOff val="25000"/>
                  </a:schemeClr>
                </a:solidFill>
              </a:rPr>
              <a:t>  </a:t>
            </a: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rPr>
              <a:t>bit.ly/TAPenews </a:t>
            </a:r>
          </a:p>
        </p:txBody>
      </p:sp>
    </p:spTree>
    <p:extLst>
      <p:ext uri="{BB962C8B-B14F-4D97-AF65-F5344CB8AC3E}">
        <p14:creationId xmlns:p14="http://schemas.microsoft.com/office/powerpoint/2010/main" val="10380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15"/>
            <a:ext cx="8229600" cy="609600"/>
          </a:xfrm>
        </p:spPr>
        <p:txBody>
          <a:bodyPr>
            <a:normAutofit/>
          </a:bodyPr>
          <a:lstStyle/>
          <a:p>
            <a:r>
              <a:rPr lang="en-US" sz="2800" dirty="0"/>
              <a:t>Physical Activity and Mortality in All Cancers</a:t>
            </a:r>
          </a:p>
        </p:txBody>
      </p:sp>
      <p:pic>
        <p:nvPicPr>
          <p:cNvPr id="9" name="Content Placeholder 8">
            <a:extLst>
              <a:ext uri="{FF2B5EF4-FFF2-40B4-BE49-F238E27FC236}">
                <a16:creationId xmlns:a16="http://schemas.microsoft.com/office/drawing/2014/main" id="{070352D9-4E3B-4B8E-872A-8B31F0B79E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852863"/>
            <a:ext cx="6096000" cy="4724905"/>
          </a:xfrm>
        </p:spPr>
      </p:pic>
      <p:sp>
        <p:nvSpPr>
          <p:cNvPr id="3" name="TextBox 2">
            <a:extLst>
              <a:ext uri="{FF2B5EF4-FFF2-40B4-BE49-F238E27FC236}">
                <a16:creationId xmlns:a16="http://schemas.microsoft.com/office/drawing/2014/main" id="{727C7AD6-5E1F-4CED-8327-3AFFB42D92E1}"/>
              </a:ext>
            </a:extLst>
          </p:cNvPr>
          <p:cNvSpPr txBox="1"/>
          <p:nvPr/>
        </p:nvSpPr>
        <p:spPr>
          <a:xfrm>
            <a:off x="6934200" y="5269991"/>
            <a:ext cx="2209800" cy="307777"/>
          </a:xfrm>
          <a:prstGeom prst="rect">
            <a:avLst/>
          </a:prstGeom>
          <a:noFill/>
        </p:spPr>
        <p:txBody>
          <a:bodyPr wrap="square" rtlCol="0">
            <a:spAutoFit/>
          </a:bodyPr>
          <a:lstStyle/>
          <a:p>
            <a:r>
              <a:rPr lang="en-US" sz="1400" dirty="0"/>
              <a:t>Friedenreich et al.,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a:t>Exercise/Diet and Survivorship</a:t>
            </a:r>
          </a:p>
        </p:txBody>
      </p:sp>
      <p:sp>
        <p:nvSpPr>
          <p:cNvPr id="5" name="Content Placeholder 4">
            <a:extLst>
              <a:ext uri="{FF2B5EF4-FFF2-40B4-BE49-F238E27FC236}">
                <a16:creationId xmlns:a16="http://schemas.microsoft.com/office/drawing/2014/main" id="{F696F8C5-64B4-4E01-9C2D-BB70E4033EDA}"/>
              </a:ext>
            </a:extLst>
          </p:cNvPr>
          <p:cNvSpPr>
            <a:spLocks noGrp="1"/>
          </p:cNvSpPr>
          <p:nvPr>
            <p:ph idx="1"/>
          </p:nvPr>
        </p:nvSpPr>
        <p:spPr/>
        <p:txBody>
          <a:bodyPr/>
          <a:lstStyle/>
          <a:p>
            <a:endParaRPr lang="en-US"/>
          </a:p>
        </p:txBody>
      </p:sp>
      <p:sp>
        <p:nvSpPr>
          <p:cNvPr id="3" name="TextBox 2">
            <a:extLst>
              <a:ext uri="{FF2B5EF4-FFF2-40B4-BE49-F238E27FC236}">
                <a16:creationId xmlns:a16="http://schemas.microsoft.com/office/drawing/2014/main" id="{CDD6E658-EF08-4D04-992B-D7C774B9C945}"/>
              </a:ext>
            </a:extLst>
          </p:cNvPr>
          <p:cNvSpPr txBox="1"/>
          <p:nvPr/>
        </p:nvSpPr>
        <p:spPr>
          <a:xfrm>
            <a:off x="7086600" y="5388869"/>
            <a:ext cx="2057400" cy="523220"/>
          </a:xfrm>
          <a:prstGeom prst="rect">
            <a:avLst/>
          </a:prstGeom>
          <a:noFill/>
        </p:spPr>
        <p:txBody>
          <a:bodyPr wrap="square" rtlCol="0">
            <a:spAutoFit/>
          </a:bodyPr>
          <a:lstStyle/>
          <a:p>
            <a:r>
              <a:rPr lang="en-US" sz="1400" dirty="0"/>
              <a:t>American College of Sports Medicine, 2019</a:t>
            </a:r>
          </a:p>
        </p:txBody>
      </p:sp>
      <p:pic>
        <p:nvPicPr>
          <p:cNvPr id="4" name="Picture 3"/>
          <p:cNvPicPr>
            <a:picLocks noChangeAspect="1"/>
          </p:cNvPicPr>
          <p:nvPr/>
        </p:nvPicPr>
        <p:blipFill>
          <a:blip r:embed="rId3"/>
          <a:stretch>
            <a:fillRect/>
          </a:stretch>
        </p:blipFill>
        <p:spPr>
          <a:xfrm>
            <a:off x="0" y="0"/>
            <a:ext cx="9296400" cy="7010400"/>
          </a:xfrm>
          <a:prstGeom prst="rect">
            <a:avLst/>
          </a:prstGeom>
        </p:spPr>
      </p:pic>
    </p:spTree>
    <p:extLst>
      <p:ext uri="{BB962C8B-B14F-4D97-AF65-F5344CB8AC3E}">
        <p14:creationId xmlns:p14="http://schemas.microsoft.com/office/powerpoint/2010/main" val="2094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98A1-43F9-4307-8B2D-5453CE6A9AC7}"/>
              </a:ext>
            </a:extLst>
          </p:cNvPr>
          <p:cNvSpPr>
            <a:spLocks noGrp="1"/>
          </p:cNvSpPr>
          <p:nvPr>
            <p:ph type="title"/>
          </p:nvPr>
        </p:nvSpPr>
        <p:spPr/>
        <p:txBody>
          <a:bodyPr>
            <a:normAutofit fontScale="90000"/>
          </a:bodyPr>
          <a:lstStyle/>
          <a:p>
            <a:r>
              <a:rPr lang="en-US" dirty="0"/>
              <a:t>American Cancer Society Nutrition and Physical Activity Guidelines</a:t>
            </a:r>
          </a:p>
        </p:txBody>
      </p:sp>
      <p:graphicFrame>
        <p:nvGraphicFramePr>
          <p:cNvPr id="4" name="Content Placeholder 3">
            <a:extLst>
              <a:ext uri="{FF2B5EF4-FFF2-40B4-BE49-F238E27FC236}">
                <a16:creationId xmlns:a16="http://schemas.microsoft.com/office/drawing/2014/main" id="{772BDF51-7936-4B4F-80FE-2888071324A0}"/>
              </a:ext>
            </a:extLst>
          </p:cNvPr>
          <p:cNvGraphicFramePr>
            <a:graphicFrameLocks noGrp="1"/>
          </p:cNvGraphicFramePr>
          <p:nvPr>
            <p:ph idx="1"/>
            <p:extLst>
              <p:ext uri="{D42A27DB-BD31-4B8C-83A1-F6EECF244321}">
                <p14:modId xmlns:p14="http://schemas.microsoft.com/office/powerpoint/2010/main" val="1556905030"/>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7388935-B029-436E-BC00-F54E04C5FBBA}"/>
              </a:ext>
            </a:extLst>
          </p:cNvPr>
          <p:cNvSpPr txBox="1"/>
          <p:nvPr/>
        </p:nvSpPr>
        <p:spPr>
          <a:xfrm>
            <a:off x="7886700" y="5388429"/>
            <a:ext cx="1600200" cy="276999"/>
          </a:xfrm>
          <a:prstGeom prst="rect">
            <a:avLst/>
          </a:prstGeom>
          <a:noFill/>
        </p:spPr>
        <p:txBody>
          <a:bodyPr wrap="square" rtlCol="0">
            <a:spAutoFit/>
          </a:bodyPr>
          <a:lstStyle/>
          <a:p>
            <a:r>
              <a:rPr lang="en-US" sz="1200" dirty="0"/>
              <a:t>Rock et al., 2020</a:t>
            </a:r>
          </a:p>
        </p:txBody>
      </p:sp>
    </p:spTree>
    <p:extLst>
      <p:ext uri="{BB962C8B-B14F-4D97-AF65-F5344CB8AC3E}">
        <p14:creationId xmlns:p14="http://schemas.microsoft.com/office/powerpoint/2010/main" val="87235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Weight and Cancer</a:t>
            </a:r>
          </a:p>
        </p:txBody>
      </p:sp>
      <p:sp>
        <p:nvSpPr>
          <p:cNvPr id="3" name="Content Placeholder 2"/>
          <p:cNvSpPr>
            <a:spLocks noGrp="1"/>
          </p:cNvSpPr>
          <p:nvPr>
            <p:ph idx="1"/>
          </p:nvPr>
        </p:nvSpPr>
        <p:spPr>
          <a:xfrm>
            <a:off x="457200" y="1219200"/>
            <a:ext cx="8229600" cy="3962399"/>
          </a:xfrm>
        </p:spPr>
        <p:txBody>
          <a:bodyPr>
            <a:normAutofit/>
          </a:bodyPr>
          <a:lstStyle/>
          <a:p>
            <a:r>
              <a:rPr lang="en-US" dirty="0"/>
              <a:t>Weight at diagnosis vs. after treatment	</a:t>
            </a:r>
          </a:p>
          <a:p>
            <a:r>
              <a:rPr lang="en-US" dirty="0"/>
              <a:t>Obesity is BMI &gt; 30 kg/m</a:t>
            </a:r>
            <a:r>
              <a:rPr lang="en-US" baseline="30000" dirty="0"/>
              <a:t>2</a:t>
            </a:r>
          </a:p>
          <a:p>
            <a:pPr lvl="1"/>
            <a:r>
              <a:rPr lang="en-US" dirty="0"/>
              <a:t> Increased risk in breast, prostate, colorectal, endometrial, esophageal, ovarian cancer</a:t>
            </a:r>
          </a:p>
          <a:p>
            <a:r>
              <a:rPr lang="en-US" dirty="0"/>
              <a:t>Weight gain after breast cancer diagnosis may have a poorer outcome</a:t>
            </a:r>
          </a:p>
        </p:txBody>
      </p:sp>
      <p:sp>
        <p:nvSpPr>
          <p:cNvPr id="4" name="TextBox 3">
            <a:extLst>
              <a:ext uri="{FF2B5EF4-FFF2-40B4-BE49-F238E27FC236}">
                <a16:creationId xmlns:a16="http://schemas.microsoft.com/office/drawing/2014/main" id="{90029FEE-A14C-4180-9415-46DF5C42C401}"/>
              </a:ext>
            </a:extLst>
          </p:cNvPr>
          <p:cNvSpPr txBox="1"/>
          <p:nvPr/>
        </p:nvSpPr>
        <p:spPr>
          <a:xfrm>
            <a:off x="6781800" y="5131631"/>
            <a:ext cx="2362200" cy="307777"/>
          </a:xfrm>
          <a:prstGeom prst="rect">
            <a:avLst/>
          </a:prstGeom>
          <a:noFill/>
        </p:spPr>
        <p:txBody>
          <a:bodyPr wrap="square" rtlCol="0">
            <a:spAutoFit/>
          </a:bodyPr>
          <a:lstStyle/>
          <a:p>
            <a:r>
              <a:rPr lang="en-US" sz="1400" dirty="0"/>
              <a:t>Avgerinos et al., 2018</a:t>
            </a:r>
          </a:p>
        </p:txBody>
      </p:sp>
    </p:spTree>
    <p:extLst>
      <p:ext uri="{BB962C8B-B14F-4D97-AF65-F5344CB8AC3E}">
        <p14:creationId xmlns:p14="http://schemas.microsoft.com/office/powerpoint/2010/main" val="384189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and Cancer</a:t>
            </a:r>
          </a:p>
        </p:txBody>
      </p:sp>
      <p:sp>
        <p:nvSpPr>
          <p:cNvPr id="3" name="Content Placeholder 2"/>
          <p:cNvSpPr>
            <a:spLocks noGrp="1"/>
          </p:cNvSpPr>
          <p:nvPr>
            <p:ph idx="1"/>
          </p:nvPr>
        </p:nvSpPr>
        <p:spPr/>
        <p:txBody>
          <a:bodyPr>
            <a:normAutofit fontScale="70000" lnSpcReduction="20000"/>
          </a:bodyPr>
          <a:lstStyle/>
          <a:p>
            <a:r>
              <a:rPr lang="en-US" dirty="0"/>
              <a:t>Prevalence of obesity after breast cancer diagnosis (n=309).</a:t>
            </a:r>
          </a:p>
          <a:p>
            <a:pPr>
              <a:buFontTx/>
              <a:buChar char="-"/>
            </a:pPr>
            <a:r>
              <a:rPr lang="en-US" dirty="0"/>
              <a:t>63.7% of patients reported weight gain after diagnosis, half             experienced the weight gain during the first year of diagnosis</a:t>
            </a:r>
          </a:p>
          <a:p>
            <a:pPr marL="0" indent="0">
              <a:buNone/>
            </a:pPr>
            <a:endParaRPr lang="en-US" dirty="0"/>
          </a:p>
          <a:p>
            <a:r>
              <a:rPr lang="en-US" dirty="0"/>
              <a:t>Relationship between weight gain and mortality for breast cancer patients (n = 23 832).</a:t>
            </a:r>
          </a:p>
          <a:p>
            <a:pPr>
              <a:buFontTx/>
              <a:buChar char="-"/>
            </a:pPr>
            <a:r>
              <a:rPr lang="en-US" dirty="0"/>
              <a:t>No association with all-cause and breast cancer specific mortality and weight gain between 5-10%</a:t>
            </a:r>
          </a:p>
          <a:p>
            <a:pPr>
              <a:buFontTx/>
              <a:buChar char="-"/>
            </a:pPr>
            <a:r>
              <a:rPr lang="en-US" dirty="0"/>
              <a:t>Weight gain greater than 10% was associated with a higher hazard ratio for both all-cause mortality and breast cancer specific mortality</a:t>
            </a:r>
          </a:p>
        </p:txBody>
      </p:sp>
      <p:sp>
        <p:nvSpPr>
          <p:cNvPr id="4" name="TextBox 3"/>
          <p:cNvSpPr txBox="1"/>
          <p:nvPr/>
        </p:nvSpPr>
        <p:spPr>
          <a:xfrm>
            <a:off x="7124700" y="4933147"/>
            <a:ext cx="3124200" cy="954107"/>
          </a:xfrm>
          <a:prstGeom prst="rect">
            <a:avLst/>
          </a:prstGeom>
          <a:noFill/>
        </p:spPr>
        <p:txBody>
          <a:bodyPr wrap="square" rtlCol="0">
            <a:spAutoFit/>
          </a:bodyPr>
          <a:lstStyle/>
          <a:p>
            <a:r>
              <a:rPr lang="en-US" sz="1400" dirty="0" err="1"/>
              <a:t>Ee</a:t>
            </a:r>
            <a:r>
              <a:rPr lang="en-US" sz="1400" dirty="0"/>
              <a:t> et al., 2020</a:t>
            </a:r>
          </a:p>
          <a:p>
            <a:r>
              <a:rPr lang="en-US" sz="1400" dirty="0"/>
              <a:t>Playdon et al., 2015</a:t>
            </a:r>
          </a:p>
          <a:p>
            <a:endParaRPr lang="en-US" sz="1400" dirty="0"/>
          </a:p>
          <a:p>
            <a:endParaRPr lang="en-US" sz="1400" dirty="0"/>
          </a:p>
        </p:txBody>
      </p:sp>
    </p:spTree>
    <p:extLst>
      <p:ext uri="{BB962C8B-B14F-4D97-AF65-F5344CB8AC3E}">
        <p14:creationId xmlns:p14="http://schemas.microsoft.com/office/powerpoint/2010/main" val="212471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Patients </a:t>
            </a:r>
          </a:p>
        </p:txBody>
      </p:sp>
      <p:sp>
        <p:nvSpPr>
          <p:cNvPr id="3" name="Content Placeholder 2"/>
          <p:cNvSpPr>
            <a:spLocks noGrp="1"/>
          </p:cNvSpPr>
          <p:nvPr>
            <p:ph idx="1"/>
          </p:nvPr>
        </p:nvSpPr>
        <p:spPr/>
        <p:txBody>
          <a:bodyPr>
            <a:normAutofit fontScale="85000" lnSpcReduction="10000"/>
          </a:bodyPr>
          <a:lstStyle/>
          <a:p>
            <a:r>
              <a:rPr lang="en-US" dirty="0"/>
              <a:t>Minimum 5 servings of fruits and vegetables per day</a:t>
            </a:r>
          </a:p>
          <a:p>
            <a:r>
              <a:rPr lang="en-US" dirty="0"/>
              <a:t>Limit processed foods, red meats and beverages high in sugar</a:t>
            </a:r>
          </a:p>
          <a:p>
            <a:r>
              <a:rPr lang="en-US" dirty="0"/>
              <a:t>Choose a rich diet, that involves lean proteins, healthy oils, vegetables, fruits, whole grains</a:t>
            </a:r>
          </a:p>
          <a:p>
            <a:r>
              <a:rPr lang="en-US" dirty="0"/>
              <a:t>Remind patients that food is the best source of vitamins, not supplements</a:t>
            </a:r>
          </a:p>
          <a:p>
            <a:r>
              <a:rPr lang="en-US" dirty="0"/>
              <a:t>Maintain healthy weight</a:t>
            </a:r>
          </a:p>
        </p:txBody>
      </p:sp>
    </p:spTree>
    <p:extLst>
      <p:ext uri="{BB962C8B-B14F-4D97-AF65-F5344CB8AC3E}">
        <p14:creationId xmlns:p14="http://schemas.microsoft.com/office/powerpoint/2010/main" val="106549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FAE9-F505-40B3-AA6E-68747E92CFC2}"/>
              </a:ext>
            </a:extLst>
          </p:cNvPr>
          <p:cNvSpPr>
            <a:spLocks noGrp="1"/>
          </p:cNvSpPr>
          <p:nvPr>
            <p:ph type="title"/>
          </p:nvPr>
        </p:nvSpPr>
        <p:spPr/>
        <p:txBody>
          <a:bodyPr/>
          <a:lstStyle/>
          <a:p>
            <a:r>
              <a:rPr lang="en-US" dirty="0">
                <a:solidFill>
                  <a:schemeClr val="tx1"/>
                </a:solidFill>
              </a:rPr>
              <a:t>Patient Resources</a:t>
            </a:r>
          </a:p>
        </p:txBody>
      </p:sp>
      <p:sp>
        <p:nvSpPr>
          <p:cNvPr id="3" name="Content Placeholder 2">
            <a:extLst>
              <a:ext uri="{FF2B5EF4-FFF2-40B4-BE49-F238E27FC236}">
                <a16:creationId xmlns:a16="http://schemas.microsoft.com/office/drawing/2014/main" id="{3E58EBBC-9137-47AE-929A-4993601D5FB9}"/>
              </a:ext>
            </a:extLst>
          </p:cNvPr>
          <p:cNvSpPr>
            <a:spLocks noGrp="1"/>
          </p:cNvSpPr>
          <p:nvPr>
            <p:ph idx="1"/>
          </p:nvPr>
        </p:nvSpPr>
        <p:spPr/>
        <p:txBody>
          <a:bodyPr>
            <a:normAutofit/>
          </a:bodyPr>
          <a:lstStyle/>
          <a:p>
            <a:r>
              <a:rPr lang="en-US" dirty="0">
                <a:hlinkClick r:id="rId3"/>
              </a:rPr>
              <a:t>National Comprehensive Cancer Network: Survivorship Care for Healthy Living</a:t>
            </a:r>
            <a:endParaRPr lang="en-US" dirty="0">
              <a:cs typeface="Arial"/>
            </a:endParaRPr>
          </a:p>
          <a:p>
            <a:r>
              <a:rPr lang="en-US" dirty="0">
                <a:hlinkClick r:id="rId4"/>
              </a:rPr>
              <a:t>Cancer Support Community: Diet and Nutrition for Cancer Survivors</a:t>
            </a:r>
            <a:endParaRPr lang="en-US" dirty="0"/>
          </a:p>
          <a:p>
            <a:r>
              <a:rPr lang="en-US" dirty="0">
                <a:hlinkClick r:id="rId5"/>
              </a:rPr>
              <a:t>American Cancer Society: Weight Management Tools</a:t>
            </a:r>
            <a:endParaRPr lang="en-US" dirty="0"/>
          </a:p>
        </p:txBody>
      </p:sp>
      <p:sp>
        <p:nvSpPr>
          <p:cNvPr id="4" name="TextBox 3">
            <a:extLst>
              <a:ext uri="{FF2B5EF4-FFF2-40B4-BE49-F238E27FC236}">
                <a16:creationId xmlns:a16="http://schemas.microsoft.com/office/drawing/2014/main" id="{5D2E9F64-C99D-4302-B92E-6C79D81CF2C2}"/>
              </a:ext>
            </a:extLst>
          </p:cNvPr>
          <p:cNvSpPr txBox="1"/>
          <p:nvPr/>
        </p:nvSpPr>
        <p:spPr>
          <a:xfrm>
            <a:off x="304800" y="4876800"/>
            <a:ext cx="8943560" cy="830997"/>
          </a:xfrm>
          <a:prstGeom prst="rect">
            <a:avLst/>
          </a:prstGeom>
          <a:noFill/>
        </p:spPr>
        <p:txBody>
          <a:bodyPr wrap="square" lIns="91440" tIns="45720" rIns="91440" bIns="45720" rtlCol="0" anchor="t">
            <a:spAutoFit/>
          </a:bodyPr>
          <a:lstStyle/>
          <a:p>
            <a:r>
              <a:rPr lang="en-US" sz="1200" dirty="0">
                <a:ea typeface="+mn-lt"/>
                <a:cs typeface="+mn-lt"/>
              </a:rPr>
              <a:t>Referenced with permission from the NCCN Clinical Practice Guidelines in Oncology (NCCN Guidelines®) for Survivorship V.1.2021. © National Comprehensive Cancer Network, Inc. 2021.  All rights reserved.  Accessed [May 21, 2021].  To view the most recent and complete version of the guideline, go online to NCCN.org.</a:t>
            </a:r>
          </a:p>
          <a:p>
            <a:endParaRPr lang="en-US" sz="1200" dirty="0">
              <a:cs typeface="Arial"/>
            </a:endParaRPr>
          </a:p>
        </p:txBody>
      </p:sp>
    </p:spTree>
    <p:extLst>
      <p:ext uri="{BB962C8B-B14F-4D97-AF65-F5344CB8AC3E}">
        <p14:creationId xmlns:p14="http://schemas.microsoft.com/office/powerpoint/2010/main" val="211602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Alcohol Use and Cancer</a:t>
            </a:r>
          </a:p>
        </p:txBody>
      </p:sp>
      <p:graphicFrame>
        <p:nvGraphicFramePr>
          <p:cNvPr id="5" name="Content Placeholder 4">
            <a:extLst>
              <a:ext uri="{FF2B5EF4-FFF2-40B4-BE49-F238E27FC236}">
                <a16:creationId xmlns:a16="http://schemas.microsoft.com/office/drawing/2014/main" id="{FD3E29F9-99FF-43F0-B8D8-29C722F49B7B}"/>
              </a:ext>
            </a:extLst>
          </p:cNvPr>
          <p:cNvGraphicFramePr>
            <a:graphicFrameLocks noGrp="1"/>
          </p:cNvGraphicFramePr>
          <p:nvPr>
            <p:ph idx="1"/>
            <p:extLst>
              <p:ext uri="{D42A27DB-BD31-4B8C-83A1-F6EECF244321}">
                <p14:modId xmlns:p14="http://schemas.microsoft.com/office/powerpoint/2010/main" val="1998935070"/>
              </p:ext>
            </p:extLst>
          </p:nvPr>
        </p:nvGraphicFramePr>
        <p:xfrm>
          <a:off x="457200" y="1439779"/>
          <a:ext cx="8229600" cy="3296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283924254"/>
                    </a:ext>
                  </a:extLst>
                </a:gridCol>
                <a:gridCol w="2743200">
                  <a:extLst>
                    <a:ext uri="{9D8B030D-6E8A-4147-A177-3AD203B41FA5}">
                      <a16:colId xmlns:a16="http://schemas.microsoft.com/office/drawing/2014/main" val="3360979599"/>
                    </a:ext>
                  </a:extLst>
                </a:gridCol>
                <a:gridCol w="2743200">
                  <a:extLst>
                    <a:ext uri="{9D8B030D-6E8A-4147-A177-3AD203B41FA5}">
                      <a16:colId xmlns:a16="http://schemas.microsoft.com/office/drawing/2014/main" val="2133823261"/>
                    </a:ext>
                  </a:extLst>
                </a:gridCol>
              </a:tblGrid>
              <a:tr h="430546">
                <a:tc>
                  <a:txBody>
                    <a:bodyPr/>
                    <a:lstStyle/>
                    <a:p>
                      <a:endParaRPr lang="en-US" dirty="0"/>
                    </a:p>
                  </a:txBody>
                  <a:tcPr>
                    <a:solidFill>
                      <a:schemeClr val="accent1">
                        <a:lumMod val="75000"/>
                      </a:schemeClr>
                    </a:solidFill>
                  </a:tcPr>
                </a:tc>
                <a:tc>
                  <a:txBody>
                    <a:bodyPr/>
                    <a:lstStyle/>
                    <a:p>
                      <a:r>
                        <a:rPr lang="en-US" dirty="0"/>
                        <a:t>Women</a:t>
                      </a:r>
                    </a:p>
                  </a:txBody>
                  <a:tcPr>
                    <a:solidFill>
                      <a:schemeClr val="accent1">
                        <a:lumMod val="75000"/>
                      </a:schemeClr>
                    </a:solidFill>
                  </a:tcPr>
                </a:tc>
                <a:tc>
                  <a:txBody>
                    <a:bodyPr/>
                    <a:lstStyle/>
                    <a:p>
                      <a:r>
                        <a:rPr lang="en-US" dirty="0"/>
                        <a:t>Men</a:t>
                      </a:r>
                    </a:p>
                  </a:txBody>
                  <a:tcPr>
                    <a:solidFill>
                      <a:schemeClr val="accent1">
                        <a:lumMod val="75000"/>
                      </a:schemeClr>
                    </a:solidFill>
                  </a:tcPr>
                </a:tc>
                <a:extLst>
                  <a:ext uri="{0D108BD9-81ED-4DB2-BD59-A6C34878D82A}">
                    <a16:rowId xmlns:a16="http://schemas.microsoft.com/office/drawing/2014/main" val="1292294060"/>
                  </a:ext>
                </a:extLst>
              </a:tr>
              <a:tr h="743134">
                <a:tc>
                  <a:txBody>
                    <a:bodyPr/>
                    <a:lstStyle/>
                    <a:p>
                      <a:r>
                        <a:rPr lang="en-US" b="1" dirty="0">
                          <a:solidFill>
                            <a:schemeClr val="bg1"/>
                          </a:solidFill>
                        </a:rPr>
                        <a:t>Moderate Alcohol Drinking</a:t>
                      </a:r>
                    </a:p>
                  </a:txBody>
                  <a:tcPr>
                    <a:solidFill>
                      <a:schemeClr val="accent1">
                        <a:lumMod val="50000"/>
                      </a:schemeClr>
                    </a:solidFill>
                  </a:tcPr>
                </a:tc>
                <a:tc>
                  <a:txBody>
                    <a:bodyPr/>
                    <a:lstStyle/>
                    <a:p>
                      <a:r>
                        <a:rPr lang="en-US" dirty="0">
                          <a:solidFill>
                            <a:schemeClr val="bg1"/>
                          </a:solidFill>
                        </a:rPr>
                        <a:t>One drink per day</a:t>
                      </a:r>
                    </a:p>
                  </a:txBody>
                  <a:tcPr>
                    <a:solidFill>
                      <a:schemeClr val="accent1">
                        <a:lumMod val="50000"/>
                      </a:schemeClr>
                    </a:solidFill>
                  </a:tcPr>
                </a:tc>
                <a:tc>
                  <a:txBody>
                    <a:bodyPr/>
                    <a:lstStyle/>
                    <a:p>
                      <a:r>
                        <a:rPr lang="en-US" dirty="0">
                          <a:solidFill>
                            <a:schemeClr val="bg1"/>
                          </a:solidFill>
                        </a:rPr>
                        <a:t>Two drinks per day</a:t>
                      </a:r>
                    </a:p>
                  </a:txBody>
                  <a:tcPr>
                    <a:solidFill>
                      <a:schemeClr val="accent1">
                        <a:lumMod val="50000"/>
                      </a:schemeClr>
                    </a:solidFill>
                  </a:tcPr>
                </a:tc>
                <a:extLst>
                  <a:ext uri="{0D108BD9-81ED-4DB2-BD59-A6C34878D82A}">
                    <a16:rowId xmlns:a16="http://schemas.microsoft.com/office/drawing/2014/main" val="3664877075"/>
                  </a:ext>
                </a:extLst>
              </a:tr>
              <a:tr h="1061620">
                <a:tc>
                  <a:txBody>
                    <a:bodyPr/>
                    <a:lstStyle/>
                    <a:p>
                      <a:r>
                        <a:rPr lang="en-US" b="1" dirty="0">
                          <a:solidFill>
                            <a:schemeClr val="bg1"/>
                          </a:solidFill>
                        </a:rPr>
                        <a:t>Heavy Alcohol Drinking</a:t>
                      </a:r>
                    </a:p>
                  </a:txBody>
                  <a:tcPr>
                    <a:solidFill>
                      <a:schemeClr val="accent1">
                        <a:lumMod val="75000"/>
                      </a:schemeClr>
                    </a:solidFill>
                  </a:tcPr>
                </a:tc>
                <a:tc>
                  <a:txBody>
                    <a:bodyPr/>
                    <a:lstStyle/>
                    <a:p>
                      <a:r>
                        <a:rPr lang="en-US" dirty="0">
                          <a:solidFill>
                            <a:schemeClr val="bg1"/>
                          </a:solidFill>
                        </a:rPr>
                        <a:t>4 or more drinks on any day OR 8 or more drinks per week</a:t>
                      </a:r>
                    </a:p>
                  </a:txBody>
                  <a:tcPr>
                    <a:solidFill>
                      <a:schemeClr val="accent1">
                        <a:lumMod val="75000"/>
                      </a:schemeClr>
                    </a:solidFill>
                  </a:tcPr>
                </a:tc>
                <a:tc>
                  <a:txBody>
                    <a:bodyPr/>
                    <a:lstStyle/>
                    <a:p>
                      <a:r>
                        <a:rPr lang="en-US" dirty="0">
                          <a:solidFill>
                            <a:schemeClr val="bg1"/>
                          </a:solidFill>
                        </a:rPr>
                        <a:t>5 or more drinks on any day OR 15 or more drinks per week</a:t>
                      </a:r>
                    </a:p>
                  </a:txBody>
                  <a:tcPr>
                    <a:solidFill>
                      <a:schemeClr val="accent1">
                        <a:lumMod val="75000"/>
                      </a:schemeClr>
                    </a:solidFill>
                  </a:tcPr>
                </a:tc>
                <a:extLst>
                  <a:ext uri="{0D108BD9-81ED-4DB2-BD59-A6C34878D82A}">
                    <a16:rowId xmlns:a16="http://schemas.microsoft.com/office/drawing/2014/main" val="4222686692"/>
                  </a:ext>
                </a:extLst>
              </a:tr>
              <a:tr h="1061620">
                <a:tc>
                  <a:txBody>
                    <a:bodyPr/>
                    <a:lstStyle/>
                    <a:p>
                      <a:r>
                        <a:rPr lang="en-US" b="1" dirty="0">
                          <a:solidFill>
                            <a:schemeClr val="bg1"/>
                          </a:solidFill>
                        </a:rPr>
                        <a:t>Binge Drinking</a:t>
                      </a:r>
                    </a:p>
                  </a:txBody>
                  <a:tcPr>
                    <a:solidFill>
                      <a:schemeClr val="accent1">
                        <a:lumMod val="50000"/>
                      </a:schemeClr>
                    </a:solidFill>
                  </a:tcPr>
                </a:tc>
                <a:tc>
                  <a:txBody>
                    <a:bodyPr/>
                    <a:lstStyle/>
                    <a:p>
                      <a:r>
                        <a:rPr lang="en-US" dirty="0">
                          <a:solidFill>
                            <a:schemeClr val="bg1"/>
                          </a:solidFill>
                        </a:rPr>
                        <a:t>4 or more drinks in one sitting (typically in about 2 hours)</a:t>
                      </a:r>
                    </a:p>
                  </a:txBody>
                  <a:tcPr>
                    <a:solidFill>
                      <a:schemeClr val="accent1">
                        <a:lumMod val="50000"/>
                      </a:schemeClr>
                    </a:solidFill>
                  </a:tcPr>
                </a:tc>
                <a:tc>
                  <a:txBody>
                    <a:bodyPr/>
                    <a:lstStyle/>
                    <a:p>
                      <a:r>
                        <a:rPr lang="en-US" dirty="0">
                          <a:solidFill>
                            <a:schemeClr val="bg1"/>
                          </a:solidFill>
                        </a:rPr>
                        <a:t>5 or more drinks in one sitting (typically in about 2 hours)</a:t>
                      </a:r>
                    </a:p>
                  </a:txBody>
                  <a:tcPr>
                    <a:solidFill>
                      <a:schemeClr val="accent1">
                        <a:lumMod val="50000"/>
                      </a:schemeClr>
                    </a:solidFill>
                  </a:tcPr>
                </a:tc>
                <a:extLst>
                  <a:ext uri="{0D108BD9-81ED-4DB2-BD59-A6C34878D82A}">
                    <a16:rowId xmlns:a16="http://schemas.microsoft.com/office/drawing/2014/main" val="4127409337"/>
                  </a:ext>
                </a:extLst>
              </a:tr>
            </a:tbl>
          </a:graphicData>
        </a:graphic>
      </p:graphicFrame>
      <p:sp>
        <p:nvSpPr>
          <p:cNvPr id="6" name="TextBox 5">
            <a:extLst>
              <a:ext uri="{FF2B5EF4-FFF2-40B4-BE49-F238E27FC236}">
                <a16:creationId xmlns:a16="http://schemas.microsoft.com/office/drawing/2014/main" id="{3713B738-7A93-4196-ADB5-ABD046A1F71C}"/>
              </a:ext>
            </a:extLst>
          </p:cNvPr>
          <p:cNvSpPr txBox="1"/>
          <p:nvPr/>
        </p:nvSpPr>
        <p:spPr>
          <a:xfrm>
            <a:off x="4495800" y="4953000"/>
            <a:ext cx="5059680" cy="584775"/>
          </a:xfrm>
          <a:prstGeom prst="rect">
            <a:avLst/>
          </a:prstGeom>
          <a:noFill/>
        </p:spPr>
        <p:txBody>
          <a:bodyPr wrap="square" rtlCol="0">
            <a:spAutoFit/>
          </a:bodyPr>
          <a:lstStyle/>
          <a:p>
            <a:r>
              <a:rPr lang="en-US" sz="1600" dirty="0"/>
              <a:t>American Cancer Society, </a:t>
            </a:r>
            <a:r>
              <a:rPr lang="en-US" sz="1600" dirty="0" err="1"/>
              <a:t>nd</a:t>
            </a:r>
            <a:r>
              <a:rPr lang="en-US" sz="1600" dirty="0"/>
              <a:t>.; </a:t>
            </a:r>
          </a:p>
          <a:p>
            <a:r>
              <a:rPr lang="en-US" sz="1600" dirty="0"/>
              <a:t>Chen et al., 2011; National Cancer Institute, 2018</a:t>
            </a:r>
          </a:p>
        </p:txBody>
      </p:sp>
    </p:spTree>
    <p:extLst>
      <p:ext uri="{BB962C8B-B14F-4D97-AF65-F5344CB8AC3E}">
        <p14:creationId xmlns:p14="http://schemas.microsoft.com/office/powerpoint/2010/main" val="383551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81B5-6770-394E-8856-1B8D085EEF4A}"/>
              </a:ext>
            </a:extLst>
          </p:cNvPr>
          <p:cNvSpPr>
            <a:spLocks noGrp="1"/>
          </p:cNvSpPr>
          <p:nvPr>
            <p:ph type="title"/>
          </p:nvPr>
        </p:nvSpPr>
        <p:spPr/>
        <p:txBody>
          <a:bodyPr>
            <a:normAutofit fontScale="90000"/>
          </a:bodyPr>
          <a:lstStyle/>
          <a:p>
            <a:r>
              <a:rPr lang="en-US" dirty="0"/>
              <a:t>Approaches to Reducing Alcohol Consumption</a:t>
            </a:r>
          </a:p>
        </p:txBody>
      </p:sp>
      <p:sp>
        <p:nvSpPr>
          <p:cNvPr id="3" name="Content Placeholder 2">
            <a:extLst>
              <a:ext uri="{FF2B5EF4-FFF2-40B4-BE49-F238E27FC236}">
                <a16:creationId xmlns:a16="http://schemas.microsoft.com/office/drawing/2014/main" id="{F7088027-DB0B-CC41-9FE4-72CDEC1071D8}"/>
              </a:ext>
            </a:extLst>
          </p:cNvPr>
          <p:cNvSpPr>
            <a:spLocks noGrp="1"/>
          </p:cNvSpPr>
          <p:nvPr>
            <p:ph idx="1"/>
          </p:nvPr>
        </p:nvSpPr>
        <p:spPr/>
        <p:txBody>
          <a:bodyPr/>
          <a:lstStyle/>
          <a:p>
            <a:r>
              <a:rPr lang="en-US" sz="2800" dirty="0"/>
              <a:t>Screening and Counseling</a:t>
            </a:r>
          </a:p>
          <a:p>
            <a:r>
              <a:rPr lang="en-US" sz="2800" dirty="0"/>
              <a:t>Tools and resources</a:t>
            </a:r>
            <a:endParaRPr lang="en-US" dirty="0"/>
          </a:p>
          <a:p>
            <a:pPr lvl="1"/>
            <a:r>
              <a:rPr lang="en-US" sz="2400" dirty="0">
                <a:hlinkClick r:id="rId3"/>
              </a:rPr>
              <a:t>Planning and Implementing Screening and Brief Intervention for Risky Alcohol Use</a:t>
            </a:r>
            <a:endParaRPr lang="en-US" sz="2400" dirty="0"/>
          </a:p>
          <a:p>
            <a:pPr lvl="1"/>
            <a:r>
              <a:rPr lang="en-US" sz="2400" dirty="0">
                <a:hlinkClick r:id="rId4"/>
              </a:rPr>
              <a:t>Screening and Behavioral Counseling Interventions</a:t>
            </a:r>
            <a:endParaRPr lang="en-US" sz="2400" dirty="0"/>
          </a:p>
        </p:txBody>
      </p:sp>
      <p:sp>
        <p:nvSpPr>
          <p:cNvPr id="4" name="TextBox 3">
            <a:extLst>
              <a:ext uri="{FF2B5EF4-FFF2-40B4-BE49-F238E27FC236}">
                <a16:creationId xmlns:a16="http://schemas.microsoft.com/office/drawing/2014/main" id="{6ED880C9-EA4F-9B4C-8D1A-5B448CD91165}"/>
              </a:ext>
            </a:extLst>
          </p:cNvPr>
          <p:cNvSpPr txBox="1"/>
          <p:nvPr/>
        </p:nvSpPr>
        <p:spPr>
          <a:xfrm>
            <a:off x="7620000" y="5254825"/>
            <a:ext cx="2819400" cy="307777"/>
          </a:xfrm>
          <a:prstGeom prst="rect">
            <a:avLst/>
          </a:prstGeom>
          <a:noFill/>
        </p:spPr>
        <p:txBody>
          <a:bodyPr wrap="square" rtlCol="0">
            <a:spAutoFit/>
          </a:bodyPr>
          <a:lstStyle/>
          <a:p>
            <a:r>
              <a:rPr lang="en-US" sz="1400" dirty="0" err="1"/>
              <a:t>Eng</a:t>
            </a:r>
            <a:r>
              <a:rPr lang="en-US" sz="1400" dirty="0"/>
              <a:t> et al., 2018</a:t>
            </a:r>
          </a:p>
        </p:txBody>
      </p:sp>
    </p:spTree>
    <p:extLst>
      <p:ext uri="{BB962C8B-B14F-4D97-AF65-F5344CB8AC3E}">
        <p14:creationId xmlns:p14="http://schemas.microsoft.com/office/powerpoint/2010/main" val="60031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nvPr>
        </p:nvSpPr>
        <p:spPr/>
        <p:txBody>
          <a:bodyPr/>
          <a:lstStyle/>
          <a:p>
            <a:pPr eaLnBrk="1" hangingPunct="1"/>
            <a:r>
              <a:rPr lang="en-US" dirty="0">
                <a:solidFill>
                  <a:srgbClr val="FFFFFF"/>
                </a:solidFill>
              </a:rPr>
              <a:t>Megan Slocum, PA-C</a:t>
            </a:r>
          </a:p>
          <a:p>
            <a:pPr eaLnBrk="1" hangingPunct="1"/>
            <a:r>
              <a:rPr lang="en-US" dirty="0">
                <a:solidFill>
                  <a:srgbClr val="FFFFFF"/>
                </a:solidFill>
              </a:rPr>
              <a:t>The George Washington University Medical Faculty Associates</a:t>
            </a:r>
          </a:p>
          <a:p>
            <a:pPr eaLnBrk="1" hangingPunct="1"/>
            <a:endParaRPr lang="en-US" altLang="en-US" dirty="0">
              <a:solidFill>
                <a:schemeClr val="bg1"/>
              </a:solidFill>
            </a:endParaRPr>
          </a:p>
        </p:txBody>
      </p:sp>
      <p:sp>
        <p:nvSpPr>
          <p:cNvPr id="2" name="Title 1"/>
          <p:cNvSpPr>
            <a:spLocks noGrp="1"/>
          </p:cNvSpPr>
          <p:nvPr>
            <p:ph type="title"/>
          </p:nvPr>
        </p:nvSpPr>
        <p:spPr>
          <a:xfrm>
            <a:off x="2590800" y="457200"/>
            <a:ext cx="6553200" cy="2514600"/>
          </a:xfrm>
        </p:spPr>
        <p:txBody>
          <a:bodyPr>
            <a:noAutofit/>
          </a:bodyPr>
          <a:lstStyle/>
          <a:p>
            <a:r>
              <a:rPr lang="en-US" sz="3200" dirty="0"/>
              <a:t>The Importance of Prevention in </a:t>
            </a:r>
            <a:br>
              <a:rPr lang="en-US" sz="3200" dirty="0"/>
            </a:br>
            <a:r>
              <a:rPr lang="en-US" sz="3200" dirty="0"/>
              <a:t>Cancer Survivorship: Empowering Survivors to Live Well</a:t>
            </a:r>
          </a:p>
        </p:txBody>
      </p:sp>
    </p:spTree>
    <p:extLst>
      <p:ext uri="{BB962C8B-B14F-4D97-AF65-F5344CB8AC3E}">
        <p14:creationId xmlns:p14="http://schemas.microsoft.com/office/powerpoint/2010/main" val="348439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Alcohol screening and brief intervention</a:t>
            </a:r>
          </a:p>
        </p:txBody>
      </p:sp>
      <p:pic>
        <p:nvPicPr>
          <p:cNvPr id="4" name="Content Placeholder 3"/>
          <p:cNvPicPr>
            <a:picLocks noGrp="1" noChangeAspect="1"/>
          </p:cNvPicPr>
          <p:nvPr>
            <p:ph idx="1"/>
          </p:nvPr>
        </p:nvPicPr>
        <p:blipFill>
          <a:blip r:embed="rId3"/>
          <a:stretch>
            <a:fillRect/>
          </a:stretch>
        </p:blipFill>
        <p:spPr>
          <a:xfrm>
            <a:off x="1023562" y="1550686"/>
            <a:ext cx="3873992" cy="3810000"/>
          </a:xfrm>
          <a:prstGeom prst="rect">
            <a:avLst/>
          </a:prstGeom>
          <a:ln>
            <a:solidFill>
              <a:srgbClr val="0096D6"/>
            </a:solidFill>
          </a:ln>
        </p:spPr>
      </p:pic>
      <p:sp>
        <p:nvSpPr>
          <p:cNvPr id="8" name="TextBox 7">
            <a:extLst>
              <a:ext uri="{FF2B5EF4-FFF2-40B4-BE49-F238E27FC236}">
                <a16:creationId xmlns:a16="http://schemas.microsoft.com/office/drawing/2014/main" id="{6ED880C9-EA4F-9B4C-8D1A-5B448CD91165}"/>
              </a:ext>
            </a:extLst>
          </p:cNvPr>
          <p:cNvSpPr txBox="1"/>
          <p:nvPr/>
        </p:nvSpPr>
        <p:spPr>
          <a:xfrm>
            <a:off x="7924800" y="5206798"/>
            <a:ext cx="2819400" cy="307777"/>
          </a:xfrm>
          <a:prstGeom prst="rect">
            <a:avLst/>
          </a:prstGeom>
          <a:noFill/>
        </p:spPr>
        <p:txBody>
          <a:bodyPr wrap="square" rtlCol="0">
            <a:spAutoFit/>
          </a:bodyPr>
          <a:lstStyle/>
          <a:p>
            <a:r>
              <a:rPr lang="en-US" sz="1400" dirty="0"/>
              <a:t>CDC, 2014</a:t>
            </a:r>
          </a:p>
        </p:txBody>
      </p:sp>
      <p:pic>
        <p:nvPicPr>
          <p:cNvPr id="5" name="Picture 4"/>
          <p:cNvPicPr>
            <a:picLocks noChangeAspect="1"/>
          </p:cNvPicPr>
          <p:nvPr/>
        </p:nvPicPr>
        <p:blipFill>
          <a:blip r:embed="rId4"/>
          <a:stretch>
            <a:fillRect/>
          </a:stretch>
        </p:blipFill>
        <p:spPr>
          <a:xfrm>
            <a:off x="6443430" y="991901"/>
            <a:ext cx="2275268" cy="2019300"/>
          </a:xfrm>
          <a:prstGeom prst="rect">
            <a:avLst/>
          </a:prstGeom>
        </p:spPr>
      </p:pic>
      <p:pic>
        <p:nvPicPr>
          <p:cNvPr id="7" name="Picture 6"/>
          <p:cNvPicPr>
            <a:picLocks noChangeAspect="1"/>
          </p:cNvPicPr>
          <p:nvPr/>
        </p:nvPicPr>
        <p:blipFill>
          <a:blip r:embed="rId5"/>
          <a:stretch>
            <a:fillRect/>
          </a:stretch>
        </p:blipFill>
        <p:spPr>
          <a:xfrm>
            <a:off x="5187716" y="3046643"/>
            <a:ext cx="2156760" cy="2392432"/>
          </a:xfrm>
          <a:prstGeom prst="rect">
            <a:avLst/>
          </a:prstGeom>
        </p:spPr>
      </p:pic>
    </p:spTree>
    <p:extLst>
      <p:ext uri="{BB962C8B-B14F-4D97-AF65-F5344CB8AC3E}">
        <p14:creationId xmlns:p14="http://schemas.microsoft.com/office/powerpoint/2010/main" val="326444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a:t>Psychosocial Well-being</a:t>
            </a:r>
          </a:p>
        </p:txBody>
      </p:sp>
      <p:sp>
        <p:nvSpPr>
          <p:cNvPr id="3" name="Content Placeholder 2"/>
          <p:cNvSpPr>
            <a:spLocks noGrp="1"/>
          </p:cNvSpPr>
          <p:nvPr>
            <p:ph idx="1"/>
          </p:nvPr>
        </p:nvSpPr>
        <p:spPr>
          <a:xfrm>
            <a:off x="457200" y="1447800"/>
            <a:ext cx="8229600" cy="4678363"/>
          </a:xfrm>
        </p:spPr>
        <p:txBody>
          <a:bodyPr/>
          <a:lstStyle/>
          <a:p>
            <a:r>
              <a:rPr lang="en-US" dirty="0"/>
              <a:t>Fatigue</a:t>
            </a:r>
          </a:p>
          <a:p>
            <a:r>
              <a:rPr lang="en-US" dirty="0"/>
              <a:t>Cognitive changes</a:t>
            </a:r>
          </a:p>
          <a:p>
            <a:r>
              <a:rPr lang="en-US" dirty="0"/>
              <a:t>Depression</a:t>
            </a:r>
          </a:p>
          <a:p>
            <a:r>
              <a:rPr lang="en-US" dirty="0"/>
              <a:t>Anxiety</a:t>
            </a:r>
          </a:p>
          <a:p>
            <a:r>
              <a:rPr lang="en-US" dirty="0"/>
              <a:t>Sleep disturbances</a:t>
            </a:r>
          </a:p>
          <a:p>
            <a:r>
              <a:rPr lang="en-US" dirty="0"/>
              <a:t>Sexual dysfunction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105" y="1763305"/>
            <a:ext cx="4038600" cy="2692152"/>
          </a:xfrm>
          <a:prstGeom prst="rect">
            <a:avLst/>
          </a:prstGeom>
        </p:spPr>
      </p:pic>
      <p:sp>
        <p:nvSpPr>
          <p:cNvPr id="4" name="TextBox 3">
            <a:extLst>
              <a:ext uri="{FF2B5EF4-FFF2-40B4-BE49-F238E27FC236}">
                <a16:creationId xmlns:a16="http://schemas.microsoft.com/office/drawing/2014/main" id="{D9AB7B7B-A645-D343-9917-4F3E19184CE8}"/>
              </a:ext>
            </a:extLst>
          </p:cNvPr>
          <p:cNvSpPr txBox="1"/>
          <p:nvPr/>
        </p:nvSpPr>
        <p:spPr>
          <a:xfrm>
            <a:off x="5562600" y="4734867"/>
            <a:ext cx="3810000" cy="738664"/>
          </a:xfrm>
          <a:prstGeom prst="rect">
            <a:avLst/>
          </a:prstGeom>
          <a:noFill/>
        </p:spPr>
        <p:txBody>
          <a:bodyPr wrap="square" rtlCol="0">
            <a:spAutoFit/>
          </a:bodyPr>
          <a:lstStyle/>
          <a:p>
            <a:r>
              <a:rPr lang="en-US" sz="1400" dirty="0"/>
              <a:t>Yi, J.C. &amp; </a:t>
            </a:r>
            <a:r>
              <a:rPr lang="en-US" sz="1400" dirty="0" err="1"/>
              <a:t>Syrjala</a:t>
            </a:r>
            <a:r>
              <a:rPr lang="en-US" sz="1400" dirty="0"/>
              <a:t>, K.L., 2017; Joly, F. et al., 2019; </a:t>
            </a:r>
            <a:r>
              <a:rPr lang="en-US" sz="1400" dirty="0" err="1"/>
              <a:t>Strollo</a:t>
            </a:r>
            <a:r>
              <a:rPr lang="en-US" sz="1400" dirty="0"/>
              <a:t>, S. E. et al., 2020</a:t>
            </a:r>
          </a:p>
          <a:p>
            <a:r>
              <a:rPr lang="en-US" sz="1400" dirty="0"/>
              <a:t>American Cancer Society, 2020</a:t>
            </a:r>
          </a:p>
        </p:txBody>
      </p:sp>
    </p:spTree>
    <p:extLst>
      <p:ext uri="{BB962C8B-B14F-4D97-AF65-F5344CB8AC3E}">
        <p14:creationId xmlns:p14="http://schemas.microsoft.com/office/powerpoint/2010/main" val="266150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C427-42EE-4A49-AD0A-6492381A4539}"/>
              </a:ext>
            </a:extLst>
          </p:cNvPr>
          <p:cNvSpPr>
            <a:spLocks noGrp="1"/>
          </p:cNvSpPr>
          <p:nvPr>
            <p:ph type="title"/>
          </p:nvPr>
        </p:nvSpPr>
        <p:spPr/>
        <p:txBody>
          <a:bodyPr/>
          <a:lstStyle/>
          <a:p>
            <a:r>
              <a:rPr lang="en-US" dirty="0"/>
              <a:t>Mental Health</a:t>
            </a:r>
          </a:p>
        </p:txBody>
      </p:sp>
      <p:sp>
        <p:nvSpPr>
          <p:cNvPr id="3" name="Content Placeholder 2">
            <a:extLst>
              <a:ext uri="{FF2B5EF4-FFF2-40B4-BE49-F238E27FC236}">
                <a16:creationId xmlns:a16="http://schemas.microsoft.com/office/drawing/2014/main" id="{97A57B82-0D16-43B6-B0A2-68CCF4984AA3}"/>
              </a:ext>
            </a:extLst>
          </p:cNvPr>
          <p:cNvSpPr>
            <a:spLocks noGrp="1"/>
          </p:cNvSpPr>
          <p:nvPr>
            <p:ph idx="1"/>
          </p:nvPr>
        </p:nvSpPr>
        <p:spPr>
          <a:xfrm>
            <a:off x="457200" y="1367287"/>
            <a:ext cx="8229600" cy="3810000"/>
          </a:xfrm>
        </p:spPr>
        <p:txBody>
          <a:bodyPr>
            <a:normAutofit fontScale="85000" lnSpcReduction="20000"/>
          </a:bodyPr>
          <a:lstStyle/>
          <a:p>
            <a:pPr marL="0" indent="0">
              <a:buNone/>
            </a:pPr>
            <a:r>
              <a:rPr lang="en-US" dirty="0"/>
              <a:t>Clinical Practice Guidelines:</a:t>
            </a:r>
          </a:p>
          <a:p>
            <a:pPr marL="0" indent="0">
              <a:buNone/>
            </a:pPr>
            <a:r>
              <a:rPr lang="en-US" dirty="0"/>
              <a:t>- </a:t>
            </a:r>
            <a:r>
              <a:rPr lang="en-US" dirty="0">
                <a:hlinkClick r:id="rId3"/>
              </a:rPr>
              <a:t>American Society of Clinical Oncology</a:t>
            </a:r>
            <a:r>
              <a:rPr lang="en-US" dirty="0"/>
              <a:t>: depressive symptoms and anxiety:</a:t>
            </a:r>
          </a:p>
          <a:p>
            <a:r>
              <a:rPr lang="en-US" dirty="0"/>
              <a:t>Assessment throughout the cancer continuum</a:t>
            </a:r>
          </a:p>
          <a:p>
            <a:r>
              <a:rPr lang="en-US" dirty="0"/>
              <a:t>Special circumstances in the assessment</a:t>
            </a:r>
          </a:p>
          <a:p>
            <a:r>
              <a:rPr lang="en-US" dirty="0"/>
              <a:t>Patients identified as high risk of harm for themselves or others - refer for emergency evaluation</a:t>
            </a:r>
          </a:p>
          <a:p>
            <a:r>
              <a:rPr lang="en-US" dirty="0"/>
              <a:t>Consider comorbidities with other disorders </a:t>
            </a:r>
          </a:p>
          <a:p>
            <a:endParaRPr lang="en-US" dirty="0"/>
          </a:p>
          <a:p>
            <a:pPr marL="0" indent="0">
              <a:buNone/>
            </a:pPr>
            <a:endParaRPr lang="en-US" dirty="0"/>
          </a:p>
        </p:txBody>
      </p:sp>
      <p:sp>
        <p:nvSpPr>
          <p:cNvPr id="4" name="TextBox 3">
            <a:extLst>
              <a:ext uri="{FF2B5EF4-FFF2-40B4-BE49-F238E27FC236}">
                <a16:creationId xmlns:a16="http://schemas.microsoft.com/office/drawing/2014/main" id="{D2CBAC42-A908-4C1A-A148-C205BB7B3E1B}"/>
              </a:ext>
            </a:extLst>
          </p:cNvPr>
          <p:cNvSpPr txBox="1"/>
          <p:nvPr/>
        </p:nvSpPr>
        <p:spPr>
          <a:xfrm>
            <a:off x="5334000" y="5181600"/>
            <a:ext cx="4038600" cy="307777"/>
          </a:xfrm>
          <a:prstGeom prst="rect">
            <a:avLst/>
          </a:prstGeom>
          <a:noFill/>
        </p:spPr>
        <p:txBody>
          <a:bodyPr wrap="square" rtlCol="0">
            <a:spAutoFit/>
          </a:bodyPr>
          <a:lstStyle/>
          <a:p>
            <a:r>
              <a:rPr lang="en-US" sz="1400" dirty="0"/>
              <a:t>American Society of Clinical Oncology, 2014</a:t>
            </a:r>
          </a:p>
        </p:txBody>
      </p:sp>
    </p:spTree>
    <p:extLst>
      <p:ext uri="{BB962C8B-B14F-4D97-AF65-F5344CB8AC3E}">
        <p14:creationId xmlns:p14="http://schemas.microsoft.com/office/powerpoint/2010/main" val="144732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C427-42EE-4A49-AD0A-6492381A4539}"/>
              </a:ext>
            </a:extLst>
          </p:cNvPr>
          <p:cNvSpPr>
            <a:spLocks noGrp="1"/>
          </p:cNvSpPr>
          <p:nvPr>
            <p:ph type="title"/>
          </p:nvPr>
        </p:nvSpPr>
        <p:spPr/>
        <p:txBody>
          <a:bodyPr/>
          <a:lstStyle/>
          <a:p>
            <a:r>
              <a:rPr lang="en-US" dirty="0">
                <a:solidFill>
                  <a:schemeClr val="tx1"/>
                </a:solidFill>
              </a:rPr>
              <a:t>Mental Health</a:t>
            </a:r>
          </a:p>
        </p:txBody>
      </p:sp>
      <p:sp>
        <p:nvSpPr>
          <p:cNvPr id="3" name="Content Placeholder 2">
            <a:extLst>
              <a:ext uri="{FF2B5EF4-FFF2-40B4-BE49-F238E27FC236}">
                <a16:creationId xmlns:a16="http://schemas.microsoft.com/office/drawing/2014/main" id="{97A57B82-0D16-43B6-B0A2-68CCF4984AA3}"/>
              </a:ext>
            </a:extLst>
          </p:cNvPr>
          <p:cNvSpPr>
            <a:spLocks noGrp="1"/>
          </p:cNvSpPr>
          <p:nvPr>
            <p:ph idx="1"/>
          </p:nvPr>
        </p:nvSpPr>
        <p:spPr>
          <a:xfrm>
            <a:off x="457200" y="1600201"/>
            <a:ext cx="8229600" cy="3056282"/>
          </a:xfrm>
        </p:spPr>
        <p:txBody>
          <a:bodyPr>
            <a:normAutofit fontScale="85000" lnSpcReduction="10000"/>
          </a:bodyPr>
          <a:lstStyle/>
          <a:p>
            <a:pPr marL="0" indent="0">
              <a:buNone/>
            </a:pPr>
            <a:r>
              <a:rPr lang="en-US" dirty="0"/>
              <a:t>Guidelines and resources for patients:</a:t>
            </a:r>
          </a:p>
          <a:p>
            <a:pPr marL="0" indent="0">
              <a:buNone/>
            </a:pPr>
            <a:r>
              <a:rPr lang="en-US" dirty="0">
                <a:hlinkClick r:id="rId3"/>
              </a:rPr>
              <a:t>National Comprehensive Cancer Network Distress During Cancer Care Guidelines</a:t>
            </a:r>
            <a:r>
              <a:rPr lang="en-US" dirty="0"/>
              <a:t> for Patients:</a:t>
            </a:r>
            <a:endParaRPr lang="en-US" dirty="0">
              <a:cs typeface="Arial"/>
            </a:endParaRPr>
          </a:p>
          <a:p>
            <a:r>
              <a:rPr lang="en-US" dirty="0"/>
              <a:t>NCCN Distress Thermometer and Problem list</a:t>
            </a:r>
          </a:p>
          <a:p>
            <a:r>
              <a:rPr lang="en-US" dirty="0"/>
              <a:t>Patients can be referred to other specialists</a:t>
            </a:r>
          </a:p>
          <a:p>
            <a:pPr marL="0" indent="0">
              <a:buNone/>
            </a:pPr>
            <a:r>
              <a:rPr lang="en-US" dirty="0">
                <a:hlinkClick r:id="rId4"/>
              </a:rPr>
              <a:t>ACS Tips for Distress Management </a:t>
            </a:r>
            <a:endParaRPr lang="en-US" dirty="0"/>
          </a:p>
          <a:p>
            <a:endParaRPr lang="en-US" dirty="0"/>
          </a:p>
        </p:txBody>
      </p:sp>
      <p:sp>
        <p:nvSpPr>
          <p:cNvPr id="4" name="TextBox 3">
            <a:extLst>
              <a:ext uri="{FF2B5EF4-FFF2-40B4-BE49-F238E27FC236}">
                <a16:creationId xmlns:a16="http://schemas.microsoft.com/office/drawing/2014/main" id="{D2CBAC42-A908-4C1A-A148-C205BB7B3E1B}"/>
              </a:ext>
            </a:extLst>
          </p:cNvPr>
          <p:cNvSpPr txBox="1"/>
          <p:nvPr/>
        </p:nvSpPr>
        <p:spPr>
          <a:xfrm>
            <a:off x="91109" y="4836024"/>
            <a:ext cx="8966751" cy="1323439"/>
          </a:xfrm>
          <a:prstGeom prst="rect">
            <a:avLst/>
          </a:prstGeom>
          <a:noFill/>
        </p:spPr>
        <p:txBody>
          <a:bodyPr wrap="square" lIns="91440" tIns="45720" rIns="91440" bIns="45720" rtlCol="0" anchor="t">
            <a:spAutoFit/>
          </a:bodyPr>
          <a:lstStyle/>
          <a:p>
            <a:r>
              <a:rPr lang="en-US" sz="1200" dirty="0">
                <a:ea typeface="+mn-lt"/>
                <a:cs typeface="+mn-lt"/>
              </a:rPr>
              <a:t>Referenced with permission from the NCCN Clinical Practice Guidelines in Oncology (NCCN Guidelines®) for Distress Management V.2.2021. © National Comprehensive Cancer Network, Inc. 2021.  All rights reserved.  Accessed [May 21, 2021].  To view the most recent and complete version of the guideline, go online to NCCN.org; ACS, 2020</a:t>
            </a:r>
          </a:p>
          <a:p>
            <a:endParaRPr lang="en-US" sz="1200" dirty="0">
              <a:ea typeface="+mn-lt"/>
              <a:cs typeface="+mn-lt"/>
            </a:endParaRPr>
          </a:p>
          <a:p>
            <a:endParaRPr lang="en-US" dirty="0">
              <a:cs typeface="Arial"/>
            </a:endParaRPr>
          </a:p>
          <a:p>
            <a:endParaRPr lang="en-US" sz="1400" dirty="0">
              <a:cs typeface="Arial"/>
            </a:endParaRPr>
          </a:p>
        </p:txBody>
      </p:sp>
    </p:spTree>
    <p:extLst>
      <p:ext uri="{BB962C8B-B14F-4D97-AF65-F5344CB8AC3E}">
        <p14:creationId xmlns:p14="http://schemas.microsoft.com/office/powerpoint/2010/main" val="200817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95B7-7C60-48C6-9E41-8306709EBA13}"/>
              </a:ext>
            </a:extLst>
          </p:cNvPr>
          <p:cNvSpPr>
            <a:spLocks noGrp="1"/>
          </p:cNvSpPr>
          <p:nvPr>
            <p:ph type="title"/>
          </p:nvPr>
        </p:nvSpPr>
        <p:spPr/>
        <p:txBody>
          <a:bodyPr/>
          <a:lstStyle/>
          <a:p>
            <a:r>
              <a:rPr lang="en-US" dirty="0">
                <a:solidFill>
                  <a:schemeClr val="tx1"/>
                </a:solidFill>
              </a:rPr>
              <a:t>Sexual Dysfunction</a:t>
            </a:r>
          </a:p>
        </p:txBody>
      </p:sp>
      <p:sp>
        <p:nvSpPr>
          <p:cNvPr id="3" name="Content Placeholder 2">
            <a:extLst>
              <a:ext uri="{FF2B5EF4-FFF2-40B4-BE49-F238E27FC236}">
                <a16:creationId xmlns:a16="http://schemas.microsoft.com/office/drawing/2014/main" id="{FC430002-2DA8-4544-A14C-07604E8D8B04}"/>
              </a:ext>
            </a:extLst>
          </p:cNvPr>
          <p:cNvSpPr>
            <a:spLocks noGrp="1"/>
          </p:cNvSpPr>
          <p:nvPr>
            <p:ph idx="1"/>
          </p:nvPr>
        </p:nvSpPr>
        <p:spPr>
          <a:xfrm>
            <a:off x="457200" y="1600201"/>
            <a:ext cx="8229600" cy="3313044"/>
          </a:xfrm>
        </p:spPr>
        <p:txBody>
          <a:bodyPr>
            <a:normAutofit/>
          </a:bodyPr>
          <a:lstStyle/>
          <a:p>
            <a:r>
              <a:rPr lang="en-US" sz="2800" dirty="0">
                <a:solidFill>
                  <a:srgbClr val="000000"/>
                </a:solidFill>
              </a:rPr>
              <a:t>Screening tools:</a:t>
            </a:r>
          </a:p>
          <a:p>
            <a:pPr>
              <a:buFontTx/>
              <a:buChar char="-"/>
            </a:pPr>
            <a:r>
              <a:rPr lang="en-US" sz="2800" dirty="0">
                <a:solidFill>
                  <a:srgbClr val="000000"/>
                </a:solidFill>
              </a:rPr>
              <a:t>For breast cancer patients: </a:t>
            </a:r>
          </a:p>
          <a:p>
            <a:pPr marL="0" indent="0">
              <a:buNone/>
            </a:pPr>
            <a:r>
              <a:rPr lang="en-US" sz="2800" kern="1200" dirty="0">
                <a:solidFill>
                  <a:srgbClr val="000000"/>
                </a:solidFill>
              </a:rPr>
              <a:t>Arizona Sexual Experience Scale, Female Sexual Functioning Index, and Sexual Problems Scale</a:t>
            </a:r>
          </a:p>
          <a:p>
            <a:r>
              <a:rPr lang="en-US" sz="2800" kern="1200" dirty="0">
                <a:solidFill>
                  <a:srgbClr val="000000"/>
                </a:solidFill>
              </a:rPr>
              <a:t>Guidelines:</a:t>
            </a:r>
          </a:p>
          <a:p>
            <a:pPr marL="0" indent="0">
              <a:buNone/>
            </a:pPr>
            <a:r>
              <a:rPr lang="en-US" sz="2800" kern="1200" dirty="0">
                <a:solidFill>
                  <a:srgbClr val="000000"/>
                </a:solidFill>
                <a:hlinkClick r:id="rId3"/>
              </a:rPr>
              <a:t>NCCN Survivorship Guidelines</a:t>
            </a:r>
            <a:endParaRPr lang="en-US" sz="2800" kern="1200" dirty="0">
              <a:solidFill>
                <a:srgbClr val="000000"/>
              </a:solidFill>
              <a:cs typeface="Arial"/>
            </a:endParaRPr>
          </a:p>
          <a:p>
            <a:endParaRPr lang="en-US" sz="2800" dirty="0">
              <a:solidFill>
                <a:srgbClr val="000000"/>
              </a:solidFill>
            </a:endParaRPr>
          </a:p>
        </p:txBody>
      </p:sp>
      <p:sp>
        <p:nvSpPr>
          <p:cNvPr id="4" name="TextBox 3">
            <a:extLst>
              <a:ext uri="{FF2B5EF4-FFF2-40B4-BE49-F238E27FC236}">
                <a16:creationId xmlns:a16="http://schemas.microsoft.com/office/drawing/2014/main" id="{5D2E9F64-C99D-4302-B92E-6C79D81CF2C2}"/>
              </a:ext>
            </a:extLst>
          </p:cNvPr>
          <p:cNvSpPr txBox="1"/>
          <p:nvPr/>
        </p:nvSpPr>
        <p:spPr>
          <a:xfrm>
            <a:off x="102704" y="4911733"/>
            <a:ext cx="8943560" cy="646331"/>
          </a:xfrm>
          <a:prstGeom prst="rect">
            <a:avLst/>
          </a:prstGeom>
          <a:noFill/>
        </p:spPr>
        <p:txBody>
          <a:bodyPr wrap="square" lIns="91440" tIns="45720" rIns="91440" bIns="45720" rtlCol="0" anchor="t">
            <a:spAutoFit/>
          </a:bodyPr>
          <a:lstStyle/>
          <a:p>
            <a:r>
              <a:rPr lang="en-US" sz="1200" dirty="0">
                <a:ea typeface="+mn-lt"/>
                <a:cs typeface="+mn-lt"/>
              </a:rPr>
              <a:t>Referenced with permission from the NCCN Clinical Practice Guidelines in Oncology (NCCN Guidelines®) for Survivorship V.1.2021. © National Comprehensive Cancer Network, Inc. 2021.  All rights reserved.  Accessed [May 21, 2021].  To view the most recent and complete version of the guideline, go online to NCCN.org; Bartula</a:t>
            </a:r>
            <a:r>
              <a:rPr lang="en-US" sz="1200">
                <a:ea typeface="+mn-lt"/>
                <a:cs typeface="+mn-lt"/>
              </a:rPr>
              <a:t>, 2013</a:t>
            </a:r>
            <a:endParaRPr lang="en-US" sz="1200" dirty="0">
              <a:cs typeface="Arial"/>
            </a:endParaRPr>
          </a:p>
        </p:txBody>
      </p:sp>
    </p:spTree>
    <p:extLst>
      <p:ext uri="{BB962C8B-B14F-4D97-AF65-F5344CB8AC3E}">
        <p14:creationId xmlns:p14="http://schemas.microsoft.com/office/powerpoint/2010/main" val="241287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1393655"/>
            <a:ext cx="6610350" cy="3231279"/>
          </a:xfrm>
          <a:prstGeom prst="rect">
            <a:avLst/>
          </a:prstGeom>
        </p:spPr>
      </p:pic>
      <p:sp>
        <p:nvSpPr>
          <p:cNvPr id="2" name="Title 1"/>
          <p:cNvSpPr>
            <a:spLocks noGrp="1"/>
          </p:cNvSpPr>
          <p:nvPr>
            <p:ph type="title"/>
          </p:nvPr>
        </p:nvSpPr>
        <p:spPr>
          <a:xfrm>
            <a:off x="457200" y="-1657"/>
            <a:ext cx="8229600" cy="1143000"/>
          </a:xfrm>
        </p:spPr>
        <p:txBody>
          <a:bodyPr vert="horz" wrap="square" lIns="91440" tIns="45720" rIns="91440" bIns="45720" numCol="1" anchor="ctr" anchorCtr="0" compatLnSpc="1">
            <a:prstTxWarp prst="textNoShape">
              <a:avLst/>
            </a:prstTxWarp>
            <a:noAutofit/>
          </a:bodyPr>
          <a:lstStyle/>
          <a:p>
            <a:r>
              <a:rPr lang="en-US" sz="2000" dirty="0">
                <a:solidFill>
                  <a:schemeClr val="tx1"/>
                </a:solidFill>
                <a:latin typeface="Arial"/>
                <a:cs typeface="Arial"/>
              </a:rPr>
              <a:t>NCCN Guidelines Version 1.2021</a:t>
            </a:r>
            <a:br>
              <a:rPr lang="en-US" sz="2000" dirty="0">
                <a:solidFill>
                  <a:schemeClr val="tx1"/>
                </a:solidFill>
                <a:latin typeface="Arial"/>
                <a:cs typeface="Arial"/>
              </a:rPr>
            </a:br>
            <a:r>
              <a:rPr lang="en-US" sz="2000" dirty="0">
                <a:solidFill>
                  <a:schemeClr val="tx1"/>
                </a:solidFill>
                <a:latin typeface="Arial"/>
                <a:cs typeface="Arial"/>
              </a:rPr>
              <a:t>Survivorship: Sexual Function (Female)</a:t>
            </a:r>
            <a:endParaRPr lang="en-US" dirty="0">
              <a:solidFill>
                <a:schemeClr val="tx1"/>
              </a:solidFill>
            </a:endParaRPr>
          </a:p>
        </p:txBody>
      </p:sp>
      <p:sp>
        <p:nvSpPr>
          <p:cNvPr id="7" name="TextBox 6">
            <a:extLst>
              <a:ext uri="{FF2B5EF4-FFF2-40B4-BE49-F238E27FC236}">
                <a16:creationId xmlns:a16="http://schemas.microsoft.com/office/drawing/2014/main" id="{5D2E9F64-C99D-4302-B92E-6C79D81CF2C2}"/>
              </a:ext>
            </a:extLst>
          </p:cNvPr>
          <p:cNvSpPr txBox="1"/>
          <p:nvPr/>
        </p:nvSpPr>
        <p:spPr>
          <a:xfrm>
            <a:off x="48038" y="4877245"/>
            <a:ext cx="9341125" cy="707886"/>
          </a:xfrm>
          <a:prstGeom prst="rect">
            <a:avLst/>
          </a:prstGeom>
          <a:noFill/>
        </p:spPr>
        <p:txBody>
          <a:bodyPr wrap="square" lIns="91440" tIns="45720" rIns="91440" bIns="45720" rtlCol="0" anchor="t">
            <a:spAutoFit/>
          </a:bodyPr>
          <a:lstStyle/>
          <a:p>
            <a:r>
              <a:rPr lang="en-US" sz="1000" dirty="0">
                <a:ea typeface="+mn-lt"/>
                <a:cs typeface="+mn-lt"/>
              </a:rPr>
              <a:t>Reproduced with permission from the NCCN Clinical Practice Guidelines in Oncology (NCCN Guidelines®) for Survivorship V.1.2021. © 2021 National Comprehensive Cancer Network, Inc. All rights reserved. The NCCN Guidelines® and illustrations herein may not be reproduced in any form for any purpose without the express written permission of NCCN. To view the most recent and complete version of the NCCN Guidelines, go online to NCCN.org. The NCCN Guidelines are a work in progress that may be refined as often as new significant data becomes available.</a:t>
            </a:r>
            <a:endParaRPr lang="en-US" sz="1000" dirty="0">
              <a:cs typeface="Arial"/>
            </a:endParaRPr>
          </a:p>
        </p:txBody>
      </p:sp>
    </p:spTree>
    <p:extLst>
      <p:ext uri="{BB962C8B-B14F-4D97-AF65-F5344CB8AC3E}">
        <p14:creationId xmlns:p14="http://schemas.microsoft.com/office/powerpoint/2010/main" val="41981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52" y="-1656"/>
            <a:ext cx="8229600" cy="1143000"/>
          </a:xfrm>
        </p:spPr>
        <p:txBody>
          <a:bodyPr vert="horz" wrap="square" lIns="91440" tIns="45720" rIns="91440" bIns="45720" numCol="1" anchor="ctr" anchorCtr="0" compatLnSpc="1">
            <a:prstTxWarp prst="textNoShape">
              <a:avLst/>
            </a:prstTxWarp>
            <a:noAutofit/>
          </a:bodyPr>
          <a:lstStyle/>
          <a:p>
            <a:r>
              <a:rPr lang="en-US" sz="2000">
                <a:latin typeface="Arial"/>
                <a:cs typeface="Arial"/>
              </a:rPr>
              <a:t>NCCN Guidelines Version 1.2021</a:t>
            </a:r>
            <a:br>
              <a:rPr lang="en-US" sz="2000" dirty="0">
                <a:latin typeface="Arial"/>
                <a:cs typeface="Arial"/>
              </a:rPr>
            </a:br>
            <a:r>
              <a:rPr lang="en-US" sz="2000">
                <a:latin typeface="Arial"/>
                <a:cs typeface="Arial"/>
              </a:rPr>
              <a:t>Survivorship: Sexual Function (Male)</a:t>
            </a:r>
            <a:endParaRPr lang="en-US" sz="2000"/>
          </a:p>
        </p:txBody>
      </p:sp>
      <p:sp>
        <p:nvSpPr>
          <p:cNvPr id="5" name="TextBox 4">
            <a:extLst>
              <a:ext uri="{FF2B5EF4-FFF2-40B4-BE49-F238E27FC236}">
                <a16:creationId xmlns:a16="http://schemas.microsoft.com/office/drawing/2014/main" id="{5D2E9F64-C99D-4302-B92E-6C79D81CF2C2}"/>
              </a:ext>
            </a:extLst>
          </p:cNvPr>
          <p:cNvSpPr txBox="1"/>
          <p:nvPr/>
        </p:nvSpPr>
        <p:spPr>
          <a:xfrm>
            <a:off x="114301" y="4844114"/>
            <a:ext cx="8918712" cy="707886"/>
          </a:xfrm>
          <a:prstGeom prst="rect">
            <a:avLst/>
          </a:prstGeom>
          <a:noFill/>
        </p:spPr>
        <p:txBody>
          <a:bodyPr wrap="square" lIns="91440" tIns="45720" rIns="91440" bIns="45720" rtlCol="0" anchor="t">
            <a:spAutoFit/>
          </a:bodyPr>
          <a:lstStyle/>
          <a:p>
            <a:r>
              <a:rPr lang="en-US" sz="1000" dirty="0">
                <a:ea typeface="+mn-lt"/>
                <a:cs typeface="+mn-lt"/>
              </a:rPr>
              <a:t>Reproduced with permission from the NCCN Clinical Practice Guidelines in Oncology (NCCN Guidelines®) for Survivorship V.1.2021. © 2021 National Comprehensive Cancer Network, Inc. All rights reserved. The NCCN Guidelines® and illustrations herein may not be reproduced in any form for any purpose without the express written permission of NCCN. To view the most recent and complete version of the NCCN Guidelines, go online to NCCN.org. The NCCN Guidelines are a work in progress that may be refined as often as new significant data becomes available.</a:t>
            </a:r>
            <a:endParaRPr lang="en-US" sz="1000" dirty="0">
              <a:cs typeface="Arial"/>
            </a:endParaRPr>
          </a:p>
        </p:txBody>
      </p:sp>
      <p:pic>
        <p:nvPicPr>
          <p:cNvPr id="3" name="Picture 5">
            <a:extLst>
              <a:ext uri="{FF2B5EF4-FFF2-40B4-BE49-F238E27FC236}">
                <a16:creationId xmlns:a16="http://schemas.microsoft.com/office/drawing/2014/main" id="{1DC79B17-B0F0-4128-9D45-AF565F63B442}"/>
              </a:ext>
            </a:extLst>
          </p:cNvPr>
          <p:cNvPicPr>
            <a:picLocks noChangeAspect="1"/>
          </p:cNvPicPr>
          <p:nvPr/>
        </p:nvPicPr>
        <p:blipFill>
          <a:blip r:embed="rId3"/>
          <a:stretch>
            <a:fillRect/>
          </a:stretch>
        </p:blipFill>
        <p:spPr>
          <a:xfrm>
            <a:off x="1527314" y="1143157"/>
            <a:ext cx="5898871" cy="3602623"/>
          </a:xfrm>
          <a:prstGeom prst="rect">
            <a:avLst/>
          </a:prstGeom>
        </p:spPr>
      </p:pic>
    </p:spTree>
    <p:extLst>
      <p:ext uri="{BB962C8B-B14F-4D97-AF65-F5344CB8AC3E}">
        <p14:creationId xmlns:p14="http://schemas.microsoft.com/office/powerpoint/2010/main" val="172125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Surveillance for Recurrence</a:t>
            </a:r>
          </a:p>
        </p:txBody>
      </p:sp>
      <p:sp>
        <p:nvSpPr>
          <p:cNvPr id="3" name="Content Placeholder 2"/>
          <p:cNvSpPr>
            <a:spLocks noGrp="1"/>
          </p:cNvSpPr>
          <p:nvPr>
            <p:ph idx="1"/>
          </p:nvPr>
        </p:nvSpPr>
        <p:spPr>
          <a:xfrm>
            <a:off x="457200" y="1600201"/>
            <a:ext cx="8229600" cy="3238499"/>
          </a:xfrm>
        </p:spPr>
        <p:txBody>
          <a:bodyPr>
            <a:normAutofit/>
          </a:bodyPr>
          <a:lstStyle/>
          <a:p>
            <a:r>
              <a:rPr lang="en-US" sz="2400" dirty="0"/>
              <a:t>Clinical Practice Guidelines</a:t>
            </a:r>
          </a:p>
          <a:p>
            <a:pPr lvl="1"/>
            <a:r>
              <a:rPr lang="en-US" sz="2000" dirty="0">
                <a:hlinkClick r:id="rId3"/>
              </a:rPr>
              <a:t>American Society of Clinical Oncology</a:t>
            </a:r>
            <a:endParaRPr lang="en-US" sz="2000" dirty="0"/>
          </a:p>
          <a:p>
            <a:pPr lvl="1"/>
            <a:r>
              <a:rPr lang="en-US" sz="2000" dirty="0">
                <a:hlinkClick r:id="rId4"/>
              </a:rPr>
              <a:t>National Comprehensive Cancer Network</a:t>
            </a:r>
            <a:endParaRPr lang="en-US" sz="2000" dirty="0"/>
          </a:p>
          <a:p>
            <a:pPr lvl="1"/>
            <a:r>
              <a:rPr lang="en-US" sz="2000" dirty="0">
                <a:hlinkClick r:id="rId5"/>
              </a:rPr>
              <a:t>National Cancer Survivorship Resource Center</a:t>
            </a:r>
            <a:endParaRPr lang="en-US" sz="2000"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5" name="TextBox 4">
            <a:extLst>
              <a:ext uri="{FF2B5EF4-FFF2-40B4-BE49-F238E27FC236}">
                <a16:creationId xmlns:a16="http://schemas.microsoft.com/office/drawing/2014/main" id="{1913F1BA-20AB-4D9E-89F0-69020975A94D}"/>
              </a:ext>
            </a:extLst>
          </p:cNvPr>
          <p:cNvSpPr txBox="1"/>
          <p:nvPr/>
        </p:nvSpPr>
        <p:spPr>
          <a:xfrm>
            <a:off x="88210" y="4842427"/>
            <a:ext cx="905454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Referenced with permission from the NCCN Clinical Practice Guidelines in Oncology (NCCN Guidelines®). © 2021 National Comprehensive Cancer Network, Inc. All rights reserved. The NCCN Guidelines® and illustrations herein may not be reproduced in any form for any purpose without the express written permission of NCCN. To view the most recent and complete version of the NCCN Guidelines, go online to NCCN.org. The NCCN Guidelines are a work in progress that may be refined as often as new significant data becomes available.</a:t>
            </a:r>
            <a:endParaRPr lang="en-US" sz="1000" dirty="0"/>
          </a:p>
          <a:p>
            <a:pPr algn="l"/>
            <a:endParaRPr lang="en-US" dirty="0">
              <a:cs typeface="Arial"/>
            </a:endParaRPr>
          </a:p>
        </p:txBody>
      </p:sp>
    </p:spTree>
    <p:extLst>
      <p:ext uri="{BB962C8B-B14F-4D97-AF65-F5344CB8AC3E}">
        <p14:creationId xmlns:p14="http://schemas.microsoft.com/office/powerpoint/2010/main" val="313922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26FE-125B-4335-9F32-8F0200C177FF}"/>
              </a:ext>
            </a:extLst>
          </p:cNvPr>
          <p:cNvSpPr>
            <a:spLocks noGrp="1"/>
          </p:cNvSpPr>
          <p:nvPr>
            <p:ph type="title"/>
          </p:nvPr>
        </p:nvSpPr>
        <p:spPr>
          <a:xfrm>
            <a:off x="533400" y="-11723"/>
            <a:ext cx="8229600" cy="1143000"/>
          </a:xfrm>
        </p:spPr>
        <p:txBody>
          <a:bodyPr>
            <a:normAutofit/>
          </a:bodyPr>
          <a:lstStyle/>
          <a:p>
            <a:r>
              <a:rPr lang="en-US" sz="3600" dirty="0">
                <a:solidFill>
                  <a:schemeClr val="tx1"/>
                </a:solidFill>
              </a:rPr>
              <a:t>Risk of Secondary Cancers</a:t>
            </a:r>
          </a:p>
        </p:txBody>
      </p:sp>
      <p:graphicFrame>
        <p:nvGraphicFramePr>
          <p:cNvPr id="4" name="Content Placeholder 3">
            <a:extLst>
              <a:ext uri="{FF2B5EF4-FFF2-40B4-BE49-F238E27FC236}">
                <a16:creationId xmlns:a16="http://schemas.microsoft.com/office/drawing/2014/main" id="{E6921C68-8D61-4866-BEDA-08FA037BE661}"/>
              </a:ext>
            </a:extLst>
          </p:cNvPr>
          <p:cNvGraphicFramePr>
            <a:graphicFrameLocks noGrp="1"/>
          </p:cNvGraphicFramePr>
          <p:nvPr>
            <p:ph idx="1"/>
            <p:extLst>
              <p:ext uri="{D42A27DB-BD31-4B8C-83A1-F6EECF244321}">
                <p14:modId xmlns:p14="http://schemas.microsoft.com/office/powerpoint/2010/main" val="2442525900"/>
              </p:ext>
            </p:extLst>
          </p:nvPr>
        </p:nvGraphicFramePr>
        <p:xfrm>
          <a:off x="533400" y="933204"/>
          <a:ext cx="8305800" cy="43434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9650274"/>
                    </a:ext>
                  </a:extLst>
                </a:gridCol>
                <a:gridCol w="5943600">
                  <a:extLst>
                    <a:ext uri="{9D8B030D-6E8A-4147-A177-3AD203B41FA5}">
                      <a16:colId xmlns:a16="http://schemas.microsoft.com/office/drawing/2014/main" val="755802325"/>
                    </a:ext>
                  </a:extLst>
                </a:gridCol>
              </a:tblGrid>
              <a:tr h="388961">
                <a:tc>
                  <a:txBody>
                    <a:bodyPr/>
                    <a:lstStyle/>
                    <a:p>
                      <a:endParaRPr lang="en-US" sz="1600" dirty="0"/>
                    </a:p>
                  </a:txBody>
                  <a:tcPr>
                    <a:solidFill>
                      <a:schemeClr val="accent1">
                        <a:lumMod val="50000"/>
                      </a:schemeClr>
                    </a:solidFill>
                  </a:tcPr>
                </a:tc>
                <a:tc>
                  <a:txBody>
                    <a:bodyPr/>
                    <a:lstStyle/>
                    <a:p>
                      <a:r>
                        <a:rPr lang="en-US" sz="1600" dirty="0"/>
                        <a:t>Risk for Secondary Cancer</a:t>
                      </a:r>
                    </a:p>
                  </a:txBody>
                  <a:tcPr>
                    <a:solidFill>
                      <a:schemeClr val="accent1">
                        <a:lumMod val="50000"/>
                      </a:schemeClr>
                    </a:solidFill>
                  </a:tcPr>
                </a:tc>
                <a:extLst>
                  <a:ext uri="{0D108BD9-81ED-4DB2-BD59-A6C34878D82A}">
                    <a16:rowId xmlns:a16="http://schemas.microsoft.com/office/drawing/2014/main" val="2069624677"/>
                  </a:ext>
                </a:extLst>
              </a:tr>
              <a:tr h="842749">
                <a:tc>
                  <a:txBody>
                    <a:bodyPr/>
                    <a:lstStyle/>
                    <a:p>
                      <a:r>
                        <a:rPr lang="en-US" sz="1600" b="1" dirty="0">
                          <a:solidFill>
                            <a:schemeClr val="bg1"/>
                          </a:solidFill>
                        </a:rPr>
                        <a:t>Chemotherapy</a:t>
                      </a:r>
                    </a:p>
                  </a:txBody>
                  <a:tcPr>
                    <a:solidFill>
                      <a:schemeClr val="accent1">
                        <a:lumMod val="75000"/>
                      </a:schemeClr>
                    </a:solidFill>
                  </a:tcPr>
                </a:tc>
                <a:tc>
                  <a:txBody>
                    <a:bodyPr/>
                    <a:lstStyle/>
                    <a:p>
                      <a:pPr marL="285750" indent="-285750">
                        <a:buFontTx/>
                        <a:buChar char="-"/>
                      </a:pPr>
                      <a:r>
                        <a:rPr lang="en-US" sz="1600" dirty="0">
                          <a:solidFill>
                            <a:schemeClr val="bg1"/>
                          </a:solidFill>
                        </a:rPr>
                        <a:t>Increased risk with higher drug doses, longer treatment time, and higher dose intensity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schemeClr val="bg1"/>
                          </a:solidFill>
                        </a:rPr>
                        <a:t>Early to late risk of leukemia and solid tumors</a:t>
                      </a:r>
                    </a:p>
                  </a:txBody>
                  <a:tcPr>
                    <a:solidFill>
                      <a:schemeClr val="accent1">
                        <a:lumMod val="75000"/>
                      </a:schemeClr>
                    </a:solidFill>
                  </a:tcPr>
                </a:tc>
                <a:extLst>
                  <a:ext uri="{0D108BD9-81ED-4DB2-BD59-A6C34878D82A}">
                    <a16:rowId xmlns:a16="http://schemas.microsoft.com/office/drawing/2014/main" val="2911441422"/>
                  </a:ext>
                </a:extLst>
              </a:tr>
              <a:tr h="3111690">
                <a:tc>
                  <a:txBody>
                    <a:bodyPr/>
                    <a:lstStyle/>
                    <a:p>
                      <a:r>
                        <a:rPr lang="en-US" sz="1600" b="1" dirty="0">
                          <a:solidFill>
                            <a:schemeClr val="bg1"/>
                          </a:solidFill>
                        </a:rPr>
                        <a:t>Radiation Therapy</a:t>
                      </a:r>
                    </a:p>
                  </a:txBody>
                  <a:tcPr>
                    <a:solidFill>
                      <a:schemeClr val="accent1">
                        <a:lumMod val="50000"/>
                      </a:schemeClr>
                    </a:solidFill>
                  </a:tcPr>
                </a:tc>
                <a:tc>
                  <a:txBody>
                    <a:bodyPr/>
                    <a:lstStyle/>
                    <a:p>
                      <a:r>
                        <a:rPr lang="en-US" sz="1600" dirty="0">
                          <a:solidFill>
                            <a:schemeClr val="bg1"/>
                          </a:solidFill>
                        </a:rPr>
                        <a:t>- Increased risk with dose of radiation, area treated, age at treatment, chemotherapy, and smoking. </a:t>
                      </a:r>
                    </a:p>
                    <a:p>
                      <a:r>
                        <a:rPr lang="en-US" sz="1600" dirty="0">
                          <a:solidFill>
                            <a:schemeClr val="bg1"/>
                          </a:solidFill>
                        </a:rPr>
                        <a:t>Most cancers not seen for at least 10 years after radiation</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Thyroid cancer</a:t>
                      </a:r>
                    </a:p>
                    <a:p>
                      <a:pPr marL="285750" indent="-285750">
                        <a:buFont typeface="Arial" panose="020B0604020202020204" pitchFamily="34" charset="0"/>
                        <a:buChar char="•"/>
                      </a:pPr>
                      <a:r>
                        <a:rPr lang="en-US" sz="1600" dirty="0">
                          <a:solidFill>
                            <a:schemeClr val="bg1"/>
                          </a:solidFill>
                        </a:rPr>
                        <a:t>Lung cancer</a:t>
                      </a:r>
                    </a:p>
                    <a:p>
                      <a:pPr marL="285750" indent="-285750">
                        <a:buFont typeface="Arial" panose="020B0604020202020204" pitchFamily="34" charset="0"/>
                        <a:buChar char="•"/>
                      </a:pPr>
                      <a:r>
                        <a:rPr lang="en-US" sz="1600" dirty="0">
                          <a:solidFill>
                            <a:schemeClr val="bg1"/>
                          </a:solidFill>
                        </a:rPr>
                        <a:t>Breast cancer</a:t>
                      </a:r>
                    </a:p>
                    <a:p>
                      <a:pPr marL="285750" indent="-285750">
                        <a:buFont typeface="Arial" panose="020B0604020202020204" pitchFamily="34" charset="0"/>
                        <a:buChar char="•"/>
                      </a:pPr>
                      <a:r>
                        <a:rPr lang="en-US" sz="1600" dirty="0">
                          <a:solidFill>
                            <a:schemeClr val="bg1"/>
                          </a:solidFill>
                        </a:rPr>
                        <a:t>GI malignancies</a:t>
                      </a:r>
                    </a:p>
                    <a:p>
                      <a:pPr marL="285750" indent="-285750">
                        <a:buFont typeface="Arial" panose="020B0604020202020204" pitchFamily="34" charset="0"/>
                        <a:buChar char="•"/>
                      </a:pPr>
                      <a:r>
                        <a:rPr lang="en-US" sz="1600" dirty="0">
                          <a:solidFill>
                            <a:schemeClr val="bg1"/>
                          </a:solidFill>
                        </a:rPr>
                        <a:t>Bladder/GU cancer</a:t>
                      </a:r>
                    </a:p>
                    <a:p>
                      <a:pPr marL="285750" indent="-285750">
                        <a:buFont typeface="Arial" panose="020B0604020202020204" pitchFamily="34" charset="0"/>
                        <a:buChar char="•"/>
                      </a:pPr>
                      <a:r>
                        <a:rPr lang="en-US" sz="1600" dirty="0">
                          <a:solidFill>
                            <a:schemeClr val="bg1"/>
                          </a:solidFill>
                        </a:rPr>
                        <a:t>GYN malignancies</a:t>
                      </a:r>
                    </a:p>
                    <a:p>
                      <a:pPr marL="285750" indent="-285750">
                        <a:buFont typeface="Arial" panose="020B0604020202020204" pitchFamily="34" charset="0"/>
                        <a:buChar char="•"/>
                      </a:pPr>
                      <a:r>
                        <a:rPr lang="en-US" sz="1600" dirty="0">
                          <a:solidFill>
                            <a:schemeClr val="bg1"/>
                          </a:solidFill>
                        </a:rPr>
                        <a:t>Skin cancers</a:t>
                      </a:r>
                    </a:p>
                    <a:p>
                      <a:endParaRPr lang="en-US" sz="1600" dirty="0">
                        <a:solidFill>
                          <a:schemeClr val="bg1"/>
                        </a:solidFill>
                      </a:endParaRPr>
                    </a:p>
                  </a:txBody>
                  <a:tcPr>
                    <a:solidFill>
                      <a:schemeClr val="accent1">
                        <a:lumMod val="50000"/>
                      </a:schemeClr>
                    </a:solidFill>
                  </a:tcPr>
                </a:tc>
                <a:extLst>
                  <a:ext uri="{0D108BD9-81ED-4DB2-BD59-A6C34878D82A}">
                    <a16:rowId xmlns:a16="http://schemas.microsoft.com/office/drawing/2014/main" val="1845922050"/>
                  </a:ext>
                </a:extLst>
              </a:tr>
            </a:tbl>
          </a:graphicData>
        </a:graphic>
      </p:graphicFrame>
      <p:sp>
        <p:nvSpPr>
          <p:cNvPr id="3" name="TextBox 2">
            <a:extLst>
              <a:ext uri="{FF2B5EF4-FFF2-40B4-BE49-F238E27FC236}">
                <a16:creationId xmlns:a16="http://schemas.microsoft.com/office/drawing/2014/main" id="{E1F9E780-F5A1-4654-A8DD-DA360690BE24}"/>
              </a:ext>
            </a:extLst>
          </p:cNvPr>
          <p:cNvSpPr txBox="1"/>
          <p:nvPr/>
        </p:nvSpPr>
        <p:spPr>
          <a:xfrm>
            <a:off x="6629400" y="5276604"/>
            <a:ext cx="2819400" cy="307777"/>
          </a:xfrm>
          <a:prstGeom prst="rect">
            <a:avLst/>
          </a:prstGeom>
          <a:noFill/>
        </p:spPr>
        <p:txBody>
          <a:bodyPr wrap="square" rtlCol="0">
            <a:spAutoFit/>
          </a:bodyPr>
          <a:lstStyle/>
          <a:p>
            <a:r>
              <a:rPr lang="en-US" sz="1400" dirty="0"/>
              <a:t>American Cancer Society, n.d.</a:t>
            </a:r>
          </a:p>
        </p:txBody>
      </p:sp>
    </p:spTree>
    <p:extLst>
      <p:ext uri="{BB962C8B-B14F-4D97-AF65-F5344CB8AC3E}">
        <p14:creationId xmlns:p14="http://schemas.microsoft.com/office/powerpoint/2010/main" val="3331749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a:t>Screening For Secondary Malignancies</a:t>
            </a:r>
          </a:p>
        </p:txBody>
      </p:sp>
      <p:sp>
        <p:nvSpPr>
          <p:cNvPr id="3" name="Content Placeholder 2"/>
          <p:cNvSpPr>
            <a:spLocks noGrp="1"/>
          </p:cNvSpPr>
          <p:nvPr>
            <p:ph idx="1"/>
          </p:nvPr>
        </p:nvSpPr>
        <p:spPr>
          <a:xfrm>
            <a:off x="304800" y="1371601"/>
            <a:ext cx="8229600" cy="4114800"/>
          </a:xfrm>
        </p:spPr>
        <p:txBody>
          <a:bodyPr>
            <a:normAutofit/>
          </a:bodyPr>
          <a:lstStyle/>
          <a:p>
            <a:r>
              <a:rPr lang="en-US" sz="2800" dirty="0"/>
              <a:t>Consensus based guidelines</a:t>
            </a:r>
          </a:p>
          <a:p>
            <a:pPr lvl="1"/>
            <a:r>
              <a:rPr lang="en-US" sz="2400" b="1" u="sng" dirty="0">
                <a:solidFill>
                  <a:srgbClr val="000000"/>
                </a:solidFill>
                <a:hlinkClick r:id="rId3"/>
              </a:rPr>
              <a:t>Children’s Oncology Group</a:t>
            </a:r>
            <a:endParaRPr lang="en-US" sz="2400" b="1" u="sng" dirty="0">
              <a:solidFill>
                <a:srgbClr val="000000"/>
              </a:solidFill>
            </a:endParaRPr>
          </a:p>
          <a:p>
            <a:pPr lvl="1"/>
            <a:r>
              <a:rPr lang="en-US" sz="2400" b="1" u="sng" dirty="0">
                <a:hlinkClick r:id="rId4"/>
              </a:rPr>
              <a:t>National Comprehensive Cancer Network</a:t>
            </a:r>
            <a:endParaRPr lang="en-US" sz="2400" b="1" u="sng" dirty="0"/>
          </a:p>
          <a:p>
            <a:pPr lvl="1"/>
            <a:r>
              <a:rPr lang="en-US" sz="2400" b="1" u="sng" dirty="0">
                <a:hlinkClick r:id="rId5"/>
              </a:rPr>
              <a:t>American Cancer Society</a:t>
            </a:r>
            <a:endParaRPr lang="en-US" sz="2400" b="1" u="sng" dirty="0"/>
          </a:p>
          <a:p>
            <a:r>
              <a:rPr lang="en-US" sz="2800" dirty="0"/>
              <a:t>Earlier screening based on risk </a:t>
            </a:r>
          </a:p>
          <a:p>
            <a:r>
              <a:rPr lang="en-US" sz="2800" dirty="0"/>
              <a:t>Patients and physicians to be vigilant about symptoms and address them appropriately</a:t>
            </a:r>
          </a:p>
        </p:txBody>
      </p:sp>
      <p:sp>
        <p:nvSpPr>
          <p:cNvPr id="4" name="TextBox 3">
            <a:extLst>
              <a:ext uri="{FF2B5EF4-FFF2-40B4-BE49-F238E27FC236}">
                <a16:creationId xmlns:a16="http://schemas.microsoft.com/office/drawing/2014/main" id="{5D2E9F64-C99D-4302-B92E-6C79D81CF2C2}"/>
              </a:ext>
            </a:extLst>
          </p:cNvPr>
          <p:cNvSpPr txBox="1"/>
          <p:nvPr/>
        </p:nvSpPr>
        <p:spPr>
          <a:xfrm>
            <a:off x="304800" y="4876800"/>
            <a:ext cx="8943560" cy="830997"/>
          </a:xfrm>
          <a:prstGeom prst="rect">
            <a:avLst/>
          </a:prstGeom>
          <a:noFill/>
        </p:spPr>
        <p:txBody>
          <a:bodyPr wrap="square" lIns="91440" tIns="45720" rIns="91440" bIns="45720" rtlCol="0" anchor="t">
            <a:spAutoFit/>
          </a:bodyPr>
          <a:lstStyle/>
          <a:p>
            <a:r>
              <a:rPr lang="en-US" sz="1200" dirty="0">
                <a:ea typeface="+mn-lt"/>
                <a:cs typeface="+mn-lt"/>
              </a:rPr>
              <a:t>Referenced with permission from the NCCN Clinical Practice Guidelines in Oncology (NCCN Guidelines®) for Survivorship V.1.2021. © National Comprehensive Cancer Network, Inc. 2021.  All rights reserved.  Accessed [June 21, 2021].  To view the most recent and complete version of the guideline, go online to NCCN.org.</a:t>
            </a:r>
          </a:p>
          <a:p>
            <a:endParaRPr lang="en-US" sz="1200" dirty="0">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Acknowledgment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This webinar was supported by Cooperative Agreement #NU58DP006461-03 from the Centers for Disease Control and Prevention (CDC).</a:t>
            </a:r>
          </a:p>
          <a:p>
            <a:pPr marL="0" indent="0">
              <a:buNone/>
            </a:pPr>
            <a:endParaRPr lang="en-US" dirty="0"/>
          </a:p>
          <a:p>
            <a:pPr marL="0" indent="0">
              <a:buNone/>
            </a:pPr>
            <a:r>
              <a:rPr lang="en-US" dirty="0"/>
              <a:t>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 </a:t>
            </a:r>
          </a:p>
        </p:txBody>
      </p:sp>
    </p:spTree>
    <p:extLst>
      <p:ext uri="{BB962C8B-B14F-4D97-AF65-F5344CB8AC3E}">
        <p14:creationId xmlns:p14="http://schemas.microsoft.com/office/powerpoint/2010/main" val="1618540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Cancer Screening for Other Primary Tumors</a:t>
            </a:r>
          </a:p>
        </p:txBody>
      </p:sp>
      <p:graphicFrame>
        <p:nvGraphicFramePr>
          <p:cNvPr id="4" name="Diagram 3">
            <a:extLst>
              <a:ext uri="{FF2B5EF4-FFF2-40B4-BE49-F238E27FC236}">
                <a16:creationId xmlns:a16="http://schemas.microsoft.com/office/drawing/2014/main" id="{D8509666-991C-44E2-AD62-D00252CAEE9C}"/>
              </a:ext>
            </a:extLst>
          </p:cNvPr>
          <p:cNvGraphicFramePr/>
          <p:nvPr>
            <p:extLst>
              <p:ext uri="{D42A27DB-BD31-4B8C-83A1-F6EECF244321}">
                <p14:modId xmlns:p14="http://schemas.microsoft.com/office/powerpoint/2010/main" val="29423123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043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1200090"/>
            <a:ext cx="8610600" cy="400110"/>
          </a:xfrm>
          <a:prstGeom prst="rect">
            <a:avLst/>
          </a:prstGeom>
          <a:noFill/>
        </p:spPr>
        <p:txBody>
          <a:bodyPr wrap="square" rtlCol="0">
            <a:spAutoFit/>
          </a:bodyPr>
          <a:lstStyle/>
          <a:p>
            <a:r>
              <a:rPr lang="en-US" sz="2000" dirty="0"/>
              <a:t>Causes of death in each latency period following breast cancer diagnosis</a:t>
            </a:r>
          </a:p>
        </p:txBody>
      </p:sp>
      <p:pic>
        <p:nvPicPr>
          <p:cNvPr id="9" name="Content Placeholder 8">
            <a:extLst>
              <a:ext uri="{FF2B5EF4-FFF2-40B4-BE49-F238E27FC236}">
                <a16:creationId xmlns:a16="http://schemas.microsoft.com/office/drawing/2014/main" id="{A2247195-3D6C-451D-8243-6E8A3647B7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52600"/>
            <a:ext cx="8848242" cy="3505200"/>
          </a:xfrm>
        </p:spPr>
      </p:pic>
      <p:sp>
        <p:nvSpPr>
          <p:cNvPr id="11" name="Title 10">
            <a:extLst>
              <a:ext uri="{FF2B5EF4-FFF2-40B4-BE49-F238E27FC236}">
                <a16:creationId xmlns:a16="http://schemas.microsoft.com/office/drawing/2014/main" id="{E08EE8C3-9EE3-4165-B818-685FC36CABEA}"/>
              </a:ext>
            </a:extLst>
          </p:cNvPr>
          <p:cNvSpPr>
            <a:spLocks noGrp="1"/>
          </p:cNvSpPr>
          <p:nvPr>
            <p:ph type="title"/>
          </p:nvPr>
        </p:nvSpPr>
        <p:spPr>
          <a:xfrm>
            <a:off x="345358" y="76755"/>
            <a:ext cx="8229600" cy="1143000"/>
          </a:xfrm>
        </p:spPr>
        <p:txBody>
          <a:bodyPr>
            <a:normAutofit/>
          </a:bodyPr>
          <a:lstStyle/>
          <a:p>
            <a:r>
              <a:rPr lang="en-US" sz="3600" dirty="0">
                <a:solidFill>
                  <a:schemeClr val="tx1"/>
                </a:solidFill>
              </a:rPr>
              <a:t>Cancer and Comorbidities</a:t>
            </a:r>
          </a:p>
        </p:txBody>
      </p:sp>
      <p:sp>
        <p:nvSpPr>
          <p:cNvPr id="2" name="TextBox 1">
            <a:extLst>
              <a:ext uri="{FF2B5EF4-FFF2-40B4-BE49-F238E27FC236}">
                <a16:creationId xmlns:a16="http://schemas.microsoft.com/office/drawing/2014/main" id="{DBB51744-E1C7-4EC5-81A7-35D38D9EF49A}"/>
              </a:ext>
            </a:extLst>
          </p:cNvPr>
          <p:cNvSpPr txBox="1"/>
          <p:nvPr/>
        </p:nvSpPr>
        <p:spPr>
          <a:xfrm>
            <a:off x="7772400" y="5254822"/>
            <a:ext cx="2133600" cy="307777"/>
          </a:xfrm>
          <a:prstGeom prst="rect">
            <a:avLst/>
          </a:prstGeom>
          <a:noFill/>
        </p:spPr>
        <p:txBody>
          <a:bodyPr wrap="square" rtlCol="0">
            <a:spAutoFit/>
          </a:bodyPr>
          <a:lstStyle/>
          <a:p>
            <a:r>
              <a:rPr lang="en-US" sz="1400" dirty="0"/>
              <a:t>Afifi et al., 2019</a:t>
            </a:r>
          </a:p>
        </p:txBody>
      </p:sp>
    </p:spTree>
    <p:extLst>
      <p:ext uri="{BB962C8B-B14F-4D97-AF65-F5344CB8AC3E}">
        <p14:creationId xmlns:p14="http://schemas.microsoft.com/office/powerpoint/2010/main" val="344708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769"/>
            <a:ext cx="8610600" cy="533400"/>
          </a:xfrm>
        </p:spPr>
        <p:txBody>
          <a:bodyPr>
            <a:normAutofit fontScale="90000"/>
          </a:bodyPr>
          <a:lstStyle/>
          <a:p>
            <a:r>
              <a:rPr lang="en-US" sz="3200" dirty="0"/>
              <a:t>Cancer Treatment and Cardiovascular Disease</a:t>
            </a:r>
          </a:p>
        </p:txBody>
      </p:sp>
      <p:sp>
        <p:nvSpPr>
          <p:cNvPr id="5" name="TextBox 4"/>
          <p:cNvSpPr txBox="1"/>
          <p:nvPr/>
        </p:nvSpPr>
        <p:spPr>
          <a:xfrm>
            <a:off x="6809209" y="5078288"/>
            <a:ext cx="2353529" cy="523220"/>
          </a:xfrm>
          <a:prstGeom prst="rect">
            <a:avLst/>
          </a:prstGeom>
          <a:noFill/>
        </p:spPr>
        <p:txBody>
          <a:bodyPr wrap="none" rtlCol="0">
            <a:spAutoFit/>
          </a:bodyPr>
          <a:lstStyle/>
          <a:p>
            <a:r>
              <a:rPr lang="en-US" sz="1400" dirty="0"/>
              <a:t>Lenihan &amp; Cardinale, 2012 </a:t>
            </a:r>
          </a:p>
          <a:p>
            <a:r>
              <a:rPr lang="en-US" sz="1400" dirty="0" err="1"/>
              <a:t>Okwousa</a:t>
            </a:r>
            <a:r>
              <a:rPr lang="en-US" sz="1400" dirty="0"/>
              <a:t>, T.M. et al., 2016</a:t>
            </a:r>
          </a:p>
        </p:txBody>
      </p:sp>
      <p:graphicFrame>
        <p:nvGraphicFramePr>
          <p:cNvPr id="3" name="Table 5">
            <a:extLst>
              <a:ext uri="{FF2B5EF4-FFF2-40B4-BE49-F238E27FC236}">
                <a16:creationId xmlns:a16="http://schemas.microsoft.com/office/drawing/2014/main" id="{955C90F8-216F-2E49-AF59-250DA38A2D38}"/>
              </a:ext>
            </a:extLst>
          </p:cNvPr>
          <p:cNvGraphicFramePr>
            <a:graphicFrameLocks noGrp="1"/>
          </p:cNvGraphicFramePr>
          <p:nvPr>
            <p:extLst>
              <p:ext uri="{D42A27DB-BD31-4B8C-83A1-F6EECF244321}">
                <p14:modId xmlns:p14="http://schemas.microsoft.com/office/powerpoint/2010/main" val="3423240901"/>
              </p:ext>
            </p:extLst>
          </p:nvPr>
        </p:nvGraphicFramePr>
        <p:xfrm>
          <a:off x="1143000" y="986501"/>
          <a:ext cx="7124700" cy="4091787"/>
        </p:xfrm>
        <a:graphic>
          <a:graphicData uri="http://schemas.openxmlformats.org/drawingml/2006/table">
            <a:tbl>
              <a:tblPr firstRow="1" bandRow="1">
                <a:tableStyleId>{5C22544A-7EE6-4342-B048-85BDC9FD1C3A}</a:tableStyleId>
              </a:tblPr>
              <a:tblGrid>
                <a:gridCol w="2374900">
                  <a:extLst>
                    <a:ext uri="{9D8B030D-6E8A-4147-A177-3AD203B41FA5}">
                      <a16:colId xmlns:a16="http://schemas.microsoft.com/office/drawing/2014/main" val="3029675640"/>
                    </a:ext>
                  </a:extLst>
                </a:gridCol>
                <a:gridCol w="1892300">
                  <a:extLst>
                    <a:ext uri="{9D8B030D-6E8A-4147-A177-3AD203B41FA5}">
                      <a16:colId xmlns:a16="http://schemas.microsoft.com/office/drawing/2014/main" val="554009683"/>
                    </a:ext>
                  </a:extLst>
                </a:gridCol>
                <a:gridCol w="2857500">
                  <a:extLst>
                    <a:ext uri="{9D8B030D-6E8A-4147-A177-3AD203B41FA5}">
                      <a16:colId xmlns:a16="http://schemas.microsoft.com/office/drawing/2014/main" val="354170225"/>
                    </a:ext>
                  </a:extLst>
                </a:gridCol>
              </a:tblGrid>
              <a:tr h="768851">
                <a:tc>
                  <a:txBody>
                    <a:bodyPr/>
                    <a:lstStyle/>
                    <a:p>
                      <a:r>
                        <a:rPr lang="en-US" dirty="0"/>
                        <a:t>Type of Cancer Treatment</a:t>
                      </a:r>
                    </a:p>
                  </a:txBody>
                  <a:tcPr>
                    <a:solidFill>
                      <a:srgbClr val="3B8C94"/>
                    </a:solidFill>
                  </a:tcPr>
                </a:tc>
                <a:tc>
                  <a:txBody>
                    <a:bodyPr/>
                    <a:lstStyle/>
                    <a:p>
                      <a:r>
                        <a:rPr lang="en-US" dirty="0"/>
                        <a:t>Type of Cardiovascular Conditions</a:t>
                      </a:r>
                    </a:p>
                  </a:txBody>
                  <a:tcPr>
                    <a:solidFill>
                      <a:srgbClr val="3B8C94"/>
                    </a:solidFill>
                  </a:tcPr>
                </a:tc>
                <a:tc>
                  <a:txBody>
                    <a:bodyPr/>
                    <a:lstStyle/>
                    <a:p>
                      <a:r>
                        <a:rPr lang="en-US" dirty="0"/>
                        <a:t>Example Conditions</a:t>
                      </a:r>
                    </a:p>
                  </a:txBody>
                  <a:tcPr>
                    <a:solidFill>
                      <a:srgbClr val="3B8C94"/>
                    </a:solidFill>
                  </a:tcPr>
                </a:tc>
                <a:extLst>
                  <a:ext uri="{0D108BD9-81ED-4DB2-BD59-A6C34878D82A}">
                    <a16:rowId xmlns:a16="http://schemas.microsoft.com/office/drawing/2014/main" val="531608305"/>
                  </a:ext>
                </a:extLst>
              </a:tr>
              <a:tr h="691966">
                <a:tc>
                  <a:txBody>
                    <a:bodyPr/>
                    <a:lstStyle/>
                    <a:p>
                      <a:r>
                        <a:rPr lang="en-US" sz="1600" dirty="0"/>
                        <a:t>Chemotherapy or Radiation Exposure</a:t>
                      </a:r>
                    </a:p>
                  </a:txBody>
                  <a:tcPr/>
                </a:tc>
                <a:tc>
                  <a:txBody>
                    <a:bodyPr/>
                    <a:lstStyle/>
                    <a:p>
                      <a:r>
                        <a:rPr lang="en-US" sz="1600" dirty="0"/>
                        <a:t>Vascular</a:t>
                      </a:r>
                    </a:p>
                  </a:txBody>
                  <a:tcPr/>
                </a:tc>
                <a:tc>
                  <a:txBody>
                    <a:bodyPr/>
                    <a:lstStyle/>
                    <a:p>
                      <a:pPr marL="285750" indent="-285750">
                        <a:buFont typeface="Arial" panose="020B0604020202020204" pitchFamily="34" charset="0"/>
                        <a:buChar char="•"/>
                      </a:pPr>
                      <a:r>
                        <a:rPr lang="en-US" sz="1600" dirty="0"/>
                        <a:t>Atherosclerosis</a:t>
                      </a:r>
                    </a:p>
                    <a:p>
                      <a:pPr marL="285750" indent="-285750">
                        <a:buFont typeface="Arial" panose="020B0604020202020204" pitchFamily="34" charset="0"/>
                        <a:buChar char="•"/>
                      </a:pPr>
                      <a:r>
                        <a:rPr lang="en-US" sz="1600" dirty="0"/>
                        <a:t>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Carotid Artery Stenosis</a:t>
                      </a:r>
                    </a:p>
                  </a:txBody>
                  <a:tcPr/>
                </a:tc>
                <a:extLst>
                  <a:ext uri="{0D108BD9-81ED-4DB2-BD59-A6C34878D82A}">
                    <a16:rowId xmlns:a16="http://schemas.microsoft.com/office/drawing/2014/main" val="58781806"/>
                  </a:ext>
                </a:extLst>
              </a:tr>
              <a:tr h="985355">
                <a:tc>
                  <a:txBody>
                    <a:bodyPr/>
                    <a:lstStyle/>
                    <a:p>
                      <a:r>
                        <a:rPr lang="en-US" sz="1600" dirty="0"/>
                        <a:t>Radiation Therapy</a:t>
                      </a:r>
                    </a:p>
                  </a:txBody>
                  <a:tcPr/>
                </a:tc>
                <a:tc>
                  <a:txBody>
                    <a:bodyPr/>
                    <a:lstStyle/>
                    <a:p>
                      <a:r>
                        <a:rPr lang="en-US" sz="1600" dirty="0"/>
                        <a:t>Structural</a:t>
                      </a:r>
                    </a:p>
                  </a:txBody>
                  <a:tcPr/>
                </a:tc>
                <a:tc>
                  <a:txBody>
                    <a:bodyPr/>
                    <a:lstStyle/>
                    <a:p>
                      <a:pPr marL="285750" indent="-285750">
                        <a:buFont typeface="Arial" panose="020B0604020202020204" pitchFamily="34" charset="0"/>
                        <a:buChar char="•"/>
                      </a:pPr>
                      <a:r>
                        <a:rPr lang="en-US" sz="1600" dirty="0"/>
                        <a:t>Valvular Heart Disease</a:t>
                      </a:r>
                    </a:p>
                    <a:p>
                      <a:pPr marL="285750" indent="-285750">
                        <a:buFont typeface="Arial" panose="020B0604020202020204" pitchFamily="34" charset="0"/>
                        <a:buChar char="•"/>
                      </a:pPr>
                      <a:r>
                        <a:rPr lang="en-US" sz="1600" dirty="0"/>
                        <a:t>Pericardial Disease (Effusion/Constriction)</a:t>
                      </a:r>
                    </a:p>
                    <a:p>
                      <a:pPr marL="285750" indent="-285750">
                        <a:buFont typeface="Arial" panose="020B0604020202020204" pitchFamily="34" charset="0"/>
                        <a:buChar char="•"/>
                      </a:pPr>
                      <a:r>
                        <a:rPr lang="en-US" sz="1600" dirty="0"/>
                        <a:t>Conduction Abnormalities</a:t>
                      </a:r>
                    </a:p>
                  </a:txBody>
                  <a:tcPr/>
                </a:tc>
                <a:extLst>
                  <a:ext uri="{0D108BD9-81ED-4DB2-BD59-A6C34878D82A}">
                    <a16:rowId xmlns:a16="http://schemas.microsoft.com/office/drawing/2014/main" val="2163496454"/>
                  </a:ext>
                </a:extLst>
              </a:tr>
              <a:tr h="1287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Myocardial Dysfunction</a:t>
                      </a:r>
                    </a:p>
                    <a:p>
                      <a:endParaRPr lang="en-US" sz="1600" dirty="0"/>
                    </a:p>
                  </a:txBody>
                  <a:tcPr/>
                </a:tc>
                <a:tc>
                  <a:txBody>
                    <a:bodyPr/>
                    <a:lstStyle/>
                    <a:p>
                      <a:endParaRPr lang="en-US" sz="1600" dirty="0"/>
                    </a:p>
                  </a:txBody>
                  <a:tcPr/>
                </a:tc>
                <a:tc>
                  <a:txBody>
                    <a:bodyPr/>
                    <a:lstStyle/>
                    <a:p>
                      <a:pPr marL="285750" lvl="0" indent="-285750">
                        <a:buFont typeface="Arial" panose="020B0604020202020204" pitchFamily="34" charset="0"/>
                        <a:buChar char="•"/>
                      </a:pPr>
                      <a:r>
                        <a:rPr lang="en-US" sz="1600" dirty="0" err="1"/>
                        <a:t>Anthracyclines</a:t>
                      </a:r>
                      <a:endParaRPr lang="en-US" sz="1600" dirty="0"/>
                    </a:p>
                    <a:p>
                      <a:pPr marL="285750" lvl="0" indent="-285750">
                        <a:buFont typeface="Arial" panose="020B0604020202020204" pitchFamily="34" charset="0"/>
                        <a:buChar char="•"/>
                      </a:pPr>
                      <a:r>
                        <a:rPr lang="en-US" sz="1600" dirty="0" err="1"/>
                        <a:t>Trastuzumab</a:t>
                      </a:r>
                      <a:endParaRPr lang="en-US" sz="1600" dirty="0"/>
                    </a:p>
                    <a:p>
                      <a:pPr marL="285750" lvl="0" indent="-285750">
                        <a:buFont typeface="Arial" panose="020B0604020202020204" pitchFamily="34" charset="0"/>
                        <a:buChar char="•"/>
                      </a:pPr>
                      <a:r>
                        <a:rPr lang="en-US" sz="1600" dirty="0"/>
                        <a:t>Radiation</a:t>
                      </a:r>
                    </a:p>
                  </a:txBody>
                  <a:tcPr/>
                </a:tc>
                <a:extLst>
                  <a:ext uri="{0D108BD9-81ED-4DB2-BD59-A6C34878D82A}">
                    <a16:rowId xmlns:a16="http://schemas.microsoft.com/office/drawing/2014/main" val="2469087283"/>
                  </a:ext>
                </a:extLst>
              </a:tr>
            </a:tbl>
          </a:graphicData>
        </a:graphic>
      </p:graphicFrame>
    </p:spTree>
    <p:extLst>
      <p:ext uri="{BB962C8B-B14F-4D97-AF65-F5344CB8AC3E}">
        <p14:creationId xmlns:p14="http://schemas.microsoft.com/office/powerpoint/2010/main" val="2713890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914400"/>
          </a:xfrm>
        </p:spPr>
        <p:txBody>
          <a:bodyPr>
            <a:normAutofit fontScale="90000"/>
          </a:bodyPr>
          <a:lstStyle/>
          <a:p>
            <a:r>
              <a:rPr lang="en-US" sz="3200" dirty="0"/>
              <a:t>Risk Factors for Radiation-Induced Coronary Artery Disease</a:t>
            </a:r>
          </a:p>
        </p:txBody>
      </p:sp>
      <p:sp>
        <p:nvSpPr>
          <p:cNvPr id="3" name="Content Placeholder 2"/>
          <p:cNvSpPr>
            <a:spLocks noGrp="1"/>
          </p:cNvSpPr>
          <p:nvPr>
            <p:ph idx="1"/>
          </p:nvPr>
        </p:nvSpPr>
        <p:spPr>
          <a:xfrm>
            <a:off x="457200" y="1447800"/>
            <a:ext cx="8229600" cy="3810000"/>
          </a:xfrm>
        </p:spPr>
        <p:txBody>
          <a:bodyPr>
            <a:normAutofit lnSpcReduction="10000"/>
          </a:bodyPr>
          <a:lstStyle/>
          <a:p>
            <a:r>
              <a:rPr lang="en-US" sz="2800" dirty="0"/>
              <a:t>Age at exposure, specifically those 25 or younger</a:t>
            </a:r>
          </a:p>
          <a:p>
            <a:r>
              <a:rPr lang="en-US" sz="2800" dirty="0"/>
              <a:t>Total radiation dose (greater than 30 </a:t>
            </a:r>
            <a:r>
              <a:rPr lang="en-US" sz="2800" dirty="0" err="1"/>
              <a:t>Gy</a:t>
            </a:r>
            <a:r>
              <a:rPr lang="en-US" sz="2800" dirty="0"/>
              <a:t>)</a:t>
            </a:r>
          </a:p>
          <a:p>
            <a:r>
              <a:rPr lang="en-US" sz="2800" dirty="0"/>
              <a:t>Volume of tissue exposed</a:t>
            </a:r>
          </a:p>
          <a:p>
            <a:r>
              <a:rPr lang="en-US" sz="2800" dirty="0"/>
              <a:t>Lack of cardiac shielding techniques</a:t>
            </a:r>
          </a:p>
          <a:p>
            <a:r>
              <a:rPr lang="en-US" sz="2800" dirty="0"/>
              <a:t>Underlying structural heart disease</a:t>
            </a:r>
          </a:p>
          <a:p>
            <a:r>
              <a:rPr lang="en-US" sz="2800" dirty="0"/>
              <a:t>Traditional cardiac risk factors, such as smoking and obesity</a:t>
            </a:r>
          </a:p>
          <a:p>
            <a:endParaRPr lang="en-US" sz="2800" dirty="0"/>
          </a:p>
        </p:txBody>
      </p:sp>
      <p:sp>
        <p:nvSpPr>
          <p:cNvPr id="4" name="TextBox 3">
            <a:extLst>
              <a:ext uri="{FF2B5EF4-FFF2-40B4-BE49-F238E27FC236}">
                <a16:creationId xmlns:a16="http://schemas.microsoft.com/office/drawing/2014/main" id="{32B361B3-C80D-431C-B585-C1ACEDF2CE4B}"/>
              </a:ext>
            </a:extLst>
          </p:cNvPr>
          <p:cNvSpPr txBox="1"/>
          <p:nvPr/>
        </p:nvSpPr>
        <p:spPr>
          <a:xfrm>
            <a:off x="6651171" y="5029200"/>
            <a:ext cx="2514600" cy="523220"/>
          </a:xfrm>
          <a:prstGeom prst="rect">
            <a:avLst/>
          </a:prstGeom>
          <a:noFill/>
        </p:spPr>
        <p:txBody>
          <a:bodyPr wrap="square" rtlCol="0">
            <a:spAutoFit/>
          </a:bodyPr>
          <a:lstStyle/>
          <a:p>
            <a:r>
              <a:rPr lang="en-US" sz="1400" dirty="0"/>
              <a:t>Borges &amp; Kapadia, 2018</a:t>
            </a:r>
          </a:p>
          <a:p>
            <a:r>
              <a:rPr lang="en-US" sz="1400" dirty="0"/>
              <a:t>Desai et al., 2018</a:t>
            </a:r>
          </a:p>
        </p:txBody>
      </p:sp>
    </p:spTree>
    <p:extLst>
      <p:ext uri="{BB962C8B-B14F-4D97-AF65-F5344CB8AC3E}">
        <p14:creationId xmlns:p14="http://schemas.microsoft.com/office/powerpoint/2010/main" val="351880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Risk Factors for Cancer Therapy Related Cardiac Dysfunction (CTRCD)</a:t>
            </a:r>
          </a:p>
        </p:txBody>
      </p:sp>
      <p:sp>
        <p:nvSpPr>
          <p:cNvPr id="3" name="Content Placeholder 2"/>
          <p:cNvSpPr>
            <a:spLocks noGrp="1"/>
          </p:cNvSpPr>
          <p:nvPr>
            <p:ph idx="1"/>
          </p:nvPr>
        </p:nvSpPr>
        <p:spPr/>
        <p:txBody>
          <a:bodyPr>
            <a:normAutofit fontScale="85000" lnSpcReduction="20000"/>
          </a:bodyPr>
          <a:lstStyle/>
          <a:p>
            <a:r>
              <a:rPr lang="en-US" dirty="0"/>
              <a:t>High dose anthracycline chemotherapy</a:t>
            </a:r>
          </a:p>
          <a:p>
            <a:r>
              <a:rPr lang="en-US" dirty="0"/>
              <a:t>High dose radiotherapy (&gt;30 </a:t>
            </a:r>
            <a:r>
              <a:rPr lang="en-US" dirty="0" err="1"/>
              <a:t>gy</a:t>
            </a:r>
            <a:r>
              <a:rPr lang="en-US" dirty="0"/>
              <a:t>) where the heart  is in the treatment field</a:t>
            </a:r>
          </a:p>
          <a:p>
            <a:r>
              <a:rPr lang="en-US" dirty="0"/>
              <a:t>Multiple cardiovascular risk factors (tobacco use, obesity, etc.)</a:t>
            </a:r>
          </a:p>
          <a:p>
            <a:r>
              <a:rPr lang="en-US" dirty="0"/>
              <a:t>Older age (</a:t>
            </a:r>
            <a:r>
              <a:rPr lang="en-US" u="sng" dirty="0"/>
              <a:t>&gt;</a:t>
            </a:r>
            <a:r>
              <a:rPr lang="en-US" dirty="0"/>
              <a:t> 60)</a:t>
            </a:r>
          </a:p>
          <a:p>
            <a:r>
              <a:rPr lang="en-US" dirty="0"/>
              <a:t>Known heart disease (heart failure, MI)</a:t>
            </a:r>
          </a:p>
          <a:p>
            <a:r>
              <a:rPr lang="en-US" dirty="0"/>
              <a:t>Treatment with anthracycline chemotherapy followed by </a:t>
            </a:r>
            <a:r>
              <a:rPr lang="en-US" dirty="0" err="1"/>
              <a:t>Trastuzumab</a:t>
            </a:r>
            <a:endParaRPr lang="en-US" dirty="0"/>
          </a:p>
        </p:txBody>
      </p:sp>
      <p:sp>
        <p:nvSpPr>
          <p:cNvPr id="4" name="TextBox 3"/>
          <p:cNvSpPr txBox="1"/>
          <p:nvPr/>
        </p:nvSpPr>
        <p:spPr>
          <a:xfrm>
            <a:off x="6781800" y="5087035"/>
            <a:ext cx="2514600" cy="646331"/>
          </a:xfrm>
          <a:prstGeom prst="rect">
            <a:avLst/>
          </a:prstGeom>
          <a:noFill/>
        </p:spPr>
        <p:txBody>
          <a:bodyPr wrap="square" rtlCol="0">
            <a:spAutoFit/>
          </a:bodyPr>
          <a:lstStyle/>
          <a:p>
            <a:r>
              <a:rPr lang="en-US" dirty="0"/>
              <a:t>Armenian et al., 2016</a:t>
            </a:r>
          </a:p>
          <a:p>
            <a:endParaRPr lang="en-US" dirty="0"/>
          </a:p>
        </p:txBody>
      </p:sp>
    </p:spTree>
    <p:extLst>
      <p:ext uri="{BB962C8B-B14F-4D97-AF65-F5344CB8AC3E}">
        <p14:creationId xmlns:p14="http://schemas.microsoft.com/office/powerpoint/2010/main" val="127580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36714-B6EE-45EF-A8EE-49102B993975}"/>
              </a:ext>
            </a:extLst>
          </p:cNvPr>
          <p:cNvSpPr>
            <a:spLocks noGrp="1"/>
          </p:cNvSpPr>
          <p:nvPr>
            <p:ph type="title"/>
          </p:nvPr>
        </p:nvSpPr>
        <p:spPr>
          <a:xfrm>
            <a:off x="337789" y="0"/>
            <a:ext cx="8044211" cy="1143000"/>
          </a:xfrm>
        </p:spPr>
        <p:txBody>
          <a:bodyPr>
            <a:normAutofit/>
          </a:bodyPr>
          <a:lstStyle/>
          <a:p>
            <a:r>
              <a:rPr lang="en-US" sz="2400" dirty="0"/>
              <a:t>Screening Algorithm for RACD (Radiation-Associated Cardiac Disease)</a:t>
            </a:r>
          </a:p>
        </p:txBody>
      </p:sp>
      <p:pic>
        <p:nvPicPr>
          <p:cNvPr id="7" name="Content Placeholder 6">
            <a:extLst>
              <a:ext uri="{FF2B5EF4-FFF2-40B4-BE49-F238E27FC236}">
                <a16:creationId xmlns:a16="http://schemas.microsoft.com/office/drawing/2014/main" id="{0FC6502D-104F-4124-83F7-589B05095B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1510" y="990600"/>
            <a:ext cx="5780979" cy="4535400"/>
          </a:xfrm>
        </p:spPr>
      </p:pic>
      <p:sp>
        <p:nvSpPr>
          <p:cNvPr id="2" name="TextBox 1">
            <a:extLst>
              <a:ext uri="{FF2B5EF4-FFF2-40B4-BE49-F238E27FC236}">
                <a16:creationId xmlns:a16="http://schemas.microsoft.com/office/drawing/2014/main" id="{01FE0847-27FF-4F21-B862-9E386935F46C}"/>
              </a:ext>
            </a:extLst>
          </p:cNvPr>
          <p:cNvSpPr txBox="1"/>
          <p:nvPr/>
        </p:nvSpPr>
        <p:spPr>
          <a:xfrm>
            <a:off x="7505700" y="5218223"/>
            <a:ext cx="1752600" cy="307777"/>
          </a:xfrm>
          <a:prstGeom prst="rect">
            <a:avLst/>
          </a:prstGeom>
          <a:noFill/>
        </p:spPr>
        <p:txBody>
          <a:bodyPr wrap="square" rtlCol="0">
            <a:spAutoFit/>
          </a:bodyPr>
          <a:lstStyle/>
          <a:p>
            <a:r>
              <a:rPr lang="en-US" sz="1400" dirty="0"/>
              <a:t>Desai et al., 2018</a:t>
            </a:r>
          </a:p>
        </p:txBody>
      </p:sp>
    </p:spTree>
    <p:extLst>
      <p:ext uri="{BB962C8B-B14F-4D97-AF65-F5344CB8AC3E}">
        <p14:creationId xmlns:p14="http://schemas.microsoft.com/office/powerpoint/2010/main" val="1675268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Surveillance </a:t>
            </a:r>
          </a:p>
        </p:txBody>
      </p:sp>
      <p:sp>
        <p:nvSpPr>
          <p:cNvPr id="3" name="Content Placeholder 2"/>
          <p:cNvSpPr>
            <a:spLocks noGrp="1"/>
          </p:cNvSpPr>
          <p:nvPr>
            <p:ph idx="1"/>
          </p:nvPr>
        </p:nvSpPr>
        <p:spPr/>
        <p:txBody>
          <a:bodyPr>
            <a:normAutofit/>
          </a:bodyPr>
          <a:lstStyle/>
          <a:p>
            <a:pPr marL="0" indent="0">
              <a:buNone/>
            </a:pPr>
            <a:r>
              <a:rPr lang="en-US" dirty="0"/>
              <a:t>Clinical Practice Guidelines</a:t>
            </a:r>
          </a:p>
          <a:p>
            <a:r>
              <a:rPr lang="en-US" dirty="0">
                <a:hlinkClick r:id="rId3"/>
              </a:rPr>
              <a:t>NCCN.org</a:t>
            </a:r>
            <a:endParaRPr lang="en-US" dirty="0"/>
          </a:p>
          <a:p>
            <a:r>
              <a:rPr lang="en-US" dirty="0">
                <a:hlinkClick r:id="rId4"/>
              </a:rPr>
              <a:t>ASCO</a:t>
            </a:r>
            <a:endParaRPr lang="en-US" dirty="0"/>
          </a:p>
          <a:p>
            <a:pPr marL="0" indent="0">
              <a:buNone/>
            </a:pPr>
            <a:endParaRPr lang="en-US" dirty="0"/>
          </a:p>
          <a:p>
            <a:pPr marL="0" indent="0">
              <a:buNone/>
            </a:pPr>
            <a:r>
              <a:rPr lang="en-US" dirty="0"/>
              <a:t>Risk stratification and cardiac surveillance guidelines</a:t>
            </a:r>
          </a:p>
          <a:p>
            <a:pPr marL="0" indent="0">
              <a:buNone/>
            </a:pPr>
            <a:endParaRPr lang="en-US" dirty="0"/>
          </a:p>
        </p:txBody>
      </p:sp>
    </p:spTree>
    <p:extLst>
      <p:ext uri="{BB962C8B-B14F-4D97-AF65-F5344CB8AC3E}">
        <p14:creationId xmlns:p14="http://schemas.microsoft.com/office/powerpoint/2010/main" val="74874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Bone Health</a:t>
            </a:r>
          </a:p>
        </p:txBody>
      </p:sp>
      <p:sp>
        <p:nvSpPr>
          <p:cNvPr id="3" name="Content Placeholder 2"/>
          <p:cNvSpPr>
            <a:spLocks noGrp="1"/>
          </p:cNvSpPr>
          <p:nvPr>
            <p:ph idx="1"/>
          </p:nvPr>
        </p:nvSpPr>
        <p:spPr>
          <a:xfrm>
            <a:off x="457200" y="1447800"/>
            <a:ext cx="8229600" cy="4525963"/>
          </a:xfrm>
        </p:spPr>
        <p:txBody>
          <a:bodyPr/>
          <a:lstStyle/>
          <a:p>
            <a:r>
              <a:rPr lang="en-US" dirty="0"/>
              <a:t>Hormonal agents may impact bone health</a:t>
            </a:r>
          </a:p>
          <a:p>
            <a:pPr lvl="1"/>
            <a:r>
              <a:rPr lang="en-US" dirty="0"/>
              <a:t>Aromatase inhibitors, androgen deprivation</a:t>
            </a:r>
          </a:p>
          <a:p>
            <a:r>
              <a:rPr lang="en-US" dirty="0"/>
              <a:t>Adequate calcium and vitamin D intake</a:t>
            </a:r>
          </a:p>
          <a:p>
            <a:r>
              <a:rPr lang="en-US" dirty="0"/>
              <a:t>Encourage weight bearing exercise 2-3 times weekly</a:t>
            </a:r>
          </a:p>
          <a:p>
            <a:r>
              <a:rPr lang="en-US" dirty="0"/>
              <a:t>Bone density measurement (DEXA) for appropriate patients</a:t>
            </a:r>
          </a:p>
        </p:txBody>
      </p:sp>
      <p:sp>
        <p:nvSpPr>
          <p:cNvPr id="4" name="TextBox 3">
            <a:extLst>
              <a:ext uri="{FF2B5EF4-FFF2-40B4-BE49-F238E27FC236}">
                <a16:creationId xmlns:a16="http://schemas.microsoft.com/office/drawing/2014/main" id="{436B63B9-4A18-2648-89B6-0DDEC2537875}"/>
              </a:ext>
            </a:extLst>
          </p:cNvPr>
          <p:cNvSpPr txBox="1"/>
          <p:nvPr/>
        </p:nvSpPr>
        <p:spPr>
          <a:xfrm>
            <a:off x="5638800" y="5046311"/>
            <a:ext cx="4267200" cy="369332"/>
          </a:xfrm>
          <a:prstGeom prst="rect">
            <a:avLst/>
          </a:prstGeom>
          <a:noFill/>
        </p:spPr>
        <p:txBody>
          <a:bodyPr wrap="square" rtlCol="0">
            <a:spAutoFit/>
          </a:bodyPr>
          <a:lstStyle/>
          <a:p>
            <a:r>
              <a:rPr lang="en-US" sz="1400" dirty="0"/>
              <a:t>MD Anderson Cancer Center, n.d</a:t>
            </a:r>
            <a:r>
              <a:rPr lang="en-US" dirty="0"/>
              <a:t>.</a:t>
            </a:r>
          </a:p>
        </p:txBody>
      </p:sp>
    </p:spTree>
    <p:extLst>
      <p:ext uri="{BB962C8B-B14F-4D97-AF65-F5344CB8AC3E}">
        <p14:creationId xmlns:p14="http://schemas.microsoft.com/office/powerpoint/2010/main" val="4147953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85800"/>
          </a:xfrm>
        </p:spPr>
        <p:txBody>
          <a:bodyPr/>
          <a:lstStyle/>
          <a:p>
            <a:r>
              <a:rPr lang="en-US" sz="3200" dirty="0"/>
              <a:t>Immunizations and Cancer Survivors</a:t>
            </a:r>
          </a:p>
        </p:txBody>
      </p:sp>
      <p:sp>
        <p:nvSpPr>
          <p:cNvPr id="3" name="Content Placeholder 2"/>
          <p:cNvSpPr>
            <a:spLocks noGrp="1"/>
          </p:cNvSpPr>
          <p:nvPr>
            <p:ph idx="1"/>
          </p:nvPr>
        </p:nvSpPr>
        <p:spPr>
          <a:xfrm>
            <a:off x="381000" y="914400"/>
            <a:ext cx="8229600" cy="4830763"/>
          </a:xfrm>
        </p:spPr>
        <p:txBody>
          <a:bodyPr>
            <a:normAutofit/>
          </a:bodyPr>
          <a:lstStyle/>
          <a:p>
            <a:r>
              <a:rPr lang="en-US" sz="2800" dirty="0"/>
              <a:t>Best if given at least 2 weeks prior to initiation of cancer treatment </a:t>
            </a:r>
          </a:p>
          <a:p>
            <a:r>
              <a:rPr lang="en-US" sz="2800" dirty="0"/>
              <a:t>Safe:</a:t>
            </a:r>
          </a:p>
          <a:p>
            <a:pPr lvl="1"/>
            <a:r>
              <a:rPr lang="en-US" sz="2400" dirty="0"/>
              <a:t>Inactivated or purified antigens</a:t>
            </a:r>
          </a:p>
          <a:p>
            <a:pPr lvl="2"/>
            <a:r>
              <a:rPr lang="en-US" sz="2000" dirty="0"/>
              <a:t>Flu, pneumococcus, </a:t>
            </a:r>
            <a:r>
              <a:rPr lang="en-US" sz="2000" dirty="0" err="1"/>
              <a:t>menigococcus</a:t>
            </a:r>
            <a:r>
              <a:rPr lang="en-US" sz="2000" dirty="0"/>
              <a:t>, Td/Tdap, Hep A, </a:t>
            </a:r>
            <a:r>
              <a:rPr lang="en-US" sz="2000" dirty="0" err="1"/>
              <a:t>Haemophilus</a:t>
            </a:r>
            <a:r>
              <a:rPr lang="en-US" sz="2000" dirty="0"/>
              <a:t> influenza type B</a:t>
            </a:r>
          </a:p>
          <a:p>
            <a:pPr lvl="1"/>
            <a:r>
              <a:rPr lang="en-US" sz="2400" dirty="0"/>
              <a:t>Recombinant viral antigens</a:t>
            </a:r>
          </a:p>
          <a:p>
            <a:pPr lvl="2"/>
            <a:r>
              <a:rPr lang="en-US" sz="2000" dirty="0"/>
              <a:t>Hep B, HPV, recombinant trivalent influenza vaccine, Zoster</a:t>
            </a:r>
          </a:p>
          <a:p>
            <a:r>
              <a:rPr lang="en-US" sz="2800" dirty="0"/>
              <a:t>Avoid if immunosuppressed:</a:t>
            </a:r>
          </a:p>
          <a:p>
            <a:pPr lvl="1"/>
            <a:r>
              <a:rPr lang="en-US" sz="2400" dirty="0"/>
              <a:t>Live attenuated vaccines</a:t>
            </a:r>
          </a:p>
          <a:p>
            <a:pPr lvl="1">
              <a:buNone/>
            </a:pPr>
            <a:endParaRPr lang="en-US" dirty="0"/>
          </a:p>
        </p:txBody>
      </p:sp>
      <p:sp>
        <p:nvSpPr>
          <p:cNvPr id="4" name="TextBox 3">
            <a:extLst>
              <a:ext uri="{FF2B5EF4-FFF2-40B4-BE49-F238E27FC236}">
                <a16:creationId xmlns:a16="http://schemas.microsoft.com/office/drawing/2014/main" id="{64C13492-E142-466E-87B5-9282A898BC10}"/>
              </a:ext>
            </a:extLst>
          </p:cNvPr>
          <p:cNvSpPr txBox="1"/>
          <p:nvPr/>
        </p:nvSpPr>
        <p:spPr>
          <a:xfrm>
            <a:off x="39255" y="5133109"/>
            <a:ext cx="9109363" cy="507831"/>
          </a:xfrm>
          <a:prstGeom prst="rect">
            <a:avLst/>
          </a:prstGeom>
          <a:noFill/>
        </p:spPr>
        <p:txBody>
          <a:bodyPr wrap="square" lIns="91440" tIns="45720" rIns="91440" bIns="45720" rtlCol="0" anchor="t">
            <a:spAutoFit/>
          </a:bodyPr>
          <a:lstStyle/>
          <a:p>
            <a:r>
              <a:rPr lang="en-US" sz="900" dirty="0">
                <a:ea typeface="+mn-lt"/>
                <a:cs typeface="+mn-lt"/>
              </a:rPr>
              <a:t>Referenced with permission from the NCCN Clinical Practice Guidelines in Oncology (NCCN Guidelines®) for Survivorship V.1.2021. © National Comprehensive Cancer Network, Inc. 2021. All rights reserved. Accessed [June 8, 2021]. To view the most recent and complete version of the guideline, go online to NCCN.org; Ariza-Heredia, 2015; American Cancer Society, 2021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168435" y="304800"/>
            <a:ext cx="4807130" cy="5257800"/>
          </a:xfrm>
          <a:prstGeom prst="rect">
            <a:avLst/>
          </a:prstGeom>
        </p:spPr>
      </p:pic>
      <p:sp>
        <p:nvSpPr>
          <p:cNvPr id="5" name="TextBox 4">
            <a:extLst>
              <a:ext uri="{FF2B5EF4-FFF2-40B4-BE49-F238E27FC236}">
                <a16:creationId xmlns:a16="http://schemas.microsoft.com/office/drawing/2014/main" id="{64C13492-E142-466E-87B5-9282A898BC10}"/>
              </a:ext>
            </a:extLst>
          </p:cNvPr>
          <p:cNvSpPr txBox="1"/>
          <p:nvPr/>
        </p:nvSpPr>
        <p:spPr>
          <a:xfrm>
            <a:off x="7772400" y="5181600"/>
            <a:ext cx="3429000" cy="307777"/>
          </a:xfrm>
          <a:prstGeom prst="rect">
            <a:avLst/>
          </a:prstGeom>
          <a:noFill/>
        </p:spPr>
        <p:txBody>
          <a:bodyPr wrap="square" rtlCol="0">
            <a:spAutoFit/>
          </a:bodyPr>
          <a:lstStyle/>
          <a:p>
            <a:r>
              <a:rPr lang="en-US" sz="1400" dirty="0"/>
              <a:t>Shah, 2018</a:t>
            </a:r>
          </a:p>
        </p:txBody>
      </p:sp>
    </p:spTree>
    <p:extLst>
      <p:ext uri="{BB962C8B-B14F-4D97-AF65-F5344CB8AC3E}">
        <p14:creationId xmlns:p14="http://schemas.microsoft.com/office/powerpoint/2010/main" val="202795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a:xfrm>
            <a:off x="457200" y="1600201"/>
            <a:ext cx="8458200" cy="3810000"/>
          </a:xfrm>
        </p:spPr>
        <p:txBody>
          <a:bodyPr/>
          <a:lstStyle/>
          <a:p>
            <a:r>
              <a:rPr lang="en-US" dirty="0"/>
              <a:t>Describe guideline-supported recommendations to prevent second cancers (e.g. tobacco prevention/cessation, physical activity, nutrition, moderate alcohol intake, and sun protection)</a:t>
            </a:r>
          </a:p>
        </p:txBody>
      </p:sp>
    </p:spTree>
    <p:extLst>
      <p:ext uri="{BB962C8B-B14F-4D97-AF65-F5344CB8AC3E}">
        <p14:creationId xmlns:p14="http://schemas.microsoft.com/office/powerpoint/2010/main" val="226393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solidFill>
                  <a:schemeClr val="tx1"/>
                </a:solidFill>
              </a:rPr>
              <a:t>Primary Care Provider’s Role in Cancer Survivorship</a:t>
            </a:r>
          </a:p>
        </p:txBody>
      </p:sp>
      <p:sp>
        <p:nvSpPr>
          <p:cNvPr id="3" name="Content Placeholder 2"/>
          <p:cNvSpPr>
            <a:spLocks noGrp="1"/>
          </p:cNvSpPr>
          <p:nvPr>
            <p:ph idx="1"/>
          </p:nvPr>
        </p:nvSpPr>
        <p:spPr/>
        <p:txBody>
          <a:bodyPr>
            <a:normAutofit fontScale="92500" lnSpcReduction="20000"/>
          </a:bodyPr>
          <a:lstStyle/>
          <a:p>
            <a:r>
              <a:rPr lang="en-US" dirty="0"/>
              <a:t>Acknowledge impact of cancer and cancer treatment side effects </a:t>
            </a:r>
          </a:p>
          <a:p>
            <a:r>
              <a:rPr lang="en-US" dirty="0"/>
              <a:t>Enforce appropriate screening and surveillance for cancer </a:t>
            </a:r>
          </a:p>
          <a:p>
            <a:r>
              <a:rPr lang="en-US" dirty="0"/>
              <a:t>Educate patients on medical comorbidities</a:t>
            </a:r>
          </a:p>
          <a:p>
            <a:r>
              <a:rPr lang="en-US" dirty="0"/>
              <a:t>Empower patients to address overall health and wellness</a:t>
            </a:r>
          </a:p>
          <a:p>
            <a:pPr lvl="1"/>
            <a:r>
              <a:rPr lang="en-US" dirty="0"/>
              <a:t>Routine preventive health</a:t>
            </a:r>
          </a:p>
          <a:p>
            <a:r>
              <a:rPr lang="en-US" dirty="0"/>
              <a:t>Screen and refer for psychosocial needs</a:t>
            </a:r>
          </a:p>
        </p:txBody>
      </p:sp>
    </p:spTree>
    <p:extLst>
      <p:ext uri="{BB962C8B-B14F-4D97-AF65-F5344CB8AC3E}">
        <p14:creationId xmlns:p14="http://schemas.microsoft.com/office/powerpoint/2010/main" val="2961322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295400"/>
            <a:ext cx="8229600" cy="4343400"/>
          </a:xfrm>
        </p:spPr>
        <p:txBody>
          <a:bodyPr>
            <a:noAutofit/>
          </a:bodyPr>
          <a:lstStyle/>
          <a:p>
            <a:pPr marL="0" indent="0">
              <a:buNone/>
            </a:pPr>
            <a:r>
              <a:rPr lang="en-US" sz="1000" dirty="0"/>
              <a:t>Afifi, A. M., Saad, A. M., Al-Husseini, M. J., </a:t>
            </a:r>
            <a:r>
              <a:rPr lang="en-US" sz="1000" dirty="0" err="1"/>
              <a:t>Elmehrath</a:t>
            </a:r>
            <a:r>
              <a:rPr lang="en-US" sz="1000" dirty="0"/>
              <a:t>, A. O., </a:t>
            </a:r>
            <a:r>
              <a:rPr lang="en-US" sz="1000" dirty="0" err="1"/>
              <a:t>Northfelt</a:t>
            </a:r>
            <a:r>
              <a:rPr lang="en-US" sz="1000" dirty="0"/>
              <a:t>, D. W., &amp; </a:t>
            </a:r>
            <a:r>
              <a:rPr lang="en-US" sz="1000" dirty="0" err="1"/>
              <a:t>Sonbol</a:t>
            </a:r>
            <a:r>
              <a:rPr lang="en-US" sz="1000" dirty="0"/>
              <a:t>, M. B. (2019). Causes of death after breast     </a:t>
            </a:r>
          </a:p>
          <a:p>
            <a:pPr marL="0" indent="0">
              <a:buNone/>
            </a:pPr>
            <a:r>
              <a:rPr lang="en-US" sz="1000" dirty="0"/>
              <a:t>     cancer diagnosis: A US population-based analysis. </a:t>
            </a:r>
            <a:r>
              <a:rPr lang="en-US" sz="1000" i="1" dirty="0"/>
              <a:t>Cancer, 126</a:t>
            </a:r>
            <a:r>
              <a:rPr lang="en-US" sz="1000" dirty="0"/>
              <a:t>(7), 1559-1567. doi: 10.1002/cncr.32648. </a:t>
            </a:r>
          </a:p>
          <a:p>
            <a:pPr marL="0" indent="0">
              <a:buNone/>
            </a:pPr>
            <a:r>
              <a:rPr lang="en-US" sz="1000" dirty="0"/>
              <a:t>American Cancer Society (</a:t>
            </a:r>
            <a:r>
              <a:rPr lang="en-US" sz="1000" dirty="0" err="1"/>
              <a:t>n.d.</a:t>
            </a:r>
            <a:r>
              <a:rPr lang="en-US" sz="1000" dirty="0"/>
              <a:t>). </a:t>
            </a:r>
            <a:r>
              <a:rPr lang="en-US" sz="1000" i="1" dirty="0"/>
              <a:t>Alcohol Use and Cancer</a:t>
            </a:r>
            <a:r>
              <a:rPr lang="en-US" sz="1000" dirty="0"/>
              <a:t>. Retrieved from: </a:t>
            </a:r>
            <a:r>
              <a:rPr lang="en-US" sz="1000" dirty="0">
                <a:hlinkClick r:id="rId2"/>
              </a:rPr>
              <a:t>https://www.cancer.org/cancer/cancer-causes/diet-physical-</a:t>
            </a:r>
            <a:endParaRPr lang="en-US" sz="1000" dirty="0"/>
          </a:p>
          <a:p>
            <a:pPr marL="0" indent="228600">
              <a:buNone/>
            </a:pPr>
            <a:r>
              <a:rPr lang="en-US" sz="1000" dirty="0"/>
              <a:t>activity/alcohol-use-and-cancer.html</a:t>
            </a:r>
          </a:p>
          <a:p>
            <a:pPr marL="0" indent="0">
              <a:buNone/>
            </a:pPr>
            <a:r>
              <a:rPr lang="en-US" sz="1000" dirty="0"/>
              <a:t>American Cancer Society. (2019). </a:t>
            </a:r>
            <a:r>
              <a:rPr lang="en-US" sz="1000" i="1" dirty="0"/>
              <a:t>Cancer Treatment &amp; Survivorship Facts &amp; Figures 2019-2021</a:t>
            </a:r>
            <a:r>
              <a:rPr lang="en-US" sz="1000" dirty="0"/>
              <a:t>. Retrieved from   </a:t>
            </a:r>
          </a:p>
          <a:p>
            <a:pPr marL="0" indent="0">
              <a:buNone/>
            </a:pPr>
            <a:r>
              <a:rPr lang="en-US" sz="1000" dirty="0"/>
              <a:t>     </a:t>
            </a:r>
            <a:r>
              <a:rPr lang="en-US" sz="1000" dirty="0">
                <a:hlinkClick r:id="rId3"/>
              </a:rPr>
              <a:t>https://www.cancer.org/research/cancer-facts-statistics/survivor-facts-figures.html</a:t>
            </a:r>
            <a:r>
              <a:rPr lang="en-US" sz="1000" dirty="0"/>
              <a:t>.</a:t>
            </a:r>
          </a:p>
          <a:p>
            <a:pPr marL="0" indent="0">
              <a:buNone/>
            </a:pPr>
            <a:r>
              <a:rPr lang="en-US" sz="1000" dirty="0"/>
              <a:t>American Cancer Society. (2021). </a:t>
            </a:r>
            <a:r>
              <a:rPr lang="en-US" sz="1000" i="1" dirty="0"/>
              <a:t>COVID-19 vaccines in people with cancer</a:t>
            </a:r>
            <a:r>
              <a:rPr lang="en-US" sz="1000" dirty="0"/>
              <a:t>. Retrieved from </a:t>
            </a:r>
          </a:p>
          <a:p>
            <a:pPr marL="0" indent="0">
              <a:buNone/>
            </a:pPr>
            <a:r>
              <a:rPr lang="en-US" sz="1000" dirty="0"/>
              <a:t>     </a:t>
            </a:r>
            <a:r>
              <a:rPr lang="en-US" sz="1000" dirty="0">
                <a:hlinkClick r:id="rId4"/>
              </a:rPr>
              <a:t>https://www.cancer.org/treatment/treatments-and-side-effects/physical-side-effects/low-blood-counts/infections/covid-19-vaccines-in-people-</a:t>
            </a:r>
            <a:r>
              <a:rPr lang="en-US" sz="1000" dirty="0"/>
              <a:t>   </a:t>
            </a:r>
          </a:p>
          <a:p>
            <a:pPr marL="0" indent="0">
              <a:buNone/>
            </a:pPr>
            <a:r>
              <a:rPr lang="en-US" sz="1000" dirty="0"/>
              <a:t>     </a:t>
            </a:r>
            <a:r>
              <a:rPr lang="en-US" sz="1000" dirty="0">
                <a:hlinkClick r:id="rId5"/>
              </a:rPr>
              <a:t>with-cancer.html</a:t>
            </a:r>
            <a:r>
              <a:rPr lang="en-US" sz="1000" dirty="0"/>
              <a:t>. </a:t>
            </a:r>
          </a:p>
          <a:p>
            <a:pPr marL="0" indent="0">
              <a:buNone/>
            </a:pPr>
            <a:r>
              <a:rPr lang="en-US" sz="1000" dirty="0"/>
              <a:t>American Cancer Society. (2020). </a:t>
            </a:r>
            <a:r>
              <a:rPr lang="en-US" sz="1000" i="1" dirty="0"/>
              <a:t>How cancer and cancer treatment can affect sexuality</a:t>
            </a:r>
            <a:r>
              <a:rPr lang="en-US" sz="1000" dirty="0"/>
              <a:t>. Retrieved from  </a:t>
            </a:r>
          </a:p>
          <a:p>
            <a:pPr marL="0" indent="0">
              <a:buNone/>
            </a:pPr>
            <a:r>
              <a:rPr lang="en-US" sz="1000" dirty="0"/>
              <a:t>     </a:t>
            </a:r>
            <a:r>
              <a:rPr lang="en-US" sz="1000" dirty="0">
                <a:hlinkClick r:id="rId6"/>
              </a:rPr>
              <a:t>https://www.cancer.org/treatment/treatments-and-side-effects/physical-side-effects/fertility-and-sexual-side-effects/how-cancer-affects-</a:t>
            </a:r>
            <a:endParaRPr lang="en-US" sz="1000" dirty="0"/>
          </a:p>
          <a:p>
            <a:pPr marL="0" indent="0">
              <a:buNone/>
            </a:pPr>
            <a:r>
              <a:rPr lang="en-US" sz="1000" dirty="0"/>
              <a:t>     </a:t>
            </a:r>
            <a:r>
              <a:rPr lang="en-US" sz="1000" dirty="0">
                <a:hlinkClick r:id="rId6"/>
              </a:rPr>
              <a:t>sexuality.html</a:t>
            </a:r>
            <a:r>
              <a:rPr lang="en-US" sz="1000" dirty="0"/>
              <a:t>. </a:t>
            </a:r>
          </a:p>
          <a:p>
            <a:pPr marL="0" indent="0">
              <a:buNone/>
            </a:pPr>
            <a:r>
              <a:rPr lang="en-US" sz="1000" dirty="0"/>
              <a:t>American Cancer Society. (n.d.). </a:t>
            </a:r>
            <a:r>
              <a:rPr lang="en-US" sz="1000" i="1" dirty="0"/>
              <a:t>Second cancers</a:t>
            </a:r>
            <a:r>
              <a:rPr lang="en-US" sz="1000" dirty="0"/>
              <a:t>. Retrieved from </a:t>
            </a:r>
            <a:r>
              <a:rPr lang="en-US" sz="1000" dirty="0">
                <a:hlinkClick r:id="rId7"/>
              </a:rPr>
              <a:t>https://www.cancer.org/treatment/treatments-and-side-effects/physical-side-</a:t>
            </a:r>
            <a:endParaRPr lang="en-US" sz="1000" dirty="0"/>
          </a:p>
          <a:p>
            <a:pPr marL="0" indent="0">
              <a:buNone/>
            </a:pPr>
            <a:r>
              <a:rPr lang="en-US" sz="1000" dirty="0"/>
              <a:t>     </a:t>
            </a:r>
            <a:r>
              <a:rPr lang="en-US" sz="1000" dirty="0">
                <a:hlinkClick r:id="rId7"/>
              </a:rPr>
              <a:t>effects/second-cancers-in-</a:t>
            </a:r>
            <a:r>
              <a:rPr lang="en-US" sz="1000" dirty="0" err="1">
                <a:hlinkClick r:id="rId7"/>
              </a:rPr>
              <a:t>adults.html</a:t>
            </a:r>
            <a:r>
              <a:rPr lang="en-US" sz="1000" dirty="0"/>
              <a:t> </a:t>
            </a:r>
          </a:p>
          <a:p>
            <a:pPr marL="0" indent="0">
              <a:buNone/>
            </a:pPr>
            <a:r>
              <a:rPr lang="en-US" sz="1000" dirty="0"/>
              <a:t>American College of Sports Medicine. (2019). </a:t>
            </a:r>
            <a:r>
              <a:rPr lang="en-US" sz="1000" i="1" dirty="0"/>
              <a:t>New infographic available: Exercise guidelines for cancer patients and survivors</a:t>
            </a:r>
            <a:r>
              <a:rPr lang="en-US" sz="1000" dirty="0"/>
              <a:t>. Retrieved from </a:t>
            </a:r>
          </a:p>
          <a:p>
            <a:pPr marL="0" indent="0">
              <a:buNone/>
            </a:pPr>
            <a:r>
              <a:rPr lang="en-US" sz="1000" dirty="0"/>
              <a:t>     </a:t>
            </a:r>
            <a:r>
              <a:rPr lang="en-US" sz="1000" dirty="0">
                <a:hlinkClick r:id="rId8"/>
              </a:rPr>
              <a:t>https://www.acsm.org/read-research/newsroom/news-releases/news-detail/2019/11/27/new-infographic-available-exercise-guidelines-</a:t>
            </a:r>
            <a:endParaRPr lang="en-US" sz="1000" dirty="0"/>
          </a:p>
          <a:p>
            <a:pPr marL="0" indent="0">
              <a:buNone/>
            </a:pPr>
            <a:r>
              <a:rPr lang="en-US" sz="1000" dirty="0"/>
              <a:t>     </a:t>
            </a:r>
            <a:r>
              <a:rPr lang="en-US" sz="1000" dirty="0">
                <a:hlinkClick r:id="rId8"/>
              </a:rPr>
              <a:t>cancer-patients-survivors</a:t>
            </a:r>
            <a:r>
              <a:rPr lang="en-US" sz="1000" dirty="0"/>
              <a:t>. </a:t>
            </a:r>
          </a:p>
          <a:p>
            <a:pPr marL="0" indent="0">
              <a:buNone/>
            </a:pPr>
            <a:r>
              <a:rPr lang="en-US" sz="1000" dirty="0"/>
              <a:t>American Society of Clinical Oncology. (2014). </a:t>
            </a:r>
            <a:r>
              <a:rPr lang="en-US" sz="1000" i="1" dirty="0"/>
              <a:t>ASCO Guidelines</a:t>
            </a:r>
            <a:r>
              <a:rPr lang="en-US" sz="1000" dirty="0"/>
              <a:t>: </a:t>
            </a:r>
            <a:r>
              <a:rPr lang="en-US" sz="1000" i="1" dirty="0"/>
              <a:t>Screening, assessment, and care of anxiety and depressive symptoms in </a:t>
            </a:r>
          </a:p>
          <a:p>
            <a:pPr marL="0" indent="0">
              <a:buNone/>
            </a:pPr>
            <a:r>
              <a:rPr lang="en-US" sz="1000" i="1" dirty="0"/>
              <a:t>     adults with cancer</a:t>
            </a:r>
            <a:r>
              <a:rPr lang="en-US" sz="1000" dirty="0"/>
              <a:t>. </a:t>
            </a:r>
            <a:r>
              <a:rPr lang="en-US" sz="1000" dirty="0">
                <a:hlinkClick r:id="rId9"/>
              </a:rPr>
              <a:t>https://www.asco.org/sites/new-www.asco.org/files/content-files/practice-and-guidelines/documents/depression-anxiety-</a:t>
            </a:r>
            <a:endParaRPr lang="en-US" sz="1000" dirty="0"/>
          </a:p>
          <a:p>
            <a:pPr marL="0" indent="0">
              <a:buNone/>
            </a:pPr>
            <a:r>
              <a:rPr lang="en-US" sz="1000" dirty="0"/>
              <a:t>     </a:t>
            </a:r>
            <a:r>
              <a:rPr lang="en-US" sz="1000" dirty="0">
                <a:hlinkClick r:id="rId9"/>
              </a:rPr>
              <a:t>summary-of-recs-table</a:t>
            </a:r>
            <a:r>
              <a:rPr lang="en-US" sz="1000" i="1" dirty="0">
                <a:hlinkClick r:id="rId9"/>
              </a:rPr>
              <a:t>.pdf</a:t>
            </a:r>
            <a:r>
              <a:rPr lang="en-US" sz="1000" i="1" dirty="0"/>
              <a:t> </a:t>
            </a:r>
          </a:p>
          <a:p>
            <a:pPr marL="0" indent="0">
              <a:buNone/>
            </a:pPr>
            <a:r>
              <a:rPr lang="en-US" sz="1000" dirty="0"/>
              <a:t>American Urological Association. (2018). </a:t>
            </a:r>
            <a:r>
              <a:rPr lang="en-US" sz="1000" i="1" dirty="0"/>
              <a:t>Erectile dysfunction: AUA guideline (2018). </a:t>
            </a:r>
            <a:r>
              <a:rPr lang="en-US" sz="1000" dirty="0">
                <a:hlinkClick r:id="rId10"/>
              </a:rPr>
              <a:t>https://www.auanet.org/guidelines/erectile-dysfunction-</a:t>
            </a:r>
            <a:endParaRPr lang="en-US" sz="1000" dirty="0"/>
          </a:p>
          <a:p>
            <a:pPr marL="0" indent="0">
              <a:buNone/>
            </a:pPr>
            <a:r>
              <a:rPr lang="en-US" sz="1000" dirty="0"/>
              <a:t>     </a:t>
            </a:r>
            <a:r>
              <a:rPr lang="en-US" sz="1000" dirty="0">
                <a:hlinkClick r:id="rId10"/>
              </a:rPr>
              <a:t>(ed)-guideline</a:t>
            </a:r>
            <a:r>
              <a:rPr lang="en-US" sz="1000" dirty="0"/>
              <a:t>. </a:t>
            </a:r>
          </a:p>
        </p:txBody>
      </p:sp>
    </p:spTree>
    <p:extLst>
      <p:ext uri="{BB962C8B-B14F-4D97-AF65-F5344CB8AC3E}">
        <p14:creationId xmlns:p14="http://schemas.microsoft.com/office/powerpoint/2010/main" val="1013138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9178-294A-416A-8B38-E343650588A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B70F846-53AB-4239-A72E-A41225951986}"/>
              </a:ext>
            </a:extLst>
          </p:cNvPr>
          <p:cNvSpPr>
            <a:spLocks noGrp="1"/>
          </p:cNvSpPr>
          <p:nvPr>
            <p:ph idx="1"/>
          </p:nvPr>
        </p:nvSpPr>
        <p:spPr>
          <a:xfrm>
            <a:off x="457200" y="1371600"/>
            <a:ext cx="8229600" cy="3810000"/>
          </a:xfrm>
        </p:spPr>
        <p:txBody>
          <a:bodyPr>
            <a:noAutofit/>
          </a:bodyPr>
          <a:lstStyle/>
          <a:p>
            <a:pPr marL="0" indent="-457200">
              <a:buNone/>
            </a:pPr>
            <a:r>
              <a:rPr lang="en-US" sz="1000" dirty="0" err="1"/>
              <a:t>Ariza</a:t>
            </a:r>
            <a:r>
              <a:rPr lang="en-US" sz="1000" dirty="0"/>
              <a:t>-Heredia, E. J., &amp; </a:t>
            </a:r>
            <a:r>
              <a:rPr lang="en-US" sz="1000" dirty="0" err="1"/>
              <a:t>Chemaly</a:t>
            </a:r>
            <a:r>
              <a:rPr lang="en-US" sz="1000" dirty="0"/>
              <a:t>, R. F. (2015). Practical review of immunizations in adult patients with cancer. Human vaccines &amp;</a:t>
            </a:r>
          </a:p>
          <a:p>
            <a:pPr marL="0" indent="228600">
              <a:buNone/>
            </a:pPr>
            <a:r>
              <a:rPr lang="en-US" sz="1000" dirty="0" err="1"/>
              <a:t>immunotherapeutics</a:t>
            </a:r>
            <a:r>
              <a:rPr lang="en-US" sz="1000" dirty="0"/>
              <a:t>, 11(11), 2606–2614. https://doi.org/10.1080/21645515.2015.1062189</a:t>
            </a:r>
          </a:p>
          <a:p>
            <a:pPr marL="0" indent="0">
              <a:buNone/>
            </a:pPr>
            <a:r>
              <a:rPr lang="en-US" sz="1000" dirty="0"/>
              <a:t>Avgerinos, K., </a:t>
            </a:r>
            <a:r>
              <a:rPr lang="en-US" sz="1000" dirty="0" err="1"/>
              <a:t>Spyrou</a:t>
            </a:r>
            <a:r>
              <a:rPr lang="en-US" sz="1000" dirty="0"/>
              <a:t>, N., </a:t>
            </a:r>
            <a:r>
              <a:rPr lang="en-US" sz="1000" dirty="0" err="1"/>
              <a:t>Mantzoros</a:t>
            </a:r>
            <a:r>
              <a:rPr lang="en-US" sz="1000" dirty="0"/>
              <a:t>, C. S., &amp;  </a:t>
            </a:r>
            <a:r>
              <a:rPr lang="en-US" sz="1000" dirty="0" err="1"/>
              <a:t>Dalamaga</a:t>
            </a:r>
            <a:r>
              <a:rPr lang="en-US" sz="1000" dirty="0"/>
              <a:t>. (2019). Obesity and cancer risk: Emerging biological mechanisms and perspectives. </a:t>
            </a:r>
          </a:p>
          <a:p>
            <a:pPr marL="0" indent="0">
              <a:buNone/>
            </a:pPr>
            <a:r>
              <a:rPr lang="en-US" sz="1000" i="1" dirty="0"/>
              <a:t>     Metabolism, 92</a:t>
            </a:r>
            <a:r>
              <a:rPr lang="en-US" sz="1000" dirty="0"/>
              <a:t>, 121-135. doi: 10.1016/j.metabol.2018.11.001</a:t>
            </a:r>
          </a:p>
          <a:p>
            <a:pPr marL="0" indent="0">
              <a:buNone/>
            </a:pPr>
            <a:r>
              <a:rPr lang="en-US" sz="1000" dirty="0" err="1"/>
              <a:t>Bartula</a:t>
            </a:r>
            <a:r>
              <a:rPr lang="en-US" sz="1000" dirty="0"/>
              <a:t>, I. &amp; Sherman, K. A. (2013). Screening for sexual dysfunction in women diagnosed with breast cancer: Systemic review and </a:t>
            </a:r>
          </a:p>
          <a:p>
            <a:pPr marL="0" indent="0">
              <a:buNone/>
            </a:pPr>
            <a:r>
              <a:rPr lang="en-US" sz="1000" dirty="0"/>
              <a:t>     recommendations. </a:t>
            </a:r>
            <a:r>
              <a:rPr lang="en-US" sz="1000" i="1" dirty="0"/>
              <a:t>Breast Cancer Research and Treatment, 141</a:t>
            </a:r>
            <a:r>
              <a:rPr lang="en-US" sz="1000" dirty="0"/>
              <a:t>(2), 173-185. doi: 10.1007/s10549-013-2685-9. </a:t>
            </a:r>
          </a:p>
          <a:p>
            <a:pPr marL="0" indent="0">
              <a:buNone/>
            </a:pPr>
            <a:r>
              <a:rPr lang="en-US" sz="1000" dirty="0"/>
              <a:t>Borges, N., &amp; Kapadia, S. R. (2018, May 25). </a:t>
            </a:r>
            <a:r>
              <a:rPr lang="en-US" sz="1000" i="1" dirty="0"/>
              <a:t>Radiation-induced CAD: Incidence, diagnosis, and management outcome. </a:t>
            </a:r>
            <a:r>
              <a:rPr lang="en-US" sz="1000" dirty="0"/>
              <a:t>American College of </a:t>
            </a:r>
          </a:p>
          <a:p>
            <a:pPr marL="0" indent="0">
              <a:buNone/>
            </a:pPr>
            <a:r>
              <a:rPr lang="en-US" sz="1000" dirty="0"/>
              <a:t>     Cardiology. </a:t>
            </a:r>
            <a:r>
              <a:rPr lang="en-US" sz="1000" dirty="0">
                <a:hlinkClick r:id="rId2"/>
              </a:rPr>
              <a:t>https://www.acc.org/latest-in-cardiology/articles/2018/05/24/01/44/radiation-induced-</a:t>
            </a:r>
            <a:endParaRPr lang="en-US" sz="1000" dirty="0"/>
          </a:p>
          <a:p>
            <a:pPr marL="0" indent="0">
              <a:buNone/>
            </a:pPr>
            <a:r>
              <a:rPr lang="en-US" sz="1000" dirty="0"/>
              <a:t>     </a:t>
            </a:r>
            <a:r>
              <a:rPr lang="en-US" sz="1000" dirty="0">
                <a:hlinkClick r:id="rId2"/>
              </a:rPr>
              <a:t>cad#:~:text=Risk%20factors%20for%20radiation%2Dinduced,lack%20of%20cardiac%20shielding%20techniques</a:t>
            </a:r>
            <a:endParaRPr lang="en-US" sz="1000" dirty="0"/>
          </a:p>
          <a:p>
            <a:pPr marL="0" indent="0">
              <a:buNone/>
            </a:pPr>
            <a:r>
              <a:rPr lang="en-US" sz="1000" dirty="0"/>
              <a:t>Cancer Treatment Centers of America. (2020). Continued smoking may affect cancer patients’ treatments, symptoms and side effects. </a:t>
            </a:r>
          </a:p>
          <a:p>
            <a:pPr marL="0" indent="0">
              <a:buNone/>
            </a:pPr>
            <a:r>
              <a:rPr lang="en-US" sz="1000" dirty="0"/>
              <a:t>     Retrieved from </a:t>
            </a:r>
            <a:r>
              <a:rPr lang="en-US" sz="1000" dirty="0">
                <a:hlinkClick r:id="rId3"/>
              </a:rPr>
              <a:t>https://www.cancercenter.com/community/blog/2020/11/cancer-patients-smoking</a:t>
            </a:r>
            <a:r>
              <a:rPr lang="en-US" sz="1000" dirty="0"/>
              <a:t>. </a:t>
            </a:r>
          </a:p>
          <a:p>
            <a:pPr marL="0" indent="0">
              <a:buNone/>
            </a:pPr>
            <a:r>
              <a:rPr lang="en-US" sz="1000" dirty="0"/>
              <a:t>Centers for Disease Control and Prevention. (2014). Planning and Implementing Screening and Brief Intervention for Risky Alcohol Use: A Step</a:t>
            </a:r>
          </a:p>
          <a:p>
            <a:pPr marL="0" indent="228600">
              <a:buNone/>
            </a:pPr>
            <a:r>
              <a:rPr lang="en-US" sz="1000" dirty="0"/>
              <a:t>by-Step Guide for Primary Care Practices. Retrieved from:</a:t>
            </a:r>
          </a:p>
          <a:p>
            <a:pPr marL="0" indent="228600">
              <a:buNone/>
            </a:pPr>
            <a:r>
              <a:rPr lang="en-US" sz="1000" dirty="0">
                <a:hlinkClick r:id="rId4"/>
              </a:rPr>
              <a:t>https://www.cdc.gov/ncbddd/fasd/documents/AlcoholSBIImplementationGuide.pdf</a:t>
            </a:r>
            <a:r>
              <a:rPr lang="en-US" sz="1000" dirty="0"/>
              <a:t> </a:t>
            </a:r>
          </a:p>
          <a:p>
            <a:pPr marL="0" indent="0">
              <a:buNone/>
            </a:pPr>
            <a:r>
              <a:rPr lang="en-US" sz="1000" dirty="0"/>
              <a:t>Chen, W. Y., Rosner, B., Hankinson, S. E., Colditz, G. A., &amp; Willett, W. C. (2011). Moderate alcohol consumption during adult life, drinking </a:t>
            </a:r>
          </a:p>
          <a:p>
            <a:pPr marL="0" indent="0">
              <a:buNone/>
            </a:pPr>
            <a:r>
              <a:rPr lang="en-US" sz="1000" dirty="0"/>
              <a:t>     patterns, and breast cancer. </a:t>
            </a:r>
            <a:r>
              <a:rPr lang="en-US" sz="1000" i="1" dirty="0"/>
              <a:t>JAMA, 306</a:t>
            </a:r>
            <a:r>
              <a:rPr lang="en-US" sz="1000" dirty="0"/>
              <a:t>(17), 1884-1890. doi: 10.1001/jama.2011.1590. </a:t>
            </a:r>
          </a:p>
          <a:p>
            <a:pPr marL="0" indent="0">
              <a:buNone/>
            </a:pPr>
            <a:r>
              <a:rPr lang="en-US" sz="1000" dirty="0" err="1"/>
              <a:t>Eng</a:t>
            </a:r>
            <a:r>
              <a:rPr lang="en-US" sz="1000" dirty="0"/>
              <a:t>, L., Pringle, D., </a:t>
            </a:r>
            <a:r>
              <a:rPr lang="en-US" sz="1000" dirty="0" err="1"/>
              <a:t>Su</a:t>
            </a:r>
            <a:r>
              <a:rPr lang="en-US" sz="1000" dirty="0"/>
              <a:t>, J., </a:t>
            </a:r>
            <a:r>
              <a:rPr lang="en-US" sz="1000" dirty="0" err="1"/>
              <a:t>Espin</a:t>
            </a:r>
            <a:r>
              <a:rPr lang="en-US" sz="1000" dirty="0"/>
              <a:t>-Garcia, O., </a:t>
            </a:r>
            <a:r>
              <a:rPr lang="en-US" sz="1000" dirty="0" err="1"/>
              <a:t>Niu</a:t>
            </a:r>
            <a:r>
              <a:rPr lang="en-US" sz="1000" dirty="0"/>
              <a:t>, C., Mahler., M., … &amp; Liu, G. (2018). Patterns, perceptions and their association with changes  </a:t>
            </a:r>
          </a:p>
          <a:p>
            <a:pPr marL="0" indent="0">
              <a:buNone/>
            </a:pPr>
            <a:r>
              <a:rPr lang="en-US" sz="1000" dirty="0"/>
              <a:t>     in alcohol consumption in cancer survivors. </a:t>
            </a:r>
            <a:r>
              <a:rPr lang="en-US" sz="1000" i="1" dirty="0"/>
              <a:t>European Journal of Cancer Care, 28</a:t>
            </a:r>
            <a:r>
              <a:rPr lang="en-US" sz="1000" dirty="0"/>
              <a:t>(1), e12933. </a:t>
            </a:r>
          </a:p>
          <a:p>
            <a:pPr marL="0" indent="0">
              <a:buNone/>
            </a:pPr>
            <a:r>
              <a:rPr lang="en-US" sz="1000" dirty="0"/>
              <a:t>     doi: https://doi-org.proxygw.wrlc.org/10.1111/ecc.12933.</a:t>
            </a:r>
          </a:p>
          <a:p>
            <a:pPr marL="0" indent="0">
              <a:buNone/>
            </a:pPr>
            <a:r>
              <a:rPr lang="en-US" sz="1000" dirty="0" err="1"/>
              <a:t>Friedenreich</a:t>
            </a:r>
            <a:r>
              <a:rPr lang="en-US" sz="1000" dirty="0"/>
              <a:t>, C. M., Stone, C. R. Cheung, W. Y., &amp; Hayes, S. C. (2020). Physical activity and mortality in cancer survivors: A systematic review </a:t>
            </a:r>
          </a:p>
          <a:p>
            <a:pPr marL="0" indent="0">
              <a:buNone/>
            </a:pPr>
            <a:r>
              <a:rPr lang="en-US" sz="1000" dirty="0"/>
              <a:t>      and meta-analysis. </a:t>
            </a:r>
            <a:r>
              <a:rPr lang="en-US" sz="1000" i="1" dirty="0"/>
              <a:t>Journal of the National Institute Cancer Spectrum, 4</a:t>
            </a:r>
            <a:r>
              <a:rPr lang="en-US" sz="1000" dirty="0"/>
              <a:t>(1). doi: https://doi.org/10.1093/jncics/pkz080. </a:t>
            </a:r>
          </a:p>
          <a:p>
            <a:pPr marL="0" indent="0">
              <a:buNone/>
            </a:pPr>
            <a:endParaRPr lang="en-US" sz="1000" dirty="0"/>
          </a:p>
        </p:txBody>
      </p:sp>
    </p:spTree>
    <p:extLst>
      <p:ext uri="{BB962C8B-B14F-4D97-AF65-F5344CB8AC3E}">
        <p14:creationId xmlns:p14="http://schemas.microsoft.com/office/powerpoint/2010/main" val="2647942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38CB-86AC-4321-BED6-045FFA65E3CA}"/>
              </a:ext>
            </a:extLst>
          </p:cNvPr>
          <p:cNvSpPr>
            <a:spLocks noGrp="1"/>
          </p:cNvSpPr>
          <p:nvPr>
            <p:ph type="title"/>
          </p:nvPr>
        </p:nvSpPr>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D5ADB8AD-7C36-4EF8-B8E1-F8AE77D09D05}"/>
              </a:ext>
            </a:extLst>
          </p:cNvPr>
          <p:cNvSpPr>
            <a:spLocks noGrp="1"/>
          </p:cNvSpPr>
          <p:nvPr>
            <p:ph idx="1"/>
          </p:nvPr>
        </p:nvSpPr>
        <p:spPr>
          <a:xfrm>
            <a:off x="457200" y="1295400"/>
            <a:ext cx="8229600" cy="4419600"/>
          </a:xfrm>
        </p:spPr>
        <p:txBody>
          <a:bodyPr>
            <a:noAutofit/>
          </a:bodyPr>
          <a:lstStyle/>
          <a:p>
            <a:pPr marL="0" indent="0">
              <a:buNone/>
            </a:pPr>
            <a:r>
              <a:rPr lang="en-US" sz="1000" dirty="0"/>
              <a:t>Joly, F., Lange, M., Dos Santos, M., Vaz-Luis, I., &amp; Di Meglio, A. (2019). Long-term fatigue and cognitive disorders in breast cancer survivors. </a:t>
            </a:r>
          </a:p>
          <a:p>
            <a:pPr marL="0" indent="0">
              <a:buNone/>
            </a:pPr>
            <a:r>
              <a:rPr lang="en-US" sz="1000" dirty="0"/>
              <a:t>     Cancers, 11(12). doi: 10.3390/cancers11121896.</a:t>
            </a:r>
          </a:p>
          <a:p>
            <a:pPr marL="0" indent="0">
              <a:buNone/>
            </a:pPr>
            <a:r>
              <a:rPr lang="en-US" sz="1000" dirty="0" err="1"/>
              <a:t>Lenihan</a:t>
            </a:r>
            <a:r>
              <a:rPr lang="en-US" sz="1000" dirty="0"/>
              <a:t>, D. J., &amp; Cardinale, D. M. (2012). Late cardiac effects of cancer treatment. </a:t>
            </a:r>
            <a:r>
              <a:rPr lang="en-US" sz="1000" i="1" dirty="0"/>
              <a:t>Journal of Clinical Oncology, 30</a:t>
            </a:r>
            <a:r>
              <a:rPr lang="en-US" sz="1000" dirty="0"/>
              <a:t>(30), 3657-3664. </a:t>
            </a:r>
          </a:p>
          <a:p>
            <a:pPr marL="0" indent="0">
              <a:buNone/>
            </a:pPr>
            <a:r>
              <a:rPr lang="en-US" sz="1000" dirty="0"/>
              <a:t>     doi: 10.1200/JCO.2012.45.2938. </a:t>
            </a:r>
          </a:p>
          <a:p>
            <a:pPr marL="0" indent="0">
              <a:buNone/>
            </a:pPr>
            <a:r>
              <a:rPr lang="en-US" sz="1000" dirty="0"/>
              <a:t>MD Anderson Cancer Center. (n.d.). </a:t>
            </a:r>
            <a:r>
              <a:rPr lang="en-US" sz="1000" i="1" dirty="0"/>
              <a:t>Bone health and cancer treatment</a:t>
            </a:r>
            <a:r>
              <a:rPr lang="en-US" sz="1000" dirty="0"/>
              <a:t>. Retrieved from </a:t>
            </a:r>
            <a:r>
              <a:rPr lang="en-US" sz="1000" dirty="0">
                <a:hlinkClick r:id="rId2"/>
              </a:rPr>
              <a:t>https://www.mdanderson.org/patients-family/diagnosis-</a:t>
            </a:r>
            <a:endParaRPr lang="en-US" sz="1000" dirty="0"/>
          </a:p>
          <a:p>
            <a:pPr marL="0" indent="0">
              <a:buNone/>
            </a:pPr>
            <a:r>
              <a:rPr lang="en-US" sz="1000" dirty="0"/>
              <a:t>     </a:t>
            </a:r>
            <a:r>
              <a:rPr lang="en-US" sz="1000" dirty="0">
                <a:hlinkClick r:id="rId3"/>
              </a:rPr>
              <a:t>treatment/emotional-physical-effects/bone-health.html </a:t>
            </a:r>
            <a:endParaRPr lang="en-US" sz="1000" dirty="0"/>
          </a:p>
          <a:p>
            <a:pPr marL="0" indent="0">
              <a:buNone/>
            </a:pPr>
            <a:r>
              <a:rPr lang="en-US" sz="1000" dirty="0"/>
              <a:t>National Cancer Institute. (2018). </a:t>
            </a:r>
            <a:r>
              <a:rPr lang="en-US" sz="1000" i="1" dirty="0"/>
              <a:t>Alcohol and cancer risk</a:t>
            </a:r>
            <a:r>
              <a:rPr lang="en-US" sz="1000" dirty="0"/>
              <a:t>. Retrieved from </a:t>
            </a:r>
            <a:r>
              <a:rPr lang="en-US" sz="1000" dirty="0">
                <a:hlinkClick r:id="rId4"/>
              </a:rPr>
              <a:t>https://www.cancer.gov/about-cancer/causes-</a:t>
            </a:r>
            <a:endParaRPr lang="en-US" sz="1000" dirty="0"/>
          </a:p>
          <a:p>
            <a:pPr marL="0" indent="0">
              <a:buNone/>
            </a:pPr>
            <a:r>
              <a:rPr lang="en-US" sz="1000" dirty="0"/>
              <a:t>     </a:t>
            </a:r>
            <a:r>
              <a:rPr lang="en-US" sz="1000" dirty="0">
                <a:hlinkClick r:id="rId4"/>
              </a:rPr>
              <a:t>prevention/risk/alcohol/alcohol-fact-sheet</a:t>
            </a:r>
            <a:r>
              <a:rPr lang="en-US" sz="1000" dirty="0"/>
              <a:t>. </a:t>
            </a:r>
          </a:p>
          <a:p>
            <a:pPr marL="0" indent="0">
              <a:buNone/>
            </a:pPr>
            <a:r>
              <a:rPr lang="en-US" sz="1000" dirty="0"/>
              <a:t>National Cancer Institute. (2020). Cancer Statistics. Retrieved from </a:t>
            </a:r>
            <a:r>
              <a:rPr lang="en-US" sz="1000" dirty="0">
                <a:hlinkClick r:id="rId5"/>
              </a:rPr>
              <a:t>https://www.cancer.gov/about-</a:t>
            </a:r>
            <a:endParaRPr lang="en-US" sz="1000" dirty="0"/>
          </a:p>
          <a:p>
            <a:pPr marL="0" indent="0">
              <a:buNone/>
            </a:pPr>
            <a:r>
              <a:rPr lang="en-US" sz="1000" dirty="0"/>
              <a:t>     </a:t>
            </a:r>
            <a:r>
              <a:rPr lang="en-US" sz="1000" dirty="0">
                <a:hlinkClick r:id="rId5"/>
              </a:rPr>
              <a:t>cancer/understanding/statistics#:~:text=As%20of%20January%202019%2C%20there,to%2022.2%20million%20by%202030</a:t>
            </a:r>
            <a:endParaRPr lang="en-US" sz="1000" dirty="0"/>
          </a:p>
          <a:p>
            <a:pPr marL="0" indent="-457200">
              <a:buNone/>
            </a:pPr>
            <a:r>
              <a:rPr lang="en-US" sz="1000" dirty="0"/>
              <a:t>National Comprehensive Cancer Network. (2020). Guidelines for Patients Distress During Cancer Care. Retrieved from </a:t>
            </a:r>
            <a:endParaRPr lang="en-US" sz="1000" dirty="0">
              <a:cs typeface="Arial"/>
            </a:endParaRPr>
          </a:p>
          <a:p>
            <a:pPr marL="219456" indent="0">
              <a:buNone/>
            </a:pPr>
            <a:r>
              <a:rPr lang="en-US" sz="1000" dirty="0">
                <a:hlinkClick r:id="rId6"/>
              </a:rPr>
              <a:t>https://www.nccn.org/patients/guidelines/content/PDF/distress-patient.pdf</a:t>
            </a:r>
            <a:r>
              <a:rPr lang="en-US" sz="1000" dirty="0"/>
              <a:t> </a:t>
            </a:r>
            <a:r>
              <a:rPr lang="en-US" sz="1000" dirty="0">
                <a:ea typeface="+mn-lt"/>
                <a:cs typeface="+mn-lt"/>
              </a:rPr>
              <a:t>Referenced with permission from the NCCN Clinical Practice   Guidelines in Oncology (NCCN Guidelines®) for Distress Management V.2.2021. © National Comprehensive Cancer Network, Inc. 2021.  All rights reserved.  Accessed [May 21, 2021].  To view the most recent and complete version of the guideline, go online to NCCN.org. NCCN makes no warranties of any kind whatsoever regarding their content, use or application and disclaims any responsibility for their application or use in any way.</a:t>
            </a:r>
          </a:p>
          <a:p>
            <a:pPr marL="0" indent="0">
              <a:buNone/>
            </a:pPr>
            <a:r>
              <a:rPr lang="en-US" sz="1000" dirty="0">
                <a:cs typeface="Arial"/>
              </a:rPr>
              <a:t>National Comprehensive Cancer Network. (2021). Guidelines for Smoking Cessation. Retrieved from </a:t>
            </a:r>
          </a:p>
          <a:p>
            <a:pPr marL="219456" indent="0">
              <a:buNone/>
            </a:pPr>
            <a:r>
              <a:rPr lang="en-US" sz="1000" dirty="0">
                <a:ea typeface="+mn-lt"/>
                <a:cs typeface="+mn-lt"/>
                <a:hlinkClick r:id="rId7"/>
              </a:rPr>
              <a:t>https://www.nccn.org/guidelines/guidelines-detail?category=3&amp;id=1463</a:t>
            </a:r>
            <a:r>
              <a:rPr lang="en-US" sz="1000" dirty="0">
                <a:ea typeface="+mn-lt"/>
                <a:cs typeface="+mn-lt"/>
              </a:rPr>
              <a:t>. Referenced with permission from the NCCN Clinical Practice Guidelines in Oncology (NCCN Guidelines®) for Smoking Cessation Guideline V.2.2019. © National Comprehensive Cancer Network, Inc. 2019.  All rights reserved.  Accessed [May 21, 2021].  To view the most recent and complete version of the guideline, go online to NCCN.org. NCCN makes no warranties of any kind whatsoever regarding their content, use or application and disclaims any responsibility for their application or use in any way.</a:t>
            </a:r>
            <a:endParaRPr lang="en-US" sz="1000" dirty="0">
              <a:cs typeface="Arial"/>
            </a:endParaRPr>
          </a:p>
          <a:p>
            <a:pPr marL="219456" indent="0">
              <a:buNone/>
            </a:pPr>
            <a:endParaRPr lang="en-US" sz="1000" dirty="0">
              <a:ea typeface="+mn-lt"/>
              <a:cs typeface="+mn-lt"/>
            </a:endParaRPr>
          </a:p>
          <a:p>
            <a:pPr marL="0" indent="0">
              <a:buNone/>
            </a:pPr>
            <a:endParaRPr lang="en-US" sz="1000" dirty="0">
              <a:ea typeface="+mn-lt"/>
              <a:cs typeface="+mn-lt"/>
            </a:endParaRPr>
          </a:p>
          <a:p>
            <a:pPr marL="0" indent="0">
              <a:buNone/>
            </a:pPr>
            <a:endParaRPr lang="en-US" sz="1000" dirty="0">
              <a:ea typeface="+mn-lt"/>
              <a:cs typeface="+mn-lt"/>
            </a:endParaRPr>
          </a:p>
          <a:p>
            <a:pPr marL="0" indent="0">
              <a:buNone/>
            </a:pPr>
            <a:endParaRPr lang="en-US" sz="1000" dirty="0"/>
          </a:p>
        </p:txBody>
      </p:sp>
    </p:spTree>
    <p:extLst>
      <p:ext uri="{BB962C8B-B14F-4D97-AF65-F5344CB8AC3E}">
        <p14:creationId xmlns:p14="http://schemas.microsoft.com/office/powerpoint/2010/main" val="2603897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71F-0DEA-4BBF-A2ED-A9B2F6CA07B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CE364BF-973E-4001-BBF4-CA169B0F3ED9}"/>
              </a:ext>
            </a:extLst>
          </p:cNvPr>
          <p:cNvSpPr>
            <a:spLocks noGrp="1"/>
          </p:cNvSpPr>
          <p:nvPr>
            <p:ph idx="1"/>
          </p:nvPr>
        </p:nvSpPr>
        <p:spPr>
          <a:xfrm>
            <a:off x="457200" y="1367925"/>
            <a:ext cx="8229600" cy="3810000"/>
          </a:xfrm>
        </p:spPr>
        <p:txBody>
          <a:bodyPr vert="horz" wrap="square" lIns="91440" tIns="45720" rIns="91440" bIns="45720" numCol="1" anchor="t" anchorCtr="0" compatLnSpc="1">
            <a:prstTxWarp prst="textNoShape">
              <a:avLst/>
            </a:prstTxWarp>
            <a:noAutofit/>
          </a:bodyPr>
          <a:lstStyle/>
          <a:p>
            <a:pPr marL="0" indent="0">
              <a:buNone/>
            </a:pPr>
            <a:r>
              <a:rPr lang="en-US" sz="1000" dirty="0">
                <a:cs typeface="Arial"/>
              </a:rPr>
              <a:t>National Comprehensive Cancer Network. (2021). Guidelines for Survivorship. Retrieved from</a:t>
            </a:r>
          </a:p>
          <a:p>
            <a:pPr marL="219456" indent="0">
              <a:buNone/>
            </a:pPr>
            <a:r>
              <a:rPr lang="en-US" sz="1000" dirty="0">
                <a:ea typeface="+mn-lt"/>
                <a:cs typeface="+mn-lt"/>
                <a:hlinkClick r:id="rId2"/>
              </a:rPr>
              <a:t>https://www.nccn.org/guidelines/guidelines-detail?category=3&amp;id=1466</a:t>
            </a:r>
            <a:r>
              <a:rPr lang="en-US" sz="1000" dirty="0">
                <a:ea typeface="+mn-lt"/>
                <a:cs typeface="+mn-lt"/>
              </a:rPr>
              <a:t>. Referenced with permission from the NCCN Clinical Practice Guidelines in Oncology (NCCN Guidelines®) © National Comprehensive Cancer Network, Inc. 2019.  All rights reserved.  Accessed [May 21, 2021].  To view the most recent and complete version of the guideline, go online to NCCN.org. NCCN makes no warranties of any kind whatsoever regarding their content, use or application and disclaims any responsibility for their application or use in any way. </a:t>
            </a:r>
            <a:endParaRPr lang="en-US" sz="1000" dirty="0">
              <a:cs typeface="Arial"/>
            </a:endParaRPr>
          </a:p>
          <a:p>
            <a:pPr marL="0" indent="0">
              <a:buNone/>
            </a:pPr>
            <a:r>
              <a:rPr lang="en-US" sz="1000" dirty="0">
                <a:cs typeface="Arial"/>
              </a:rPr>
              <a:t>National Comprehensive Cancer Network. (2020). Survivorship care for cancer-related late and long-term effects. Retrieved from</a:t>
            </a:r>
            <a:endParaRPr lang="en-US" sz="1000" dirty="0"/>
          </a:p>
          <a:p>
            <a:pPr marL="219456" indent="0">
              <a:buNone/>
            </a:pPr>
            <a:r>
              <a:rPr lang="en-US" sz="1000" dirty="0">
                <a:ea typeface="+mn-lt"/>
                <a:cs typeface="+mn-lt"/>
                <a:hlinkClick r:id="rId3"/>
              </a:rPr>
              <a:t>https://www.nccn.org/patients/guidelines/content/PDF/survivorship-crl-patient.pdf</a:t>
            </a:r>
            <a:r>
              <a:rPr lang="en-US" sz="1000" dirty="0">
                <a:ea typeface="+mn-lt"/>
                <a:cs typeface="+mn-lt"/>
              </a:rPr>
              <a:t>. Referenced with permission from the NCCN Clinical Practice Guidelines in Oncology (NCCN Guidelines®) for Survivorship V.1.2021. © National Comprehensive Cancer Network, Inc. 2021.  All rights reserved.  Accessed [May 21, 2021].  To view the most recent and complete version of the guideline, go online to NCCN.org. NCCN makes no warranties of any kind whatsoever regarding their content, use or application and disclaims any responsibility for their application or use in any way. </a:t>
            </a:r>
            <a:endParaRPr lang="en-US" sz="1000" dirty="0">
              <a:cs typeface="Arial"/>
            </a:endParaRPr>
          </a:p>
          <a:p>
            <a:pPr marL="0" indent="0">
              <a:buNone/>
            </a:pPr>
            <a:r>
              <a:rPr lang="en-US" sz="1000" dirty="0">
                <a:ea typeface="+mn-lt"/>
                <a:cs typeface="+mn-lt"/>
              </a:rPr>
              <a:t>National Comprehensive Cancer Network. (2020). Survivorship care for healthy living. Retrieved from</a:t>
            </a:r>
          </a:p>
          <a:p>
            <a:pPr marL="219456" indent="0">
              <a:buNone/>
            </a:pPr>
            <a:r>
              <a:rPr lang="en-US" sz="1000" dirty="0">
                <a:ea typeface="+mn-lt"/>
                <a:cs typeface="+mn-lt"/>
                <a:hlinkClick r:id="rId4"/>
              </a:rPr>
              <a:t>https://www.nccn.org/patients/guidelines/content/PDF/survivorship-hl-patient.pdf</a:t>
            </a:r>
            <a:r>
              <a:rPr lang="en-US" sz="1000" dirty="0">
                <a:ea typeface="+mn-lt"/>
                <a:cs typeface="+mn-lt"/>
              </a:rPr>
              <a:t>. Referenced with permission from the NCCN Clinical Practice Guidelines in Oncology (NCCN Guidelines®) for Survivorship V.1.2021. © National Comprehensive Cancer Network, Inc. 2021.  All rights reserved.  Accessed [May 21, 2021].  To view the most recent and complete version of the guideline, go online to NCCN.org. NCCN makes no warranties of any kind whatsoever regarding their content, use or application and disclaims any responsibility for their application or use in any way. </a:t>
            </a:r>
          </a:p>
          <a:p>
            <a:pPr marL="0" indent="0">
              <a:buNone/>
            </a:pPr>
            <a:r>
              <a:rPr lang="en-US" sz="1000" dirty="0" err="1">
                <a:ea typeface="+mn-lt"/>
                <a:cs typeface="+mn-lt"/>
              </a:rPr>
              <a:t>Okwousa</a:t>
            </a:r>
            <a:r>
              <a:rPr lang="en-US" sz="1000" dirty="0">
                <a:ea typeface="+mn-lt"/>
                <a:cs typeface="+mn-lt"/>
              </a:rPr>
              <a:t>,  T.M., Anzevino, S., &amp; Rao, R. (2016). Cardiovascular disease in cancer survivors. </a:t>
            </a:r>
            <a:r>
              <a:rPr lang="en-US" sz="1000" i="1" dirty="0">
                <a:ea typeface="+mn-lt"/>
                <a:cs typeface="+mn-lt"/>
              </a:rPr>
              <a:t>Postgraduate Medical Journal, 93</a:t>
            </a:r>
            <a:r>
              <a:rPr lang="en-US" sz="1000" dirty="0">
                <a:ea typeface="+mn-lt"/>
                <a:cs typeface="+mn-lt"/>
              </a:rPr>
              <a:t>(1096), 82-90. </a:t>
            </a:r>
            <a:endParaRPr lang="en-US" dirty="0">
              <a:cs typeface="Arial"/>
            </a:endParaRPr>
          </a:p>
          <a:p>
            <a:pPr marL="0" indent="0">
              <a:buNone/>
            </a:pPr>
            <a:r>
              <a:rPr lang="en-US" sz="1000" dirty="0">
                <a:ea typeface="+mn-lt"/>
                <a:cs typeface="+mn-lt"/>
              </a:rPr>
              <a:t>     </a:t>
            </a:r>
            <a:r>
              <a:rPr lang="en-US" sz="1000" dirty="0" err="1">
                <a:ea typeface="+mn-lt"/>
                <a:cs typeface="+mn-lt"/>
              </a:rPr>
              <a:t>doi</a:t>
            </a:r>
            <a:r>
              <a:rPr lang="en-US" sz="1000" dirty="0">
                <a:ea typeface="+mn-lt"/>
                <a:cs typeface="+mn-lt"/>
              </a:rPr>
              <a:t>: :10.1136/postgradmedj-2016-134417. </a:t>
            </a:r>
          </a:p>
          <a:p>
            <a:pPr marL="0" indent="-457200">
              <a:buNone/>
            </a:pPr>
            <a:r>
              <a:rPr lang="en-US" sz="1000" dirty="0" err="1"/>
              <a:t>Playdon</a:t>
            </a:r>
            <a:r>
              <a:rPr lang="en-US" sz="1000" dirty="0"/>
              <a:t>, M. C., Bracken, M. B., Sanft, T. B., Ligibel, J. A., Harrigan, M., &amp; Irwin, M. L. (2015). Weight gain after breast cancer diagnosis and all-</a:t>
            </a:r>
            <a:endParaRPr lang="en-US" sz="1000" dirty="0">
              <a:cs typeface="Arial"/>
            </a:endParaRPr>
          </a:p>
          <a:p>
            <a:pPr marL="0" indent="-457200">
              <a:buNone/>
            </a:pPr>
            <a:r>
              <a:rPr lang="en-US" sz="1000" dirty="0"/>
              <a:t>     cause mortality: Systematic review and meta-analysis. </a:t>
            </a:r>
            <a:r>
              <a:rPr lang="en-US" sz="1000" i="1" dirty="0"/>
              <a:t>Journal of the National Cancer Institute, 107</a:t>
            </a:r>
            <a:r>
              <a:rPr lang="en-US" sz="1000" dirty="0"/>
              <a:t>(12). </a:t>
            </a:r>
            <a:endParaRPr lang="en-US" sz="1000" dirty="0">
              <a:cs typeface="Arial"/>
            </a:endParaRPr>
          </a:p>
          <a:p>
            <a:pPr marL="0" indent="-457200">
              <a:buNone/>
            </a:pPr>
            <a:r>
              <a:rPr lang="en-US" sz="1000" dirty="0"/>
              <a:t>     </a:t>
            </a:r>
            <a:r>
              <a:rPr lang="en-US" sz="1000" dirty="0" err="1"/>
              <a:t>doi</a:t>
            </a:r>
            <a:r>
              <a:rPr lang="en-US" sz="1000" dirty="0"/>
              <a:t>: https://doi.org/10.1093/jnci/djv275. </a:t>
            </a:r>
            <a:endParaRPr lang="en-US" sz="1000" dirty="0">
              <a:cs typeface="Arial"/>
            </a:endParaRPr>
          </a:p>
          <a:p>
            <a:pPr marL="0" indent="0">
              <a:buNone/>
            </a:pPr>
            <a:endParaRPr lang="en-US" sz="1000" dirty="0">
              <a:cs typeface="Arial"/>
            </a:endParaRPr>
          </a:p>
          <a:p>
            <a:pPr marL="0" indent="0">
              <a:buNone/>
            </a:pPr>
            <a:endParaRPr lang="en-US" sz="1000" dirty="0">
              <a:cs typeface="Arial"/>
            </a:endParaRPr>
          </a:p>
        </p:txBody>
      </p:sp>
    </p:spTree>
    <p:extLst>
      <p:ext uri="{BB962C8B-B14F-4D97-AF65-F5344CB8AC3E}">
        <p14:creationId xmlns:p14="http://schemas.microsoft.com/office/powerpoint/2010/main" val="3850348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a:t>Rock, C. L., Thomson, C., </a:t>
            </a:r>
            <a:r>
              <a:rPr lang="en-US" dirty="0" err="1"/>
              <a:t>Gansler</a:t>
            </a:r>
            <a:r>
              <a:rPr lang="en-US" dirty="0"/>
              <a:t>, T., </a:t>
            </a:r>
            <a:r>
              <a:rPr lang="en-US" dirty="0" err="1"/>
              <a:t>Gapstur</a:t>
            </a:r>
            <a:r>
              <a:rPr lang="en-US" dirty="0"/>
              <a:t>, S. M., McCullough, M. L., Patel, A. V., Andrews, K. S., Bandera, E. V., </a:t>
            </a:r>
            <a:r>
              <a:rPr lang="en-US" dirty="0" err="1"/>
              <a:t>Spees</a:t>
            </a:r>
            <a:r>
              <a:rPr lang="en-US" dirty="0"/>
              <a:t>, C. K., </a:t>
            </a:r>
            <a:r>
              <a:rPr lang="en-US" dirty="0" err="1"/>
              <a:t>Robien</a:t>
            </a:r>
            <a:r>
              <a:rPr lang="en-US" dirty="0"/>
              <a:t>, </a:t>
            </a:r>
            <a:endParaRPr lang="en-US" dirty="0">
              <a:cs typeface="Arial"/>
            </a:endParaRPr>
          </a:p>
          <a:p>
            <a:pPr marL="0" indent="0">
              <a:buNone/>
            </a:pPr>
            <a:r>
              <a:rPr lang="en-US" dirty="0"/>
              <a:t>     K., Hartman, S., Sullivan, K., Grant, B. L., Hamilton, K. K., </a:t>
            </a:r>
            <a:r>
              <a:rPr lang="en-US" dirty="0" err="1"/>
              <a:t>Kushi</a:t>
            </a:r>
            <a:r>
              <a:rPr lang="en-US" dirty="0"/>
              <a:t>, L. H., </a:t>
            </a:r>
            <a:r>
              <a:rPr lang="en-US" dirty="0" err="1"/>
              <a:t>Caan</a:t>
            </a:r>
            <a:r>
              <a:rPr lang="en-US" dirty="0"/>
              <a:t>, B., J., Kibbe, D., Black, J. D., </a:t>
            </a:r>
            <a:r>
              <a:rPr lang="en-US" dirty="0" err="1"/>
              <a:t>Wiedt</a:t>
            </a:r>
            <a:r>
              <a:rPr lang="en-US" dirty="0"/>
              <a:t>, T. L., … Doyle, C. </a:t>
            </a:r>
            <a:endParaRPr lang="en-US" dirty="0">
              <a:cs typeface="Arial"/>
            </a:endParaRPr>
          </a:p>
          <a:p>
            <a:pPr marL="0" indent="0">
              <a:buNone/>
            </a:pPr>
            <a:r>
              <a:rPr lang="en-US" dirty="0"/>
              <a:t>     (2020). </a:t>
            </a:r>
            <a:endParaRPr lang="en-US" dirty="0">
              <a:cs typeface="Arial"/>
            </a:endParaRPr>
          </a:p>
          <a:p>
            <a:pPr marL="0" indent="0">
              <a:buNone/>
            </a:pPr>
            <a:r>
              <a:rPr lang="en-US" dirty="0"/>
              <a:t>     American Cancer Society guideline for diet and physical activity for cancer prevention. </a:t>
            </a:r>
            <a:r>
              <a:rPr lang="en-US" i="1" dirty="0"/>
              <a:t>A Cancer Journal for Clinicians, 70</a:t>
            </a:r>
            <a:r>
              <a:rPr lang="en-US" dirty="0"/>
              <a:t>(4). </a:t>
            </a:r>
            <a:endParaRPr lang="en-US" dirty="0">
              <a:cs typeface="Arial"/>
            </a:endParaRPr>
          </a:p>
          <a:p>
            <a:pPr marL="0" indent="0">
              <a:buNone/>
            </a:pPr>
            <a:r>
              <a:rPr lang="en-US" dirty="0"/>
              <a:t>     </a:t>
            </a:r>
            <a:r>
              <a:rPr lang="en-US" dirty="0" err="1"/>
              <a:t>doi</a:t>
            </a:r>
            <a:r>
              <a:rPr lang="en-US" dirty="0"/>
              <a:t>: https://doi.org/10.3322/caac.21591. </a:t>
            </a:r>
            <a:endParaRPr lang="en-US" dirty="0">
              <a:cs typeface="Arial"/>
            </a:endParaRPr>
          </a:p>
          <a:p>
            <a:pPr marL="0" indent="0">
              <a:buNone/>
            </a:pPr>
            <a:r>
              <a:rPr lang="en-US" dirty="0"/>
              <a:t>Shah, M.K., &amp; Kamboj, M. (2018). Immunizing Cancer Patients: Which Patients? Which Vaccines? When to Give? Retrieved from</a:t>
            </a:r>
            <a:endParaRPr lang="en-US" dirty="0">
              <a:cs typeface="Arial"/>
            </a:endParaRPr>
          </a:p>
          <a:p>
            <a:pPr marL="0" indent="228600">
              <a:buNone/>
            </a:pPr>
            <a:r>
              <a:rPr lang="en-US" dirty="0">
                <a:hlinkClick r:id="rId2"/>
              </a:rPr>
              <a:t>https://www.cancernetwork.com/view/immunizing-cancer-patients-which-patients-which-vaccines-when-give</a:t>
            </a:r>
            <a:r>
              <a:rPr lang="en-US" dirty="0"/>
              <a:t> </a:t>
            </a:r>
            <a:endParaRPr lang="en-US" dirty="0">
              <a:cs typeface="Arial"/>
            </a:endParaRPr>
          </a:p>
          <a:p>
            <a:pPr marL="0" indent="0">
              <a:buNone/>
            </a:pPr>
            <a:r>
              <a:rPr lang="en-US" dirty="0" err="1"/>
              <a:t>Strollo</a:t>
            </a:r>
            <a:r>
              <a:rPr lang="en-US" dirty="0"/>
              <a:t>, S. E., Fallon, E. A., </a:t>
            </a:r>
            <a:r>
              <a:rPr lang="en-US" dirty="0" err="1"/>
              <a:t>Gapstur</a:t>
            </a:r>
            <a:r>
              <a:rPr lang="en-US" dirty="0"/>
              <a:t>, S. M, &amp; Smith, T. G. (2020). Cancer-related problems, sleep quality, and sleep </a:t>
            </a:r>
            <a:r>
              <a:rPr lang="en-US" dirty="0" err="1"/>
              <a:t>distrurbance</a:t>
            </a:r>
            <a:r>
              <a:rPr lang="en-US" dirty="0"/>
              <a:t> among long-</a:t>
            </a:r>
            <a:endParaRPr lang="en-US" dirty="0">
              <a:cs typeface="Arial"/>
            </a:endParaRPr>
          </a:p>
          <a:p>
            <a:pPr marL="0" indent="0">
              <a:buNone/>
            </a:pPr>
            <a:r>
              <a:rPr lang="en-US" dirty="0"/>
              <a:t>     term cancer survivors at 9-years post diagnosis. </a:t>
            </a:r>
            <a:r>
              <a:rPr lang="en-US" i="1" dirty="0"/>
              <a:t>Sleep Medicine, 65</a:t>
            </a:r>
            <a:r>
              <a:rPr lang="en-US" dirty="0"/>
              <a:t>, 177-185. </a:t>
            </a:r>
            <a:r>
              <a:rPr lang="en-US" dirty="0" err="1"/>
              <a:t>doi</a:t>
            </a:r>
            <a:r>
              <a:rPr lang="en-US" dirty="0"/>
              <a:t>: https://doi.org/10.1016/j.sleep.2019.10.008</a:t>
            </a:r>
            <a:r>
              <a:rPr lang="en-US" u="sng" dirty="0"/>
              <a:t>.</a:t>
            </a:r>
            <a:r>
              <a:rPr lang="en-US" dirty="0"/>
              <a:t> </a:t>
            </a:r>
            <a:endParaRPr lang="en-US" dirty="0">
              <a:cs typeface="Arial"/>
            </a:endParaRPr>
          </a:p>
          <a:p>
            <a:pPr marL="0" indent="0">
              <a:buNone/>
            </a:pPr>
            <a:r>
              <a:rPr lang="en-US" dirty="0">
                <a:ea typeface="+mn-lt"/>
                <a:cs typeface="+mn-lt"/>
              </a:rPr>
              <a:t>Tseng, T-S., Lin, H-Y., Moody-Thomas, S., Martin, M., &amp; Chen, T. (2012). Who tended to continue smoking after cancer diagnosis: The national </a:t>
            </a:r>
          </a:p>
          <a:p>
            <a:pPr marL="0" indent="0">
              <a:buNone/>
            </a:pPr>
            <a:r>
              <a:rPr lang="en-US" dirty="0">
                <a:ea typeface="+mn-lt"/>
                <a:cs typeface="+mn-lt"/>
              </a:rPr>
              <a:t>     health and nutrition examination survey 1999-2008. </a:t>
            </a:r>
            <a:r>
              <a:rPr lang="en-US" i="1" dirty="0">
                <a:ea typeface="+mn-lt"/>
                <a:cs typeface="+mn-lt"/>
              </a:rPr>
              <a:t>BMC Public Health,12</a:t>
            </a:r>
            <a:r>
              <a:rPr lang="en-US" dirty="0">
                <a:ea typeface="+mn-lt"/>
                <a:cs typeface="+mn-lt"/>
              </a:rPr>
              <a:t>(784). </a:t>
            </a:r>
          </a:p>
          <a:p>
            <a:pPr marL="0" indent="0">
              <a:buNone/>
            </a:pPr>
            <a:r>
              <a:rPr lang="en-US" dirty="0" err="1">
                <a:ea typeface="+mn-lt"/>
                <a:cs typeface="+mn-lt"/>
              </a:rPr>
              <a:t>Wolin</a:t>
            </a:r>
            <a:r>
              <a:rPr lang="en-US" dirty="0">
                <a:ea typeface="+mn-lt"/>
                <a:cs typeface="+mn-lt"/>
              </a:rPr>
              <a:t>, K. Y., Dart, H., &amp; </a:t>
            </a:r>
            <a:r>
              <a:rPr lang="en-US" dirty="0" err="1">
                <a:ea typeface="+mn-lt"/>
                <a:cs typeface="+mn-lt"/>
              </a:rPr>
              <a:t>Colditz</a:t>
            </a:r>
            <a:r>
              <a:rPr lang="en-US" dirty="0">
                <a:ea typeface="+mn-lt"/>
                <a:cs typeface="+mn-lt"/>
              </a:rPr>
              <a:t>, G. A. (2013). Eight ways to stay healthy after cancer: An evidence-based message. </a:t>
            </a:r>
            <a:r>
              <a:rPr lang="en-US" i="1" dirty="0">
                <a:ea typeface="+mn-lt"/>
                <a:cs typeface="+mn-lt"/>
              </a:rPr>
              <a:t>Cancer Causes &amp; Control, </a:t>
            </a:r>
            <a:endParaRPr lang="en-US" dirty="0">
              <a:ea typeface="+mn-lt"/>
              <a:cs typeface="+mn-lt"/>
            </a:endParaRPr>
          </a:p>
          <a:p>
            <a:pPr marL="0" indent="0">
              <a:buNone/>
            </a:pPr>
            <a:r>
              <a:rPr lang="en-US" i="1" dirty="0">
                <a:ea typeface="+mn-lt"/>
                <a:cs typeface="+mn-lt"/>
              </a:rPr>
              <a:t>     24</a:t>
            </a:r>
            <a:r>
              <a:rPr lang="en-US" dirty="0">
                <a:ea typeface="+mn-lt"/>
                <a:cs typeface="+mn-lt"/>
              </a:rPr>
              <a:t>, 827-837. </a:t>
            </a:r>
            <a:r>
              <a:rPr lang="en-US" dirty="0" err="1">
                <a:ea typeface="+mn-lt"/>
                <a:cs typeface="+mn-lt"/>
              </a:rPr>
              <a:t>doi</a:t>
            </a:r>
            <a:r>
              <a:rPr lang="en-US" dirty="0">
                <a:ea typeface="+mn-lt"/>
                <a:cs typeface="+mn-lt"/>
              </a:rPr>
              <a:t>: </a:t>
            </a:r>
            <a:r>
              <a:rPr lang="en-US" dirty="0">
                <a:ea typeface="+mn-lt"/>
                <a:cs typeface="+mn-lt"/>
                <a:hlinkClick r:id="rId3"/>
              </a:rPr>
              <a:t>https://doi.org/10.1007/s10552-013-0179-z</a:t>
            </a:r>
            <a:r>
              <a:rPr lang="en-US" dirty="0">
                <a:ea typeface="+mn-lt"/>
                <a:cs typeface="+mn-lt"/>
              </a:rPr>
              <a:t>.</a:t>
            </a:r>
          </a:p>
          <a:p>
            <a:pPr marL="0" indent="0">
              <a:buNone/>
            </a:pPr>
            <a:r>
              <a:rPr lang="en-US" dirty="0">
                <a:ea typeface="+mn-lt"/>
                <a:cs typeface="+mn-lt"/>
              </a:rPr>
              <a:t>Yi, J.C. &amp; </a:t>
            </a:r>
            <a:r>
              <a:rPr lang="en-US" dirty="0" err="1">
                <a:ea typeface="+mn-lt"/>
                <a:cs typeface="+mn-lt"/>
              </a:rPr>
              <a:t>Syrjala</a:t>
            </a:r>
            <a:r>
              <a:rPr lang="en-US" dirty="0">
                <a:ea typeface="+mn-lt"/>
                <a:cs typeface="+mn-lt"/>
              </a:rPr>
              <a:t>, K.L. (2017). Anxiety and depression in cancer survivors. </a:t>
            </a:r>
            <a:r>
              <a:rPr lang="en-US" i="1" dirty="0">
                <a:ea typeface="+mn-lt"/>
                <a:cs typeface="+mn-lt"/>
              </a:rPr>
              <a:t>The Medical Clinics of North America, 101</a:t>
            </a:r>
            <a:r>
              <a:rPr lang="en-US" dirty="0">
                <a:ea typeface="+mn-lt"/>
                <a:cs typeface="+mn-lt"/>
              </a:rPr>
              <a:t>(6), 1099-1113. </a:t>
            </a:r>
          </a:p>
          <a:p>
            <a:pPr marL="0" indent="0">
              <a:buNone/>
            </a:pPr>
            <a:r>
              <a:rPr lang="en-US" dirty="0">
                <a:ea typeface="+mn-lt"/>
                <a:cs typeface="+mn-lt"/>
              </a:rPr>
              <a:t>     </a:t>
            </a:r>
            <a:r>
              <a:rPr lang="en-US" dirty="0" err="1">
                <a:ea typeface="+mn-lt"/>
                <a:cs typeface="+mn-lt"/>
              </a:rPr>
              <a:t>doi</a:t>
            </a:r>
            <a:r>
              <a:rPr lang="en-US" dirty="0">
                <a:ea typeface="+mn-lt"/>
                <a:cs typeface="+mn-lt"/>
              </a:rPr>
              <a:t>: 10.1016/j.mcna.2017.06.005</a:t>
            </a:r>
            <a:endParaRPr lang="en-US" dirty="0">
              <a:cs typeface="Arial"/>
            </a:endParaRPr>
          </a:p>
          <a:p>
            <a:endParaRPr lang="en-US" dirty="0"/>
          </a:p>
        </p:txBody>
      </p:sp>
    </p:spTree>
    <p:extLst>
      <p:ext uri="{BB962C8B-B14F-4D97-AF65-F5344CB8AC3E}">
        <p14:creationId xmlns:p14="http://schemas.microsoft.com/office/powerpoint/2010/main" val="392701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371600"/>
            <a:ext cx="8229600" cy="3810000"/>
          </a:xfrm>
        </p:spPr>
        <p:txBody>
          <a:bodyPr/>
          <a:lstStyle/>
          <a:p>
            <a:pPr marL="0" indent="0" algn="ctr">
              <a:buNone/>
            </a:pPr>
            <a:br>
              <a:rPr lang="en-US" sz="2500" dirty="0"/>
            </a:br>
            <a:endParaRPr lang="en-US" sz="2500" dirty="0"/>
          </a:p>
          <a:p>
            <a:pPr marL="0" indent="0" algn="ctr">
              <a:buNone/>
            </a:pPr>
            <a:r>
              <a:rPr lang="en-US" dirty="0"/>
              <a:t>Follow us on Twitter: </a:t>
            </a:r>
            <a:r>
              <a:rPr lang="en-US" dirty="0">
                <a:solidFill>
                  <a:srgbClr val="0096D6"/>
                </a:solidFill>
              </a:rPr>
              <a:t>@</a:t>
            </a:r>
            <a:r>
              <a:rPr lang="en-US" dirty="0" err="1">
                <a:solidFill>
                  <a:srgbClr val="0096D6"/>
                </a:solidFill>
              </a:rPr>
              <a:t>GWCancer</a:t>
            </a:r>
            <a:endParaRPr lang="en-US" dirty="0">
              <a:solidFill>
                <a:srgbClr val="0096D6"/>
              </a:solidFill>
            </a:endParaRPr>
          </a:p>
          <a:p>
            <a:pPr marL="0" indent="0" algn="ctr">
              <a:buNone/>
            </a:pPr>
            <a:r>
              <a:rPr lang="en-US" dirty="0">
                <a:solidFill>
                  <a:srgbClr val="0096D6"/>
                </a:solidFill>
              </a:rPr>
              <a:t>www.gwcancercenter.org </a:t>
            </a:r>
          </a:p>
          <a:p>
            <a:pPr marL="0" indent="0">
              <a:buNone/>
            </a:pP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853" r="17977"/>
          <a:stretch/>
        </p:blipFill>
        <p:spPr>
          <a:xfrm>
            <a:off x="753208" y="2667000"/>
            <a:ext cx="552450" cy="566737"/>
          </a:xfrm>
          <a:prstGeom prst="rect">
            <a:avLst/>
          </a:prstGeom>
        </p:spPr>
      </p:pic>
      <p:sp>
        <p:nvSpPr>
          <p:cNvPr id="6" name="TextBox 5"/>
          <p:cNvSpPr txBox="1"/>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rPr>
              <a:t>bit.ly/</a:t>
            </a:r>
            <a:r>
              <a:rPr lang="en-US" sz="1500" b="1" dirty="0" err="1">
                <a:solidFill>
                  <a:srgbClr val="0096D6"/>
                </a:solidFill>
              </a:rPr>
              <a:t>PNSurvEnews</a:t>
            </a:r>
            <a:r>
              <a:rPr lang="en-US" sz="1500" dirty="0">
                <a:solidFill>
                  <a:schemeClr val="tx1">
                    <a:lumMod val="75000"/>
                    <a:lumOff val="25000"/>
                  </a:schemeClr>
                </a:solidFill>
              </a:rPr>
              <a:t>  </a:t>
            </a: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rPr>
              <a:t>bit.ly/</a:t>
            </a:r>
            <a:r>
              <a:rPr lang="en-US" sz="1500" b="1" dirty="0" err="1">
                <a:solidFill>
                  <a:srgbClr val="0096D6"/>
                </a:solidFill>
              </a:rPr>
              <a:t>TAPenews</a:t>
            </a:r>
            <a:r>
              <a:rPr lang="en-US" sz="1500" b="1" dirty="0">
                <a:solidFill>
                  <a:srgbClr val="0096D6"/>
                </a:solidFill>
              </a:rPr>
              <a:t> </a:t>
            </a:r>
          </a:p>
        </p:txBody>
      </p:sp>
    </p:spTree>
    <p:extLst>
      <p:ext uri="{BB962C8B-B14F-4D97-AF65-F5344CB8AC3E}">
        <p14:creationId xmlns:p14="http://schemas.microsoft.com/office/powerpoint/2010/main" val="316195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nvPr>
        </p:nvSpPr>
        <p:spPr>
          <a:xfrm>
            <a:off x="2581834" y="3124200"/>
            <a:ext cx="6324599" cy="2514600"/>
          </a:xfrm>
        </p:spPr>
        <p:txBody>
          <a:bodyPr/>
          <a:lstStyle/>
          <a:p>
            <a:pPr eaLnBrk="1" hangingPunct="1"/>
            <a:r>
              <a:rPr lang="en-US" sz="2800" dirty="0">
                <a:solidFill>
                  <a:schemeClr val="bg1"/>
                </a:solidFill>
                <a:effectLst/>
              </a:rPr>
              <a:t>Jason Morrow, RN, BSN, OCN</a:t>
            </a:r>
          </a:p>
          <a:p>
            <a:pPr eaLnBrk="1" hangingPunct="1"/>
            <a:r>
              <a:rPr lang="en-US" altLang="en-US" sz="2800" dirty="0">
                <a:solidFill>
                  <a:schemeClr val="bg1"/>
                </a:solidFill>
              </a:rPr>
              <a:t>Prisma Health-Upstate Cancer Institute</a:t>
            </a:r>
          </a:p>
          <a:p>
            <a:pPr eaLnBrk="1" hangingPunct="1"/>
            <a:r>
              <a:rPr lang="en-US" altLang="en-US" sz="2800" dirty="0">
                <a:solidFill>
                  <a:schemeClr val="bg1"/>
                </a:solidFill>
              </a:rPr>
              <a:t>Center for Integrative Oncology &amp; Survivorship</a:t>
            </a:r>
          </a:p>
        </p:txBody>
      </p:sp>
      <p:sp>
        <p:nvSpPr>
          <p:cNvPr id="2" name="Title 1"/>
          <p:cNvSpPr>
            <a:spLocks noGrp="1"/>
          </p:cNvSpPr>
          <p:nvPr>
            <p:ph type="title"/>
          </p:nvPr>
        </p:nvSpPr>
        <p:spPr>
          <a:xfrm>
            <a:off x="2581835" y="381000"/>
            <a:ext cx="6324599" cy="2514600"/>
          </a:xfrm>
        </p:spPr>
        <p:txBody>
          <a:bodyPr>
            <a:noAutofit/>
          </a:bodyPr>
          <a:lstStyle/>
          <a:p>
            <a:pPr eaLnBrk="1" hangingPunct="1">
              <a:defRPr/>
            </a:pPr>
            <a:r>
              <a:rPr lang="en-US" sz="3200" dirty="0"/>
              <a:t>The Importance of Health and Wellness in Cancer Survivorship: </a:t>
            </a:r>
            <a:br>
              <a:rPr lang="en-US" sz="3200" dirty="0"/>
            </a:br>
            <a:r>
              <a:rPr lang="en-US" sz="3200" dirty="0"/>
              <a:t>Empowering Survivors to Live Well</a:t>
            </a:r>
          </a:p>
        </p:txBody>
      </p:sp>
    </p:spTree>
    <p:extLst>
      <p:ext uri="{BB962C8B-B14F-4D97-AF65-F5344CB8AC3E}">
        <p14:creationId xmlns:p14="http://schemas.microsoft.com/office/powerpoint/2010/main" val="1505441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This webinar was supported by Cooperative Agreement #NU58DP006461-03 from the Centers for Disease Control and Prevention (CDC).</a:t>
            </a:r>
          </a:p>
          <a:p>
            <a:pPr marL="0" indent="0">
              <a:buNone/>
            </a:pPr>
            <a:endParaRPr lang="en-US" dirty="0"/>
          </a:p>
          <a:p>
            <a:pPr marL="0" indent="0">
              <a:buNone/>
            </a:pPr>
            <a:r>
              <a:rPr lang="en-US" dirty="0"/>
              <a:t>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 </a:t>
            </a:r>
          </a:p>
          <a:p>
            <a:endParaRPr lang="en-US" dirty="0"/>
          </a:p>
        </p:txBody>
      </p:sp>
    </p:spTree>
    <p:extLst>
      <p:ext uri="{BB962C8B-B14F-4D97-AF65-F5344CB8AC3E}">
        <p14:creationId xmlns:p14="http://schemas.microsoft.com/office/powerpoint/2010/main" val="444594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909CD8B-EE12-4678-A798-1474EC1D9E05}"/>
              </a:ext>
            </a:extLst>
          </p:cNvPr>
          <p:cNvSpPr>
            <a:spLocks noGrp="1" noChangeArrowheads="1"/>
          </p:cNvSpPr>
          <p:nvPr>
            <p:ph type="title"/>
          </p:nvPr>
        </p:nvSpPr>
        <p:spPr/>
        <p:txBody>
          <a:bodyPr>
            <a:normAutofit/>
          </a:bodyPr>
          <a:lstStyle/>
          <a:p>
            <a:r>
              <a:rPr lang="en-US" altLang="en-US" sz="3600" dirty="0">
                <a:latin typeface="Arial"/>
                <a:cs typeface="Arial"/>
              </a:rPr>
              <a:t>Learning Objectives</a:t>
            </a:r>
          </a:p>
        </p:txBody>
      </p:sp>
      <p:sp>
        <p:nvSpPr>
          <p:cNvPr id="3" name="Content Placeholder 2">
            <a:extLst>
              <a:ext uri="{FF2B5EF4-FFF2-40B4-BE49-F238E27FC236}">
                <a16:creationId xmlns:a16="http://schemas.microsoft.com/office/drawing/2014/main" id="{9B7361CF-4EAD-43F5-AA23-0C83C101AC98}"/>
              </a:ext>
            </a:extLst>
          </p:cNvPr>
          <p:cNvSpPr>
            <a:spLocks noGrp="1"/>
          </p:cNvSpPr>
          <p:nvPr>
            <p:ph idx="1"/>
          </p:nvPr>
        </p:nvSpPr>
        <p:spPr/>
        <p:txBody>
          <a:bodyPr>
            <a:normAutofit/>
          </a:bodyPr>
          <a:lstStyle/>
          <a:p>
            <a:pPr>
              <a:defRPr/>
            </a:pPr>
            <a:r>
              <a:rPr lang="en-US" sz="2800" dirty="0"/>
              <a:t>Describe </a:t>
            </a:r>
            <a:r>
              <a:rPr lang="en-US" sz="2800" dirty="0">
                <a:solidFill>
                  <a:srgbClr val="00B0F0"/>
                </a:solidFill>
              </a:rPr>
              <a:t>behaviors that increase risk </a:t>
            </a:r>
            <a:r>
              <a:rPr lang="en-US" sz="2800" dirty="0"/>
              <a:t>of cancer recurrence and secondary cancers </a:t>
            </a:r>
          </a:p>
          <a:p>
            <a:pPr>
              <a:defRPr/>
            </a:pPr>
            <a:r>
              <a:rPr lang="en-US" sz="2800" dirty="0"/>
              <a:t>Identify </a:t>
            </a:r>
            <a:r>
              <a:rPr lang="en-US" sz="2800" dirty="0">
                <a:solidFill>
                  <a:srgbClr val="00B0F0"/>
                </a:solidFill>
              </a:rPr>
              <a:t>strategies</a:t>
            </a:r>
            <a:r>
              <a:rPr lang="en-US" sz="2800" dirty="0"/>
              <a:t> for people with a history of cancer </a:t>
            </a:r>
            <a:r>
              <a:rPr lang="en-US" sz="2800" dirty="0">
                <a:solidFill>
                  <a:srgbClr val="00B0F0"/>
                </a:solidFill>
              </a:rPr>
              <a:t>to reduce risk </a:t>
            </a:r>
            <a:r>
              <a:rPr lang="en-US" sz="2800" dirty="0"/>
              <a:t>of secondary cancers</a:t>
            </a:r>
          </a:p>
          <a:p>
            <a:pPr>
              <a:defRPr/>
            </a:pPr>
            <a:r>
              <a:rPr lang="en-US" sz="2800" dirty="0"/>
              <a:t>Identify </a:t>
            </a:r>
            <a:r>
              <a:rPr lang="en-US" sz="2800" dirty="0">
                <a:solidFill>
                  <a:srgbClr val="00B0F0"/>
                </a:solidFill>
              </a:rPr>
              <a:t>psychosocial and physical challenges </a:t>
            </a:r>
            <a:r>
              <a:rPr lang="en-US" sz="2800" dirty="0"/>
              <a:t>experienced by many cancer survivors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Cancer Survivors in the U.S.</a:t>
            </a:r>
          </a:p>
        </p:txBody>
      </p:sp>
      <p:pic>
        <p:nvPicPr>
          <p:cNvPr id="5" name="Content Placeholder 4">
            <a:extLst>
              <a:ext uri="{FF2B5EF4-FFF2-40B4-BE49-F238E27FC236}">
                <a16:creationId xmlns:a16="http://schemas.microsoft.com/office/drawing/2014/main" id="{E0375597-C134-4C84-AB77-C8C8113A5C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9771" y="1295400"/>
            <a:ext cx="6484457" cy="4114800"/>
          </a:xfrm>
        </p:spPr>
      </p:pic>
      <p:sp>
        <p:nvSpPr>
          <p:cNvPr id="3" name="TextBox 2">
            <a:extLst>
              <a:ext uri="{FF2B5EF4-FFF2-40B4-BE49-F238E27FC236}">
                <a16:creationId xmlns:a16="http://schemas.microsoft.com/office/drawing/2014/main" id="{801806B4-D5E8-47D8-AC3C-7F13CE2F93F6}"/>
              </a:ext>
            </a:extLst>
          </p:cNvPr>
          <p:cNvSpPr txBox="1"/>
          <p:nvPr/>
        </p:nvSpPr>
        <p:spPr>
          <a:xfrm>
            <a:off x="6864548" y="5179367"/>
            <a:ext cx="2667000" cy="461665"/>
          </a:xfrm>
          <a:prstGeom prst="rect">
            <a:avLst/>
          </a:prstGeom>
          <a:noFill/>
        </p:spPr>
        <p:txBody>
          <a:bodyPr wrap="square" rtlCol="0">
            <a:spAutoFit/>
          </a:bodyPr>
          <a:lstStyle/>
          <a:p>
            <a:r>
              <a:rPr lang="en-US" sz="1200" dirty="0"/>
              <a:t>American Cancer Society, 2019</a:t>
            </a:r>
          </a:p>
          <a:p>
            <a:r>
              <a:rPr lang="en-US" sz="1200" dirty="0"/>
              <a:t>National Cancer Institute, 2020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71DE2BA0-4B93-4748-AAF8-DFF35AE9FAC8}"/>
              </a:ext>
            </a:extLst>
          </p:cNvPr>
          <p:cNvSpPr>
            <a:spLocks noGrp="1" noChangeArrowheads="1"/>
          </p:cNvSpPr>
          <p:nvPr>
            <p:ph type="title"/>
          </p:nvPr>
        </p:nvSpPr>
        <p:spPr/>
        <p:txBody>
          <a:bodyPr>
            <a:normAutofit/>
          </a:bodyPr>
          <a:lstStyle/>
          <a:p>
            <a:r>
              <a:rPr lang="en-US" altLang="en-US" sz="3600" b="1" dirty="0">
                <a:latin typeface="Arial"/>
                <a:cs typeface="Arial"/>
              </a:rPr>
              <a:t>Cancer Survivorship</a:t>
            </a:r>
          </a:p>
        </p:txBody>
      </p:sp>
      <p:sp>
        <p:nvSpPr>
          <p:cNvPr id="10243" name="TextBox 3">
            <a:extLst>
              <a:ext uri="{FF2B5EF4-FFF2-40B4-BE49-F238E27FC236}">
                <a16:creationId xmlns:a16="http://schemas.microsoft.com/office/drawing/2014/main" id="{B0BA7B11-6B2D-4D59-9386-3DA40DE62761}"/>
              </a:ext>
            </a:extLst>
          </p:cNvPr>
          <p:cNvSpPr txBox="1">
            <a:spLocks noChangeArrowheads="1"/>
          </p:cNvSpPr>
          <p:nvPr/>
        </p:nvSpPr>
        <p:spPr bwMode="auto">
          <a:xfrm>
            <a:off x="457200" y="1939826"/>
            <a:ext cx="392927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solidFill>
                  <a:srgbClr val="00B0F0"/>
                </a:solidFill>
              </a:rPr>
              <a:t>16.9 million </a:t>
            </a:r>
            <a:r>
              <a:rPr lang="en-US" altLang="en-US" dirty="0"/>
              <a:t>people in the United States have a past cancer diagnosis</a:t>
            </a:r>
          </a:p>
        </p:txBody>
      </p:sp>
      <p:sp>
        <p:nvSpPr>
          <p:cNvPr id="10244" name="TextBox 4">
            <a:extLst>
              <a:ext uri="{FF2B5EF4-FFF2-40B4-BE49-F238E27FC236}">
                <a16:creationId xmlns:a16="http://schemas.microsoft.com/office/drawing/2014/main" id="{04498F13-62AC-4FBC-B6C9-4C7967EA3A9B}"/>
              </a:ext>
            </a:extLst>
          </p:cNvPr>
          <p:cNvSpPr txBox="1">
            <a:spLocks noChangeArrowheads="1"/>
          </p:cNvSpPr>
          <p:nvPr/>
        </p:nvSpPr>
        <p:spPr bwMode="auto">
          <a:xfrm>
            <a:off x="4038600" y="5268913"/>
            <a:ext cx="640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dirty="0">
                <a:solidFill>
                  <a:schemeClr val="bg2"/>
                </a:solidFill>
              </a:rPr>
              <a:t>Cancer Treatment and Survivorship Facts and Figures, 2019-2021, 2019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443" y="1627366"/>
            <a:ext cx="3959357" cy="3008055"/>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80DB74A3-5E79-419B-9207-DB0573B8866C}"/>
              </a:ext>
            </a:extLst>
          </p:cNvPr>
          <p:cNvSpPr>
            <a:spLocks noGrp="1" noChangeArrowheads="1"/>
          </p:cNvSpPr>
          <p:nvPr>
            <p:ph type="title"/>
          </p:nvPr>
        </p:nvSpPr>
        <p:spPr>
          <a:xfrm>
            <a:off x="457200" y="304800"/>
            <a:ext cx="8229600" cy="889456"/>
          </a:xfrm>
        </p:spPr>
        <p:txBody>
          <a:bodyPr>
            <a:normAutofit/>
          </a:bodyPr>
          <a:lstStyle/>
          <a:p>
            <a:r>
              <a:rPr lang="en-US" altLang="en-US" sz="3600" b="1" dirty="0"/>
              <a:t>Risk Factors for Second Cancers</a:t>
            </a:r>
          </a:p>
        </p:txBody>
      </p:sp>
      <p:sp>
        <p:nvSpPr>
          <p:cNvPr id="9219" name="Rectangle 1">
            <a:extLst>
              <a:ext uri="{FF2B5EF4-FFF2-40B4-BE49-F238E27FC236}">
                <a16:creationId xmlns:a16="http://schemas.microsoft.com/office/drawing/2014/main" id="{9BCF67BD-4025-4337-B5F7-9DCA341CF38A}"/>
              </a:ext>
            </a:extLst>
          </p:cNvPr>
          <p:cNvSpPr>
            <a:spLocks noChangeArrowheads="1"/>
          </p:cNvSpPr>
          <p:nvPr/>
        </p:nvSpPr>
        <p:spPr bwMode="auto">
          <a:xfrm>
            <a:off x="457200" y="1194255"/>
            <a:ext cx="866361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Font typeface="Arial" panose="020B0604020202020204" pitchFamily="34" charset="0"/>
              <a:buChar char="•"/>
              <a:defRPr/>
            </a:pPr>
            <a:r>
              <a:rPr lang="en-US" sz="2400" dirty="0">
                <a:solidFill>
                  <a:srgbClr val="00B0F0"/>
                </a:solidFill>
              </a:rPr>
              <a:t>Aging </a:t>
            </a:r>
            <a:r>
              <a:rPr lang="en-US" sz="2400" dirty="0"/>
              <a:t>(biggest risk factor) </a:t>
            </a:r>
          </a:p>
          <a:p>
            <a:pPr marL="342900" indent="-342900" eaLnBrk="1" hangingPunct="1">
              <a:buFont typeface="Arial" panose="020B0604020202020204" pitchFamily="34" charset="0"/>
              <a:buChar char="•"/>
              <a:defRPr/>
            </a:pPr>
            <a:r>
              <a:rPr lang="en-US" sz="2400" dirty="0">
                <a:solidFill>
                  <a:srgbClr val="00B0F0"/>
                </a:solidFill>
              </a:rPr>
              <a:t>Cancer treatment</a:t>
            </a:r>
            <a:r>
              <a:rPr lang="en-US" sz="2400" dirty="0"/>
              <a:t>: Radiation &amp; certain chemotherapies</a:t>
            </a:r>
          </a:p>
          <a:p>
            <a:pPr marL="342900" indent="-342900">
              <a:spcBef>
                <a:spcPct val="0"/>
              </a:spcBef>
              <a:buFont typeface="Arial" panose="020B0604020202020204" pitchFamily="34" charset="0"/>
              <a:buChar char="•"/>
            </a:pPr>
            <a:r>
              <a:rPr lang="en-US" altLang="en-US" sz="2400" dirty="0">
                <a:solidFill>
                  <a:srgbClr val="00B0F0"/>
                </a:solidFill>
              </a:rPr>
              <a:t>Tobacco </a:t>
            </a:r>
            <a:r>
              <a:rPr lang="en-US" altLang="en-US" sz="2400" dirty="0"/>
              <a:t>(cigarette smoking/tobacco use)</a:t>
            </a:r>
          </a:p>
          <a:p>
            <a:pPr marL="342900" indent="-342900">
              <a:spcBef>
                <a:spcPct val="0"/>
              </a:spcBef>
              <a:buFont typeface="Arial" panose="020B0604020202020204" pitchFamily="34" charset="0"/>
              <a:buChar char="•"/>
            </a:pPr>
            <a:r>
              <a:rPr lang="en-US" altLang="en-US" sz="2400" dirty="0">
                <a:solidFill>
                  <a:srgbClr val="00B0F0"/>
                </a:solidFill>
              </a:rPr>
              <a:t>Diet </a:t>
            </a:r>
            <a:r>
              <a:rPr lang="en-US" altLang="en-US" sz="2400" dirty="0"/>
              <a:t>(high-fat, high-sugar diets)</a:t>
            </a:r>
          </a:p>
          <a:p>
            <a:pPr marL="342900" indent="-342900">
              <a:spcBef>
                <a:spcPct val="0"/>
              </a:spcBef>
              <a:buFont typeface="Arial" panose="020B0604020202020204" pitchFamily="34" charset="0"/>
              <a:buChar char="•"/>
            </a:pPr>
            <a:r>
              <a:rPr lang="en-US" altLang="en-US" sz="2400" dirty="0">
                <a:solidFill>
                  <a:srgbClr val="00B0F0"/>
                </a:solidFill>
              </a:rPr>
              <a:t>Alcohol</a:t>
            </a:r>
            <a:r>
              <a:rPr lang="en-US" altLang="en-US" sz="2400" dirty="0"/>
              <a:t>: limit to 1 drink/day (women) or 2 drinks/day (men)</a:t>
            </a:r>
          </a:p>
          <a:p>
            <a:pPr marL="342900" indent="-342900">
              <a:spcBef>
                <a:spcPct val="0"/>
              </a:spcBef>
              <a:buFont typeface="Arial" panose="020B0604020202020204" pitchFamily="34" charset="0"/>
              <a:buChar char="•"/>
            </a:pPr>
            <a:r>
              <a:rPr lang="en-US" altLang="en-US" sz="2400" dirty="0">
                <a:solidFill>
                  <a:srgbClr val="00B0F0"/>
                </a:solidFill>
              </a:rPr>
              <a:t>Physical Inactivity </a:t>
            </a:r>
            <a:r>
              <a:rPr lang="en-US" altLang="en-US" sz="2400" dirty="0"/>
              <a:t>being overweight, or obese</a:t>
            </a:r>
          </a:p>
          <a:p>
            <a:pPr marL="342900" indent="-342900">
              <a:spcBef>
                <a:spcPct val="0"/>
              </a:spcBef>
              <a:buFont typeface="Arial" panose="020B0604020202020204" pitchFamily="34" charset="0"/>
              <a:buChar char="•"/>
            </a:pPr>
            <a:r>
              <a:rPr lang="en-US" altLang="en-US" sz="2400" dirty="0">
                <a:solidFill>
                  <a:srgbClr val="00B0F0"/>
                </a:solidFill>
              </a:rPr>
              <a:t>Environmental risk factors </a:t>
            </a:r>
            <a:r>
              <a:rPr lang="en-US" altLang="en-US" sz="2400" dirty="0"/>
              <a:t>(sun (UV), sunbed tanning, diesel fumes, radon gas, etc. )</a:t>
            </a:r>
          </a:p>
          <a:p>
            <a:pPr marL="342900" indent="-342900">
              <a:spcBef>
                <a:spcPct val="0"/>
              </a:spcBef>
              <a:buFont typeface="Arial" panose="020B0604020202020204" pitchFamily="34" charset="0"/>
              <a:buChar char="•"/>
            </a:pPr>
            <a:r>
              <a:rPr lang="en-US" sz="2400" dirty="0">
                <a:solidFill>
                  <a:srgbClr val="00B0F0"/>
                </a:solidFill>
              </a:rPr>
              <a:t>Family history </a:t>
            </a:r>
            <a:r>
              <a:rPr lang="en-US" sz="2400" dirty="0"/>
              <a:t>and </a:t>
            </a:r>
            <a:r>
              <a:rPr lang="en-US" sz="2400" dirty="0">
                <a:solidFill>
                  <a:srgbClr val="00B0F0"/>
                </a:solidFill>
              </a:rPr>
              <a:t>genetics</a:t>
            </a:r>
          </a:p>
          <a:p>
            <a:pPr marL="342900" indent="-342900">
              <a:spcBef>
                <a:spcPct val="0"/>
              </a:spcBef>
              <a:buFont typeface="Arial" panose="020B0604020202020204" pitchFamily="34" charset="0"/>
              <a:buChar char="•"/>
            </a:pPr>
            <a:r>
              <a:rPr lang="en-US" sz="2400" dirty="0">
                <a:solidFill>
                  <a:srgbClr val="00B0F0"/>
                </a:solidFill>
                <a:cs typeface="Times New Roman" pitchFamily="18" charset="0"/>
              </a:rPr>
              <a:t>Lack of follow-up care</a:t>
            </a:r>
          </a:p>
        </p:txBody>
      </p:sp>
      <p:sp>
        <p:nvSpPr>
          <p:cNvPr id="2" name="TextBox 1">
            <a:extLst>
              <a:ext uri="{FF2B5EF4-FFF2-40B4-BE49-F238E27FC236}">
                <a16:creationId xmlns:a16="http://schemas.microsoft.com/office/drawing/2014/main" id="{92E02F5C-7788-4A3B-B2C9-5BCF2B43CE08}"/>
              </a:ext>
            </a:extLst>
          </p:cNvPr>
          <p:cNvSpPr txBox="1"/>
          <p:nvPr/>
        </p:nvSpPr>
        <p:spPr>
          <a:xfrm>
            <a:off x="7010400" y="5210740"/>
            <a:ext cx="3352799" cy="276999"/>
          </a:xfrm>
          <a:prstGeom prst="rect">
            <a:avLst/>
          </a:prstGeom>
          <a:noFill/>
        </p:spPr>
        <p:txBody>
          <a:bodyPr wrap="square" rtlCol="0">
            <a:spAutoFit/>
          </a:bodyPr>
          <a:lstStyle/>
          <a:p>
            <a:r>
              <a:rPr lang="en-US" sz="1200" i="1" dirty="0">
                <a:solidFill>
                  <a:schemeClr val="bg2"/>
                </a:solidFill>
              </a:rPr>
              <a:t>NCI, 2021; ACS, 2021</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847858-7EFA-49B5-AC5B-2C58D3D79D8F}"/>
              </a:ext>
            </a:extLst>
          </p:cNvPr>
          <p:cNvSpPr>
            <a:spLocks noGrp="1" noChangeArrowheads="1"/>
          </p:cNvSpPr>
          <p:nvPr>
            <p:ph type="title"/>
          </p:nvPr>
        </p:nvSpPr>
        <p:spPr/>
        <p:txBody>
          <a:bodyPr>
            <a:normAutofit/>
          </a:bodyPr>
          <a:lstStyle/>
          <a:p>
            <a:pPr eaLnBrk="1" hangingPunct="1"/>
            <a:r>
              <a:rPr lang="en-US" altLang="en-US" sz="3600" b="1" dirty="0">
                <a:latin typeface="Arial"/>
                <a:ea typeface="ＭＳ Ｐゴシック"/>
                <a:cs typeface="Arial"/>
              </a:rPr>
              <a:t>Tobacco-Related Cancers</a:t>
            </a:r>
          </a:p>
        </p:txBody>
      </p:sp>
      <p:sp>
        <p:nvSpPr>
          <p:cNvPr id="21507" name="Rectangle 3">
            <a:extLst>
              <a:ext uri="{FF2B5EF4-FFF2-40B4-BE49-F238E27FC236}">
                <a16:creationId xmlns:a16="http://schemas.microsoft.com/office/drawing/2014/main" id="{D4DC4CE2-A947-4902-877D-6EF277BCE0FC}"/>
              </a:ext>
            </a:extLst>
          </p:cNvPr>
          <p:cNvSpPr>
            <a:spLocks noGrp="1" noChangeArrowheads="1"/>
          </p:cNvSpPr>
          <p:nvPr>
            <p:ph type="body" idx="1"/>
          </p:nvPr>
        </p:nvSpPr>
        <p:spPr>
          <a:xfrm>
            <a:off x="457200" y="1351722"/>
            <a:ext cx="5562600" cy="4114800"/>
          </a:xfrm>
        </p:spPr>
        <p:txBody>
          <a:bodyPr>
            <a:normAutofit fontScale="77500" lnSpcReduction="20000"/>
          </a:bodyPr>
          <a:lstStyle/>
          <a:p>
            <a:pPr eaLnBrk="1" hangingPunct="1"/>
            <a:r>
              <a:rPr lang="en-US" altLang="en-US" sz="2800" dirty="0">
                <a:ea typeface="ＭＳ Ｐゴシック" panose="020B0600070205080204" pitchFamily="34" charset="-128"/>
              </a:rPr>
              <a:t>Mouth and throat</a:t>
            </a:r>
          </a:p>
          <a:p>
            <a:pPr eaLnBrk="1" hangingPunct="1"/>
            <a:r>
              <a:rPr lang="en-US" altLang="en-US" sz="2800" dirty="0">
                <a:ea typeface="ＭＳ Ｐゴシック" panose="020B0600070205080204" pitchFamily="34" charset="-128"/>
              </a:rPr>
              <a:t>Esophagus</a:t>
            </a:r>
          </a:p>
          <a:p>
            <a:pPr eaLnBrk="1" hangingPunct="1"/>
            <a:r>
              <a:rPr lang="en-US" altLang="en-US" sz="2800" dirty="0">
                <a:ea typeface="ＭＳ Ｐゴシック" panose="020B0600070205080204" pitchFamily="34" charset="-128"/>
              </a:rPr>
              <a:t>Larynx</a:t>
            </a:r>
          </a:p>
          <a:p>
            <a:pPr eaLnBrk="1" hangingPunct="1"/>
            <a:r>
              <a:rPr lang="en-US" altLang="en-US" sz="2800" dirty="0">
                <a:ea typeface="ＭＳ Ｐゴシック" panose="020B0600070205080204" pitchFamily="34" charset="-128"/>
              </a:rPr>
              <a:t>Lung</a:t>
            </a:r>
          </a:p>
          <a:p>
            <a:pPr eaLnBrk="1" hangingPunct="1"/>
            <a:r>
              <a:rPr lang="en-US" altLang="en-US" sz="2800" dirty="0">
                <a:ea typeface="ＭＳ Ｐゴシック" panose="020B0600070205080204" pitchFamily="34" charset="-128"/>
              </a:rPr>
              <a:t>Liver</a:t>
            </a:r>
          </a:p>
          <a:p>
            <a:pPr eaLnBrk="1" hangingPunct="1"/>
            <a:r>
              <a:rPr lang="en-US" altLang="en-US" sz="2800" dirty="0">
                <a:ea typeface="ＭＳ Ｐゴシック" panose="020B0600070205080204" pitchFamily="34" charset="-128"/>
              </a:rPr>
              <a:t>Stomach</a:t>
            </a:r>
          </a:p>
          <a:p>
            <a:pPr eaLnBrk="1" hangingPunct="1"/>
            <a:r>
              <a:rPr lang="en-US" altLang="en-US" sz="2800" dirty="0">
                <a:ea typeface="ＭＳ Ｐゴシック" panose="020B0600070205080204" pitchFamily="34" charset="-128"/>
              </a:rPr>
              <a:t>Urinary bladder</a:t>
            </a:r>
          </a:p>
          <a:p>
            <a:pPr eaLnBrk="1" hangingPunct="1"/>
            <a:r>
              <a:rPr lang="en-US" altLang="en-US" sz="2800" dirty="0">
                <a:ea typeface="ＭＳ Ｐゴシック" panose="020B0600070205080204" pitchFamily="34" charset="-128"/>
              </a:rPr>
              <a:t>Colon and rectum</a:t>
            </a:r>
          </a:p>
          <a:p>
            <a:pPr eaLnBrk="1" hangingPunct="1"/>
            <a:r>
              <a:rPr lang="en-US" altLang="en-US" sz="2800" dirty="0">
                <a:ea typeface="ＭＳ Ｐゴシック" panose="020B0600070205080204" pitchFamily="34" charset="-128"/>
              </a:rPr>
              <a:t>Uterine cervix</a:t>
            </a:r>
          </a:p>
          <a:p>
            <a:pPr eaLnBrk="1" hangingPunct="1"/>
            <a:r>
              <a:rPr lang="en-US" altLang="en-US" sz="2800" dirty="0">
                <a:ea typeface="ＭＳ Ｐゴシック" panose="020B0600070205080204" pitchFamily="34" charset="-128"/>
              </a:rPr>
              <a:t>Pancreas</a:t>
            </a:r>
          </a:p>
          <a:p>
            <a:pPr eaLnBrk="1" hangingPunct="1"/>
            <a:r>
              <a:rPr lang="en-US" altLang="en-US" sz="2800" dirty="0">
                <a:ea typeface="ＭＳ Ｐゴシック" panose="020B0600070205080204" pitchFamily="34" charset="-128"/>
              </a:rPr>
              <a:t>Kidney</a:t>
            </a:r>
          </a:p>
          <a:p>
            <a:pPr eaLnBrk="1" hangingPunct="1"/>
            <a:r>
              <a:rPr lang="en-US" altLang="en-US" sz="2800" dirty="0">
                <a:ea typeface="ＭＳ Ｐゴシック" panose="020B0600070205080204" pitchFamily="34" charset="-128"/>
              </a:rPr>
              <a:t>Acute myeloid leukemia</a:t>
            </a:r>
          </a:p>
        </p:txBody>
      </p:sp>
      <p:pic>
        <p:nvPicPr>
          <p:cNvPr id="3" name="Picture 2">
            <a:extLst>
              <a:ext uri="{FF2B5EF4-FFF2-40B4-BE49-F238E27FC236}">
                <a16:creationId xmlns:a16="http://schemas.microsoft.com/office/drawing/2014/main" id="{088C2583-501D-437F-8C14-440B78F2A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25087"/>
            <a:ext cx="3893521" cy="3331001"/>
          </a:xfrm>
          <a:prstGeom prst="rect">
            <a:avLst/>
          </a:prstGeom>
        </p:spPr>
      </p:pic>
      <p:sp>
        <p:nvSpPr>
          <p:cNvPr id="2" name="TextBox 1">
            <a:extLst>
              <a:ext uri="{FF2B5EF4-FFF2-40B4-BE49-F238E27FC236}">
                <a16:creationId xmlns:a16="http://schemas.microsoft.com/office/drawing/2014/main" id="{2EC41A2F-0330-47A7-BEFB-59C61DD16BB1}"/>
              </a:ext>
            </a:extLst>
          </p:cNvPr>
          <p:cNvSpPr txBox="1"/>
          <p:nvPr/>
        </p:nvSpPr>
        <p:spPr>
          <a:xfrm>
            <a:off x="4926330" y="5189523"/>
            <a:ext cx="4217670" cy="276999"/>
          </a:xfrm>
          <a:prstGeom prst="rect">
            <a:avLst/>
          </a:prstGeom>
          <a:noFill/>
        </p:spPr>
        <p:txBody>
          <a:bodyPr wrap="square" rtlCol="0">
            <a:spAutoFit/>
          </a:bodyPr>
          <a:lstStyle/>
          <a:p>
            <a:pPr algn="r"/>
            <a:r>
              <a:rPr lang="en-US" sz="1200" i="1" dirty="0">
                <a:solidFill>
                  <a:schemeClr val="bg2"/>
                </a:solidFill>
              </a:rPr>
              <a:t>NCI, 2021; CDC, 2016 (Image)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D71D0C2-FA83-473F-B8B4-59B8F26BC2EA}"/>
              </a:ext>
            </a:extLst>
          </p:cNvPr>
          <p:cNvSpPr>
            <a:spLocks noGrp="1" noChangeArrowheads="1"/>
          </p:cNvSpPr>
          <p:nvPr>
            <p:ph type="title"/>
          </p:nvPr>
        </p:nvSpPr>
        <p:spPr>
          <a:xfrm>
            <a:off x="381000" y="101716"/>
            <a:ext cx="8839200" cy="1252538"/>
          </a:xfrm>
        </p:spPr>
        <p:txBody>
          <a:bodyPr>
            <a:normAutofit fontScale="90000"/>
          </a:bodyPr>
          <a:lstStyle/>
          <a:p>
            <a:pPr eaLnBrk="1" hangingPunct="1"/>
            <a:r>
              <a:rPr lang="en-US" altLang="en-US" b="1" dirty="0">
                <a:ea typeface="ＭＳ Ｐゴシック" panose="020B0600070205080204" pitchFamily="34" charset="-128"/>
              </a:rPr>
              <a:t>Tobacco-Related Cardiovascular Diseases</a:t>
            </a:r>
          </a:p>
        </p:txBody>
      </p:sp>
      <p:graphicFrame>
        <p:nvGraphicFramePr>
          <p:cNvPr id="2" name="Diagram 1">
            <a:extLst>
              <a:ext uri="{FF2B5EF4-FFF2-40B4-BE49-F238E27FC236}">
                <a16:creationId xmlns:a16="http://schemas.microsoft.com/office/drawing/2014/main" id="{585C3834-A893-416C-A70C-B3A1E21A17DF}"/>
              </a:ext>
            </a:extLst>
          </p:cNvPr>
          <p:cNvGraphicFramePr/>
          <p:nvPr/>
        </p:nvGraphicFramePr>
        <p:xfrm>
          <a:off x="1247775" y="1475384"/>
          <a:ext cx="710565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879BAEA-39BC-4EC4-ACEC-A4F5E0961256}"/>
              </a:ext>
            </a:extLst>
          </p:cNvPr>
          <p:cNvSpPr txBox="1"/>
          <p:nvPr/>
        </p:nvSpPr>
        <p:spPr>
          <a:xfrm>
            <a:off x="7086600" y="5243041"/>
            <a:ext cx="2914650" cy="276999"/>
          </a:xfrm>
          <a:prstGeom prst="rect">
            <a:avLst/>
          </a:prstGeom>
          <a:noFill/>
        </p:spPr>
        <p:txBody>
          <a:bodyPr wrap="square" rtlCol="0">
            <a:spAutoFit/>
          </a:bodyPr>
          <a:lstStyle/>
          <a:p>
            <a:r>
              <a:rPr lang="en-US" sz="1200" i="1" dirty="0">
                <a:solidFill>
                  <a:schemeClr val="bg2"/>
                </a:solidFill>
              </a:rPr>
              <a:t>Roy et al., 2017; CDC, 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D1651AF-7514-4239-94F0-07E104D120E1}"/>
              </a:ext>
            </a:extLst>
          </p:cNvPr>
          <p:cNvSpPr>
            <a:spLocks noGrp="1" noChangeArrowheads="1"/>
          </p:cNvSpPr>
          <p:nvPr>
            <p:ph type="title"/>
          </p:nvPr>
        </p:nvSpPr>
        <p:spPr>
          <a:xfrm>
            <a:off x="176561" y="0"/>
            <a:ext cx="8991600" cy="1068388"/>
          </a:xfrm>
        </p:spPr>
        <p:txBody>
          <a:bodyPr>
            <a:normAutofit fontScale="90000"/>
          </a:bodyPr>
          <a:lstStyle/>
          <a:p>
            <a:pPr eaLnBrk="1" hangingPunct="1"/>
            <a:r>
              <a:rPr lang="en-US" altLang="en-US" b="1" dirty="0">
                <a:ea typeface="ＭＳ Ｐゴシック" panose="020B0600070205080204" pitchFamily="34" charset="-128"/>
              </a:rPr>
              <a:t>Tobacco-Related Respiratory Diseases</a:t>
            </a:r>
          </a:p>
        </p:txBody>
      </p:sp>
      <p:graphicFrame>
        <p:nvGraphicFramePr>
          <p:cNvPr id="2" name="Diagram 1">
            <a:extLst>
              <a:ext uri="{FF2B5EF4-FFF2-40B4-BE49-F238E27FC236}">
                <a16:creationId xmlns:a16="http://schemas.microsoft.com/office/drawing/2014/main" id="{63C17191-8460-4A90-B47F-4FD85803FCF4}"/>
              </a:ext>
            </a:extLst>
          </p:cNvPr>
          <p:cNvGraphicFramePr/>
          <p:nvPr/>
        </p:nvGraphicFramePr>
        <p:xfrm>
          <a:off x="1624361" y="1233190"/>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8D35EA9-0349-4990-BFED-BBE1D55411D8}"/>
              </a:ext>
            </a:extLst>
          </p:cNvPr>
          <p:cNvSpPr txBox="1"/>
          <p:nvPr/>
        </p:nvSpPr>
        <p:spPr>
          <a:xfrm>
            <a:off x="6477000" y="5246390"/>
            <a:ext cx="3124200" cy="276999"/>
          </a:xfrm>
          <a:prstGeom prst="rect">
            <a:avLst/>
          </a:prstGeom>
          <a:noFill/>
        </p:spPr>
        <p:txBody>
          <a:bodyPr wrap="square" rtlCol="0">
            <a:spAutoFit/>
          </a:bodyPr>
          <a:lstStyle/>
          <a:p>
            <a:r>
              <a:rPr lang="en-US" sz="1200" i="1" dirty="0">
                <a:solidFill>
                  <a:schemeClr val="tx1">
                    <a:lumMod val="50000"/>
                    <a:lumOff val="50000"/>
                  </a:schemeClr>
                </a:solidFill>
              </a:rPr>
              <a:t>CDC, 2020; CDC(n.d.); WHO, 2019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a:t>Secondhand Smoke</a:t>
            </a:r>
          </a:p>
        </p:txBody>
      </p:sp>
      <p:sp>
        <p:nvSpPr>
          <p:cNvPr id="3" name="Content Placeholder 2"/>
          <p:cNvSpPr>
            <a:spLocks noGrp="1"/>
          </p:cNvSpPr>
          <p:nvPr>
            <p:ph idx="1"/>
          </p:nvPr>
        </p:nvSpPr>
        <p:spPr>
          <a:xfrm>
            <a:off x="457200" y="1143001"/>
            <a:ext cx="4953000" cy="4267200"/>
          </a:xfrm>
        </p:spPr>
        <p:txBody>
          <a:bodyPr>
            <a:normAutofit fontScale="92500"/>
          </a:bodyPr>
          <a:lstStyle/>
          <a:p>
            <a:r>
              <a:rPr lang="en-US" sz="2400" dirty="0">
                <a:solidFill>
                  <a:srgbClr val="00B0F0"/>
                </a:solidFill>
              </a:rPr>
              <a:t>Causes lung cancer </a:t>
            </a:r>
            <a:r>
              <a:rPr lang="en-US" sz="2400" dirty="0">
                <a:solidFill>
                  <a:schemeClr val="tx1"/>
                </a:solidFill>
              </a:rPr>
              <a:t>in nonsmokers</a:t>
            </a:r>
          </a:p>
          <a:p>
            <a:r>
              <a:rPr lang="en-US" sz="2400" dirty="0">
                <a:solidFill>
                  <a:schemeClr val="tx1"/>
                </a:solidFill>
              </a:rPr>
              <a:t>Linked to </a:t>
            </a:r>
            <a:r>
              <a:rPr lang="en-US" sz="2400" dirty="0">
                <a:solidFill>
                  <a:srgbClr val="00B0F0"/>
                </a:solidFill>
              </a:rPr>
              <a:t>other cancers </a:t>
            </a:r>
            <a:r>
              <a:rPr lang="en-US" sz="2400" dirty="0">
                <a:solidFill>
                  <a:schemeClr val="tx1"/>
                </a:solidFill>
              </a:rPr>
              <a:t>in nonsmokers exposed </a:t>
            </a:r>
          </a:p>
          <a:p>
            <a:r>
              <a:rPr lang="en-US" sz="2400" dirty="0">
                <a:solidFill>
                  <a:srgbClr val="00B0F0"/>
                </a:solidFill>
              </a:rPr>
              <a:t>Physiological effects</a:t>
            </a:r>
            <a:r>
              <a:rPr lang="en-US" sz="2400" dirty="0">
                <a:solidFill>
                  <a:schemeClr val="tx1"/>
                </a:solidFill>
              </a:rPr>
              <a:t>: increased arterial thickening and decreased coronary flow</a:t>
            </a:r>
          </a:p>
          <a:p>
            <a:r>
              <a:rPr lang="en-US" sz="2400" kern="1200" dirty="0">
                <a:solidFill>
                  <a:schemeClr val="tx1"/>
                </a:solidFill>
              </a:rPr>
              <a:t>Non-smokers exposed to secondhand smoke have a </a:t>
            </a:r>
            <a:r>
              <a:rPr lang="en-US" sz="2400" kern="1200" dirty="0">
                <a:solidFill>
                  <a:srgbClr val="00B0F0"/>
                </a:solidFill>
              </a:rPr>
              <a:t>20-30%</a:t>
            </a:r>
            <a:r>
              <a:rPr lang="en-US" sz="2400" kern="1200" dirty="0">
                <a:solidFill>
                  <a:schemeClr val="tx1"/>
                </a:solidFill>
              </a:rPr>
              <a:t> </a:t>
            </a:r>
            <a:r>
              <a:rPr lang="en-US" sz="2400" kern="1200" dirty="0">
                <a:solidFill>
                  <a:srgbClr val="00B0F0"/>
                </a:solidFill>
              </a:rPr>
              <a:t>higher risk of stroke</a:t>
            </a:r>
          </a:p>
          <a:p>
            <a:r>
              <a:rPr lang="en-US" sz="2400" kern="1200" dirty="0">
                <a:solidFill>
                  <a:schemeClr val="tx1"/>
                </a:solidFill>
              </a:rPr>
              <a:t>7300 lung cancer </a:t>
            </a:r>
            <a:r>
              <a:rPr lang="en-US" sz="2400" kern="1200" dirty="0">
                <a:solidFill>
                  <a:srgbClr val="00B0F0"/>
                </a:solidFill>
              </a:rPr>
              <a:t>deaths </a:t>
            </a:r>
            <a:r>
              <a:rPr lang="en-US" sz="2400" kern="1200" dirty="0">
                <a:solidFill>
                  <a:schemeClr val="tx1"/>
                </a:solidFill>
              </a:rPr>
              <a:t>per year caused by secondhand smoke</a:t>
            </a:r>
          </a:p>
        </p:txBody>
      </p:sp>
      <p:sp>
        <p:nvSpPr>
          <p:cNvPr id="4" name="TextBox 3">
            <a:extLst>
              <a:ext uri="{FF2B5EF4-FFF2-40B4-BE49-F238E27FC236}">
                <a16:creationId xmlns:a16="http://schemas.microsoft.com/office/drawing/2014/main" id="{2794DAB1-2A84-4A7F-85CA-7DDCA078CDBB}"/>
              </a:ext>
            </a:extLst>
          </p:cNvPr>
          <p:cNvSpPr txBox="1"/>
          <p:nvPr/>
        </p:nvSpPr>
        <p:spPr>
          <a:xfrm>
            <a:off x="8001000" y="5271700"/>
            <a:ext cx="4876800" cy="276999"/>
          </a:xfrm>
          <a:prstGeom prst="rect">
            <a:avLst/>
          </a:prstGeom>
          <a:noFill/>
        </p:spPr>
        <p:txBody>
          <a:bodyPr wrap="square" rtlCol="0">
            <a:spAutoFit/>
          </a:bodyPr>
          <a:lstStyle/>
          <a:p>
            <a:r>
              <a:rPr lang="en-US" sz="1200" i="1" dirty="0">
                <a:solidFill>
                  <a:schemeClr val="bg2"/>
                </a:solidFill>
              </a:rPr>
              <a:t>CDC, 2021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0" y="2059401"/>
            <a:ext cx="3429000" cy="2286000"/>
          </a:xfrm>
          <a:prstGeom prst="rect">
            <a:avLst/>
          </a:prstGeom>
        </p:spPr>
      </p:pic>
    </p:spTree>
    <p:extLst>
      <p:ext uri="{BB962C8B-B14F-4D97-AF65-F5344CB8AC3E}">
        <p14:creationId xmlns:p14="http://schemas.microsoft.com/office/powerpoint/2010/main" val="970034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9B8BCBF-DE49-4499-8290-82A8BD2FD4BA}"/>
              </a:ext>
            </a:extLst>
          </p:cNvPr>
          <p:cNvSpPr>
            <a:spLocks noGrp="1" noChangeArrowheads="1"/>
          </p:cNvSpPr>
          <p:nvPr>
            <p:ph type="title"/>
          </p:nvPr>
        </p:nvSpPr>
        <p:spPr/>
        <p:txBody>
          <a:bodyPr>
            <a:noAutofit/>
          </a:bodyPr>
          <a:lstStyle/>
          <a:p>
            <a:r>
              <a:rPr lang="en-US" altLang="en-US" sz="3600" b="1" dirty="0">
                <a:latin typeface="Arial"/>
                <a:cs typeface="Arial"/>
              </a:rPr>
              <a:t>Impact of Tobacco Use</a:t>
            </a:r>
          </a:p>
        </p:txBody>
      </p:sp>
      <p:sp>
        <p:nvSpPr>
          <p:cNvPr id="16387" name="Content Placeholder 2">
            <a:extLst>
              <a:ext uri="{FF2B5EF4-FFF2-40B4-BE49-F238E27FC236}">
                <a16:creationId xmlns:a16="http://schemas.microsoft.com/office/drawing/2014/main" id="{665CF099-3FA8-4ABF-94AD-EA0350CE9989}"/>
              </a:ext>
            </a:extLst>
          </p:cNvPr>
          <p:cNvSpPr>
            <a:spLocks noGrp="1"/>
          </p:cNvSpPr>
          <p:nvPr>
            <p:ph idx="1"/>
          </p:nvPr>
        </p:nvSpPr>
        <p:spPr>
          <a:xfrm>
            <a:off x="152400" y="1509415"/>
            <a:ext cx="8229600" cy="3810000"/>
          </a:xfrm>
        </p:spPr>
        <p:txBody>
          <a:bodyPr>
            <a:normAutofit fontScale="92500" lnSpcReduction="10000"/>
          </a:bodyPr>
          <a:lstStyle/>
          <a:p>
            <a:pPr lvl="1">
              <a:buFont typeface="Arial" pitchFamily="34" charset="0"/>
              <a:buChar char="•"/>
              <a:defRPr/>
            </a:pPr>
            <a:r>
              <a:rPr lang="en-US" dirty="0"/>
              <a:t>Reduces effectiveness of treatment </a:t>
            </a:r>
          </a:p>
          <a:p>
            <a:pPr lvl="1">
              <a:buFont typeface="Arial" pitchFamily="34" charset="0"/>
              <a:buChar char="•"/>
              <a:defRPr/>
            </a:pPr>
            <a:r>
              <a:rPr lang="en-US" dirty="0"/>
              <a:t>Worsens side effects</a:t>
            </a:r>
          </a:p>
          <a:p>
            <a:pPr lvl="1">
              <a:buFont typeface="Arial" pitchFamily="34" charset="0"/>
              <a:buChar char="•"/>
              <a:defRPr/>
            </a:pPr>
            <a:r>
              <a:rPr lang="en-US" dirty="0"/>
              <a:t>Contributes to complications post-surgery (.e.g., poor wound healing) </a:t>
            </a:r>
          </a:p>
          <a:p>
            <a:pPr lvl="1">
              <a:buFont typeface="Arial" pitchFamily="34" charset="0"/>
              <a:buChar char="•"/>
              <a:defRPr/>
            </a:pPr>
            <a:r>
              <a:rPr lang="en-US" dirty="0"/>
              <a:t>Increases risk of primary cancer recurrence and second cancers</a:t>
            </a:r>
          </a:p>
          <a:p>
            <a:pPr lvl="1">
              <a:buFont typeface="Arial" pitchFamily="34" charset="0"/>
              <a:buChar char="•"/>
              <a:defRPr/>
            </a:pPr>
            <a:r>
              <a:rPr lang="en-US" dirty="0"/>
              <a:t>Reduces quality of life and survival</a:t>
            </a:r>
          </a:p>
          <a:p>
            <a:pPr lvl="1">
              <a:buFont typeface="Arial" pitchFamily="34" charset="0"/>
              <a:buChar char="•"/>
              <a:defRPr/>
            </a:pPr>
            <a:r>
              <a:rPr lang="en-US" dirty="0"/>
              <a:t>Contributes to financial burden: cost is approximately $11,000/year per smoking patient</a:t>
            </a:r>
          </a:p>
          <a:p>
            <a:pPr marL="457200" lvl="1" indent="0">
              <a:buFontTx/>
              <a:buNone/>
              <a:defRPr/>
            </a:pPr>
            <a:endParaRPr lang="en-US" dirty="0"/>
          </a:p>
          <a:p>
            <a:pPr marL="457200" lvl="1" indent="0">
              <a:buFontTx/>
              <a:buNone/>
              <a:defRPr/>
            </a:pPr>
            <a:endParaRPr lang="en-US" sz="1400" dirty="0"/>
          </a:p>
          <a:p>
            <a:pPr marL="457200" lvl="1" indent="0">
              <a:buFontTx/>
              <a:buNone/>
              <a:defRPr/>
            </a:pPr>
            <a:endParaRPr lang="en-US" sz="1400" dirty="0"/>
          </a:p>
          <a:p>
            <a:pPr marL="457200" lvl="1" indent="0">
              <a:buFontTx/>
              <a:buNone/>
              <a:defRPr/>
            </a:pPr>
            <a:endParaRPr lang="en-US" sz="1400" dirty="0"/>
          </a:p>
        </p:txBody>
      </p:sp>
      <p:sp>
        <p:nvSpPr>
          <p:cNvPr id="2" name="TextBox 1">
            <a:extLst>
              <a:ext uri="{FF2B5EF4-FFF2-40B4-BE49-F238E27FC236}">
                <a16:creationId xmlns:a16="http://schemas.microsoft.com/office/drawing/2014/main" id="{2794DAB1-2A84-4A7F-85CA-7DDCA078CDBB}"/>
              </a:ext>
            </a:extLst>
          </p:cNvPr>
          <p:cNvSpPr txBox="1"/>
          <p:nvPr/>
        </p:nvSpPr>
        <p:spPr>
          <a:xfrm>
            <a:off x="6019800" y="5238452"/>
            <a:ext cx="4953000" cy="276999"/>
          </a:xfrm>
          <a:prstGeom prst="rect">
            <a:avLst/>
          </a:prstGeom>
          <a:noFill/>
        </p:spPr>
        <p:txBody>
          <a:bodyPr wrap="square" rtlCol="0">
            <a:spAutoFit/>
          </a:bodyPr>
          <a:lstStyle/>
          <a:p>
            <a:r>
              <a:rPr lang="en-US" sz="1200" i="1" dirty="0">
                <a:solidFill>
                  <a:schemeClr val="bg2"/>
                </a:solidFill>
              </a:rPr>
              <a:t>Jassem, 2019; CDC n.d.,; Warren, 2019</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Providers</a:t>
            </a:r>
          </a:p>
        </p:txBody>
      </p:sp>
      <p:sp>
        <p:nvSpPr>
          <p:cNvPr id="3" name="Content Placeholder 2"/>
          <p:cNvSpPr>
            <a:spLocks noGrp="1"/>
          </p:cNvSpPr>
          <p:nvPr>
            <p:ph idx="1"/>
          </p:nvPr>
        </p:nvSpPr>
        <p:spPr>
          <a:xfrm>
            <a:off x="457200" y="1600201"/>
            <a:ext cx="4648200" cy="3810000"/>
          </a:xfrm>
        </p:spPr>
        <p:txBody>
          <a:bodyPr>
            <a:normAutofit fontScale="92500"/>
          </a:bodyPr>
          <a:lstStyle/>
          <a:p>
            <a:r>
              <a:rPr lang="en-US" dirty="0">
                <a:solidFill>
                  <a:srgbClr val="00B0F0"/>
                </a:solidFill>
              </a:rPr>
              <a:t>Clarify risk of tobacco </a:t>
            </a:r>
            <a:r>
              <a:rPr lang="en-US" dirty="0"/>
              <a:t>and assess willingness to quit</a:t>
            </a:r>
          </a:p>
          <a:p>
            <a:r>
              <a:rPr lang="en-US" dirty="0">
                <a:solidFill>
                  <a:srgbClr val="00B0F0"/>
                </a:solidFill>
              </a:rPr>
              <a:t>Provide cessation tools</a:t>
            </a:r>
          </a:p>
          <a:p>
            <a:r>
              <a:rPr lang="en-US" dirty="0">
                <a:solidFill>
                  <a:srgbClr val="00B0F0"/>
                </a:solidFill>
              </a:rPr>
              <a:t>Screen</a:t>
            </a:r>
            <a:r>
              <a:rPr lang="en-US" dirty="0"/>
              <a:t> for distress and assess challenges</a:t>
            </a:r>
          </a:p>
          <a:p>
            <a:r>
              <a:rPr lang="en-US" dirty="0">
                <a:solidFill>
                  <a:srgbClr val="00B0F0"/>
                </a:solidFill>
              </a:rPr>
              <a:t>Follow-up</a:t>
            </a:r>
            <a:endParaRPr lang="en-US" dirty="0"/>
          </a:p>
        </p:txBody>
      </p:sp>
      <p:sp>
        <p:nvSpPr>
          <p:cNvPr id="4" name="TextBox 3">
            <a:extLst>
              <a:ext uri="{FF2B5EF4-FFF2-40B4-BE49-F238E27FC236}">
                <a16:creationId xmlns:a16="http://schemas.microsoft.com/office/drawing/2014/main" id="{2794DAB1-2A84-4A7F-85CA-7DDCA078CDBB}"/>
              </a:ext>
            </a:extLst>
          </p:cNvPr>
          <p:cNvSpPr txBox="1"/>
          <p:nvPr/>
        </p:nvSpPr>
        <p:spPr>
          <a:xfrm>
            <a:off x="7315200" y="5133202"/>
            <a:ext cx="4876800" cy="276999"/>
          </a:xfrm>
          <a:prstGeom prst="rect">
            <a:avLst/>
          </a:prstGeom>
          <a:noFill/>
        </p:spPr>
        <p:txBody>
          <a:bodyPr wrap="square" rtlCol="0">
            <a:spAutoFit/>
          </a:bodyPr>
          <a:lstStyle/>
          <a:p>
            <a:r>
              <a:rPr lang="en-US" sz="1200" i="1" dirty="0">
                <a:solidFill>
                  <a:schemeClr val="bg2"/>
                </a:solidFill>
              </a:rPr>
              <a:t>CDC, 2020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820" y="1960350"/>
            <a:ext cx="3657600" cy="2438400"/>
          </a:xfrm>
          <a:prstGeom prst="rect">
            <a:avLst/>
          </a:prstGeom>
        </p:spPr>
      </p:pic>
    </p:spTree>
    <p:extLst>
      <p:ext uri="{BB962C8B-B14F-4D97-AF65-F5344CB8AC3E}">
        <p14:creationId xmlns:p14="http://schemas.microsoft.com/office/powerpoint/2010/main" val="3032190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A8EBED5B-35B2-4870-881B-C827214CD779}"/>
              </a:ext>
            </a:extLst>
          </p:cNvPr>
          <p:cNvSpPr>
            <a:spLocks noGrp="1" noChangeArrowheads="1"/>
          </p:cNvSpPr>
          <p:nvPr>
            <p:ph type="title"/>
          </p:nvPr>
        </p:nvSpPr>
        <p:spPr/>
        <p:txBody>
          <a:bodyPr>
            <a:normAutofit/>
          </a:bodyPr>
          <a:lstStyle/>
          <a:p>
            <a:r>
              <a:rPr lang="en-US" altLang="en-US" sz="3600" b="1" dirty="0"/>
              <a:t>Diet: Foods to Eat</a:t>
            </a:r>
          </a:p>
        </p:txBody>
      </p:sp>
      <p:sp>
        <p:nvSpPr>
          <p:cNvPr id="29700" name="Rectangle 4">
            <a:extLst>
              <a:ext uri="{FF2B5EF4-FFF2-40B4-BE49-F238E27FC236}">
                <a16:creationId xmlns:a16="http://schemas.microsoft.com/office/drawing/2014/main" id="{8D9DF7F5-E975-4866-BC76-9097C8CF6313}"/>
              </a:ext>
            </a:extLst>
          </p:cNvPr>
          <p:cNvSpPr>
            <a:spLocks noGrp="1" noChangeArrowheads="1"/>
          </p:cNvSpPr>
          <p:nvPr>
            <p:ph type="body" idx="1"/>
          </p:nvPr>
        </p:nvSpPr>
        <p:spPr>
          <a:xfrm>
            <a:off x="457200" y="1319907"/>
            <a:ext cx="5257800" cy="4876800"/>
          </a:xfrm>
        </p:spPr>
        <p:txBody>
          <a:bodyPr>
            <a:noAutofit/>
          </a:bodyPr>
          <a:lstStyle/>
          <a:p>
            <a:pPr marL="342900" lvl="1" indent="-342900">
              <a:buFont typeface="Arial" panose="020B0604020202020204" pitchFamily="34" charset="0"/>
              <a:buChar char="•"/>
              <a:defRPr/>
            </a:pPr>
            <a:r>
              <a:rPr lang="en-US" sz="2000" dirty="0">
                <a:solidFill>
                  <a:srgbClr val="00B0F0"/>
                </a:solidFill>
              </a:rPr>
              <a:t>Plant foods</a:t>
            </a:r>
            <a:r>
              <a:rPr lang="en-US" sz="2000" dirty="0"/>
              <a:t>, including vegetables, fruit and whole grains (at least 5 servings/day)</a:t>
            </a:r>
          </a:p>
          <a:p>
            <a:pPr marL="342900" lvl="1" indent="-342900">
              <a:buFont typeface="Arial" panose="020B0604020202020204" pitchFamily="34" charset="0"/>
              <a:buChar char="•"/>
              <a:defRPr/>
            </a:pPr>
            <a:r>
              <a:rPr lang="en-US" sz="2000" dirty="0">
                <a:solidFill>
                  <a:srgbClr val="00B0F0"/>
                </a:solidFill>
              </a:rPr>
              <a:t>Lean protein</a:t>
            </a:r>
            <a:r>
              <a:rPr lang="en-US" sz="2000" dirty="0"/>
              <a:t>: fish, poultry and tofu</a:t>
            </a:r>
          </a:p>
          <a:p>
            <a:pPr marL="342900" lvl="1" indent="-342900">
              <a:buFont typeface="Arial" panose="020B0604020202020204" pitchFamily="34" charset="0"/>
              <a:buChar char="•"/>
              <a:defRPr/>
            </a:pPr>
            <a:r>
              <a:rPr lang="en-US" sz="2000" dirty="0">
                <a:solidFill>
                  <a:srgbClr val="00B0F0"/>
                </a:solidFill>
              </a:rPr>
              <a:t>Low-fat dairy</a:t>
            </a:r>
            <a:r>
              <a:rPr lang="en-US" sz="2000" dirty="0"/>
              <a:t>: low fat milk, yogurt</a:t>
            </a:r>
          </a:p>
          <a:p>
            <a:pPr marL="342900" lvl="1" indent="-342900">
              <a:buFont typeface="Arial" panose="020B0604020202020204" pitchFamily="34" charset="0"/>
              <a:buChar char="•"/>
              <a:defRPr/>
            </a:pPr>
            <a:r>
              <a:rPr lang="en-US" sz="2000" dirty="0">
                <a:solidFill>
                  <a:srgbClr val="00B0F0"/>
                </a:solidFill>
              </a:rPr>
              <a:t>Healthy fats</a:t>
            </a:r>
            <a:r>
              <a:rPr lang="en-US" sz="2000" dirty="0"/>
              <a:t>: avocados, nuts</a:t>
            </a:r>
          </a:p>
          <a:p>
            <a:pPr marL="342900" lvl="1" indent="-342900">
              <a:buFont typeface="Arial" panose="020B0604020202020204" pitchFamily="34" charset="0"/>
              <a:buChar char="•"/>
              <a:defRPr/>
            </a:pPr>
            <a:endParaRPr lang="en-US" sz="2000" dirty="0"/>
          </a:p>
          <a:p>
            <a:pPr marL="0" lvl="1" indent="0">
              <a:buNone/>
              <a:defRPr/>
            </a:pPr>
            <a:r>
              <a:rPr lang="en-US" sz="2000" dirty="0"/>
              <a:t>Benefits include:</a:t>
            </a:r>
          </a:p>
          <a:p>
            <a:pPr marL="342900" lvl="1" indent="-342900">
              <a:buFont typeface="Arial" panose="020B0604020202020204" pitchFamily="34" charset="0"/>
              <a:buChar char="•"/>
              <a:defRPr/>
            </a:pPr>
            <a:r>
              <a:rPr lang="en-US" sz="2000" dirty="0"/>
              <a:t>Aid in blocking the development of cancer</a:t>
            </a:r>
          </a:p>
          <a:p>
            <a:pPr marL="342900" lvl="1" indent="-342900">
              <a:buFont typeface="Arial" panose="020B0604020202020204" pitchFamily="34" charset="0"/>
              <a:buChar char="•"/>
              <a:defRPr/>
            </a:pPr>
            <a:r>
              <a:rPr lang="en-US" sz="2000" dirty="0"/>
              <a:t>Protect cells from unstable molecules</a:t>
            </a:r>
          </a:p>
          <a:p>
            <a:pPr marL="342900" lvl="1" indent="-342900">
              <a:buFont typeface="Arial" panose="020B0604020202020204" pitchFamily="34" charset="0"/>
              <a:buChar char="•"/>
              <a:defRPr/>
            </a:pPr>
            <a:r>
              <a:rPr lang="en-US" sz="2000" dirty="0"/>
              <a:t>Help manage weight</a:t>
            </a:r>
          </a:p>
          <a:p>
            <a:pPr marL="0" lvl="1" indent="0">
              <a:buFont typeface="Wingdings" pitchFamily="2" charset="2"/>
              <a:buNone/>
              <a:defRPr/>
            </a:pPr>
            <a:r>
              <a:rPr lang="en-US" sz="2000" b="1" dirty="0"/>
              <a:t>	</a:t>
            </a:r>
          </a:p>
        </p:txBody>
      </p:sp>
      <p:sp>
        <p:nvSpPr>
          <p:cNvPr id="2" name="TextBox 1">
            <a:extLst>
              <a:ext uri="{FF2B5EF4-FFF2-40B4-BE49-F238E27FC236}">
                <a16:creationId xmlns:a16="http://schemas.microsoft.com/office/drawing/2014/main" id="{AE46907B-3457-484B-A1CC-40F0CD525EBE}"/>
              </a:ext>
            </a:extLst>
          </p:cNvPr>
          <p:cNvSpPr txBox="1"/>
          <p:nvPr/>
        </p:nvSpPr>
        <p:spPr>
          <a:xfrm>
            <a:off x="5352540" y="5257800"/>
            <a:ext cx="3886200" cy="276999"/>
          </a:xfrm>
          <a:prstGeom prst="rect">
            <a:avLst/>
          </a:prstGeom>
          <a:noFill/>
        </p:spPr>
        <p:txBody>
          <a:bodyPr wrap="square" rtlCol="0">
            <a:spAutoFit/>
          </a:bodyPr>
          <a:lstStyle/>
          <a:p>
            <a:r>
              <a:rPr lang="en-US" sz="1200" i="1" dirty="0">
                <a:solidFill>
                  <a:schemeClr val="tx1">
                    <a:lumMod val="50000"/>
                    <a:lumOff val="50000"/>
                  </a:schemeClr>
                </a:solidFill>
              </a:rPr>
              <a:t>ACS, n.d.; NCCN, “Nutrition for cancer survivors”, n.d.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003" y="1410346"/>
            <a:ext cx="3263034" cy="2161230"/>
          </a:xfrm>
          <a:prstGeom prst="rect">
            <a:avLst/>
          </a:prstGeom>
        </p:spPr>
      </p:pic>
    </p:spTree>
    <p:extLst>
      <p:ext uri="{BB962C8B-B14F-4D97-AF65-F5344CB8AC3E}">
        <p14:creationId xmlns:p14="http://schemas.microsoft.com/office/powerpoint/2010/main" val="12717837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A8EBED5B-35B2-4870-881B-C827214CD779}"/>
              </a:ext>
            </a:extLst>
          </p:cNvPr>
          <p:cNvSpPr>
            <a:spLocks noGrp="1" noChangeArrowheads="1"/>
          </p:cNvSpPr>
          <p:nvPr>
            <p:ph type="title"/>
          </p:nvPr>
        </p:nvSpPr>
        <p:spPr/>
        <p:txBody>
          <a:bodyPr>
            <a:normAutofit/>
          </a:bodyPr>
          <a:lstStyle/>
          <a:p>
            <a:r>
              <a:rPr lang="en-US" altLang="en-US" sz="3600" b="1" dirty="0"/>
              <a:t>Diet: Foods to Limit or Avoid</a:t>
            </a:r>
          </a:p>
        </p:txBody>
      </p:sp>
      <p:sp>
        <p:nvSpPr>
          <p:cNvPr id="29700" name="Rectangle 4">
            <a:extLst>
              <a:ext uri="{FF2B5EF4-FFF2-40B4-BE49-F238E27FC236}">
                <a16:creationId xmlns:a16="http://schemas.microsoft.com/office/drawing/2014/main" id="{8D9DF7F5-E975-4866-BC76-9097C8CF6313}"/>
              </a:ext>
            </a:extLst>
          </p:cNvPr>
          <p:cNvSpPr>
            <a:spLocks noGrp="1" noChangeArrowheads="1"/>
          </p:cNvSpPr>
          <p:nvPr>
            <p:ph type="body" idx="1"/>
          </p:nvPr>
        </p:nvSpPr>
        <p:spPr>
          <a:xfrm>
            <a:off x="683795" y="1373826"/>
            <a:ext cx="5456321" cy="3927041"/>
          </a:xfrm>
        </p:spPr>
        <p:txBody>
          <a:bodyPr>
            <a:noAutofit/>
          </a:bodyPr>
          <a:lstStyle/>
          <a:p>
            <a:pPr marL="342900" lvl="1" indent="-342900">
              <a:buFont typeface="Arial" panose="020B0604020202020204" pitchFamily="34" charset="0"/>
              <a:buChar char="•"/>
              <a:defRPr/>
            </a:pPr>
            <a:r>
              <a:rPr lang="en-US" sz="2400" dirty="0">
                <a:solidFill>
                  <a:srgbClr val="00B0F0"/>
                </a:solidFill>
              </a:rPr>
              <a:t>Processed foods</a:t>
            </a:r>
            <a:r>
              <a:rPr lang="en-US" sz="2400" dirty="0"/>
              <a:t>: bacon, sausages, hot dogs</a:t>
            </a:r>
          </a:p>
          <a:p>
            <a:pPr marL="342900" lvl="1" indent="-342900">
              <a:buFont typeface="Arial" panose="020B0604020202020204" pitchFamily="34" charset="0"/>
              <a:buChar char="•"/>
              <a:defRPr/>
            </a:pPr>
            <a:r>
              <a:rPr lang="en-US" sz="2400" dirty="0">
                <a:solidFill>
                  <a:srgbClr val="00B0F0"/>
                </a:solidFill>
              </a:rPr>
              <a:t>Red meats</a:t>
            </a:r>
            <a:r>
              <a:rPr lang="en-US" sz="2400" dirty="0"/>
              <a:t>: beef, pork, lamb</a:t>
            </a:r>
          </a:p>
          <a:p>
            <a:pPr marL="342900" lvl="1" indent="-342900">
              <a:buFont typeface="Arial" panose="020B0604020202020204" pitchFamily="34" charset="0"/>
              <a:buChar char="•"/>
              <a:defRPr/>
            </a:pPr>
            <a:r>
              <a:rPr lang="en-US" sz="2400" dirty="0"/>
              <a:t>Foods/beverages high in </a:t>
            </a:r>
            <a:r>
              <a:rPr lang="en-US" sz="2400" dirty="0">
                <a:solidFill>
                  <a:srgbClr val="00B0F0"/>
                </a:solidFill>
              </a:rPr>
              <a:t>sugar</a:t>
            </a:r>
            <a:r>
              <a:rPr lang="en-US" sz="2400" dirty="0"/>
              <a:t>: sugary deserts, soft drinks, fruit drinks</a:t>
            </a:r>
          </a:p>
          <a:p>
            <a:pPr marL="342900" lvl="1" indent="-342900">
              <a:buFont typeface="Arial" panose="020B0604020202020204" pitchFamily="34" charset="0"/>
              <a:buChar char="•"/>
              <a:defRPr/>
            </a:pPr>
            <a:r>
              <a:rPr lang="en-US" sz="2400" dirty="0"/>
              <a:t>Highly </a:t>
            </a:r>
            <a:r>
              <a:rPr lang="en-US" sz="2400" dirty="0">
                <a:solidFill>
                  <a:srgbClr val="00B0F0"/>
                </a:solidFill>
              </a:rPr>
              <a:t>processed foods</a:t>
            </a:r>
            <a:r>
              <a:rPr lang="en-US" sz="2400" dirty="0"/>
              <a:t>: French fries, frozen entrées like pizza</a:t>
            </a:r>
          </a:p>
          <a:p>
            <a:pPr marL="342900" lvl="1" indent="-342900">
              <a:buFont typeface="Arial" panose="020B0604020202020204" pitchFamily="34" charset="0"/>
              <a:buChar char="•"/>
              <a:defRPr/>
            </a:pPr>
            <a:r>
              <a:rPr lang="en-US" sz="2400" dirty="0">
                <a:solidFill>
                  <a:srgbClr val="00B0F0"/>
                </a:solidFill>
              </a:rPr>
              <a:t>Refined grain </a:t>
            </a:r>
            <a:r>
              <a:rPr lang="en-US" sz="2400" dirty="0"/>
              <a:t>products: white bread and white rice</a:t>
            </a:r>
          </a:p>
          <a:p>
            <a:pPr marL="342900" lvl="1" indent="-342900">
              <a:buFont typeface="Arial" panose="020B0604020202020204" pitchFamily="34" charset="0"/>
              <a:buChar char="•"/>
              <a:defRPr/>
            </a:pPr>
            <a:endParaRPr lang="en-US" sz="2400" b="1" dirty="0"/>
          </a:p>
          <a:p>
            <a:pPr marL="342900" lvl="1" indent="-342900">
              <a:buFont typeface="Arial" panose="020B0604020202020204" pitchFamily="34" charset="0"/>
              <a:buChar char="•"/>
              <a:defRPr/>
            </a:pPr>
            <a:endParaRPr lang="en-US" sz="2400" b="1" dirty="0"/>
          </a:p>
        </p:txBody>
      </p:sp>
      <p:sp>
        <p:nvSpPr>
          <p:cNvPr id="2" name="TextBox 1">
            <a:extLst>
              <a:ext uri="{FF2B5EF4-FFF2-40B4-BE49-F238E27FC236}">
                <a16:creationId xmlns:a16="http://schemas.microsoft.com/office/drawing/2014/main" id="{AE46907B-3457-484B-A1CC-40F0CD525EBE}"/>
              </a:ext>
            </a:extLst>
          </p:cNvPr>
          <p:cNvSpPr txBox="1"/>
          <p:nvPr/>
        </p:nvSpPr>
        <p:spPr>
          <a:xfrm>
            <a:off x="8153400" y="5246948"/>
            <a:ext cx="3886200" cy="276999"/>
          </a:xfrm>
          <a:prstGeom prst="rect">
            <a:avLst/>
          </a:prstGeom>
          <a:noFill/>
        </p:spPr>
        <p:txBody>
          <a:bodyPr wrap="square" rtlCol="0">
            <a:spAutoFit/>
          </a:bodyPr>
          <a:lstStyle/>
          <a:p>
            <a:r>
              <a:rPr lang="en-US" sz="1200" i="1" dirty="0">
                <a:solidFill>
                  <a:schemeClr val="bg2"/>
                </a:solidFill>
              </a:rPr>
              <a:t>ACS, n.d.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384685"/>
            <a:ext cx="2667000" cy="1905324"/>
          </a:xfrm>
          <a:prstGeom prst="rect">
            <a:avLst/>
          </a:prstGeom>
        </p:spPr>
      </p:pic>
    </p:spTree>
    <p:extLst>
      <p:ext uri="{BB962C8B-B14F-4D97-AF65-F5344CB8AC3E}">
        <p14:creationId xmlns:p14="http://schemas.microsoft.com/office/powerpoint/2010/main" val="1910054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219200"/>
            <a:ext cx="3809999" cy="3809999"/>
          </a:xfrm>
          <a:prstGeom prst="rect">
            <a:avLst/>
          </a:prstGeom>
        </p:spPr>
      </p:pic>
      <p:sp>
        <p:nvSpPr>
          <p:cNvPr id="2" name="Title 1"/>
          <p:cNvSpPr>
            <a:spLocks noGrp="1"/>
          </p:cNvSpPr>
          <p:nvPr>
            <p:ph type="title"/>
          </p:nvPr>
        </p:nvSpPr>
        <p:spPr/>
        <p:txBody>
          <a:bodyPr>
            <a:normAutofit fontScale="90000"/>
          </a:bodyPr>
          <a:lstStyle/>
          <a:p>
            <a:r>
              <a:rPr lang="en-US" dirty="0"/>
              <a:t>Empowering Survivors to Live Well</a:t>
            </a:r>
          </a:p>
        </p:txBody>
      </p:sp>
      <p:sp>
        <p:nvSpPr>
          <p:cNvPr id="3" name="Content Placeholder 2"/>
          <p:cNvSpPr>
            <a:spLocks noGrp="1"/>
          </p:cNvSpPr>
          <p:nvPr>
            <p:ph idx="1"/>
          </p:nvPr>
        </p:nvSpPr>
        <p:spPr>
          <a:xfrm>
            <a:off x="457200" y="1524001"/>
            <a:ext cx="8229600" cy="4114799"/>
          </a:xfrm>
        </p:spPr>
        <p:txBody>
          <a:bodyPr>
            <a:normAutofit fontScale="92500" lnSpcReduction="20000"/>
          </a:bodyPr>
          <a:lstStyle/>
          <a:p>
            <a:r>
              <a:rPr lang="en-US" dirty="0"/>
              <a:t>Prevention</a:t>
            </a:r>
          </a:p>
          <a:p>
            <a:pPr lvl="1"/>
            <a:r>
              <a:rPr lang="en-US" dirty="0"/>
              <a:t>Cancer</a:t>
            </a:r>
          </a:p>
          <a:p>
            <a:pPr lvl="1"/>
            <a:r>
              <a:rPr lang="en-US" dirty="0"/>
              <a:t>Co-morbidities</a:t>
            </a:r>
          </a:p>
          <a:p>
            <a:r>
              <a:rPr lang="en-US" dirty="0"/>
              <a:t>General Wellness</a:t>
            </a:r>
          </a:p>
          <a:p>
            <a:pPr lvl="1"/>
            <a:r>
              <a:rPr lang="en-US" dirty="0"/>
              <a:t>Diet</a:t>
            </a:r>
          </a:p>
          <a:p>
            <a:pPr lvl="1"/>
            <a:r>
              <a:rPr lang="en-US" dirty="0"/>
              <a:t>Exercise</a:t>
            </a:r>
          </a:p>
          <a:p>
            <a:pPr lvl="1"/>
            <a:r>
              <a:rPr lang="en-US" dirty="0"/>
              <a:t>Weight management</a:t>
            </a:r>
          </a:p>
          <a:p>
            <a:pPr lvl="1"/>
            <a:r>
              <a:rPr lang="en-US" dirty="0"/>
              <a:t>Psychological well-being</a:t>
            </a:r>
          </a:p>
          <a:p>
            <a:r>
              <a:rPr lang="en-US" dirty="0"/>
              <a:t>Surveillance and Screening</a:t>
            </a:r>
          </a:p>
          <a:p>
            <a:pPr lvl="1"/>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3DA3-30E6-4228-9CBA-AA04E44C6891}"/>
              </a:ext>
            </a:extLst>
          </p:cNvPr>
          <p:cNvSpPr>
            <a:spLocks noGrp="1"/>
          </p:cNvSpPr>
          <p:nvPr>
            <p:ph type="title"/>
          </p:nvPr>
        </p:nvSpPr>
        <p:spPr>
          <a:xfrm>
            <a:off x="457200" y="304800"/>
            <a:ext cx="8229600" cy="1143000"/>
          </a:xfrm>
        </p:spPr>
        <p:txBody>
          <a:bodyPr wrap="square" anchor="ctr">
            <a:normAutofit/>
          </a:bodyPr>
          <a:lstStyle/>
          <a:p>
            <a:r>
              <a:rPr kumimoji="0" lang="en-US" b="0" i="0" u="none" strike="noStrike" kern="0" cap="none" spc="0" normalizeH="0" baseline="0" noProof="0" dirty="0">
                <a:ln>
                  <a:noFill/>
                </a:ln>
                <a:effectLst/>
                <a:uLnTx/>
                <a:uFillTx/>
              </a:rPr>
              <a:t>Vegetable Intake in U.S.</a:t>
            </a:r>
            <a:endParaRPr lang="en-US" dirty="0"/>
          </a:p>
        </p:txBody>
      </p:sp>
      <p:pic>
        <p:nvPicPr>
          <p:cNvPr id="6" name="Picture 5">
            <a:extLst>
              <a:ext uri="{FF2B5EF4-FFF2-40B4-BE49-F238E27FC236}">
                <a16:creationId xmlns:a16="http://schemas.microsoft.com/office/drawing/2014/main" id="{2962210F-F309-43D1-8F70-220BB1D392B7}"/>
              </a:ext>
            </a:extLst>
          </p:cNvPr>
          <p:cNvPicPr>
            <a:picLocks noChangeAspect="1"/>
          </p:cNvPicPr>
          <p:nvPr/>
        </p:nvPicPr>
        <p:blipFill>
          <a:blip r:embed="rId3"/>
          <a:stretch>
            <a:fillRect/>
          </a:stretch>
        </p:blipFill>
        <p:spPr>
          <a:xfrm>
            <a:off x="457200" y="1629919"/>
            <a:ext cx="8229600" cy="3826763"/>
          </a:xfrm>
          <a:prstGeom prst="rect">
            <a:avLst/>
          </a:prstGeom>
          <a:noFill/>
        </p:spPr>
      </p:pic>
      <p:sp>
        <p:nvSpPr>
          <p:cNvPr id="3" name="TextBox 2">
            <a:extLst>
              <a:ext uri="{FF2B5EF4-FFF2-40B4-BE49-F238E27FC236}">
                <a16:creationId xmlns:a16="http://schemas.microsoft.com/office/drawing/2014/main" id="{AC0975DD-EF0D-49E3-BE62-BC99318DFA7E}"/>
              </a:ext>
            </a:extLst>
          </p:cNvPr>
          <p:cNvSpPr txBox="1"/>
          <p:nvPr/>
        </p:nvSpPr>
        <p:spPr>
          <a:xfrm flipH="1">
            <a:off x="7620000" y="5263393"/>
            <a:ext cx="1706880" cy="246221"/>
          </a:xfrm>
          <a:prstGeom prst="rect">
            <a:avLst/>
          </a:prstGeom>
          <a:noFill/>
        </p:spPr>
        <p:txBody>
          <a:bodyPr wrap="square" rtlCol="0">
            <a:spAutoFit/>
          </a:bodyPr>
          <a:lstStyle/>
          <a:p>
            <a:r>
              <a:rPr lang="en-US" sz="1000" dirty="0"/>
              <a:t>CDC DNPAO, 2019</a:t>
            </a:r>
          </a:p>
        </p:txBody>
      </p:sp>
    </p:spTree>
    <p:extLst>
      <p:ext uri="{BB962C8B-B14F-4D97-AF65-F5344CB8AC3E}">
        <p14:creationId xmlns:p14="http://schemas.microsoft.com/office/powerpoint/2010/main" val="2052968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A8A2-AE89-4A02-B22D-376915FC8CF6}"/>
              </a:ext>
            </a:extLst>
          </p:cNvPr>
          <p:cNvSpPr>
            <a:spLocks noGrp="1"/>
          </p:cNvSpPr>
          <p:nvPr>
            <p:ph type="title"/>
          </p:nvPr>
        </p:nvSpPr>
        <p:spPr>
          <a:xfrm>
            <a:off x="457200" y="304800"/>
            <a:ext cx="8229600" cy="1143000"/>
          </a:xfrm>
        </p:spPr>
        <p:txBody>
          <a:bodyPr wrap="square" anchor="ctr">
            <a:normAutofit/>
          </a:bodyPr>
          <a:lstStyle/>
          <a:p>
            <a:r>
              <a:rPr kumimoji="0" lang="en-US" b="0" i="0" u="none" strike="noStrike" kern="0" cap="none" spc="0" normalizeH="0" baseline="0" noProof="0" dirty="0">
                <a:ln>
                  <a:noFill/>
                </a:ln>
                <a:effectLst/>
                <a:uLnTx/>
                <a:uFillTx/>
              </a:rPr>
              <a:t>Fruit Intake in the U.S.</a:t>
            </a:r>
            <a:endParaRPr lang="en-US" dirty="0"/>
          </a:p>
        </p:txBody>
      </p:sp>
      <p:pic>
        <p:nvPicPr>
          <p:cNvPr id="8" name="Picture 7">
            <a:extLst>
              <a:ext uri="{FF2B5EF4-FFF2-40B4-BE49-F238E27FC236}">
                <a16:creationId xmlns:a16="http://schemas.microsoft.com/office/drawing/2014/main" id="{E242E1C2-6904-4E9A-86F7-59E7EAA3A823}"/>
              </a:ext>
            </a:extLst>
          </p:cNvPr>
          <p:cNvPicPr>
            <a:picLocks noChangeAspect="1"/>
          </p:cNvPicPr>
          <p:nvPr/>
        </p:nvPicPr>
        <p:blipFill>
          <a:blip r:embed="rId3"/>
          <a:stretch>
            <a:fillRect/>
          </a:stretch>
        </p:blipFill>
        <p:spPr>
          <a:xfrm>
            <a:off x="523874" y="1600201"/>
            <a:ext cx="8096251" cy="3886200"/>
          </a:xfrm>
          <a:prstGeom prst="rect">
            <a:avLst/>
          </a:prstGeom>
          <a:noFill/>
        </p:spPr>
      </p:pic>
      <p:sp>
        <p:nvSpPr>
          <p:cNvPr id="4" name="TextBox 3">
            <a:extLst>
              <a:ext uri="{FF2B5EF4-FFF2-40B4-BE49-F238E27FC236}">
                <a16:creationId xmlns:a16="http://schemas.microsoft.com/office/drawing/2014/main" id="{14D0C3D5-1BA3-4EAB-862F-5F077F1C1984}"/>
              </a:ext>
            </a:extLst>
          </p:cNvPr>
          <p:cNvSpPr txBox="1"/>
          <p:nvPr/>
        </p:nvSpPr>
        <p:spPr>
          <a:xfrm flipH="1">
            <a:off x="7620000" y="5263393"/>
            <a:ext cx="1706880" cy="246221"/>
          </a:xfrm>
          <a:prstGeom prst="rect">
            <a:avLst/>
          </a:prstGeom>
          <a:noFill/>
        </p:spPr>
        <p:txBody>
          <a:bodyPr wrap="square" rtlCol="0">
            <a:spAutoFit/>
          </a:bodyPr>
          <a:lstStyle/>
          <a:p>
            <a:r>
              <a:rPr lang="en-US" sz="1000" dirty="0"/>
              <a:t>CDC DNPAO, 2019</a:t>
            </a:r>
          </a:p>
        </p:txBody>
      </p:sp>
    </p:spTree>
    <p:extLst>
      <p:ext uri="{BB962C8B-B14F-4D97-AF65-F5344CB8AC3E}">
        <p14:creationId xmlns:p14="http://schemas.microsoft.com/office/powerpoint/2010/main" val="3240218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6BFF2D7-29FC-481E-A14D-8AC2B4F99FA5}"/>
              </a:ext>
            </a:extLst>
          </p:cNvPr>
          <p:cNvSpPr>
            <a:spLocks noGrp="1" noChangeArrowheads="1"/>
          </p:cNvSpPr>
          <p:nvPr>
            <p:ph type="title"/>
          </p:nvPr>
        </p:nvSpPr>
        <p:spPr>
          <a:xfrm>
            <a:off x="410625" y="238125"/>
            <a:ext cx="7246938"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accent1"/>
                </a:solidFill>
                <a:miter lim="800000"/>
                <a:headEnd/>
                <a:tailEnd/>
              </a14:hiddenLine>
            </a:ext>
          </a:extLst>
        </p:spPr>
        <p:txBody>
          <a:bodyPr>
            <a:normAutofit/>
          </a:bodyPr>
          <a:lstStyle/>
          <a:p>
            <a:pPr algn="l"/>
            <a:r>
              <a:rPr lang="en-US" altLang="en-US" sz="3600" b="1" dirty="0">
                <a:latin typeface="Arial"/>
                <a:cs typeface="Arial"/>
              </a:rPr>
              <a:t>Diet Types and Cancer</a:t>
            </a:r>
          </a:p>
        </p:txBody>
      </p:sp>
      <p:sp>
        <p:nvSpPr>
          <p:cNvPr id="64515" name="Rectangle 3">
            <a:extLst>
              <a:ext uri="{FF2B5EF4-FFF2-40B4-BE49-F238E27FC236}">
                <a16:creationId xmlns:a16="http://schemas.microsoft.com/office/drawing/2014/main" id="{0FD6D41A-B8CC-4660-8FB0-21A627A19679}"/>
              </a:ext>
            </a:extLst>
          </p:cNvPr>
          <p:cNvSpPr>
            <a:spLocks noChangeArrowheads="1"/>
          </p:cNvSpPr>
          <p:nvPr/>
        </p:nvSpPr>
        <p:spPr bwMode="auto">
          <a:xfrm>
            <a:off x="0"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4516" name="Rectangle 5">
            <a:extLst>
              <a:ext uri="{FF2B5EF4-FFF2-40B4-BE49-F238E27FC236}">
                <a16:creationId xmlns:a16="http://schemas.microsoft.com/office/drawing/2014/main" id="{BE3BC3A2-CE5F-4411-96EA-F3A76D8D4748}"/>
              </a:ext>
            </a:extLst>
          </p:cNvPr>
          <p:cNvSpPr>
            <a:spLocks noGrp="1" noChangeArrowheads="1"/>
          </p:cNvSpPr>
          <p:nvPr>
            <p:ph type="body" sz="half" idx="1"/>
          </p:nvPr>
        </p:nvSpPr>
        <p:spPr>
          <a:xfrm>
            <a:off x="407946" y="1152525"/>
            <a:ext cx="4926054" cy="5476875"/>
          </a:xfrm>
        </p:spPr>
        <p:txBody>
          <a:bodyPr/>
          <a:lstStyle/>
          <a:p>
            <a:pPr marL="0" indent="0" eaLnBrk="1" fontAlgn="auto" hangingPunct="1">
              <a:spcBef>
                <a:spcPct val="0"/>
              </a:spcBef>
              <a:spcAft>
                <a:spcPts val="0"/>
              </a:spcAft>
              <a:buNone/>
              <a:defRPr/>
            </a:pPr>
            <a:r>
              <a:rPr lang="en-US" altLang="en-US" sz="2400" dirty="0"/>
              <a:t>Plant based (vegan)</a:t>
            </a:r>
          </a:p>
          <a:p>
            <a:pPr marL="0" indent="0" eaLnBrk="1" fontAlgn="auto" hangingPunct="1">
              <a:spcBef>
                <a:spcPct val="0"/>
              </a:spcBef>
              <a:spcAft>
                <a:spcPts val="0"/>
              </a:spcAft>
              <a:buNone/>
              <a:defRPr/>
            </a:pPr>
            <a:r>
              <a:rPr lang="en-US" sz="2400" dirty="0"/>
              <a:t>-   No animal products</a:t>
            </a:r>
          </a:p>
          <a:p>
            <a:pPr eaLnBrk="1" fontAlgn="auto" hangingPunct="1">
              <a:spcBef>
                <a:spcPct val="0"/>
              </a:spcBef>
              <a:spcAft>
                <a:spcPts val="0"/>
              </a:spcAft>
              <a:buFontTx/>
              <a:buChar char="-"/>
              <a:defRPr/>
            </a:pPr>
            <a:r>
              <a:rPr lang="en-US" sz="2400" dirty="0"/>
              <a:t>Mainly fruits, vegetables, nuts</a:t>
            </a:r>
          </a:p>
          <a:p>
            <a:pPr marL="0" indent="0" eaLnBrk="1" fontAlgn="auto" hangingPunct="1">
              <a:spcBef>
                <a:spcPct val="0"/>
              </a:spcBef>
              <a:spcAft>
                <a:spcPts val="0"/>
              </a:spcAft>
              <a:buNone/>
              <a:defRPr/>
            </a:pPr>
            <a:endParaRPr lang="en-US" sz="2400" dirty="0"/>
          </a:p>
          <a:p>
            <a:pPr marL="0" indent="0">
              <a:spcBef>
                <a:spcPct val="0"/>
              </a:spcBef>
              <a:spcAft>
                <a:spcPts val="0"/>
              </a:spcAft>
              <a:buNone/>
              <a:defRPr/>
            </a:pPr>
            <a:r>
              <a:rPr lang="en-US" altLang="en-US" sz="2400" dirty="0">
                <a:cs typeface="Arial"/>
              </a:rPr>
              <a:t>Mediterranean</a:t>
            </a:r>
          </a:p>
          <a:p>
            <a:pPr>
              <a:spcBef>
                <a:spcPct val="0"/>
              </a:spcBef>
              <a:spcAft>
                <a:spcPts val="0"/>
              </a:spcAft>
              <a:buFontTx/>
              <a:buChar char="-"/>
              <a:defRPr/>
            </a:pPr>
            <a:r>
              <a:rPr lang="en-US" sz="2400" dirty="0">
                <a:cs typeface="Arial"/>
              </a:rPr>
              <a:t>Fruits and vegetables</a:t>
            </a:r>
          </a:p>
          <a:p>
            <a:pPr>
              <a:spcBef>
                <a:spcPct val="0"/>
              </a:spcBef>
              <a:spcAft>
                <a:spcPts val="0"/>
              </a:spcAft>
              <a:buFontTx/>
              <a:buChar char="-"/>
              <a:defRPr/>
            </a:pPr>
            <a:r>
              <a:rPr lang="en-US" sz="2400" dirty="0">
                <a:cs typeface="Arial"/>
              </a:rPr>
              <a:t>Fish</a:t>
            </a:r>
          </a:p>
          <a:p>
            <a:pPr>
              <a:spcBef>
                <a:spcPct val="0"/>
              </a:spcBef>
              <a:spcAft>
                <a:spcPts val="0"/>
              </a:spcAft>
              <a:buFontTx/>
              <a:buChar char="-"/>
              <a:defRPr/>
            </a:pPr>
            <a:r>
              <a:rPr lang="en-US" sz="2400" dirty="0">
                <a:cs typeface="Arial"/>
              </a:rPr>
              <a:t>Olive oil</a:t>
            </a:r>
          </a:p>
          <a:p>
            <a:pPr>
              <a:spcBef>
                <a:spcPct val="0"/>
              </a:spcBef>
              <a:spcAft>
                <a:spcPts val="0"/>
              </a:spcAft>
              <a:buFontTx/>
              <a:buChar char="-"/>
              <a:defRPr/>
            </a:pPr>
            <a:r>
              <a:rPr lang="en-US" sz="2400" dirty="0">
                <a:cs typeface="Arial"/>
              </a:rPr>
              <a:t>Meat</a:t>
            </a:r>
          </a:p>
          <a:p>
            <a:pPr>
              <a:spcBef>
                <a:spcPct val="0"/>
              </a:spcBef>
              <a:spcAft>
                <a:spcPts val="0"/>
              </a:spcAft>
              <a:buFontTx/>
              <a:buChar char="-"/>
              <a:defRPr/>
            </a:pPr>
            <a:r>
              <a:rPr lang="en-US" sz="2400" dirty="0">
                <a:cs typeface="Arial"/>
              </a:rPr>
              <a:t>Dairy products</a:t>
            </a:r>
          </a:p>
          <a:p>
            <a:pPr>
              <a:spcBef>
                <a:spcPct val="0"/>
              </a:spcBef>
              <a:spcAft>
                <a:spcPts val="0"/>
              </a:spcAft>
              <a:buFontTx/>
              <a:buChar char="-"/>
              <a:defRPr/>
            </a:pPr>
            <a:r>
              <a:rPr lang="en-US" sz="2400" dirty="0">
                <a:cs typeface="Arial"/>
              </a:rPr>
              <a:t>Whole grains</a:t>
            </a:r>
          </a:p>
          <a:p>
            <a:pPr>
              <a:spcBef>
                <a:spcPct val="0"/>
              </a:spcBef>
              <a:spcAft>
                <a:spcPts val="0"/>
              </a:spcAft>
              <a:defRPr/>
            </a:pPr>
            <a:endParaRPr lang="en-US" altLang="en-US" dirty="0">
              <a:cs typeface="Arial"/>
            </a:endParaRPr>
          </a:p>
          <a:p>
            <a:pPr>
              <a:spcBef>
                <a:spcPct val="0"/>
              </a:spcBef>
              <a:spcAft>
                <a:spcPts val="0"/>
              </a:spcAft>
              <a:defRPr/>
            </a:pPr>
            <a:endParaRPr lang="en-US" altLang="en-US" dirty="0">
              <a:cs typeface="Arial"/>
            </a:endParaRPr>
          </a:p>
          <a:p>
            <a:pPr>
              <a:spcBef>
                <a:spcPct val="0"/>
              </a:spcBef>
              <a:spcAft>
                <a:spcPts val="0"/>
              </a:spcAft>
              <a:defRPr/>
            </a:pPr>
            <a:endParaRPr lang="en-US" dirty="0">
              <a:cs typeface="Arial"/>
            </a:endParaRPr>
          </a:p>
          <a:p>
            <a:pPr marL="0" indent="0">
              <a:spcBef>
                <a:spcPct val="0"/>
              </a:spcBef>
              <a:spcAft>
                <a:spcPts val="0"/>
              </a:spcAft>
              <a:buNone/>
              <a:defRPr/>
            </a:pPr>
            <a:endParaRPr lang="en-US" dirty="0">
              <a:cs typeface="Arial"/>
            </a:endParaRPr>
          </a:p>
        </p:txBody>
      </p:sp>
      <p:sp>
        <p:nvSpPr>
          <p:cNvPr id="64518" name="TextBox 1">
            <a:extLst>
              <a:ext uri="{FF2B5EF4-FFF2-40B4-BE49-F238E27FC236}">
                <a16:creationId xmlns:a16="http://schemas.microsoft.com/office/drawing/2014/main" id="{F759D645-FC79-4C34-94C9-FFF15BCEB1F7}"/>
              </a:ext>
            </a:extLst>
          </p:cNvPr>
          <p:cNvSpPr txBox="1">
            <a:spLocks noChangeArrowheads="1"/>
          </p:cNvSpPr>
          <p:nvPr/>
        </p:nvSpPr>
        <p:spPr bwMode="auto">
          <a:xfrm>
            <a:off x="6629400" y="5105400"/>
            <a:ext cx="472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200" i="1" dirty="0">
                <a:solidFill>
                  <a:schemeClr val="bg2"/>
                </a:solidFill>
                <a:latin typeface="Arial"/>
                <a:cs typeface="Arial"/>
              </a:rPr>
              <a:t>Molina-Montes, 2020; Inglis, 2018</a:t>
            </a:r>
            <a:endParaRPr lang="en-US" sz="1200" dirty="0">
              <a:solidFill>
                <a:schemeClr val="bg2"/>
              </a:solidFill>
              <a:latin typeface="Arial"/>
              <a:cs typeface="Arial"/>
            </a:endParaRPr>
          </a:p>
          <a:p>
            <a:pPr>
              <a:spcBef>
                <a:spcPct val="0"/>
              </a:spcBef>
              <a:buNone/>
            </a:pPr>
            <a:r>
              <a:rPr lang="en-US" sz="1200" i="1" dirty="0">
                <a:solidFill>
                  <a:schemeClr val="bg2"/>
                </a:solidFill>
                <a:latin typeface="Arial"/>
                <a:cs typeface="Arial"/>
              </a:rPr>
              <a:t>Mentella et al., 2019</a:t>
            </a:r>
            <a:endParaRPr lang="en-US" sz="1200" i="1" dirty="0">
              <a:solidFill>
                <a:schemeClr val="bg2"/>
              </a:solidFill>
              <a:cs typeface="Arial"/>
            </a:endParaRPr>
          </a:p>
          <a:p>
            <a:pPr>
              <a:spcBef>
                <a:spcPct val="0"/>
              </a:spcBef>
              <a:buNone/>
            </a:pPr>
            <a:endParaRPr lang="en-US" altLang="en-US" sz="1200" i="1" dirty="0">
              <a:solidFill>
                <a:schemeClr val="bg2"/>
              </a:solidFill>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90650"/>
            <a:ext cx="3202015" cy="3249629"/>
          </a:xfrm>
          <a:prstGeom prst="rect">
            <a:avLst/>
          </a:prstGeom>
        </p:spPr>
      </p:pic>
    </p:spTree>
    <p:extLst>
      <p:ext uri="{BB962C8B-B14F-4D97-AF65-F5344CB8AC3E}">
        <p14:creationId xmlns:p14="http://schemas.microsoft.com/office/powerpoint/2010/main" val="182367303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77F26F9-1789-4C98-B407-1F3B81558E89}"/>
              </a:ext>
            </a:extLst>
          </p:cNvPr>
          <p:cNvSpPr>
            <a:spLocks noGrp="1" noChangeArrowheads="1"/>
          </p:cNvSpPr>
          <p:nvPr>
            <p:ph type="title"/>
          </p:nvPr>
        </p:nvSpPr>
        <p:spPr/>
        <p:txBody>
          <a:bodyPr>
            <a:normAutofit/>
          </a:bodyPr>
          <a:lstStyle/>
          <a:p>
            <a:pPr eaLnBrk="1" hangingPunct="1"/>
            <a:r>
              <a:rPr lang="en-US" altLang="en-US" sz="3600" b="1" dirty="0">
                <a:latin typeface="Arial"/>
                <a:cs typeface="Arial"/>
              </a:rPr>
              <a:t>Dietary Supplements</a:t>
            </a:r>
          </a:p>
        </p:txBody>
      </p:sp>
      <p:graphicFrame>
        <p:nvGraphicFramePr>
          <p:cNvPr id="2" name="Content Placeholder 1">
            <a:extLst>
              <a:ext uri="{FF2B5EF4-FFF2-40B4-BE49-F238E27FC236}">
                <a16:creationId xmlns:a16="http://schemas.microsoft.com/office/drawing/2014/main" id="{5E6F0B48-5219-43BA-A5CA-00D556BBE9FD}"/>
              </a:ext>
            </a:extLst>
          </p:cNvPr>
          <p:cNvGraphicFramePr>
            <a:graphicFrameLocks noGrp="1"/>
          </p:cNvGraphicFramePr>
          <p:nvPr>
            <p:ph idx="1"/>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EF75D95-BFD1-4ACB-B580-98F3137A9AB0}"/>
              </a:ext>
            </a:extLst>
          </p:cNvPr>
          <p:cNvSpPr txBox="1"/>
          <p:nvPr/>
        </p:nvSpPr>
        <p:spPr>
          <a:xfrm>
            <a:off x="7848600" y="5271700"/>
            <a:ext cx="1447800" cy="276999"/>
          </a:xfrm>
          <a:prstGeom prst="rect">
            <a:avLst/>
          </a:prstGeom>
          <a:noFill/>
        </p:spPr>
        <p:txBody>
          <a:bodyPr wrap="square" rtlCol="0">
            <a:spAutoFit/>
          </a:bodyPr>
          <a:lstStyle/>
          <a:p>
            <a:r>
              <a:rPr lang="en-US" sz="1200" i="1" dirty="0">
                <a:solidFill>
                  <a:schemeClr val="tx1">
                    <a:lumMod val="50000"/>
                    <a:lumOff val="50000"/>
                  </a:schemeClr>
                </a:solidFill>
              </a:rPr>
              <a:t>Du et al., 2020</a:t>
            </a:r>
          </a:p>
        </p:txBody>
      </p:sp>
    </p:spTree>
    <p:extLst>
      <p:ext uri="{BB962C8B-B14F-4D97-AF65-F5344CB8AC3E}">
        <p14:creationId xmlns:p14="http://schemas.microsoft.com/office/powerpoint/2010/main" val="3289627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6EF0B43-ED23-422C-9CF9-C6EAF57EB3E3}"/>
              </a:ext>
            </a:extLst>
          </p:cNvPr>
          <p:cNvSpPr>
            <a:spLocks noGrp="1" noChangeArrowheads="1"/>
          </p:cNvSpPr>
          <p:nvPr>
            <p:ph type="title"/>
          </p:nvPr>
        </p:nvSpPr>
        <p:spPr/>
        <p:txBody>
          <a:bodyPr>
            <a:normAutofit/>
          </a:bodyPr>
          <a:lstStyle/>
          <a:p>
            <a:r>
              <a:rPr lang="en-US" altLang="en-US" sz="3600" dirty="0">
                <a:latin typeface="Arial"/>
                <a:cs typeface="Arial"/>
              </a:rPr>
              <a:t>Alcohol and Cancer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950" y="1600200"/>
            <a:ext cx="5372100" cy="3581818"/>
          </a:xfrm>
          <a:prstGeom prst="rect">
            <a:avLst/>
          </a:prstGeom>
        </p:spPr>
      </p:pic>
    </p:spTree>
    <p:extLst>
      <p:ext uri="{BB962C8B-B14F-4D97-AF65-F5344CB8AC3E}">
        <p14:creationId xmlns:p14="http://schemas.microsoft.com/office/powerpoint/2010/main" val="2071227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592D9CA-8F7B-4C34-AF0F-8BFC7030BAE2}"/>
              </a:ext>
            </a:extLst>
          </p:cNvPr>
          <p:cNvSpPr>
            <a:spLocks noGrp="1" noChangeArrowheads="1"/>
          </p:cNvSpPr>
          <p:nvPr>
            <p:ph type="title"/>
          </p:nvPr>
        </p:nvSpPr>
        <p:spPr>
          <a:xfrm>
            <a:off x="317500" y="304800"/>
            <a:ext cx="7966075" cy="990600"/>
          </a:xfrm>
        </p:spPr>
        <p:txBody>
          <a:bodyPr>
            <a:noAutofit/>
          </a:bodyPr>
          <a:lstStyle/>
          <a:p>
            <a:r>
              <a:rPr lang="en-US" altLang="en-US" sz="3600" b="1" dirty="0">
                <a:solidFill>
                  <a:schemeClr val="tx1"/>
                </a:solidFill>
                <a:ea typeface="ＭＳ Ｐゴシック" panose="020B0600070205080204" pitchFamily="34" charset="-128"/>
              </a:rPr>
              <a:t>Limit Consumption of Alcoholic </a:t>
            </a:r>
            <a:r>
              <a:rPr lang="en-US" altLang="en-US" sz="3600" dirty="0">
                <a:solidFill>
                  <a:schemeClr val="tx1"/>
                </a:solidFill>
                <a:ea typeface="ＭＳ Ｐゴシック" panose="020B0600070205080204" pitchFamily="34" charset="-128"/>
              </a:rPr>
              <a:t>B</a:t>
            </a:r>
            <a:r>
              <a:rPr lang="en-US" altLang="en-US" sz="3600" b="1" dirty="0">
                <a:solidFill>
                  <a:schemeClr val="tx1"/>
                </a:solidFill>
                <a:ea typeface="ＭＳ Ｐゴシック" panose="020B0600070205080204" pitchFamily="34" charset="-128"/>
              </a:rPr>
              <a:t>everages</a:t>
            </a:r>
          </a:p>
        </p:txBody>
      </p:sp>
      <p:graphicFrame>
        <p:nvGraphicFramePr>
          <p:cNvPr id="3" name="Diagram 2">
            <a:extLst>
              <a:ext uri="{FF2B5EF4-FFF2-40B4-BE49-F238E27FC236}">
                <a16:creationId xmlns:a16="http://schemas.microsoft.com/office/drawing/2014/main" id="{81B4AC11-A9D7-4D21-865F-5AECDE45B875}"/>
              </a:ext>
            </a:extLst>
          </p:cNvPr>
          <p:cNvGraphicFramePr/>
          <p:nvPr/>
        </p:nvGraphicFramePr>
        <p:xfrm>
          <a:off x="609599" y="1397000"/>
          <a:ext cx="7673975"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1111C9F-AD9E-4481-B46B-9406D6F3433F}"/>
              </a:ext>
            </a:extLst>
          </p:cNvPr>
          <p:cNvSpPr txBox="1"/>
          <p:nvPr/>
        </p:nvSpPr>
        <p:spPr>
          <a:xfrm>
            <a:off x="4762500" y="5050135"/>
            <a:ext cx="4343400" cy="461665"/>
          </a:xfrm>
          <a:prstGeom prst="rect">
            <a:avLst/>
          </a:prstGeom>
          <a:noFill/>
        </p:spPr>
        <p:txBody>
          <a:bodyPr wrap="square" rtlCol="0">
            <a:spAutoFit/>
          </a:bodyPr>
          <a:lstStyle/>
          <a:p>
            <a:pPr algn="r"/>
            <a:r>
              <a:rPr lang="en-US" sz="1200" i="1" dirty="0">
                <a:solidFill>
                  <a:schemeClr val="tx1">
                    <a:lumMod val="50000"/>
                    <a:lumOff val="50000"/>
                  </a:schemeClr>
                </a:solidFill>
              </a:rPr>
              <a:t>CDC, 2021; Dietary Guidelines for </a:t>
            </a:r>
          </a:p>
          <a:p>
            <a:pPr algn="r"/>
            <a:r>
              <a:rPr lang="en-US" sz="1200" i="1" dirty="0">
                <a:solidFill>
                  <a:schemeClr val="tx1">
                    <a:lumMod val="50000"/>
                    <a:lumOff val="50000"/>
                  </a:schemeClr>
                </a:solidFill>
              </a:rPr>
              <a:t>Americans 2020-2025, n.d.</a:t>
            </a:r>
          </a:p>
        </p:txBody>
      </p:sp>
    </p:spTree>
    <p:extLst>
      <p:ext uri="{BB962C8B-B14F-4D97-AF65-F5344CB8AC3E}">
        <p14:creationId xmlns:p14="http://schemas.microsoft.com/office/powerpoint/2010/main" val="65785758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C87F-0B67-4CE6-802F-9481DF73BEF4}"/>
              </a:ext>
            </a:extLst>
          </p:cNvPr>
          <p:cNvSpPr>
            <a:spLocks noGrp="1"/>
          </p:cNvSpPr>
          <p:nvPr>
            <p:ph type="title"/>
          </p:nvPr>
        </p:nvSpPr>
        <p:spPr>
          <a:xfrm>
            <a:off x="457200" y="304800"/>
            <a:ext cx="8229600" cy="660400"/>
          </a:xfrm>
        </p:spPr>
        <p:txBody>
          <a:bodyPr>
            <a:normAutofit/>
          </a:bodyPr>
          <a:lstStyle/>
          <a:p>
            <a:r>
              <a:rPr lang="en-US" sz="3600" dirty="0">
                <a:latin typeface="Arial"/>
                <a:cs typeface="Arial"/>
              </a:rPr>
              <a:t>Alcohol and Cancer</a:t>
            </a:r>
          </a:p>
        </p:txBody>
      </p:sp>
      <p:sp>
        <p:nvSpPr>
          <p:cNvPr id="3" name="Content Placeholder 2">
            <a:extLst>
              <a:ext uri="{FF2B5EF4-FFF2-40B4-BE49-F238E27FC236}">
                <a16:creationId xmlns:a16="http://schemas.microsoft.com/office/drawing/2014/main" id="{AC96BDDA-AA5F-448A-AF27-5BDBBF638950}"/>
              </a:ext>
            </a:extLst>
          </p:cNvPr>
          <p:cNvSpPr>
            <a:spLocks noGrp="1"/>
          </p:cNvSpPr>
          <p:nvPr>
            <p:ph idx="1"/>
          </p:nvPr>
        </p:nvSpPr>
        <p:spPr>
          <a:xfrm>
            <a:off x="685800" y="965200"/>
            <a:ext cx="8229600" cy="3409923"/>
          </a:xfrm>
        </p:spPr>
        <p:txBody>
          <a:bodyPr/>
          <a:lstStyle/>
          <a:p>
            <a:pPr marL="0" indent="0">
              <a:buNone/>
            </a:pPr>
            <a:r>
              <a:rPr lang="en-US" dirty="0"/>
              <a:t>Drinking alcohol increases risk of cancer:</a:t>
            </a:r>
          </a:p>
          <a:p>
            <a:pPr marL="457200" lvl="1" indent="0">
              <a:buNone/>
            </a:pPr>
            <a:endParaRPr lang="en-US" dirty="0"/>
          </a:p>
        </p:txBody>
      </p:sp>
      <p:graphicFrame>
        <p:nvGraphicFramePr>
          <p:cNvPr id="4" name="Diagram 3">
            <a:extLst>
              <a:ext uri="{FF2B5EF4-FFF2-40B4-BE49-F238E27FC236}">
                <a16:creationId xmlns:a16="http://schemas.microsoft.com/office/drawing/2014/main" id="{F7DFD6C9-E295-4D94-9861-CDCA7E60C5FB}"/>
              </a:ext>
            </a:extLst>
          </p:cNvPr>
          <p:cNvGraphicFramePr/>
          <p:nvPr/>
        </p:nvGraphicFramePr>
        <p:xfrm>
          <a:off x="685800" y="1612670"/>
          <a:ext cx="7772400" cy="3626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5100993-9284-41E4-8709-B4A05A7E24C3}"/>
              </a:ext>
            </a:extLst>
          </p:cNvPr>
          <p:cNvSpPr txBox="1"/>
          <p:nvPr/>
        </p:nvSpPr>
        <p:spPr>
          <a:xfrm>
            <a:off x="6248400" y="5202701"/>
            <a:ext cx="4419600" cy="276999"/>
          </a:xfrm>
          <a:prstGeom prst="rect">
            <a:avLst/>
          </a:prstGeom>
          <a:noFill/>
        </p:spPr>
        <p:txBody>
          <a:bodyPr wrap="square" rtlCol="0">
            <a:spAutoFit/>
          </a:bodyPr>
          <a:lstStyle/>
          <a:p>
            <a:r>
              <a:rPr lang="en-US" sz="1200" i="1" dirty="0">
                <a:solidFill>
                  <a:schemeClr val="tx1">
                    <a:lumMod val="50000"/>
                    <a:lumOff val="50000"/>
                  </a:schemeClr>
                </a:solidFill>
              </a:rPr>
              <a:t>CDC, Alcohol Use and Your Health, 2021</a:t>
            </a:r>
          </a:p>
        </p:txBody>
      </p:sp>
    </p:spTree>
    <p:extLst>
      <p:ext uri="{BB962C8B-B14F-4D97-AF65-F5344CB8AC3E}">
        <p14:creationId xmlns:p14="http://schemas.microsoft.com/office/powerpoint/2010/main" val="3021532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B40FB91-40E0-496C-96B7-BD5F325698B7}"/>
              </a:ext>
            </a:extLst>
          </p:cNvPr>
          <p:cNvSpPr>
            <a:spLocks noGrp="1" noChangeArrowheads="1"/>
          </p:cNvSpPr>
          <p:nvPr>
            <p:ph type="title"/>
          </p:nvPr>
        </p:nvSpPr>
        <p:spPr>
          <a:xfrm>
            <a:off x="457200" y="381000"/>
            <a:ext cx="8153400" cy="1143000"/>
          </a:xfrm>
        </p:spPr>
        <p:txBody>
          <a:bodyPr>
            <a:normAutofit fontScale="90000"/>
          </a:bodyPr>
          <a:lstStyle/>
          <a:p>
            <a:r>
              <a:rPr lang="en-US" altLang="en-US" dirty="0"/>
              <a:t>Physical Activity: Weight Management and Risk Reduction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426" y="1828800"/>
            <a:ext cx="4418948" cy="294933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57A7-67DC-4500-8A43-33BD78C79DEC}"/>
              </a:ext>
            </a:extLst>
          </p:cNvPr>
          <p:cNvSpPr>
            <a:spLocks noGrp="1"/>
          </p:cNvSpPr>
          <p:nvPr>
            <p:ph type="title"/>
          </p:nvPr>
        </p:nvSpPr>
        <p:spPr>
          <a:xfrm>
            <a:off x="457200" y="304800"/>
            <a:ext cx="8229600" cy="914400"/>
          </a:xfrm>
        </p:spPr>
        <p:txBody>
          <a:bodyPr>
            <a:normAutofit/>
          </a:bodyPr>
          <a:lstStyle/>
          <a:p>
            <a:r>
              <a:rPr lang="en-US" sz="2800" dirty="0"/>
              <a:t>Body Weight and Cancer Risk</a:t>
            </a:r>
          </a:p>
        </p:txBody>
      </p:sp>
      <p:pic>
        <p:nvPicPr>
          <p:cNvPr id="10" name="Content Placeholder 9">
            <a:extLst>
              <a:ext uri="{FF2B5EF4-FFF2-40B4-BE49-F238E27FC236}">
                <a16:creationId xmlns:a16="http://schemas.microsoft.com/office/drawing/2014/main" id="{D88FCF27-C68D-433C-B86E-BEBCA5BC5E50}"/>
              </a:ext>
            </a:extLst>
          </p:cNvPr>
          <p:cNvPicPr>
            <a:picLocks noGrp="1" noChangeAspect="1"/>
          </p:cNvPicPr>
          <p:nvPr>
            <p:ph idx="1"/>
          </p:nvPr>
        </p:nvPicPr>
        <p:blipFill>
          <a:blip r:embed="rId3"/>
          <a:stretch>
            <a:fillRect/>
          </a:stretch>
        </p:blipFill>
        <p:spPr>
          <a:xfrm>
            <a:off x="2743200" y="1219200"/>
            <a:ext cx="3581399" cy="4191000"/>
          </a:xfrm>
        </p:spPr>
      </p:pic>
      <p:sp>
        <p:nvSpPr>
          <p:cNvPr id="11" name="TextBox 10">
            <a:extLst>
              <a:ext uri="{FF2B5EF4-FFF2-40B4-BE49-F238E27FC236}">
                <a16:creationId xmlns:a16="http://schemas.microsoft.com/office/drawing/2014/main" id="{AB5A2993-8E43-401D-85F0-AFD54BF79360}"/>
              </a:ext>
            </a:extLst>
          </p:cNvPr>
          <p:cNvSpPr txBox="1"/>
          <p:nvPr/>
        </p:nvSpPr>
        <p:spPr>
          <a:xfrm>
            <a:off x="5943600" y="5287089"/>
            <a:ext cx="3124200" cy="246221"/>
          </a:xfrm>
          <a:prstGeom prst="rect">
            <a:avLst/>
          </a:prstGeom>
          <a:noFill/>
        </p:spPr>
        <p:txBody>
          <a:bodyPr wrap="square" rtlCol="0">
            <a:spAutoFit/>
          </a:bodyPr>
          <a:lstStyle/>
          <a:p>
            <a:r>
              <a:rPr lang="en-US" sz="1000" i="1" dirty="0"/>
              <a:t>Body Weight Cancer Risk Infographic, ACS, 2021</a:t>
            </a:r>
          </a:p>
        </p:txBody>
      </p:sp>
    </p:spTree>
    <p:extLst>
      <p:ext uri="{BB962C8B-B14F-4D97-AF65-F5344CB8AC3E}">
        <p14:creationId xmlns:p14="http://schemas.microsoft.com/office/powerpoint/2010/main" val="12957584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Reversing Weight Loss</a:t>
            </a:r>
          </a:p>
        </p:txBody>
      </p:sp>
      <p:sp>
        <p:nvSpPr>
          <p:cNvPr id="3" name="Content Placeholder 2"/>
          <p:cNvSpPr>
            <a:spLocks noGrp="1"/>
          </p:cNvSpPr>
          <p:nvPr>
            <p:ph idx="1"/>
          </p:nvPr>
        </p:nvSpPr>
        <p:spPr>
          <a:xfrm>
            <a:off x="457200" y="1600201"/>
            <a:ext cx="8382000" cy="3810000"/>
          </a:xfrm>
        </p:spPr>
        <p:txBody>
          <a:bodyPr>
            <a:normAutofit lnSpcReduction="10000"/>
          </a:bodyPr>
          <a:lstStyle/>
          <a:p>
            <a:r>
              <a:rPr lang="en-US" dirty="0">
                <a:solidFill>
                  <a:srgbClr val="00B0F0"/>
                </a:solidFill>
              </a:rPr>
              <a:t>Frequent small meals</a:t>
            </a:r>
            <a:r>
              <a:rPr lang="en-US" dirty="0"/>
              <a:t> instead of fewer larger ones throughout the day</a:t>
            </a:r>
          </a:p>
          <a:p>
            <a:r>
              <a:rPr lang="en-US" dirty="0"/>
              <a:t>Light meals before chemotherapy</a:t>
            </a:r>
          </a:p>
          <a:p>
            <a:r>
              <a:rPr lang="en-US" dirty="0"/>
              <a:t>Map out </a:t>
            </a:r>
            <a:r>
              <a:rPr lang="en-US" dirty="0">
                <a:solidFill>
                  <a:srgbClr val="00B0F0"/>
                </a:solidFill>
              </a:rPr>
              <a:t>eating schedule </a:t>
            </a:r>
          </a:p>
          <a:p>
            <a:r>
              <a:rPr lang="en-US" dirty="0"/>
              <a:t>Other types of therapies: medication, IV nutrient therapy</a:t>
            </a:r>
          </a:p>
          <a:p>
            <a:r>
              <a:rPr lang="en-US" dirty="0">
                <a:solidFill>
                  <a:srgbClr val="00B0F0"/>
                </a:solidFill>
              </a:rPr>
              <a:t>Referral to a nutritionist or dietitian</a:t>
            </a:r>
          </a:p>
        </p:txBody>
      </p:sp>
      <p:sp>
        <p:nvSpPr>
          <p:cNvPr id="4" name="TextBox 3">
            <a:extLst>
              <a:ext uri="{FF2B5EF4-FFF2-40B4-BE49-F238E27FC236}">
                <a16:creationId xmlns:a16="http://schemas.microsoft.com/office/drawing/2014/main" id="{4EE1B537-61FF-46F4-B093-17C7D00255CE}"/>
              </a:ext>
            </a:extLst>
          </p:cNvPr>
          <p:cNvSpPr txBox="1"/>
          <p:nvPr/>
        </p:nvSpPr>
        <p:spPr>
          <a:xfrm>
            <a:off x="7696200" y="5271701"/>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tx1">
                    <a:lumMod val="50000"/>
                    <a:lumOff val="50000"/>
                  </a:schemeClr>
                </a:solidFill>
              </a:rPr>
              <a:t>Cancer.net, 2020</a:t>
            </a:r>
            <a:endParaRPr lang="en-US" sz="1200" i="1" dirty="0">
              <a:solidFill>
                <a:schemeClr val="tx1">
                  <a:lumMod val="50000"/>
                  <a:lumOff val="50000"/>
                </a:schemeClr>
              </a:solidFill>
              <a:cs typeface="Arial"/>
            </a:endParaRPr>
          </a:p>
        </p:txBody>
      </p:sp>
    </p:spTree>
    <p:extLst>
      <p:ext uri="{BB962C8B-B14F-4D97-AF65-F5344CB8AC3E}">
        <p14:creationId xmlns:p14="http://schemas.microsoft.com/office/powerpoint/2010/main" val="363117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500"/>
            <a:ext cx="9296400" cy="685800"/>
          </a:xfrm>
        </p:spPr>
        <p:txBody>
          <a:bodyPr>
            <a:noAutofit/>
          </a:bodyPr>
          <a:lstStyle/>
          <a:p>
            <a:r>
              <a:rPr lang="en-US" sz="3200" dirty="0"/>
              <a:t>“Eight Ways to Stay Healthy After Cancer”</a:t>
            </a:r>
          </a:p>
        </p:txBody>
      </p:sp>
      <p:sp>
        <p:nvSpPr>
          <p:cNvPr id="4" name="TextBox 3"/>
          <p:cNvSpPr txBox="1"/>
          <p:nvPr/>
        </p:nvSpPr>
        <p:spPr>
          <a:xfrm>
            <a:off x="7775869" y="5308600"/>
            <a:ext cx="1368131" cy="276999"/>
          </a:xfrm>
          <a:prstGeom prst="rect">
            <a:avLst/>
          </a:prstGeom>
          <a:noFill/>
        </p:spPr>
        <p:txBody>
          <a:bodyPr wrap="none" rtlCol="0">
            <a:spAutoFit/>
          </a:bodyPr>
          <a:lstStyle/>
          <a:p>
            <a:r>
              <a:rPr lang="en-US" sz="1200" dirty="0"/>
              <a:t>Wolin et al., 2013</a:t>
            </a:r>
          </a:p>
        </p:txBody>
      </p:sp>
      <p:sp>
        <p:nvSpPr>
          <p:cNvPr id="7" name="TextBox 6"/>
          <p:cNvSpPr txBox="1"/>
          <p:nvPr/>
        </p:nvSpPr>
        <p:spPr>
          <a:xfrm>
            <a:off x="762000" y="1371600"/>
            <a:ext cx="7697934" cy="1200329"/>
          </a:xfrm>
          <a:prstGeom prst="rect">
            <a:avLst/>
          </a:prstGeom>
          <a:noFill/>
        </p:spPr>
        <p:txBody>
          <a:bodyPr wrap="square" rtlCol="0">
            <a:spAutoFit/>
          </a:bodyPr>
          <a:lstStyle/>
          <a:p>
            <a:endParaRPr lang="en-US" dirty="0"/>
          </a:p>
          <a:p>
            <a:r>
              <a:rPr lang="en-US" dirty="0"/>
              <a:t> </a:t>
            </a:r>
          </a:p>
          <a:p>
            <a:endParaRPr lang="en-US" dirty="0"/>
          </a:p>
          <a:p>
            <a:endParaRPr lang="en-US" dirty="0"/>
          </a:p>
        </p:txBody>
      </p:sp>
      <p:graphicFrame>
        <p:nvGraphicFramePr>
          <p:cNvPr id="8" name="Diagram 7">
            <a:extLst>
              <a:ext uri="{FF2B5EF4-FFF2-40B4-BE49-F238E27FC236}">
                <a16:creationId xmlns:a16="http://schemas.microsoft.com/office/drawing/2014/main" id="{D8509666-991C-44E2-AD62-D00252CAEE9C}"/>
              </a:ext>
            </a:extLst>
          </p:cNvPr>
          <p:cNvGraphicFramePr/>
          <p:nvPr>
            <p:extLst>
              <p:ext uri="{D42A27DB-BD31-4B8C-83A1-F6EECF244321}">
                <p14:modId xmlns:p14="http://schemas.microsoft.com/office/powerpoint/2010/main" val="194288785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43634A9-1749-420B-AA09-FB52E2DC2123}"/>
              </a:ext>
            </a:extLst>
          </p:cNvPr>
          <p:cNvSpPr>
            <a:spLocks noGrp="1" noChangeArrowheads="1"/>
          </p:cNvSpPr>
          <p:nvPr>
            <p:ph type="title"/>
          </p:nvPr>
        </p:nvSpPr>
        <p:spPr>
          <a:xfrm>
            <a:off x="381000" y="422077"/>
            <a:ext cx="7620000" cy="838200"/>
          </a:xfrm>
        </p:spPr>
        <p:txBody>
          <a:bodyPr>
            <a:noAutofit/>
          </a:bodyPr>
          <a:lstStyle/>
          <a:p>
            <a:pPr algn="l"/>
            <a:r>
              <a:rPr lang="en-US" altLang="en-US" sz="3600" b="1" dirty="0"/>
              <a:t>High Body Fat and Excess Weight</a:t>
            </a:r>
          </a:p>
        </p:txBody>
      </p:sp>
      <p:sp>
        <p:nvSpPr>
          <p:cNvPr id="310275" name="Rectangle 3">
            <a:extLst>
              <a:ext uri="{FF2B5EF4-FFF2-40B4-BE49-F238E27FC236}">
                <a16:creationId xmlns:a16="http://schemas.microsoft.com/office/drawing/2014/main" id="{EC4C5F39-722D-45D3-88FB-DF631C34F1B0}"/>
              </a:ext>
            </a:extLst>
          </p:cNvPr>
          <p:cNvSpPr>
            <a:spLocks noGrp="1" noChangeArrowheads="1"/>
          </p:cNvSpPr>
          <p:nvPr>
            <p:ph type="body" sz="half" idx="2"/>
          </p:nvPr>
        </p:nvSpPr>
        <p:spPr>
          <a:xfrm>
            <a:off x="381000" y="1600200"/>
            <a:ext cx="5807075" cy="3200400"/>
          </a:xfrm>
        </p:spPr>
        <p:txBody>
          <a:bodyPr/>
          <a:lstStyle/>
          <a:p>
            <a:pPr>
              <a:lnSpc>
                <a:spcPct val="90000"/>
              </a:lnSpc>
              <a:buFont typeface="Arial" charset="0"/>
              <a:buChar char="•"/>
              <a:defRPr/>
            </a:pPr>
            <a:r>
              <a:rPr lang="en-US" dirty="0">
                <a:ea typeface="ＭＳ Ｐゴシック" pitchFamily="80" charset="-128"/>
              </a:rPr>
              <a:t>Increases risk for primary cancer recurrence</a:t>
            </a:r>
          </a:p>
          <a:p>
            <a:pPr>
              <a:lnSpc>
                <a:spcPct val="90000"/>
              </a:lnSpc>
              <a:buFont typeface="Arial" charset="0"/>
              <a:buChar char="•"/>
              <a:defRPr/>
            </a:pPr>
            <a:r>
              <a:rPr lang="en-US" dirty="0">
                <a:ea typeface="ＭＳ Ｐゴシック" pitchFamily="80" charset="-128"/>
              </a:rPr>
              <a:t>Reduces likelihood of disease-free and overall survival</a:t>
            </a:r>
            <a:endParaRPr lang="en-US" sz="2800" dirty="0">
              <a:ea typeface="ＭＳ Ｐゴシック" pitchFamily="80" charset="-128"/>
            </a:endParaRPr>
          </a:p>
        </p:txBody>
      </p:sp>
      <p:sp>
        <p:nvSpPr>
          <p:cNvPr id="2" name="TextBox 1">
            <a:extLst>
              <a:ext uri="{FF2B5EF4-FFF2-40B4-BE49-F238E27FC236}">
                <a16:creationId xmlns:a16="http://schemas.microsoft.com/office/drawing/2014/main" id="{D5184285-593B-48DF-9F18-33CDEEC3A0F6}"/>
              </a:ext>
            </a:extLst>
          </p:cNvPr>
          <p:cNvSpPr txBox="1"/>
          <p:nvPr/>
        </p:nvSpPr>
        <p:spPr>
          <a:xfrm>
            <a:off x="4414837" y="5150438"/>
            <a:ext cx="4729163" cy="461665"/>
          </a:xfrm>
          <a:prstGeom prst="rect">
            <a:avLst/>
          </a:prstGeom>
          <a:noFill/>
        </p:spPr>
        <p:txBody>
          <a:bodyPr wrap="square" rtlCol="0">
            <a:spAutoFit/>
          </a:bodyPr>
          <a:lstStyle/>
          <a:p>
            <a:pPr algn="r"/>
            <a:r>
              <a:rPr lang="en-US" sz="1200" i="1" dirty="0">
                <a:solidFill>
                  <a:schemeClr val="bg2"/>
                </a:solidFill>
              </a:rPr>
              <a:t>Calle, et al, 2013NCI, n.d. (image), TFAH, 2020; Rock et al., 2012; Schmitz et al, 2013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136" y="1467895"/>
            <a:ext cx="2951525" cy="3573453"/>
          </a:xfrm>
          <a:prstGeom prst="rect">
            <a:avLst/>
          </a:prstGeo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8371-DD43-4B70-ABD4-CEE7899AE18D}"/>
              </a:ext>
            </a:extLst>
          </p:cNvPr>
          <p:cNvSpPr>
            <a:spLocks noGrp="1"/>
          </p:cNvSpPr>
          <p:nvPr>
            <p:ph type="title"/>
          </p:nvPr>
        </p:nvSpPr>
        <p:spPr/>
        <p:txBody>
          <a:bodyPr>
            <a:normAutofit fontScale="90000"/>
          </a:bodyPr>
          <a:lstStyle/>
          <a:p>
            <a:r>
              <a:rPr lang="en-US" dirty="0"/>
              <a:t>Weight gain common with treatment for certain cancers or conditions:</a:t>
            </a:r>
          </a:p>
        </p:txBody>
      </p:sp>
      <p:sp>
        <p:nvSpPr>
          <p:cNvPr id="3" name="Content Placeholder 2">
            <a:extLst>
              <a:ext uri="{FF2B5EF4-FFF2-40B4-BE49-F238E27FC236}">
                <a16:creationId xmlns:a16="http://schemas.microsoft.com/office/drawing/2014/main" id="{85A5A6FE-3FCA-494F-BBC7-871D52F51841}"/>
              </a:ext>
            </a:extLst>
          </p:cNvPr>
          <p:cNvSpPr>
            <a:spLocks noGrp="1"/>
          </p:cNvSpPr>
          <p:nvPr>
            <p:ph idx="1"/>
          </p:nvPr>
        </p:nvSpPr>
        <p:spPr/>
        <p:txBody>
          <a:bodyPr/>
          <a:lstStyle/>
          <a:p>
            <a:r>
              <a:rPr lang="en-US" sz="2800" dirty="0"/>
              <a:t>Breast</a:t>
            </a:r>
          </a:p>
          <a:p>
            <a:r>
              <a:rPr lang="en-US" sz="2800" dirty="0"/>
              <a:t>Prostate</a:t>
            </a:r>
          </a:p>
          <a:p>
            <a:r>
              <a:rPr lang="en-US" sz="2800" dirty="0"/>
              <a:t>Ovarian </a:t>
            </a:r>
          </a:p>
          <a:p>
            <a:r>
              <a:rPr lang="en-US" sz="2800" dirty="0"/>
              <a:t>Hormone changes</a:t>
            </a:r>
          </a:p>
          <a:p>
            <a:r>
              <a:rPr lang="en-US" sz="2800" dirty="0"/>
              <a:t>Lymphedema</a:t>
            </a:r>
          </a:p>
          <a:p>
            <a:r>
              <a:rPr lang="en-US" sz="2800" dirty="0"/>
              <a:t>Certain types of therapy </a:t>
            </a:r>
          </a:p>
          <a:p>
            <a:pPr marL="0" indent="0">
              <a:buNone/>
            </a:pPr>
            <a:endParaRPr lang="en-US" dirty="0"/>
          </a:p>
        </p:txBody>
      </p:sp>
      <p:sp>
        <p:nvSpPr>
          <p:cNvPr id="4" name="TextBox 3">
            <a:extLst>
              <a:ext uri="{FF2B5EF4-FFF2-40B4-BE49-F238E27FC236}">
                <a16:creationId xmlns:a16="http://schemas.microsoft.com/office/drawing/2014/main" id="{BC19F761-05B5-48A6-8BDD-3AC0F5DC3639}"/>
              </a:ext>
            </a:extLst>
          </p:cNvPr>
          <p:cNvSpPr txBox="1"/>
          <p:nvPr/>
        </p:nvSpPr>
        <p:spPr>
          <a:xfrm>
            <a:off x="7663869" y="5167838"/>
            <a:ext cx="1480131" cy="276999"/>
          </a:xfrm>
          <a:prstGeom prst="rect">
            <a:avLst/>
          </a:prstGeom>
          <a:noFill/>
        </p:spPr>
        <p:txBody>
          <a:bodyPr wrap="square" rtlCol="0">
            <a:spAutoFit/>
          </a:bodyPr>
          <a:lstStyle/>
          <a:p>
            <a:r>
              <a:rPr lang="en-US" sz="1200" dirty="0"/>
              <a:t>ACS, 2021</a:t>
            </a:r>
          </a:p>
        </p:txBody>
      </p:sp>
    </p:spTree>
    <p:extLst>
      <p:ext uri="{BB962C8B-B14F-4D97-AF65-F5344CB8AC3E}">
        <p14:creationId xmlns:p14="http://schemas.microsoft.com/office/powerpoint/2010/main" val="186015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702B-8AFB-449F-881F-E33C3C73E13A}"/>
              </a:ext>
            </a:extLst>
          </p:cNvPr>
          <p:cNvSpPr>
            <a:spLocks noGrp="1"/>
          </p:cNvSpPr>
          <p:nvPr>
            <p:ph type="title"/>
          </p:nvPr>
        </p:nvSpPr>
        <p:spPr>
          <a:xfrm>
            <a:off x="457200" y="304800"/>
            <a:ext cx="8229600" cy="1143000"/>
          </a:xfrm>
        </p:spPr>
        <p:txBody>
          <a:bodyPr wrap="square" anchor="ctr">
            <a:normAutofit/>
          </a:bodyPr>
          <a:lstStyle/>
          <a:p>
            <a:r>
              <a:rPr kumimoji="0" lang="en-US" b="0" i="0" u="none" strike="noStrike" kern="0" cap="none" spc="0" normalizeH="0" baseline="0" noProof="0" dirty="0">
                <a:ln>
                  <a:noFill/>
                </a:ln>
                <a:effectLst/>
                <a:uLnTx/>
                <a:uFillTx/>
              </a:rPr>
              <a:t>Physical Activity Levels in U.S.</a:t>
            </a:r>
            <a:endParaRPr lang="en-US" dirty="0"/>
          </a:p>
        </p:txBody>
      </p:sp>
      <p:pic>
        <p:nvPicPr>
          <p:cNvPr id="8" name="Picture 7">
            <a:extLst>
              <a:ext uri="{FF2B5EF4-FFF2-40B4-BE49-F238E27FC236}">
                <a16:creationId xmlns:a16="http://schemas.microsoft.com/office/drawing/2014/main" id="{699BBF35-DB37-458B-8B6A-84D41055BE4A}"/>
              </a:ext>
            </a:extLst>
          </p:cNvPr>
          <p:cNvPicPr>
            <a:picLocks noChangeAspect="1"/>
          </p:cNvPicPr>
          <p:nvPr/>
        </p:nvPicPr>
        <p:blipFill>
          <a:blip r:embed="rId3"/>
          <a:stretch>
            <a:fillRect/>
          </a:stretch>
        </p:blipFill>
        <p:spPr>
          <a:xfrm>
            <a:off x="0" y="1295661"/>
            <a:ext cx="9144000" cy="4266678"/>
          </a:xfrm>
          <a:prstGeom prst="rect">
            <a:avLst/>
          </a:prstGeom>
        </p:spPr>
      </p:pic>
    </p:spTree>
    <p:extLst>
      <p:ext uri="{BB962C8B-B14F-4D97-AF65-F5344CB8AC3E}">
        <p14:creationId xmlns:p14="http://schemas.microsoft.com/office/powerpoint/2010/main" val="3470741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639763"/>
          </a:xfrm>
        </p:spPr>
        <p:txBody>
          <a:bodyPr>
            <a:noAutofit/>
          </a:bodyPr>
          <a:lstStyle/>
          <a:p>
            <a:pPr algn="l"/>
            <a:r>
              <a:rPr lang="en-US" sz="3600" dirty="0">
                <a:latin typeface="Arial"/>
                <a:cs typeface="Arial"/>
              </a:rPr>
              <a:t>Benefits of physical activity</a:t>
            </a:r>
          </a:p>
        </p:txBody>
      </p:sp>
      <p:sp>
        <p:nvSpPr>
          <p:cNvPr id="3" name="Text Placeholder 2"/>
          <p:cNvSpPr>
            <a:spLocks noGrp="1"/>
          </p:cNvSpPr>
          <p:nvPr>
            <p:ph type="body" sz="half" idx="1"/>
          </p:nvPr>
        </p:nvSpPr>
        <p:spPr>
          <a:xfrm>
            <a:off x="609600" y="1361726"/>
            <a:ext cx="4953000" cy="3900100"/>
          </a:xfrm>
        </p:spPr>
        <p:txBody>
          <a:bodyPr/>
          <a:lstStyle/>
          <a:p>
            <a:r>
              <a:rPr lang="en-US" sz="1600" dirty="0"/>
              <a:t>Evidence linking higher physical activity are linked to lower risk of several types of cancers (e.g., bladder, breast, colon, endometrial, esophageal, gastric, and renal)</a:t>
            </a:r>
          </a:p>
          <a:p>
            <a:r>
              <a:rPr lang="en-US" sz="1600" dirty="0"/>
              <a:t>Eases physical side effects; fatigue, neuropathy, lymphedema, and osteoporosis</a:t>
            </a:r>
          </a:p>
          <a:p>
            <a:r>
              <a:rPr lang="en-US" sz="1600" dirty="0"/>
              <a:t>Reduces excess weight gain and obesity</a:t>
            </a:r>
          </a:p>
          <a:p>
            <a:r>
              <a:rPr lang="en-US" sz="1600" dirty="0"/>
              <a:t>Reduces risk of other health issues (diabetes, heart disease)</a:t>
            </a:r>
          </a:p>
          <a:p>
            <a:r>
              <a:rPr lang="en-US" sz="1600" dirty="0"/>
              <a:t>Reduces the risk of depression and anxiety</a:t>
            </a:r>
          </a:p>
          <a:p>
            <a:r>
              <a:rPr lang="en-US" sz="1600" dirty="0"/>
              <a:t>Improves sleep</a:t>
            </a:r>
          </a:p>
          <a:p>
            <a:r>
              <a:rPr lang="en-US" sz="1600" dirty="0"/>
              <a:t>Improves quality of life</a:t>
            </a:r>
          </a:p>
          <a:p>
            <a:pPr marL="0" indent="0">
              <a:buNone/>
            </a:pPr>
            <a:endParaRPr lang="en-US" sz="1600" dirty="0"/>
          </a:p>
        </p:txBody>
      </p:sp>
      <p:sp>
        <p:nvSpPr>
          <p:cNvPr id="5" name="TextBox 4">
            <a:extLst>
              <a:ext uri="{FF2B5EF4-FFF2-40B4-BE49-F238E27FC236}">
                <a16:creationId xmlns:a16="http://schemas.microsoft.com/office/drawing/2014/main" id="{75D7525D-E0CB-430E-9850-1552128C6005}"/>
              </a:ext>
            </a:extLst>
          </p:cNvPr>
          <p:cNvSpPr txBox="1"/>
          <p:nvPr/>
        </p:nvSpPr>
        <p:spPr>
          <a:xfrm>
            <a:off x="6553200" y="5261826"/>
            <a:ext cx="2667000" cy="461665"/>
          </a:xfrm>
          <a:prstGeom prst="rect">
            <a:avLst/>
          </a:prstGeom>
          <a:noFill/>
        </p:spPr>
        <p:txBody>
          <a:bodyPr wrap="square" rtlCol="0">
            <a:spAutoFit/>
          </a:bodyPr>
          <a:lstStyle/>
          <a:p>
            <a:r>
              <a:rPr lang="en-US" sz="1200" i="1" dirty="0">
                <a:solidFill>
                  <a:schemeClr val="bg2"/>
                </a:solidFill>
              </a:rPr>
              <a:t>ACS, n.d., McTiernan et al, 2019; </a:t>
            </a:r>
          </a:p>
          <a:p>
            <a:endParaRPr lang="en-US" sz="1200" i="1" dirty="0">
              <a:solidFill>
                <a:schemeClr val="bg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158" y="1447800"/>
            <a:ext cx="2971800" cy="1981200"/>
          </a:xfrm>
          <a:prstGeom prst="rect">
            <a:avLst/>
          </a:prstGeom>
        </p:spPr>
      </p:pic>
    </p:spTree>
    <p:extLst>
      <p:ext uri="{BB962C8B-B14F-4D97-AF65-F5344CB8AC3E}">
        <p14:creationId xmlns:p14="http://schemas.microsoft.com/office/powerpoint/2010/main" val="385131159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E20D37B-467B-42F9-BB70-C4DC896349A7}"/>
              </a:ext>
            </a:extLst>
          </p:cNvPr>
          <p:cNvSpPr>
            <a:spLocks noGrp="1" noChangeArrowheads="1"/>
          </p:cNvSpPr>
          <p:nvPr>
            <p:ph type="title"/>
          </p:nvPr>
        </p:nvSpPr>
        <p:spPr>
          <a:xfrm>
            <a:off x="457200" y="305594"/>
            <a:ext cx="7400925" cy="1143000"/>
          </a:xfrm>
        </p:spPr>
        <p:txBody>
          <a:bodyPr>
            <a:noAutofit/>
          </a:bodyPr>
          <a:lstStyle/>
          <a:p>
            <a:pPr algn="l"/>
            <a:r>
              <a:rPr lang="en-US" altLang="en-US" sz="3600" b="1" dirty="0"/>
              <a:t>Physical Activity Guidelines for Cancer Survivors</a:t>
            </a:r>
            <a:endParaRPr lang="en-US" altLang="en-US" sz="3600" dirty="0"/>
          </a:p>
        </p:txBody>
      </p:sp>
      <p:sp>
        <p:nvSpPr>
          <p:cNvPr id="304131" name="Rectangle 3">
            <a:extLst>
              <a:ext uri="{FF2B5EF4-FFF2-40B4-BE49-F238E27FC236}">
                <a16:creationId xmlns:a16="http://schemas.microsoft.com/office/drawing/2014/main" id="{493623D3-AFE9-4647-8B93-EAC6E4BFC3A1}"/>
              </a:ext>
            </a:extLst>
          </p:cNvPr>
          <p:cNvSpPr>
            <a:spLocks noGrp="1" noChangeArrowheads="1"/>
          </p:cNvSpPr>
          <p:nvPr>
            <p:ph type="body" sz="half" idx="1"/>
          </p:nvPr>
        </p:nvSpPr>
        <p:spPr>
          <a:xfrm>
            <a:off x="152400" y="1724526"/>
            <a:ext cx="5608460" cy="4419600"/>
          </a:xfrm>
        </p:spPr>
        <p:txBody>
          <a:bodyPr/>
          <a:lstStyle/>
          <a:p>
            <a:pPr lvl="1">
              <a:lnSpc>
                <a:spcPct val="90000"/>
              </a:lnSpc>
              <a:buFont typeface="Arial" panose="020B0604020202020204" pitchFamily="34" charset="0"/>
              <a:buChar char="•"/>
              <a:defRPr/>
            </a:pPr>
            <a:r>
              <a:rPr lang="en-US" sz="2400" dirty="0">
                <a:solidFill>
                  <a:srgbClr val="00B0F0"/>
                </a:solidFill>
                <a:ea typeface="ＭＳ Ｐゴシック" pitchFamily="80" charset="-128"/>
              </a:rPr>
              <a:t>Avoid inactivity </a:t>
            </a:r>
          </a:p>
          <a:p>
            <a:pPr lvl="1">
              <a:lnSpc>
                <a:spcPct val="90000"/>
              </a:lnSpc>
              <a:buFont typeface="Arial" panose="020B0604020202020204" pitchFamily="34" charset="0"/>
              <a:buChar char="•"/>
              <a:defRPr/>
            </a:pPr>
            <a:r>
              <a:rPr lang="en-US" sz="2400" dirty="0">
                <a:ea typeface="ＭＳ Ｐゴシック" pitchFamily="80" charset="-128"/>
              </a:rPr>
              <a:t>Return to </a:t>
            </a:r>
            <a:r>
              <a:rPr lang="en-US" sz="2400" dirty="0">
                <a:solidFill>
                  <a:srgbClr val="00B0F0"/>
                </a:solidFill>
                <a:ea typeface="ＭＳ Ｐゴシック" pitchFamily="80" charset="-128"/>
              </a:rPr>
              <a:t>normal daily activities </a:t>
            </a:r>
            <a:r>
              <a:rPr lang="en-US" sz="2400" dirty="0">
                <a:ea typeface="ＭＳ Ｐゴシック" pitchFamily="80" charset="-128"/>
              </a:rPr>
              <a:t>as soon as possible </a:t>
            </a:r>
          </a:p>
          <a:p>
            <a:pPr lvl="1">
              <a:lnSpc>
                <a:spcPct val="90000"/>
              </a:lnSpc>
              <a:buFont typeface="Arial" panose="020B0604020202020204" pitchFamily="34" charset="0"/>
              <a:buChar char="•"/>
              <a:defRPr/>
            </a:pPr>
            <a:r>
              <a:rPr lang="en-US" sz="2400" dirty="0">
                <a:ea typeface="ＭＳ Ｐゴシック" pitchFamily="80" charset="-128"/>
              </a:rPr>
              <a:t>150-300 minutes of moderate (or 75-150 minutes of vigorous) activity per week</a:t>
            </a:r>
          </a:p>
          <a:p>
            <a:pPr lvl="1">
              <a:lnSpc>
                <a:spcPct val="90000"/>
              </a:lnSpc>
              <a:buFont typeface="Arial" panose="020B0604020202020204" pitchFamily="34" charset="0"/>
              <a:buChar char="•"/>
              <a:defRPr/>
            </a:pPr>
            <a:r>
              <a:rPr lang="en-US" sz="2400" dirty="0">
                <a:solidFill>
                  <a:srgbClr val="00B0F0"/>
                </a:solidFill>
                <a:ea typeface="ＭＳ Ｐゴシック" pitchFamily="80" charset="-128"/>
              </a:rPr>
              <a:t>Strength training </a:t>
            </a:r>
            <a:r>
              <a:rPr lang="en-US" sz="2400" dirty="0">
                <a:ea typeface="ＭＳ Ｐゴシック" pitchFamily="80" charset="-128"/>
              </a:rPr>
              <a:t>exercises at least twice per week</a:t>
            </a:r>
          </a:p>
          <a:p>
            <a:pPr marL="0" indent="0">
              <a:lnSpc>
                <a:spcPct val="90000"/>
              </a:lnSpc>
              <a:buFont typeface="Wingdings" pitchFamily="2" charset="2"/>
              <a:buNone/>
              <a:defRPr/>
            </a:pPr>
            <a:endParaRPr lang="en-US" sz="2400" dirty="0">
              <a:ea typeface="ＭＳ Ｐゴシック" pitchFamily="80" charset="-128"/>
            </a:endParaRPr>
          </a:p>
        </p:txBody>
      </p:sp>
      <p:sp>
        <p:nvSpPr>
          <p:cNvPr id="2" name="TextBox 1">
            <a:extLst>
              <a:ext uri="{FF2B5EF4-FFF2-40B4-BE49-F238E27FC236}">
                <a16:creationId xmlns:a16="http://schemas.microsoft.com/office/drawing/2014/main" id="{75D7525D-E0CB-430E-9850-1552128C6005}"/>
              </a:ext>
            </a:extLst>
          </p:cNvPr>
          <p:cNvSpPr txBox="1"/>
          <p:nvPr/>
        </p:nvSpPr>
        <p:spPr>
          <a:xfrm>
            <a:off x="5250180" y="5330696"/>
            <a:ext cx="3893820" cy="276999"/>
          </a:xfrm>
          <a:prstGeom prst="rect">
            <a:avLst/>
          </a:prstGeom>
          <a:noFill/>
        </p:spPr>
        <p:txBody>
          <a:bodyPr wrap="square" rtlCol="0">
            <a:spAutoFit/>
          </a:bodyPr>
          <a:lstStyle/>
          <a:p>
            <a:r>
              <a:rPr lang="en-US" sz="1200" i="1" dirty="0">
                <a:solidFill>
                  <a:schemeClr val="bg2"/>
                </a:solidFill>
              </a:rPr>
              <a:t>ACS, n.d., American College of Sports Medicine, 2019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051" y="1724526"/>
            <a:ext cx="2863557" cy="2695967"/>
          </a:xfrm>
          <a:prstGeom prst="rect">
            <a:avLst/>
          </a:prstGeom>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DECE2CF-B84F-4700-8BE3-EFD559EE6B48}"/>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accent1"/>
                </a:solidFill>
                <a:miter lim="800000"/>
                <a:headEnd/>
                <a:tailEnd/>
              </a14:hiddenLine>
            </a:ext>
          </a:extLst>
        </p:spPr>
        <p:txBody>
          <a:bodyPr>
            <a:normAutofit/>
          </a:bodyPr>
          <a:lstStyle/>
          <a:p>
            <a:r>
              <a:rPr lang="en-US" altLang="en-US" sz="3600" dirty="0">
                <a:solidFill>
                  <a:schemeClr val="tx1"/>
                </a:solidFill>
                <a:ea typeface="ＭＳ Ｐゴシック" panose="020B0600070205080204" pitchFamily="34" charset="-128"/>
              </a:rPr>
              <a:t>Precautions During/Post-Treatment</a:t>
            </a:r>
          </a:p>
        </p:txBody>
      </p:sp>
      <p:sp>
        <p:nvSpPr>
          <p:cNvPr id="51204" name="Rectangle 4">
            <a:extLst>
              <a:ext uri="{FF2B5EF4-FFF2-40B4-BE49-F238E27FC236}">
                <a16:creationId xmlns:a16="http://schemas.microsoft.com/office/drawing/2014/main" id="{9E746C41-488C-4E6F-8C6C-747D6720B9E2}"/>
              </a:ext>
            </a:extLst>
          </p:cNvPr>
          <p:cNvSpPr>
            <a:spLocks noChangeArrowheads="1"/>
          </p:cNvSpPr>
          <p:nvPr/>
        </p:nvSpPr>
        <p:spPr bwMode="auto">
          <a:xfrm>
            <a:off x="0"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aphicFrame>
        <p:nvGraphicFramePr>
          <p:cNvPr id="2" name="Diagram 1">
            <a:extLst>
              <a:ext uri="{FF2B5EF4-FFF2-40B4-BE49-F238E27FC236}">
                <a16:creationId xmlns:a16="http://schemas.microsoft.com/office/drawing/2014/main" id="{12894F75-AE02-46FC-A17B-8BB3E6779B67}"/>
              </a:ext>
            </a:extLst>
          </p:cNvPr>
          <p:cNvGraphicFramePr/>
          <p:nvPr/>
        </p:nvGraphicFramePr>
        <p:xfrm>
          <a:off x="762000" y="1397000"/>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6FC33F5-9A2A-4163-9792-4B17C38773FC}"/>
              </a:ext>
            </a:extLst>
          </p:cNvPr>
          <p:cNvSpPr txBox="1"/>
          <p:nvPr/>
        </p:nvSpPr>
        <p:spPr>
          <a:xfrm>
            <a:off x="7467600" y="5322500"/>
            <a:ext cx="3352800" cy="276999"/>
          </a:xfrm>
          <a:prstGeom prst="rect">
            <a:avLst/>
          </a:prstGeom>
          <a:noFill/>
        </p:spPr>
        <p:txBody>
          <a:bodyPr wrap="square" rtlCol="0">
            <a:spAutoFit/>
          </a:bodyPr>
          <a:lstStyle/>
          <a:p>
            <a:r>
              <a:rPr lang="en-US" sz="1200" i="1" dirty="0">
                <a:solidFill>
                  <a:schemeClr val="bg2"/>
                </a:solidFill>
              </a:rPr>
              <a:t>ACS, (n.d.), NCI (n.d.)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 for the Providers</a:t>
            </a:r>
          </a:p>
        </p:txBody>
      </p:sp>
      <p:sp>
        <p:nvSpPr>
          <p:cNvPr id="3" name="Content Placeholder 2"/>
          <p:cNvSpPr>
            <a:spLocks noGrp="1"/>
          </p:cNvSpPr>
          <p:nvPr>
            <p:ph idx="1"/>
          </p:nvPr>
        </p:nvSpPr>
        <p:spPr>
          <a:xfrm>
            <a:off x="457200" y="1143000"/>
            <a:ext cx="8229600" cy="2819400"/>
          </a:xfrm>
        </p:spPr>
        <p:txBody>
          <a:bodyPr>
            <a:noAutofit/>
          </a:bodyPr>
          <a:lstStyle/>
          <a:p>
            <a:r>
              <a:rPr lang="en-US" sz="2000" dirty="0"/>
              <a:t>Discuss/assess/educate regarding patient nutritional habits (including alcohol)</a:t>
            </a:r>
          </a:p>
          <a:p>
            <a:r>
              <a:rPr lang="en-US" sz="2000" dirty="0"/>
              <a:t>Discuss/assess/educate regarding patient exercise habits</a:t>
            </a:r>
          </a:p>
          <a:p>
            <a:r>
              <a:rPr lang="en-US" sz="2000" dirty="0"/>
              <a:t>Consider a referral to Registered Dietician (if appropriate)</a:t>
            </a:r>
          </a:p>
          <a:p>
            <a:r>
              <a:rPr lang="en-US" sz="2000" dirty="0"/>
              <a:t>Consider a referral to outpatient therapies (physical therapy, lymphedema, occupational therapy, etc.)</a:t>
            </a:r>
          </a:p>
          <a:p>
            <a:r>
              <a:rPr lang="en-US" sz="2000" dirty="0"/>
              <a:t>Assess supplemental use for safety</a:t>
            </a:r>
          </a:p>
          <a:p>
            <a:r>
              <a:rPr lang="en-US" sz="2000" dirty="0"/>
              <a:t>Follow-up</a:t>
            </a:r>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219495"/>
            <a:ext cx="2971800" cy="1315304"/>
          </a:xfrm>
          <a:prstGeom prst="rect">
            <a:avLst/>
          </a:prstGeom>
        </p:spPr>
      </p:pic>
    </p:spTree>
    <p:extLst>
      <p:ext uri="{BB962C8B-B14F-4D97-AF65-F5344CB8AC3E}">
        <p14:creationId xmlns:p14="http://schemas.microsoft.com/office/powerpoint/2010/main" val="1289704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 Protection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3656" y="1524000"/>
            <a:ext cx="5476688" cy="3627417"/>
          </a:xfrm>
        </p:spPr>
      </p:pic>
      <p:sp>
        <p:nvSpPr>
          <p:cNvPr id="5" name="TextBox 4">
            <a:extLst>
              <a:ext uri="{FF2B5EF4-FFF2-40B4-BE49-F238E27FC236}">
                <a16:creationId xmlns:a16="http://schemas.microsoft.com/office/drawing/2014/main" id="{3DD04D02-B83D-054B-8AB3-6DBF93AA6E7A}"/>
              </a:ext>
            </a:extLst>
          </p:cNvPr>
          <p:cNvSpPr txBox="1"/>
          <p:nvPr/>
        </p:nvSpPr>
        <p:spPr>
          <a:xfrm>
            <a:off x="8077200" y="5257800"/>
            <a:ext cx="2819400" cy="276999"/>
          </a:xfrm>
          <a:prstGeom prst="rect">
            <a:avLst/>
          </a:prstGeom>
          <a:noFill/>
        </p:spPr>
        <p:txBody>
          <a:bodyPr wrap="square" rtlCol="0">
            <a:spAutoFit/>
          </a:bodyPr>
          <a:lstStyle/>
          <a:p>
            <a:r>
              <a:rPr lang="en-US" sz="1200" i="1" dirty="0">
                <a:solidFill>
                  <a:schemeClr val="tx1">
                    <a:lumMod val="50000"/>
                    <a:lumOff val="50000"/>
                  </a:schemeClr>
                </a:solidFill>
              </a:rPr>
              <a:t>ACS, 2021</a:t>
            </a:r>
          </a:p>
        </p:txBody>
      </p:sp>
    </p:spTree>
    <p:extLst>
      <p:ext uri="{BB962C8B-B14F-4D97-AF65-F5344CB8AC3E}">
        <p14:creationId xmlns:p14="http://schemas.microsoft.com/office/powerpoint/2010/main" val="785613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49AC2A7-46FF-47BE-95FB-95F37CAE101D}"/>
              </a:ext>
            </a:extLst>
          </p:cNvPr>
          <p:cNvSpPr>
            <a:spLocks noGrp="1" noChangeArrowheads="1"/>
          </p:cNvSpPr>
          <p:nvPr>
            <p:ph type="title"/>
          </p:nvPr>
        </p:nvSpPr>
        <p:spPr>
          <a:xfrm>
            <a:off x="457200" y="304800"/>
            <a:ext cx="8229600" cy="1143000"/>
          </a:xfrm>
        </p:spPr>
        <p:txBody>
          <a:bodyPr>
            <a:normAutofit/>
          </a:bodyPr>
          <a:lstStyle/>
          <a:p>
            <a:r>
              <a:rPr lang="en-US" altLang="en-US" sz="3600" b="1" dirty="0">
                <a:latin typeface="Arial"/>
                <a:cs typeface="Arial"/>
              </a:rPr>
              <a:t>Sun Safety Recommendations</a:t>
            </a:r>
          </a:p>
        </p:txBody>
      </p:sp>
      <p:graphicFrame>
        <p:nvGraphicFramePr>
          <p:cNvPr id="2" name="Diagram 1">
            <a:extLst>
              <a:ext uri="{FF2B5EF4-FFF2-40B4-BE49-F238E27FC236}">
                <a16:creationId xmlns:a16="http://schemas.microsoft.com/office/drawing/2014/main" id="{25624CB1-8C85-4C71-B342-89675B515DF7}"/>
              </a:ext>
            </a:extLst>
          </p:cNvPr>
          <p:cNvGraphicFramePr/>
          <p:nvPr/>
        </p:nvGraphicFramePr>
        <p:xfrm>
          <a:off x="800100" y="1191666"/>
          <a:ext cx="75438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F70FCE3-55D9-4F34-8736-805815248788}"/>
              </a:ext>
            </a:extLst>
          </p:cNvPr>
          <p:cNvSpPr txBox="1"/>
          <p:nvPr/>
        </p:nvSpPr>
        <p:spPr>
          <a:xfrm>
            <a:off x="5867400" y="5207267"/>
            <a:ext cx="3657600" cy="276999"/>
          </a:xfrm>
          <a:prstGeom prst="rect">
            <a:avLst/>
          </a:prstGeom>
          <a:noFill/>
        </p:spPr>
        <p:txBody>
          <a:bodyPr wrap="square" rtlCol="0">
            <a:spAutoFit/>
          </a:bodyPr>
          <a:lstStyle/>
          <a:p>
            <a:r>
              <a:rPr lang="en-US" sz="1200" i="1" dirty="0">
                <a:solidFill>
                  <a:schemeClr val="tx1">
                    <a:lumMod val="50000"/>
                    <a:lumOff val="50000"/>
                  </a:schemeClr>
                </a:solidFill>
              </a:rPr>
              <a:t>NCI, “Sunlight”, 2020; ACS 2021</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Health</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6233" y="1676400"/>
            <a:ext cx="5371533" cy="3581733"/>
          </a:xfrm>
        </p:spPr>
      </p:pic>
    </p:spTree>
    <p:extLst>
      <p:ext uri="{BB962C8B-B14F-4D97-AF65-F5344CB8AC3E}">
        <p14:creationId xmlns:p14="http://schemas.microsoft.com/office/powerpoint/2010/main" val="312534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a:t>Perils of Smoking</a:t>
            </a:r>
          </a:p>
        </p:txBody>
      </p:sp>
      <p:sp>
        <p:nvSpPr>
          <p:cNvPr id="3" name="Content Placeholder 2"/>
          <p:cNvSpPr>
            <a:spLocks noGrp="1"/>
          </p:cNvSpPr>
          <p:nvPr>
            <p:ph idx="1"/>
          </p:nvPr>
        </p:nvSpPr>
        <p:spPr>
          <a:xfrm>
            <a:off x="457200" y="1447801"/>
            <a:ext cx="8229600" cy="4267200"/>
          </a:xfrm>
        </p:spPr>
        <p:txBody>
          <a:bodyPr/>
          <a:lstStyle/>
          <a:p>
            <a:r>
              <a:rPr lang="en-US" dirty="0"/>
              <a:t>Increased risk of cancer</a:t>
            </a:r>
          </a:p>
          <a:p>
            <a:r>
              <a:rPr lang="en-US" dirty="0"/>
              <a:t>Reduced effectiveness of cancer treatment</a:t>
            </a:r>
          </a:p>
          <a:p>
            <a:r>
              <a:rPr lang="en-US" dirty="0"/>
              <a:t>Reduced quality of life</a:t>
            </a:r>
          </a:p>
          <a:p>
            <a:r>
              <a:rPr lang="en-US" dirty="0"/>
              <a:t>Increased mortality</a:t>
            </a:r>
          </a:p>
          <a:p>
            <a:r>
              <a:rPr lang="en-US" dirty="0"/>
              <a:t>Cessation improves outcomes</a:t>
            </a:r>
          </a:p>
        </p:txBody>
      </p:sp>
      <p:sp>
        <p:nvSpPr>
          <p:cNvPr id="4" name="TextBox 3"/>
          <p:cNvSpPr txBox="1"/>
          <p:nvPr/>
        </p:nvSpPr>
        <p:spPr>
          <a:xfrm>
            <a:off x="5257800" y="5029200"/>
            <a:ext cx="3886200" cy="738664"/>
          </a:xfrm>
          <a:prstGeom prst="rect">
            <a:avLst/>
          </a:prstGeom>
          <a:noFill/>
        </p:spPr>
        <p:txBody>
          <a:bodyPr wrap="square" rtlCol="0">
            <a:spAutoFit/>
          </a:bodyPr>
          <a:lstStyle/>
          <a:p>
            <a:r>
              <a:rPr lang="en-US" sz="1400" dirty="0"/>
              <a:t>Cancer Treatment Centers of America, 2020; Tseng, 2012</a:t>
            </a:r>
          </a:p>
          <a:p>
            <a:endParaRPr lang="en-US" sz="1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Dysfunction</a:t>
            </a:r>
          </a:p>
        </p:txBody>
      </p:sp>
      <p:sp>
        <p:nvSpPr>
          <p:cNvPr id="3" name="Content Placeholder 2"/>
          <p:cNvSpPr>
            <a:spLocks noGrp="1"/>
          </p:cNvSpPr>
          <p:nvPr>
            <p:ph idx="1"/>
          </p:nvPr>
        </p:nvSpPr>
        <p:spPr>
          <a:xfrm>
            <a:off x="457200" y="1447800"/>
            <a:ext cx="8229600" cy="3962401"/>
          </a:xfrm>
        </p:spPr>
        <p:txBody>
          <a:bodyPr>
            <a:normAutofit/>
          </a:bodyPr>
          <a:lstStyle/>
          <a:p>
            <a:pPr marL="0" indent="0">
              <a:buNone/>
            </a:pPr>
            <a:r>
              <a:rPr lang="en-US" dirty="0"/>
              <a:t>Most common side effects: </a:t>
            </a:r>
          </a:p>
          <a:p>
            <a:r>
              <a:rPr lang="en-US" sz="2800" dirty="0"/>
              <a:t>Painful intercourse</a:t>
            </a:r>
          </a:p>
          <a:p>
            <a:r>
              <a:rPr lang="en-US" sz="2800" dirty="0"/>
              <a:t>Body image distortion</a:t>
            </a:r>
          </a:p>
          <a:p>
            <a:r>
              <a:rPr lang="en-US" sz="2800" dirty="0"/>
              <a:t>Lower libido</a:t>
            </a:r>
          </a:p>
          <a:p>
            <a:r>
              <a:rPr lang="en-US" sz="2800" dirty="0"/>
              <a:t>Difficulty reaching climax</a:t>
            </a:r>
          </a:p>
          <a:p>
            <a:r>
              <a:rPr lang="en-US" sz="2800" dirty="0"/>
              <a:t>Erectile dysfunction for men</a:t>
            </a:r>
          </a:p>
          <a:p>
            <a:r>
              <a:rPr lang="en-US" sz="2800" dirty="0"/>
              <a:t>Vaginal dryness for women</a:t>
            </a:r>
          </a:p>
          <a:p>
            <a:endParaRPr lang="en-US" dirty="0"/>
          </a:p>
          <a:p>
            <a:endParaRPr lang="en-US" dirty="0"/>
          </a:p>
        </p:txBody>
      </p:sp>
      <p:sp>
        <p:nvSpPr>
          <p:cNvPr id="4" name="TextBox 3"/>
          <p:cNvSpPr txBox="1"/>
          <p:nvPr/>
        </p:nvSpPr>
        <p:spPr>
          <a:xfrm>
            <a:off x="7467600" y="5271700"/>
            <a:ext cx="3048000" cy="276999"/>
          </a:xfrm>
          <a:prstGeom prst="rect">
            <a:avLst/>
          </a:prstGeom>
          <a:noFill/>
        </p:spPr>
        <p:txBody>
          <a:bodyPr wrap="square" rtlCol="0">
            <a:spAutoFit/>
          </a:bodyPr>
          <a:lstStyle/>
          <a:p>
            <a:r>
              <a:rPr lang="en-US" sz="1200" i="1" dirty="0">
                <a:solidFill>
                  <a:schemeClr val="tx1">
                    <a:lumMod val="50000"/>
                    <a:lumOff val="50000"/>
                  </a:schemeClr>
                </a:solidFill>
              </a:rPr>
              <a:t> ACS 2021</a:t>
            </a:r>
          </a:p>
        </p:txBody>
      </p:sp>
    </p:spTree>
    <p:extLst>
      <p:ext uri="{BB962C8B-B14F-4D97-AF65-F5344CB8AC3E}">
        <p14:creationId xmlns:p14="http://schemas.microsoft.com/office/powerpoint/2010/main" val="2447788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EB07-DFDA-4CA4-B57D-4E46696B93EE}"/>
              </a:ext>
            </a:extLst>
          </p:cNvPr>
          <p:cNvSpPr>
            <a:spLocks noGrp="1"/>
          </p:cNvSpPr>
          <p:nvPr>
            <p:ph type="title"/>
          </p:nvPr>
        </p:nvSpPr>
        <p:spPr>
          <a:xfrm>
            <a:off x="457200" y="304800"/>
            <a:ext cx="8229600" cy="381000"/>
          </a:xfrm>
        </p:spPr>
        <p:txBody>
          <a:bodyPr>
            <a:normAutofit fontScale="90000"/>
          </a:bodyPr>
          <a:lstStyle/>
          <a:p>
            <a:r>
              <a:rPr lang="en-US" sz="2800" dirty="0"/>
              <a:t>Woman at High Risk for Sexual Dysfunction</a:t>
            </a:r>
          </a:p>
        </p:txBody>
      </p:sp>
      <p:graphicFrame>
        <p:nvGraphicFramePr>
          <p:cNvPr id="5" name="Table 5">
            <a:extLst>
              <a:ext uri="{FF2B5EF4-FFF2-40B4-BE49-F238E27FC236}">
                <a16:creationId xmlns:a16="http://schemas.microsoft.com/office/drawing/2014/main" id="{D7AAE4A8-4DF8-4A8D-B47C-F5FFE785BDB2}"/>
              </a:ext>
            </a:extLst>
          </p:cNvPr>
          <p:cNvGraphicFramePr>
            <a:graphicFrameLocks noGrp="1"/>
          </p:cNvGraphicFramePr>
          <p:nvPr>
            <p:ph idx="1"/>
          </p:nvPr>
        </p:nvGraphicFramePr>
        <p:xfrm>
          <a:off x="457200" y="838200"/>
          <a:ext cx="8229600" cy="4155396"/>
        </p:xfrm>
        <a:graphic>
          <a:graphicData uri="http://schemas.openxmlformats.org/drawingml/2006/table">
            <a:tbl>
              <a:tblPr firstRow="1" bandRow="1">
                <a:tableStyleId>{08FB837D-C827-4EFA-A057-4D05807E0F7C}</a:tableStyleId>
              </a:tblPr>
              <a:tblGrid>
                <a:gridCol w="2743200">
                  <a:extLst>
                    <a:ext uri="{9D8B030D-6E8A-4147-A177-3AD203B41FA5}">
                      <a16:colId xmlns:a16="http://schemas.microsoft.com/office/drawing/2014/main" val="4175857763"/>
                    </a:ext>
                  </a:extLst>
                </a:gridCol>
                <a:gridCol w="2743200">
                  <a:extLst>
                    <a:ext uri="{9D8B030D-6E8A-4147-A177-3AD203B41FA5}">
                      <a16:colId xmlns:a16="http://schemas.microsoft.com/office/drawing/2014/main" val="2085605195"/>
                    </a:ext>
                  </a:extLst>
                </a:gridCol>
                <a:gridCol w="2743200">
                  <a:extLst>
                    <a:ext uri="{9D8B030D-6E8A-4147-A177-3AD203B41FA5}">
                      <a16:colId xmlns:a16="http://schemas.microsoft.com/office/drawing/2014/main" val="4241851089"/>
                    </a:ext>
                  </a:extLst>
                </a:gridCol>
              </a:tblGrid>
              <a:tr h="749256">
                <a:tc>
                  <a:txBody>
                    <a:bodyPr/>
                    <a:lstStyle/>
                    <a:p>
                      <a:r>
                        <a:rPr lang="en-US" sz="1400" dirty="0"/>
                        <a:t>Cancer Treatments That Increase Risk</a:t>
                      </a:r>
                    </a:p>
                  </a:txBody>
                  <a:tcPr/>
                </a:tc>
                <a:tc>
                  <a:txBody>
                    <a:bodyPr/>
                    <a:lstStyle/>
                    <a:p>
                      <a:r>
                        <a:rPr lang="en-US" sz="1400" dirty="0"/>
                        <a:t>Sexual Problem</a:t>
                      </a:r>
                    </a:p>
                  </a:txBody>
                  <a:tcPr/>
                </a:tc>
                <a:tc>
                  <a:txBody>
                    <a:bodyPr/>
                    <a:lstStyle/>
                    <a:p>
                      <a:r>
                        <a:rPr lang="en-US" sz="1400" dirty="0"/>
                        <a:t>Mechanism</a:t>
                      </a:r>
                    </a:p>
                  </a:txBody>
                  <a:tcPr/>
                </a:tc>
                <a:extLst>
                  <a:ext uri="{0D108BD9-81ED-4DB2-BD59-A6C34878D82A}">
                    <a16:rowId xmlns:a16="http://schemas.microsoft.com/office/drawing/2014/main" val="3981868756"/>
                  </a:ext>
                </a:extLst>
              </a:tr>
              <a:tr h="712411">
                <a:tc>
                  <a:txBody>
                    <a:bodyPr/>
                    <a:lstStyle/>
                    <a:p>
                      <a:r>
                        <a:rPr lang="en-US" sz="1050" dirty="0"/>
                        <a:t>High-dose chemotherapy,</a:t>
                      </a:r>
                    </a:p>
                    <a:p>
                      <a:r>
                        <a:rPr lang="en-US" sz="1050" dirty="0"/>
                        <a:t>Aromatase Inhibitors,</a:t>
                      </a:r>
                    </a:p>
                    <a:p>
                      <a:r>
                        <a:rPr lang="en-US" sz="1050" dirty="0"/>
                        <a:t>Immunotherapy </a:t>
                      </a:r>
                    </a:p>
                  </a:txBody>
                  <a:tcPr/>
                </a:tc>
                <a:tc>
                  <a:txBody>
                    <a:bodyPr/>
                    <a:lstStyle/>
                    <a:p>
                      <a:r>
                        <a:rPr lang="en-US" sz="1050" dirty="0"/>
                        <a:t>Loss of desire for sex, trouble feeling aroused</a:t>
                      </a:r>
                    </a:p>
                  </a:txBody>
                  <a:tcPr>
                    <a:solidFill>
                      <a:srgbClr val="2D2D8A"/>
                    </a:solidFill>
                  </a:tcPr>
                </a:tc>
                <a:tc>
                  <a:txBody>
                    <a:bodyPr/>
                    <a:lstStyle/>
                    <a:p>
                      <a:r>
                        <a:rPr lang="en-US" sz="1050" dirty="0"/>
                        <a:t>Possible damage to brain centers</a:t>
                      </a:r>
                    </a:p>
                    <a:p>
                      <a:r>
                        <a:rPr lang="en-US" sz="1050" dirty="0"/>
                        <a:t>Secondary endocrine changes</a:t>
                      </a:r>
                    </a:p>
                    <a:p>
                      <a:r>
                        <a:rPr lang="en-US" sz="1050" dirty="0"/>
                        <a:t>Chronic fatigue, chronic pain syndromes, nausea, distress, body image issues</a:t>
                      </a:r>
                    </a:p>
                  </a:txBody>
                  <a:tcPr/>
                </a:tc>
                <a:extLst>
                  <a:ext uri="{0D108BD9-81ED-4DB2-BD59-A6C34878D82A}">
                    <a16:rowId xmlns:a16="http://schemas.microsoft.com/office/drawing/2014/main" val="4077321066"/>
                  </a:ext>
                </a:extLst>
              </a:tr>
              <a:tr h="603235">
                <a:tc>
                  <a:txBody>
                    <a:bodyPr/>
                    <a:lstStyle/>
                    <a:p>
                      <a:r>
                        <a:rPr lang="en-US" sz="1050" dirty="0"/>
                        <a:t>Abrupt, premature ovarian failure (chemotherapy, pelvic XRT, bilateral oophorectomy),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Exacerbation of normal menopause (aromatase inhibitors),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Pelvic radiation therapy</a:t>
                      </a:r>
                    </a:p>
                    <a:p>
                      <a:endParaRPr lang="en-US" sz="1050" dirty="0"/>
                    </a:p>
                  </a:txBody>
                  <a:tcPr/>
                </a:tc>
                <a:tc>
                  <a:txBody>
                    <a:bodyPr/>
                    <a:lstStyle/>
                    <a:p>
                      <a:r>
                        <a:rPr lang="en-US" sz="1050" dirty="0"/>
                        <a:t>Genitourinary atrophy, dryness, pain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Severe estrogen deprivation and genitourinary atrophy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Direct scarring, loss of elasticity, and loss of blood supply to genitals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Scar tissue from pelvic surgery</a:t>
                      </a:r>
                    </a:p>
                    <a:p>
                      <a:endParaRPr lang="en-US" sz="1050" dirty="0"/>
                    </a:p>
                  </a:txBody>
                  <a:tcPr/>
                </a:tc>
                <a:extLst>
                  <a:ext uri="{0D108BD9-81ED-4DB2-BD59-A6C34878D82A}">
                    <a16:rowId xmlns:a16="http://schemas.microsoft.com/office/drawing/2014/main" val="1190248330"/>
                  </a:ext>
                </a:extLst>
              </a:tr>
              <a:tr h="7124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Damage to spinal cord from tumor, surgery or radiation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Loss of erotic breast sensation</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Difficulty experiencing pleasure and reaching orgasm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Loss of physiologic sensation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Secondary effects of low desire/arousal and pain</a:t>
                      </a:r>
                    </a:p>
                    <a:p>
                      <a:endParaRPr lang="en-US" sz="1050" dirty="0"/>
                    </a:p>
                  </a:txBody>
                  <a:tcPr/>
                </a:tc>
                <a:extLst>
                  <a:ext uri="{0D108BD9-81ED-4DB2-BD59-A6C34878D82A}">
                    <a16:rowId xmlns:a16="http://schemas.microsoft.com/office/drawing/2014/main" val="2149934481"/>
                  </a:ext>
                </a:extLst>
              </a:tr>
              <a:tr h="7124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Creation of ostomy,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Pelvic radiation therapy,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Surgery for pelvic cancer</a:t>
                      </a:r>
                    </a:p>
                    <a:p>
                      <a:endParaRPr lang="en-US" sz="105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Urinary or bowel incontinence</a:t>
                      </a:r>
                    </a:p>
                    <a:p>
                      <a:pPr marL="0" indent="0">
                        <a:buFont typeface="Arial" panose="020B0604020202020204" pitchFamily="34" charset="0"/>
                        <a:buNone/>
                      </a:pPr>
                      <a:endParaRPr lang="en-US" sz="1050" dirty="0">
                        <a:solidFill>
                          <a:srgbClr val="422C8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Trouble managing ostomy during 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Scarring and contraction of organs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Changed anatomy</a:t>
                      </a:r>
                    </a:p>
                    <a:p>
                      <a:endParaRPr lang="en-US" sz="1050" dirty="0"/>
                    </a:p>
                  </a:txBody>
                  <a:tcPr/>
                </a:tc>
                <a:extLst>
                  <a:ext uri="{0D108BD9-81ED-4DB2-BD59-A6C34878D82A}">
                    <a16:rowId xmlns:a16="http://schemas.microsoft.com/office/drawing/2014/main" val="2183626009"/>
                  </a:ext>
                </a:extLst>
              </a:tr>
            </a:tbl>
          </a:graphicData>
        </a:graphic>
      </p:graphicFrame>
      <p:sp>
        <p:nvSpPr>
          <p:cNvPr id="6" name="TextBox 5">
            <a:extLst>
              <a:ext uri="{FF2B5EF4-FFF2-40B4-BE49-F238E27FC236}">
                <a16:creationId xmlns:a16="http://schemas.microsoft.com/office/drawing/2014/main" id="{5C8E3016-7C4A-42AD-BAE6-1F2C06F9612A}"/>
              </a:ext>
            </a:extLst>
          </p:cNvPr>
          <p:cNvSpPr txBox="1"/>
          <p:nvPr/>
        </p:nvSpPr>
        <p:spPr>
          <a:xfrm>
            <a:off x="7543800" y="5334000"/>
            <a:ext cx="1143000" cy="246221"/>
          </a:xfrm>
          <a:prstGeom prst="rect">
            <a:avLst/>
          </a:prstGeom>
          <a:noFill/>
        </p:spPr>
        <p:txBody>
          <a:bodyPr wrap="square" rtlCol="0">
            <a:spAutoFit/>
          </a:bodyPr>
          <a:lstStyle/>
          <a:p>
            <a:r>
              <a:rPr lang="en-US" sz="1000" i="1" dirty="0"/>
              <a:t>ACS, 2021</a:t>
            </a:r>
          </a:p>
        </p:txBody>
      </p:sp>
    </p:spTree>
    <p:extLst>
      <p:ext uri="{BB962C8B-B14F-4D97-AF65-F5344CB8AC3E}">
        <p14:creationId xmlns:p14="http://schemas.microsoft.com/office/powerpoint/2010/main" val="1101058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E4C6-8AC2-43A5-AF9B-A3192D502347}"/>
              </a:ext>
            </a:extLst>
          </p:cNvPr>
          <p:cNvSpPr>
            <a:spLocks noGrp="1"/>
          </p:cNvSpPr>
          <p:nvPr>
            <p:ph type="title"/>
          </p:nvPr>
        </p:nvSpPr>
        <p:spPr>
          <a:xfrm>
            <a:off x="457200" y="304800"/>
            <a:ext cx="8229600" cy="457200"/>
          </a:xfrm>
        </p:spPr>
        <p:txBody>
          <a:bodyPr>
            <a:normAutofit fontScale="90000"/>
          </a:bodyPr>
          <a:lstStyle/>
          <a:p>
            <a:r>
              <a:rPr kumimoji="0" lang="en-US" sz="25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Men</a:t>
            </a:r>
            <a:r>
              <a:rPr lang="en-US" sz="2500" dirty="0">
                <a:solidFill>
                  <a:srgbClr val="000000">
                    <a:lumMod val="75000"/>
                    <a:lumOff val="25000"/>
                  </a:srgbClr>
                </a:solidFill>
              </a:rPr>
              <a:t> </a:t>
            </a:r>
            <a:r>
              <a:rPr kumimoji="0" lang="en-US" sz="25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at High Risk for Sexual Dysfunction</a:t>
            </a:r>
            <a:endParaRPr lang="en-US" dirty="0"/>
          </a:p>
        </p:txBody>
      </p:sp>
      <p:graphicFrame>
        <p:nvGraphicFramePr>
          <p:cNvPr id="4" name="Table 4">
            <a:extLst>
              <a:ext uri="{FF2B5EF4-FFF2-40B4-BE49-F238E27FC236}">
                <a16:creationId xmlns:a16="http://schemas.microsoft.com/office/drawing/2014/main" id="{0EAEE724-10DA-46FA-B244-DBA347490F87}"/>
              </a:ext>
            </a:extLst>
          </p:cNvPr>
          <p:cNvGraphicFramePr>
            <a:graphicFrameLocks noGrp="1"/>
          </p:cNvGraphicFramePr>
          <p:nvPr>
            <p:ph idx="1"/>
          </p:nvPr>
        </p:nvGraphicFramePr>
        <p:xfrm>
          <a:off x="457200" y="903249"/>
          <a:ext cx="8229600" cy="4316451"/>
        </p:xfrm>
        <a:graphic>
          <a:graphicData uri="http://schemas.openxmlformats.org/drawingml/2006/table">
            <a:tbl>
              <a:tblPr firstRow="1" bandRow="1">
                <a:tableStyleId>{284E427A-3D55-4303-BF80-6455036E1DE7}</a:tableStyleId>
              </a:tblPr>
              <a:tblGrid>
                <a:gridCol w="2743200">
                  <a:extLst>
                    <a:ext uri="{9D8B030D-6E8A-4147-A177-3AD203B41FA5}">
                      <a16:colId xmlns:a16="http://schemas.microsoft.com/office/drawing/2014/main" val="655085980"/>
                    </a:ext>
                  </a:extLst>
                </a:gridCol>
                <a:gridCol w="2743200">
                  <a:extLst>
                    <a:ext uri="{9D8B030D-6E8A-4147-A177-3AD203B41FA5}">
                      <a16:colId xmlns:a16="http://schemas.microsoft.com/office/drawing/2014/main" val="2732009997"/>
                    </a:ext>
                  </a:extLst>
                </a:gridCol>
                <a:gridCol w="2743200">
                  <a:extLst>
                    <a:ext uri="{9D8B030D-6E8A-4147-A177-3AD203B41FA5}">
                      <a16:colId xmlns:a16="http://schemas.microsoft.com/office/drawing/2014/main" val="806879898"/>
                    </a:ext>
                  </a:extLst>
                </a:gridCol>
              </a:tblGrid>
              <a:tr h="777240">
                <a:tc>
                  <a:txBody>
                    <a:bodyPr/>
                    <a:lstStyle/>
                    <a:p>
                      <a:r>
                        <a:rPr lang="en-US" sz="1400" dirty="0"/>
                        <a:t>Cancer Treatments That Increase Risk</a:t>
                      </a:r>
                    </a:p>
                  </a:txBody>
                  <a:tcPr/>
                </a:tc>
                <a:tc>
                  <a:txBody>
                    <a:bodyPr/>
                    <a:lstStyle/>
                    <a:p>
                      <a:r>
                        <a:rPr lang="en-US" sz="1400" dirty="0"/>
                        <a:t>Sexual Problem</a:t>
                      </a:r>
                    </a:p>
                  </a:txBody>
                  <a:tcPr/>
                </a:tc>
                <a:tc>
                  <a:txBody>
                    <a:bodyPr/>
                    <a:lstStyle/>
                    <a:p>
                      <a:r>
                        <a:rPr lang="en-US" sz="1400" dirty="0"/>
                        <a:t>Mechanism</a:t>
                      </a:r>
                    </a:p>
                  </a:txBody>
                  <a:tcPr/>
                </a:tc>
                <a:extLst>
                  <a:ext uri="{0D108BD9-81ED-4DB2-BD59-A6C34878D82A}">
                    <a16:rowId xmlns:a16="http://schemas.microsoft.com/office/drawing/2014/main" val="3716912598"/>
                  </a:ext>
                </a:extLst>
              </a:tr>
              <a:tr h="777240">
                <a:tc>
                  <a:txBody>
                    <a:bodyPr/>
                    <a:lstStyle/>
                    <a:p>
                      <a:r>
                        <a:rPr lang="en-US" sz="1050" dirty="0"/>
                        <a:t>High-dose chemotherapy,</a:t>
                      </a:r>
                    </a:p>
                    <a:p>
                      <a:r>
                        <a:rPr lang="en-US" sz="1050" dirty="0"/>
                        <a:t>Aromatase Inhibitors,</a:t>
                      </a:r>
                    </a:p>
                    <a:p>
                      <a:r>
                        <a:rPr lang="en-US" sz="1050" dirty="0"/>
                        <a:t>Immunotherapy </a:t>
                      </a:r>
                    </a:p>
                  </a:txBody>
                  <a:tcPr/>
                </a:tc>
                <a:tc>
                  <a:txBody>
                    <a:bodyPr/>
                    <a:lstStyle/>
                    <a:p>
                      <a:r>
                        <a:rPr lang="en-US" sz="1050" dirty="0"/>
                        <a:t>Loss of desire for sex, trouble feeling aroused</a:t>
                      </a:r>
                    </a:p>
                  </a:txBody>
                  <a:tcPr/>
                </a:tc>
                <a:tc>
                  <a:txBody>
                    <a:bodyPr/>
                    <a:lstStyle/>
                    <a:p>
                      <a:r>
                        <a:rPr lang="en-US" sz="1050" dirty="0"/>
                        <a:t>Possible damage to brain centers</a:t>
                      </a:r>
                    </a:p>
                    <a:p>
                      <a:r>
                        <a:rPr lang="en-US" sz="1050" dirty="0"/>
                        <a:t>Possible damage to nerve tissues</a:t>
                      </a:r>
                    </a:p>
                    <a:p>
                      <a:r>
                        <a:rPr lang="en-US" sz="1050" dirty="0"/>
                        <a:t>Secondary endocrine changes</a:t>
                      </a:r>
                    </a:p>
                    <a:p>
                      <a:r>
                        <a:rPr lang="en-US" sz="1050" dirty="0"/>
                        <a:t>Chronic fatigue, chronic pain syndromes, nausea, distress, body image issues</a:t>
                      </a:r>
                    </a:p>
                  </a:txBody>
                  <a:tcPr/>
                </a:tc>
                <a:extLst>
                  <a:ext uri="{0D108BD9-81ED-4DB2-BD59-A6C34878D82A}">
                    <a16:rowId xmlns:a16="http://schemas.microsoft.com/office/drawing/2014/main" val="4100922829"/>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Pelvic radiation therapy</a:t>
                      </a:r>
                    </a:p>
                  </a:txBody>
                  <a:tcPr/>
                </a:tc>
                <a:tc>
                  <a:txBody>
                    <a:bodyPr/>
                    <a:lstStyle/>
                    <a:p>
                      <a:r>
                        <a:rPr lang="en-US" sz="1050" dirty="0"/>
                        <a:t>Genitourinary atrophy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Direct scarring, loss of elasticity, and loss of blood supply to genitals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Scar tissue from pelvic surgery</a:t>
                      </a:r>
                    </a:p>
                  </a:txBody>
                  <a:tcPr/>
                </a:tc>
                <a:extLst>
                  <a:ext uri="{0D108BD9-81ED-4DB2-BD59-A6C34878D82A}">
                    <a16:rowId xmlns:a16="http://schemas.microsoft.com/office/drawing/2014/main" val="1037407188"/>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Damage to spinal cord from tumor, surgery or radiation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Difficulty experiencing pleasure and reaching orgasm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Loss of physiologic sensation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Secondary effects of low desire/arousal and pain</a:t>
                      </a:r>
                    </a:p>
                  </a:txBody>
                  <a:tcPr/>
                </a:tc>
                <a:extLst>
                  <a:ext uri="{0D108BD9-81ED-4DB2-BD59-A6C34878D82A}">
                    <a16:rowId xmlns:a16="http://schemas.microsoft.com/office/drawing/2014/main" val="1379568274"/>
                  </a:ext>
                </a:extLst>
              </a:tr>
              <a:tr h="109319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Creation of ostomy,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Pelvic/abdominal surgery (radical prostatectomy, abdominoperineal resection, radical cystectomy)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Urinary or bowel incontinence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Trouble managing ostomy during 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Scarring and contraction of organs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Changed anatomy</a:t>
                      </a:r>
                    </a:p>
                  </a:txBody>
                  <a:tcPr/>
                </a:tc>
                <a:extLst>
                  <a:ext uri="{0D108BD9-81ED-4DB2-BD59-A6C34878D82A}">
                    <a16:rowId xmlns:a16="http://schemas.microsoft.com/office/drawing/2014/main" val="993731953"/>
                  </a:ext>
                </a:extLst>
              </a:tr>
            </a:tbl>
          </a:graphicData>
        </a:graphic>
      </p:graphicFrame>
      <p:sp>
        <p:nvSpPr>
          <p:cNvPr id="5" name="TextBox 4">
            <a:extLst>
              <a:ext uri="{FF2B5EF4-FFF2-40B4-BE49-F238E27FC236}">
                <a16:creationId xmlns:a16="http://schemas.microsoft.com/office/drawing/2014/main" id="{190023E2-0F6B-4C21-8D9B-2BA66234CCAD}"/>
              </a:ext>
            </a:extLst>
          </p:cNvPr>
          <p:cNvSpPr txBox="1"/>
          <p:nvPr/>
        </p:nvSpPr>
        <p:spPr>
          <a:xfrm>
            <a:off x="7886700" y="5334000"/>
            <a:ext cx="1600200" cy="246221"/>
          </a:xfrm>
          <a:prstGeom prst="rect">
            <a:avLst/>
          </a:prstGeom>
          <a:noFill/>
        </p:spPr>
        <p:txBody>
          <a:bodyPr wrap="square" rtlCol="0">
            <a:spAutoFit/>
          </a:bodyPr>
          <a:lstStyle/>
          <a:p>
            <a:r>
              <a:rPr lang="en-US" sz="1000" i="1" dirty="0"/>
              <a:t>ACS, 2021</a:t>
            </a:r>
          </a:p>
        </p:txBody>
      </p:sp>
    </p:spTree>
    <p:extLst>
      <p:ext uri="{BB962C8B-B14F-4D97-AF65-F5344CB8AC3E}">
        <p14:creationId xmlns:p14="http://schemas.microsoft.com/office/powerpoint/2010/main" val="39748552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Providers</a:t>
            </a:r>
          </a:p>
        </p:txBody>
      </p:sp>
      <p:sp>
        <p:nvSpPr>
          <p:cNvPr id="3" name="Content Placeholder 2"/>
          <p:cNvSpPr>
            <a:spLocks noGrp="1"/>
          </p:cNvSpPr>
          <p:nvPr>
            <p:ph idx="1"/>
          </p:nvPr>
        </p:nvSpPr>
        <p:spPr/>
        <p:txBody>
          <a:bodyPr>
            <a:normAutofit/>
          </a:bodyPr>
          <a:lstStyle/>
          <a:p>
            <a:r>
              <a:rPr kumimoji="0" lang="en-US" sz="2000" b="0" i="0" u="none" strike="noStrike" kern="0" cap="none" spc="0" normalizeH="0" baseline="0" noProof="0" dirty="0">
                <a:ln>
                  <a:noFill/>
                </a:ln>
                <a:solidFill>
                  <a:srgbClr val="000000">
                    <a:lumMod val="75000"/>
                    <a:lumOff val="25000"/>
                  </a:srgbClr>
                </a:solidFill>
                <a:effectLst/>
                <a:uLnTx/>
                <a:uFillTx/>
                <a:latin typeface="Arial"/>
                <a:ea typeface="+mn-ea"/>
                <a:cs typeface="+mn-cs"/>
              </a:rPr>
              <a:t>Don't assume patient will ask you about these and other concerns about sexuality. </a:t>
            </a:r>
            <a:r>
              <a:rPr lang="en-US" sz="2000" dirty="0">
                <a:solidFill>
                  <a:srgbClr val="000000">
                    <a:lumMod val="75000"/>
                    <a:lumOff val="25000"/>
                  </a:srgbClr>
                </a:solidFill>
                <a:latin typeface="Arial"/>
              </a:rPr>
              <a:t>S</a:t>
            </a:r>
            <a:r>
              <a:rPr kumimoji="0" lang="en-US" sz="2000" b="0" i="0" u="none" strike="noStrike" kern="0" cap="none" spc="0" normalizeH="0" baseline="0" noProof="0" dirty="0">
                <a:ln>
                  <a:noFill/>
                </a:ln>
                <a:solidFill>
                  <a:srgbClr val="000000">
                    <a:lumMod val="75000"/>
                    <a:lumOff val="25000"/>
                  </a:srgbClr>
                </a:solidFill>
                <a:effectLst/>
                <a:uLnTx/>
                <a:uFillTx/>
                <a:latin typeface="Arial"/>
                <a:ea typeface="+mn-ea"/>
                <a:cs typeface="+mn-cs"/>
              </a:rPr>
              <a:t>tart the conversation</a:t>
            </a:r>
            <a:endParaRPr lang="en-US" sz="2000" dirty="0"/>
          </a:p>
          <a:p>
            <a:r>
              <a:rPr lang="en-US" sz="2000" dirty="0"/>
              <a:t>Ask permission to talk about the patient’s sexual health </a:t>
            </a:r>
          </a:p>
          <a:p>
            <a:r>
              <a:rPr lang="en-US" sz="2000" dirty="0"/>
              <a:t>Let patient know that treatment is available</a:t>
            </a:r>
          </a:p>
          <a:p>
            <a:r>
              <a:rPr lang="en-US" sz="2000" dirty="0"/>
              <a:t>Don’t assume sex is not important at different life stages</a:t>
            </a:r>
          </a:p>
          <a:p>
            <a:r>
              <a:rPr lang="en-US" sz="2000" dirty="0"/>
              <a:t>Share tip sheets and resources</a:t>
            </a:r>
          </a:p>
          <a:p>
            <a:r>
              <a:rPr lang="en-US" sz="2000" dirty="0"/>
              <a:t>Make appropriate referrals if needed (sex educator, counselor, or therapist)</a:t>
            </a:r>
          </a:p>
          <a:p>
            <a:r>
              <a:rPr lang="en-US" sz="2000" dirty="0"/>
              <a:t>Create an atmosphere of acceptance and inclusivity in the office </a:t>
            </a:r>
          </a:p>
          <a:p>
            <a:endParaRPr lang="en-US" sz="2000" dirty="0"/>
          </a:p>
        </p:txBody>
      </p:sp>
      <p:sp>
        <p:nvSpPr>
          <p:cNvPr id="4" name="TextBox 3"/>
          <p:cNvSpPr txBox="1"/>
          <p:nvPr/>
        </p:nvSpPr>
        <p:spPr>
          <a:xfrm>
            <a:off x="6477000" y="5212078"/>
            <a:ext cx="2819400" cy="276999"/>
          </a:xfrm>
          <a:prstGeom prst="rect">
            <a:avLst/>
          </a:prstGeom>
          <a:noFill/>
        </p:spPr>
        <p:txBody>
          <a:bodyPr wrap="square" rtlCol="0">
            <a:spAutoFit/>
          </a:bodyPr>
          <a:lstStyle/>
          <a:p>
            <a:r>
              <a:rPr lang="en-US" sz="1200" i="1" dirty="0">
                <a:solidFill>
                  <a:schemeClr val="tx1">
                    <a:lumMod val="50000"/>
                    <a:lumOff val="50000"/>
                  </a:schemeClr>
                </a:solidFill>
              </a:rPr>
              <a:t>Klose, 2016; Taylor, 2020; ACS, 2021</a:t>
            </a:r>
          </a:p>
        </p:txBody>
      </p:sp>
    </p:spTree>
    <p:extLst>
      <p:ext uri="{BB962C8B-B14F-4D97-AF65-F5344CB8AC3E}">
        <p14:creationId xmlns:p14="http://schemas.microsoft.com/office/powerpoint/2010/main" val="2308126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0700" y="1447800"/>
            <a:ext cx="5562600" cy="3708118"/>
          </a:xfrm>
        </p:spPr>
      </p:pic>
    </p:spTree>
    <p:extLst>
      <p:ext uri="{BB962C8B-B14F-4D97-AF65-F5344CB8AC3E}">
        <p14:creationId xmlns:p14="http://schemas.microsoft.com/office/powerpoint/2010/main" val="2285458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Distress</a:t>
            </a:r>
          </a:p>
        </p:txBody>
      </p:sp>
      <p:sp>
        <p:nvSpPr>
          <p:cNvPr id="3" name="Content Placeholder 2"/>
          <p:cNvSpPr>
            <a:spLocks noGrp="1"/>
          </p:cNvSpPr>
          <p:nvPr>
            <p:ph idx="1"/>
          </p:nvPr>
        </p:nvSpPr>
        <p:spPr>
          <a:xfrm>
            <a:off x="457200" y="1600201"/>
            <a:ext cx="5715000" cy="3810000"/>
          </a:xfrm>
        </p:spPr>
        <p:txBody>
          <a:bodyPr>
            <a:normAutofit fontScale="77500" lnSpcReduction="20000"/>
          </a:bodyPr>
          <a:lstStyle/>
          <a:p>
            <a:r>
              <a:rPr lang="en-US" dirty="0"/>
              <a:t>People with history of cancer experience serious psychological distress twice as likely</a:t>
            </a:r>
          </a:p>
          <a:p>
            <a:r>
              <a:rPr lang="en-US" dirty="0"/>
              <a:t>Breast cancer survivors are at higher risk of anxiety, depression and suicide</a:t>
            </a:r>
          </a:p>
          <a:p>
            <a:r>
              <a:rPr lang="en-US" dirty="0"/>
              <a:t>Fear of cancer recurrence, psychological distress, anxiety, depression and PTSD are common psychological issues among cancer survivors</a:t>
            </a:r>
          </a:p>
        </p:txBody>
      </p:sp>
      <p:sp>
        <p:nvSpPr>
          <p:cNvPr id="4" name="TextBox 3">
            <a:extLst>
              <a:ext uri="{FF2B5EF4-FFF2-40B4-BE49-F238E27FC236}">
                <a16:creationId xmlns:a16="http://schemas.microsoft.com/office/drawing/2014/main" id="{3BB00C33-CF3F-40A9-8DFF-9ED03B0F8DBE}"/>
              </a:ext>
            </a:extLst>
          </p:cNvPr>
          <p:cNvSpPr txBox="1"/>
          <p:nvPr/>
        </p:nvSpPr>
        <p:spPr>
          <a:xfrm>
            <a:off x="6305550" y="5100937"/>
            <a:ext cx="2819400" cy="461665"/>
          </a:xfrm>
          <a:prstGeom prst="rect">
            <a:avLst/>
          </a:prstGeom>
          <a:noFill/>
        </p:spPr>
        <p:txBody>
          <a:bodyPr wrap="square" rtlCol="0">
            <a:spAutoFit/>
          </a:bodyPr>
          <a:lstStyle/>
          <a:p>
            <a:pPr algn="r"/>
            <a:r>
              <a:rPr lang="en-US" sz="1200" i="1" dirty="0">
                <a:solidFill>
                  <a:schemeClr val="tx1">
                    <a:lumMod val="50000"/>
                    <a:lumOff val="50000"/>
                  </a:schemeClr>
                </a:solidFill>
              </a:rPr>
              <a:t>Hoffman, 2009; Carreira, 2018; Recklitis, 2017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37515"/>
            <a:ext cx="2781300" cy="1854200"/>
          </a:xfrm>
          <a:prstGeom prst="rect">
            <a:avLst/>
          </a:prstGeom>
        </p:spPr>
      </p:pic>
    </p:spTree>
    <p:extLst>
      <p:ext uri="{BB962C8B-B14F-4D97-AF65-F5344CB8AC3E}">
        <p14:creationId xmlns:p14="http://schemas.microsoft.com/office/powerpoint/2010/main" val="2256711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Interventions</a:t>
            </a:r>
          </a:p>
        </p:txBody>
      </p:sp>
      <p:sp>
        <p:nvSpPr>
          <p:cNvPr id="3" name="Content Placeholder 2"/>
          <p:cNvSpPr>
            <a:spLocks noGrp="1"/>
          </p:cNvSpPr>
          <p:nvPr>
            <p:ph idx="1"/>
          </p:nvPr>
        </p:nvSpPr>
        <p:spPr/>
        <p:txBody>
          <a:bodyPr>
            <a:normAutofit fontScale="92500" lnSpcReduction="20000"/>
          </a:bodyPr>
          <a:lstStyle/>
          <a:p>
            <a:r>
              <a:rPr lang="en-US" kern="1200" dirty="0">
                <a:solidFill>
                  <a:schemeClr val="tx1"/>
                </a:solidFill>
              </a:rPr>
              <a:t>Internet-delivered cognitive behavioral therapy (iCBT)</a:t>
            </a:r>
          </a:p>
          <a:p>
            <a:r>
              <a:rPr lang="en-US" kern="1200" dirty="0">
                <a:solidFill>
                  <a:schemeClr val="tx1"/>
                </a:solidFill>
              </a:rPr>
              <a:t>Mindfulness</a:t>
            </a:r>
          </a:p>
          <a:p>
            <a:r>
              <a:rPr lang="en-US" kern="1200" dirty="0">
                <a:solidFill>
                  <a:schemeClr val="tx1"/>
                </a:solidFill>
              </a:rPr>
              <a:t>Relaxation techniques</a:t>
            </a:r>
          </a:p>
          <a:p>
            <a:r>
              <a:rPr lang="en-US" kern="1200" dirty="0">
                <a:solidFill>
                  <a:schemeClr val="tx1"/>
                </a:solidFill>
              </a:rPr>
              <a:t>Counseling</a:t>
            </a:r>
          </a:p>
          <a:p>
            <a:r>
              <a:rPr lang="en-US" kern="1200" dirty="0">
                <a:solidFill>
                  <a:schemeClr val="tx1"/>
                </a:solidFill>
              </a:rPr>
              <a:t>Group therapy</a:t>
            </a:r>
          </a:p>
          <a:p>
            <a:r>
              <a:rPr lang="en-US" kern="1200" dirty="0">
                <a:solidFill>
                  <a:schemeClr val="tx1"/>
                </a:solidFill>
              </a:rPr>
              <a:t>Yoga</a:t>
            </a:r>
          </a:p>
          <a:p>
            <a:r>
              <a:rPr lang="en-US" kern="1200" dirty="0">
                <a:solidFill>
                  <a:schemeClr val="tx1"/>
                </a:solidFill>
              </a:rPr>
              <a:t>Mental imagery</a:t>
            </a:r>
            <a:endParaRPr lang="en-US" dirty="0">
              <a:solidFill>
                <a:schemeClr val="tx1"/>
              </a:solidFill>
            </a:endParaRPr>
          </a:p>
        </p:txBody>
      </p:sp>
      <p:sp>
        <p:nvSpPr>
          <p:cNvPr id="4" name="TextBox 3">
            <a:extLst>
              <a:ext uri="{FF2B5EF4-FFF2-40B4-BE49-F238E27FC236}">
                <a16:creationId xmlns:a16="http://schemas.microsoft.com/office/drawing/2014/main" id="{3BB00C33-CF3F-40A9-8DFF-9ED03B0F8DBE}"/>
              </a:ext>
            </a:extLst>
          </p:cNvPr>
          <p:cNvSpPr txBox="1"/>
          <p:nvPr/>
        </p:nvSpPr>
        <p:spPr>
          <a:xfrm>
            <a:off x="6477000" y="5100937"/>
            <a:ext cx="2819400" cy="461665"/>
          </a:xfrm>
          <a:prstGeom prst="rect">
            <a:avLst/>
          </a:prstGeom>
          <a:noFill/>
        </p:spPr>
        <p:txBody>
          <a:bodyPr wrap="square" rtlCol="0">
            <a:spAutoFit/>
          </a:bodyPr>
          <a:lstStyle/>
          <a:p>
            <a:r>
              <a:rPr lang="en-US" sz="1200" i="1" dirty="0">
                <a:solidFill>
                  <a:schemeClr val="tx1">
                    <a:lumMod val="50000"/>
                    <a:lumOff val="50000"/>
                  </a:schemeClr>
                </a:solidFill>
              </a:rPr>
              <a:t>Stanton, 2015; Murphy 2020; Beatty, 2015; Mehta, 2019; NCI, 2019</a:t>
            </a:r>
          </a:p>
        </p:txBody>
      </p:sp>
    </p:spTree>
    <p:extLst>
      <p:ext uri="{BB962C8B-B14F-4D97-AF65-F5344CB8AC3E}">
        <p14:creationId xmlns:p14="http://schemas.microsoft.com/office/powerpoint/2010/main" val="112049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B99D-7155-47CA-A9C6-B1B2FD61BA6B}"/>
              </a:ext>
            </a:extLst>
          </p:cNvPr>
          <p:cNvSpPr>
            <a:spLocks noGrp="1"/>
          </p:cNvSpPr>
          <p:nvPr>
            <p:ph type="title"/>
          </p:nvPr>
        </p:nvSpPr>
        <p:spPr/>
        <p:txBody>
          <a:bodyPr/>
          <a:lstStyle/>
          <a:p>
            <a:r>
              <a:rPr lang="en-US" dirty="0"/>
              <a:t>Genetics and Family History</a:t>
            </a:r>
          </a:p>
        </p:txBody>
      </p:sp>
      <p:sp>
        <p:nvSpPr>
          <p:cNvPr id="3" name="Content Placeholder 2">
            <a:extLst>
              <a:ext uri="{FF2B5EF4-FFF2-40B4-BE49-F238E27FC236}">
                <a16:creationId xmlns:a16="http://schemas.microsoft.com/office/drawing/2014/main" id="{16DFD2AA-E82D-434F-AB51-9C35BE158340}"/>
              </a:ext>
            </a:extLst>
          </p:cNvPr>
          <p:cNvSpPr>
            <a:spLocks noGrp="1"/>
          </p:cNvSpPr>
          <p:nvPr>
            <p:ph idx="1"/>
          </p:nvPr>
        </p:nvSpPr>
        <p:spPr>
          <a:xfrm>
            <a:off x="457200" y="1600201"/>
            <a:ext cx="5486400" cy="3810000"/>
          </a:xfrm>
        </p:spPr>
        <p:txBody>
          <a:bodyPr>
            <a:normAutofit fontScale="85000" lnSpcReduction="20000"/>
          </a:bodyPr>
          <a:lstStyle/>
          <a:p>
            <a:r>
              <a:rPr lang="en-US" sz="2800" dirty="0"/>
              <a:t>Only 5-10% of all cancers result directly from gene defects (mutations) inherited from a parent</a:t>
            </a:r>
          </a:p>
          <a:p>
            <a:r>
              <a:rPr lang="en-US" sz="2800" dirty="0"/>
              <a:t>Mutations in genes can affect how the gene works. It may stop the gene from working, or keep the gene turned on even when it is not needed</a:t>
            </a:r>
          </a:p>
          <a:p>
            <a:r>
              <a:rPr lang="en-US" sz="2800" dirty="0"/>
              <a:t>Many cancers in a family is often due do to chance, or common risk factors, such as smoking </a:t>
            </a:r>
          </a:p>
        </p:txBody>
      </p:sp>
      <p:sp>
        <p:nvSpPr>
          <p:cNvPr id="4" name="TextBox 3">
            <a:extLst>
              <a:ext uri="{FF2B5EF4-FFF2-40B4-BE49-F238E27FC236}">
                <a16:creationId xmlns:a16="http://schemas.microsoft.com/office/drawing/2014/main" id="{148296A3-5D8E-4F40-A72A-E991D21D8347}"/>
              </a:ext>
            </a:extLst>
          </p:cNvPr>
          <p:cNvSpPr txBox="1"/>
          <p:nvPr/>
        </p:nvSpPr>
        <p:spPr>
          <a:xfrm rot="10800000" flipV="1">
            <a:off x="6327371" y="5153983"/>
            <a:ext cx="2895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Family Cancer Syndromes, ACS, 2021 </a:t>
            </a:r>
          </a:p>
        </p:txBody>
      </p:sp>
      <p:pic>
        <p:nvPicPr>
          <p:cNvPr id="6" name="Picture 5" descr="3D rendering of DNA">
            <a:extLst>
              <a:ext uri="{FF2B5EF4-FFF2-40B4-BE49-F238E27FC236}">
                <a16:creationId xmlns:a16="http://schemas.microsoft.com/office/drawing/2014/main" id="{B98FD2CF-BAA9-405D-B92E-16DA17AC3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633452"/>
            <a:ext cx="2895600" cy="2895600"/>
          </a:xfrm>
          <a:prstGeom prst="rect">
            <a:avLst/>
          </a:prstGeom>
        </p:spPr>
      </p:pic>
    </p:spTree>
    <p:extLst>
      <p:ext uri="{BB962C8B-B14F-4D97-AF65-F5344CB8AC3E}">
        <p14:creationId xmlns:p14="http://schemas.microsoft.com/office/powerpoint/2010/main" val="1010665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5D30-BB5B-4BF7-8997-4A7F843EA3D9}"/>
              </a:ext>
            </a:extLst>
          </p:cNvPr>
          <p:cNvSpPr>
            <a:spLocks noGrp="1"/>
          </p:cNvSpPr>
          <p:nvPr>
            <p:ph type="title"/>
          </p:nvPr>
        </p:nvSpPr>
        <p:spPr>
          <a:xfrm>
            <a:off x="457200" y="304800"/>
            <a:ext cx="8229600" cy="1143000"/>
          </a:xfrm>
        </p:spPr>
        <p:txBody>
          <a:bodyPr wrap="square" anchor="ctr">
            <a:normAutofit/>
          </a:bodyPr>
          <a:lstStyle/>
          <a:p>
            <a:pPr algn="l"/>
            <a:r>
              <a:rPr lang="en-US" sz="3600" dirty="0"/>
              <a:t>Family Cancer Syndromes</a:t>
            </a:r>
          </a:p>
        </p:txBody>
      </p:sp>
      <p:sp>
        <p:nvSpPr>
          <p:cNvPr id="3" name="Content Placeholder 2">
            <a:extLst>
              <a:ext uri="{FF2B5EF4-FFF2-40B4-BE49-F238E27FC236}">
                <a16:creationId xmlns:a16="http://schemas.microsoft.com/office/drawing/2014/main" id="{3F7EB8ED-B3B5-4452-8AFB-C6ABF8DB2983}"/>
              </a:ext>
            </a:extLst>
          </p:cNvPr>
          <p:cNvSpPr>
            <a:spLocks noGrp="1"/>
          </p:cNvSpPr>
          <p:nvPr>
            <p:ph sz="half" idx="1"/>
          </p:nvPr>
        </p:nvSpPr>
        <p:spPr>
          <a:xfrm>
            <a:off x="457200" y="1600201"/>
            <a:ext cx="4038600" cy="3886200"/>
          </a:xfrm>
        </p:spPr>
        <p:txBody>
          <a:bodyPr wrap="square" anchor="t">
            <a:normAutofit/>
          </a:bodyPr>
          <a:lstStyle/>
          <a:p>
            <a:pPr>
              <a:lnSpc>
                <a:spcPct val="90000"/>
              </a:lnSpc>
            </a:pPr>
            <a:r>
              <a:rPr lang="en-US" sz="2400" dirty="0"/>
              <a:t>Many cases of the same cancer in a family (</a:t>
            </a:r>
            <a:r>
              <a:rPr lang="en-US" sz="1800" dirty="0"/>
              <a:t>especially if uncommon or rare cancer) </a:t>
            </a:r>
          </a:p>
          <a:p>
            <a:pPr marL="685800" lvl="1">
              <a:lnSpc>
                <a:spcPct val="90000"/>
              </a:lnSpc>
              <a:buFontTx/>
              <a:buChar char="-"/>
            </a:pPr>
            <a:r>
              <a:rPr lang="en-US" sz="2200" dirty="0"/>
              <a:t>Hereditary breast and ovarian 	  cancer (HBOC)</a:t>
            </a:r>
          </a:p>
          <a:p>
            <a:pPr lvl="1" indent="-342900">
              <a:lnSpc>
                <a:spcPct val="90000"/>
              </a:lnSpc>
              <a:buFontTx/>
              <a:buChar char="-"/>
            </a:pPr>
            <a:r>
              <a:rPr lang="en-US" sz="2200" dirty="0"/>
              <a:t>Lynch syndrome  (HNPCC)</a:t>
            </a:r>
          </a:p>
          <a:p>
            <a:pPr marL="400050" lvl="1" indent="0">
              <a:lnSpc>
                <a:spcPct val="90000"/>
              </a:lnSpc>
              <a:buNone/>
            </a:pPr>
            <a:r>
              <a:rPr lang="en-US" sz="2200" dirty="0"/>
              <a:t>-   Li-Fraumeni syndrom</a:t>
            </a:r>
            <a:r>
              <a:rPr lang="en-US" dirty="0"/>
              <a:t>e </a:t>
            </a:r>
          </a:p>
          <a:p>
            <a:pPr marL="0" indent="0">
              <a:lnSpc>
                <a:spcPct val="90000"/>
              </a:lnSpc>
              <a:buNone/>
            </a:pPr>
            <a:endParaRPr lang="en-US" sz="2400" dirty="0"/>
          </a:p>
        </p:txBody>
      </p:sp>
      <p:pic>
        <p:nvPicPr>
          <p:cNvPr id="5" name="Picture 4" descr="Parents playing with child">
            <a:extLst>
              <a:ext uri="{FF2B5EF4-FFF2-40B4-BE49-F238E27FC236}">
                <a16:creationId xmlns:a16="http://schemas.microsoft.com/office/drawing/2014/main" id="{F9B39B31-3A59-44E2-99BF-3D5F1D083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47" r="14185"/>
          <a:stretch/>
        </p:blipFill>
        <p:spPr>
          <a:xfrm>
            <a:off x="4667598" y="1571106"/>
            <a:ext cx="4038600" cy="3381894"/>
          </a:xfrm>
          <a:prstGeom prst="rect">
            <a:avLst/>
          </a:prstGeom>
          <a:noFill/>
        </p:spPr>
      </p:pic>
      <p:sp>
        <p:nvSpPr>
          <p:cNvPr id="6" name="TextBox 5">
            <a:extLst>
              <a:ext uri="{FF2B5EF4-FFF2-40B4-BE49-F238E27FC236}">
                <a16:creationId xmlns:a16="http://schemas.microsoft.com/office/drawing/2014/main" id="{C8404A36-4A36-4C94-8504-BF05A4A5F128}"/>
              </a:ext>
            </a:extLst>
          </p:cNvPr>
          <p:cNvSpPr txBox="1"/>
          <p:nvPr/>
        </p:nvSpPr>
        <p:spPr>
          <a:xfrm>
            <a:off x="6096000" y="5209402"/>
            <a:ext cx="2895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Family Cancer Syndromes, ACS, 2021 </a:t>
            </a:r>
          </a:p>
        </p:txBody>
      </p:sp>
    </p:spTree>
    <p:extLst>
      <p:ext uri="{BB962C8B-B14F-4D97-AF65-F5344CB8AC3E}">
        <p14:creationId xmlns:p14="http://schemas.microsoft.com/office/powerpoint/2010/main" val="2483426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D4F5-00B5-4288-94D7-BA1D06E238B4}"/>
              </a:ext>
            </a:extLst>
          </p:cNvPr>
          <p:cNvSpPr>
            <a:spLocks noGrp="1"/>
          </p:cNvSpPr>
          <p:nvPr>
            <p:ph type="title"/>
          </p:nvPr>
        </p:nvSpPr>
        <p:spPr/>
        <p:txBody>
          <a:bodyPr/>
          <a:lstStyle/>
          <a:p>
            <a:r>
              <a:rPr lang="en-US" dirty="0"/>
              <a:t>Recommendations for Providers</a:t>
            </a:r>
          </a:p>
        </p:txBody>
      </p:sp>
      <p:sp>
        <p:nvSpPr>
          <p:cNvPr id="3" name="Content Placeholder 2">
            <a:extLst>
              <a:ext uri="{FF2B5EF4-FFF2-40B4-BE49-F238E27FC236}">
                <a16:creationId xmlns:a16="http://schemas.microsoft.com/office/drawing/2014/main" id="{F43F1B05-5457-47B3-9EA9-A272F4CA9DB0}"/>
              </a:ext>
            </a:extLst>
          </p:cNvPr>
          <p:cNvSpPr>
            <a:spLocks noGrp="1"/>
          </p:cNvSpPr>
          <p:nvPr>
            <p:ph idx="1"/>
          </p:nvPr>
        </p:nvSpPr>
        <p:spPr/>
        <p:txBody>
          <a:bodyPr>
            <a:normAutofit/>
          </a:bodyPr>
          <a:lstStyle/>
          <a:p>
            <a:r>
              <a:rPr lang="en-US" sz="2800" b="0" i="0" dirty="0">
                <a:solidFill>
                  <a:srgbClr val="1E1E23"/>
                </a:solidFill>
                <a:effectLst/>
              </a:rPr>
              <a:t>1 in 3 people in the United States will develop cancer during their lifetime</a:t>
            </a:r>
            <a:endParaRPr lang="en-US" sz="2800" dirty="0"/>
          </a:p>
          <a:p>
            <a:r>
              <a:rPr lang="en-US" sz="2800" dirty="0"/>
              <a:t>Patients with certain gene mutations are at higher risk for a second primary cancer as they age</a:t>
            </a:r>
          </a:p>
          <a:p>
            <a:r>
              <a:rPr lang="en-US" sz="2800" dirty="0"/>
              <a:t>Refer to NCCN guidelines for recommendations on surveillance </a:t>
            </a:r>
          </a:p>
        </p:txBody>
      </p:sp>
      <p:sp>
        <p:nvSpPr>
          <p:cNvPr id="4" name="TextBox 3">
            <a:extLst>
              <a:ext uri="{FF2B5EF4-FFF2-40B4-BE49-F238E27FC236}">
                <a16:creationId xmlns:a16="http://schemas.microsoft.com/office/drawing/2014/main" id="{D8193BF1-93C5-4A1B-88E9-ADFFF78E295D}"/>
              </a:ext>
            </a:extLst>
          </p:cNvPr>
          <p:cNvSpPr txBox="1"/>
          <p:nvPr/>
        </p:nvSpPr>
        <p:spPr>
          <a:xfrm>
            <a:off x="5932516" y="4980800"/>
            <a:ext cx="3200400" cy="276999"/>
          </a:xfrm>
          <a:prstGeom prst="rect">
            <a:avLst/>
          </a:prstGeom>
          <a:noFill/>
        </p:spPr>
        <p:txBody>
          <a:bodyPr wrap="square" rtlCol="0">
            <a:spAutoFit/>
          </a:bodyPr>
          <a:lstStyle/>
          <a:p>
            <a:r>
              <a:rPr lang="en-US" sz="1200" i="1" dirty="0"/>
              <a:t>Family Cancer Syndromes, ACS, 2021 </a:t>
            </a:r>
          </a:p>
        </p:txBody>
      </p:sp>
    </p:spTree>
    <p:extLst>
      <p:ext uri="{BB962C8B-B14F-4D97-AF65-F5344CB8AC3E}">
        <p14:creationId xmlns:p14="http://schemas.microsoft.com/office/powerpoint/2010/main" val="276970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chemeClr val="tx1"/>
                </a:solidFill>
              </a:rPr>
              <a:t>Smoking and Cancer</a:t>
            </a:r>
          </a:p>
        </p:txBody>
      </p:sp>
      <p:sp>
        <p:nvSpPr>
          <p:cNvPr id="3" name="Content Placeholder 2"/>
          <p:cNvSpPr>
            <a:spLocks noGrp="1"/>
          </p:cNvSpPr>
          <p:nvPr>
            <p:ph idx="1"/>
          </p:nvPr>
        </p:nvSpPr>
        <p:spPr>
          <a:xfrm>
            <a:off x="457200" y="1219200"/>
            <a:ext cx="4495800" cy="3428999"/>
          </a:xfrm>
        </p:spPr>
        <p:txBody>
          <a:bodyPr>
            <a:normAutofit fontScale="85000" lnSpcReduction="10000"/>
          </a:bodyPr>
          <a:lstStyle/>
          <a:p>
            <a:pPr marL="0" indent="0">
              <a:buNone/>
            </a:pPr>
            <a:r>
              <a:rPr lang="en-US" sz="2400" dirty="0">
                <a:hlinkClick r:id="rId3"/>
              </a:rPr>
              <a:t>NCCN Clinical Practice Guidelines In Oncology (NCCN Guidelines®)</a:t>
            </a:r>
            <a:endParaRPr lang="en-US" sz="2400" dirty="0"/>
          </a:p>
          <a:p>
            <a:pPr marL="0" indent="0">
              <a:buNone/>
            </a:pPr>
            <a:endParaRPr lang="en-US" sz="2400" dirty="0"/>
          </a:p>
          <a:p>
            <a:pPr marL="0" indent="0">
              <a:buNone/>
            </a:pPr>
            <a:r>
              <a:rPr lang="en-US" sz="2400" dirty="0"/>
              <a:t>Provides recommendations to address smoking in patients and interventions for smoking cessation:</a:t>
            </a:r>
          </a:p>
          <a:p>
            <a:r>
              <a:rPr lang="en-US" sz="2400" dirty="0"/>
              <a:t>Including pharmacotherapy and behavior therapy combination</a:t>
            </a:r>
          </a:p>
          <a:p>
            <a:pPr lvl="1"/>
            <a:r>
              <a:rPr lang="en-US" sz="2000" dirty="0"/>
              <a:t>Close follow-up is encouraged after initiation of pharmacotherapies </a:t>
            </a:r>
          </a:p>
          <a:p>
            <a:pPr marL="0" indent="0">
              <a:buNone/>
            </a:pP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638301"/>
            <a:ext cx="3653629" cy="2438400"/>
          </a:xfrm>
          <a:prstGeom prst="rect">
            <a:avLst/>
          </a:prstGeom>
        </p:spPr>
      </p:pic>
      <p:sp>
        <p:nvSpPr>
          <p:cNvPr id="6" name="TextBox 5">
            <a:extLst>
              <a:ext uri="{FF2B5EF4-FFF2-40B4-BE49-F238E27FC236}">
                <a16:creationId xmlns:a16="http://schemas.microsoft.com/office/drawing/2014/main" id="{5D2E9F64-C99D-4302-B92E-6C79D81CF2C2}"/>
              </a:ext>
            </a:extLst>
          </p:cNvPr>
          <p:cNvSpPr txBox="1"/>
          <p:nvPr/>
        </p:nvSpPr>
        <p:spPr>
          <a:xfrm>
            <a:off x="304800" y="4876800"/>
            <a:ext cx="8943560" cy="830997"/>
          </a:xfrm>
          <a:prstGeom prst="rect">
            <a:avLst/>
          </a:prstGeom>
          <a:noFill/>
        </p:spPr>
        <p:txBody>
          <a:bodyPr wrap="square" lIns="91440" tIns="45720" rIns="91440" bIns="45720" rtlCol="0" anchor="t">
            <a:spAutoFit/>
          </a:bodyPr>
          <a:lstStyle/>
          <a:p>
            <a:r>
              <a:rPr lang="en-US" sz="1200" dirty="0">
                <a:ea typeface="+mn-lt"/>
                <a:cs typeface="+mn-lt"/>
              </a:rPr>
              <a:t>Referenced with permission from the NCCN Clinical Practice Guidelines in Oncology (NCCN Guidelines®) for Smoking Cessation Guideline V.2.2019. © National Comprehensive Cancer Network, Inc. 2019.  All rights reserved.  Accessed [May 21, 2021].  To view the most recent and complete version of the guideline, go online to NCCN.org.</a:t>
            </a:r>
          </a:p>
          <a:p>
            <a:endParaRPr lang="en-US" sz="1200" dirty="0">
              <a:cs typeface="Arial"/>
            </a:endParaRPr>
          </a:p>
        </p:txBody>
      </p:sp>
    </p:spTree>
    <p:extLst>
      <p:ext uri="{BB962C8B-B14F-4D97-AF65-F5344CB8AC3E}">
        <p14:creationId xmlns:p14="http://schemas.microsoft.com/office/powerpoint/2010/main" val="40484855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Oval 3">
            <a:extLst>
              <a:ext uri="{FF2B5EF4-FFF2-40B4-BE49-F238E27FC236}">
                <a16:creationId xmlns:a16="http://schemas.microsoft.com/office/drawing/2014/main" id="{E76CBE21-8BD0-40E2-BBDF-DAA0F1FECA6F}"/>
              </a:ext>
            </a:extLst>
          </p:cNvPr>
          <p:cNvSpPr>
            <a:spLocks noChangeArrowheads="1"/>
          </p:cNvSpPr>
          <p:nvPr/>
        </p:nvSpPr>
        <p:spPr bwMode="auto">
          <a:xfrm>
            <a:off x="6890197" y="1399921"/>
            <a:ext cx="1836611" cy="1560576"/>
          </a:xfrm>
          <a:prstGeom prst="ellipse">
            <a:avLst/>
          </a:prstGeom>
          <a:solidFill>
            <a:schemeClr val="accent1">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chemeClr val="bg1"/>
                </a:solidFill>
              </a:rPr>
              <a:t>Promote </a:t>
            </a:r>
          </a:p>
          <a:p>
            <a:pPr algn="ctr">
              <a:spcBef>
                <a:spcPct val="0"/>
              </a:spcBef>
              <a:buFontTx/>
              <a:buNone/>
            </a:pPr>
            <a:r>
              <a:rPr lang="en-US" altLang="en-US" sz="1600" dirty="0">
                <a:solidFill>
                  <a:schemeClr val="bg1"/>
                </a:solidFill>
              </a:rPr>
              <a:t>Healthy Eating</a:t>
            </a:r>
          </a:p>
        </p:txBody>
      </p:sp>
      <p:sp>
        <p:nvSpPr>
          <p:cNvPr id="81925" name="Oval 4">
            <a:extLst>
              <a:ext uri="{FF2B5EF4-FFF2-40B4-BE49-F238E27FC236}">
                <a16:creationId xmlns:a16="http://schemas.microsoft.com/office/drawing/2014/main" id="{D3444559-BD76-45D6-A2DB-444582DE0019}"/>
              </a:ext>
            </a:extLst>
          </p:cNvPr>
          <p:cNvSpPr>
            <a:spLocks noChangeArrowheads="1"/>
          </p:cNvSpPr>
          <p:nvPr/>
        </p:nvSpPr>
        <p:spPr bwMode="auto">
          <a:xfrm>
            <a:off x="3990330" y="2478535"/>
            <a:ext cx="1718120" cy="1430528"/>
          </a:xfrm>
          <a:prstGeom prst="ellipse">
            <a:avLst/>
          </a:prstGeom>
          <a:solidFill>
            <a:srgbClr val="004065"/>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chemeClr val="bg1"/>
                </a:solidFill>
              </a:rPr>
              <a:t>Clinicians</a:t>
            </a:r>
          </a:p>
        </p:txBody>
      </p:sp>
      <p:sp>
        <p:nvSpPr>
          <p:cNvPr id="81926" name="Oval 5">
            <a:extLst>
              <a:ext uri="{FF2B5EF4-FFF2-40B4-BE49-F238E27FC236}">
                <a16:creationId xmlns:a16="http://schemas.microsoft.com/office/drawing/2014/main" id="{971398D4-6F29-4B20-AFB0-4B20D9AA281D}"/>
              </a:ext>
            </a:extLst>
          </p:cNvPr>
          <p:cNvSpPr>
            <a:spLocks noChangeArrowheads="1"/>
          </p:cNvSpPr>
          <p:nvPr/>
        </p:nvSpPr>
        <p:spPr bwMode="auto">
          <a:xfrm>
            <a:off x="3918806" y="3997819"/>
            <a:ext cx="1878512" cy="1565694"/>
          </a:xfrm>
          <a:prstGeom prst="ellipse">
            <a:avLst/>
          </a:prstGeom>
          <a:solidFill>
            <a:schemeClr val="accent1">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600" u="sng" dirty="0"/>
          </a:p>
          <a:p>
            <a:pPr algn="ctr">
              <a:spcBef>
                <a:spcPct val="0"/>
              </a:spcBef>
              <a:buFontTx/>
              <a:buNone/>
            </a:pPr>
            <a:r>
              <a:rPr lang="en-US" altLang="en-US" sz="1600" dirty="0">
                <a:solidFill>
                  <a:schemeClr val="bg1"/>
                </a:solidFill>
              </a:rPr>
              <a:t>Be A </a:t>
            </a:r>
          </a:p>
          <a:p>
            <a:pPr algn="ctr">
              <a:spcBef>
                <a:spcPct val="0"/>
              </a:spcBef>
              <a:buFontTx/>
              <a:buNone/>
            </a:pPr>
            <a:r>
              <a:rPr lang="en-US" altLang="en-US" sz="1600" dirty="0">
                <a:solidFill>
                  <a:schemeClr val="bg1"/>
                </a:solidFill>
              </a:rPr>
              <a:t>Good</a:t>
            </a:r>
          </a:p>
          <a:p>
            <a:pPr algn="ctr">
              <a:spcBef>
                <a:spcPct val="0"/>
              </a:spcBef>
              <a:buFontTx/>
              <a:buNone/>
            </a:pPr>
            <a:r>
              <a:rPr lang="en-US" altLang="en-US" sz="1600" dirty="0">
                <a:solidFill>
                  <a:schemeClr val="bg1"/>
                </a:solidFill>
              </a:rPr>
              <a:t>Role</a:t>
            </a:r>
          </a:p>
          <a:p>
            <a:pPr algn="ctr">
              <a:spcBef>
                <a:spcPct val="0"/>
              </a:spcBef>
              <a:buFontTx/>
              <a:buNone/>
            </a:pPr>
            <a:r>
              <a:rPr lang="en-US" altLang="en-US" sz="1600" dirty="0">
                <a:solidFill>
                  <a:schemeClr val="bg1"/>
                </a:solidFill>
              </a:rPr>
              <a:t>Model</a:t>
            </a:r>
          </a:p>
          <a:p>
            <a:pPr algn="ctr">
              <a:spcBef>
                <a:spcPct val="0"/>
              </a:spcBef>
              <a:buFontTx/>
              <a:buNone/>
            </a:pPr>
            <a:endParaRPr lang="en-US" altLang="en-US" sz="1600" dirty="0"/>
          </a:p>
        </p:txBody>
      </p:sp>
      <p:sp>
        <p:nvSpPr>
          <p:cNvPr id="81927" name="Oval 6">
            <a:extLst>
              <a:ext uri="{FF2B5EF4-FFF2-40B4-BE49-F238E27FC236}">
                <a16:creationId xmlns:a16="http://schemas.microsoft.com/office/drawing/2014/main" id="{D82535BF-38EE-40D1-8DEE-B3DFA4BAFB9A}"/>
              </a:ext>
            </a:extLst>
          </p:cNvPr>
          <p:cNvSpPr>
            <a:spLocks noChangeArrowheads="1"/>
          </p:cNvSpPr>
          <p:nvPr/>
        </p:nvSpPr>
        <p:spPr bwMode="auto">
          <a:xfrm>
            <a:off x="1006661" y="1402643"/>
            <a:ext cx="1777365" cy="1560576"/>
          </a:xfrm>
          <a:prstGeom prst="ellipse">
            <a:avLst/>
          </a:prstGeom>
          <a:solidFill>
            <a:schemeClr val="accent1">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chemeClr val="bg1"/>
                </a:solidFill>
              </a:rPr>
              <a:t>Encourage </a:t>
            </a:r>
          </a:p>
          <a:p>
            <a:pPr algn="ctr">
              <a:spcBef>
                <a:spcPct val="0"/>
              </a:spcBef>
              <a:buFontTx/>
              <a:buNone/>
            </a:pPr>
            <a:r>
              <a:rPr lang="en-US" altLang="en-US" sz="1600" dirty="0">
                <a:solidFill>
                  <a:schemeClr val="bg1"/>
                </a:solidFill>
              </a:rPr>
              <a:t>sun safety</a:t>
            </a:r>
            <a:endParaRPr lang="en-US" altLang="en-US" sz="1400" dirty="0"/>
          </a:p>
        </p:txBody>
      </p:sp>
      <p:sp>
        <p:nvSpPr>
          <p:cNvPr id="81928" name="Oval 7">
            <a:extLst>
              <a:ext uri="{FF2B5EF4-FFF2-40B4-BE49-F238E27FC236}">
                <a16:creationId xmlns:a16="http://schemas.microsoft.com/office/drawing/2014/main" id="{60FFB2FB-BC86-4991-8F6E-E95A9EDB062C}"/>
              </a:ext>
            </a:extLst>
          </p:cNvPr>
          <p:cNvSpPr>
            <a:spLocks noChangeArrowheads="1"/>
          </p:cNvSpPr>
          <p:nvPr/>
        </p:nvSpPr>
        <p:spPr bwMode="auto">
          <a:xfrm>
            <a:off x="6914754" y="3840366"/>
            <a:ext cx="1817184" cy="1510926"/>
          </a:xfrm>
          <a:prstGeom prst="ellipse">
            <a:avLst/>
          </a:prstGeom>
          <a:solidFill>
            <a:schemeClr val="accent1">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solidFill>
                  <a:schemeClr val="bg1"/>
                </a:solidFill>
              </a:rPr>
              <a:t>Encourage </a:t>
            </a:r>
          </a:p>
          <a:p>
            <a:pPr algn="ctr">
              <a:spcBef>
                <a:spcPct val="0"/>
              </a:spcBef>
              <a:buFontTx/>
              <a:buNone/>
            </a:pPr>
            <a:r>
              <a:rPr lang="en-US" altLang="en-US" sz="1800" dirty="0">
                <a:solidFill>
                  <a:schemeClr val="bg1"/>
                </a:solidFill>
              </a:rPr>
              <a:t>Activity</a:t>
            </a:r>
          </a:p>
        </p:txBody>
      </p:sp>
      <p:sp>
        <p:nvSpPr>
          <p:cNvPr id="81929" name="Oval 8">
            <a:extLst>
              <a:ext uri="{FF2B5EF4-FFF2-40B4-BE49-F238E27FC236}">
                <a16:creationId xmlns:a16="http://schemas.microsoft.com/office/drawing/2014/main" id="{78848C05-EE49-40E7-9A21-17CC61DEB846}"/>
              </a:ext>
            </a:extLst>
          </p:cNvPr>
          <p:cNvSpPr>
            <a:spLocks noChangeArrowheads="1"/>
          </p:cNvSpPr>
          <p:nvPr/>
        </p:nvSpPr>
        <p:spPr bwMode="auto">
          <a:xfrm>
            <a:off x="3918806" y="889345"/>
            <a:ext cx="1836611" cy="1495552"/>
          </a:xfrm>
          <a:prstGeom prst="ellipse">
            <a:avLst/>
          </a:prstGeom>
          <a:solidFill>
            <a:schemeClr val="accent1">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u="sng" dirty="0"/>
          </a:p>
          <a:p>
            <a:pPr>
              <a:spcBef>
                <a:spcPct val="0"/>
              </a:spcBef>
              <a:buFontTx/>
              <a:buNone/>
            </a:pPr>
            <a:endParaRPr lang="en-US" altLang="en-US" sz="1800" dirty="0"/>
          </a:p>
          <a:p>
            <a:pPr>
              <a:spcBef>
                <a:spcPct val="0"/>
              </a:spcBef>
              <a:buFontTx/>
              <a:buNone/>
            </a:pPr>
            <a:r>
              <a:rPr lang="en-US" altLang="en-US" sz="1600" dirty="0">
                <a:solidFill>
                  <a:schemeClr val="bg1"/>
                </a:solidFill>
              </a:rPr>
              <a:t>Encourage </a:t>
            </a:r>
          </a:p>
          <a:p>
            <a:pPr>
              <a:spcBef>
                <a:spcPct val="0"/>
              </a:spcBef>
              <a:buFontTx/>
              <a:buNone/>
            </a:pPr>
            <a:r>
              <a:rPr lang="en-US" altLang="en-US" sz="1600" dirty="0">
                <a:solidFill>
                  <a:schemeClr val="bg1"/>
                </a:solidFill>
              </a:rPr>
              <a:t>Smoking</a:t>
            </a:r>
          </a:p>
          <a:p>
            <a:pPr>
              <a:spcBef>
                <a:spcPct val="0"/>
              </a:spcBef>
              <a:buFontTx/>
              <a:buNone/>
            </a:pPr>
            <a:r>
              <a:rPr lang="en-US" altLang="en-US" sz="1600" dirty="0">
                <a:solidFill>
                  <a:schemeClr val="bg1"/>
                </a:solidFill>
              </a:rPr>
              <a:t>Cessation</a:t>
            </a:r>
          </a:p>
          <a:p>
            <a:pPr>
              <a:spcBef>
                <a:spcPct val="0"/>
              </a:spcBef>
              <a:buFontTx/>
              <a:buNone/>
            </a:pPr>
            <a:endParaRPr lang="en-US" altLang="en-US" sz="1400" dirty="0"/>
          </a:p>
          <a:p>
            <a:pPr>
              <a:spcBef>
                <a:spcPct val="0"/>
              </a:spcBef>
              <a:buFontTx/>
              <a:buNone/>
            </a:pPr>
            <a:endParaRPr lang="en-US" altLang="en-US" sz="1600" dirty="0"/>
          </a:p>
          <a:p>
            <a:pPr>
              <a:spcBef>
                <a:spcPct val="0"/>
              </a:spcBef>
              <a:buFontTx/>
              <a:buNone/>
            </a:pPr>
            <a:endParaRPr lang="en-US" altLang="en-US" sz="1600" dirty="0"/>
          </a:p>
        </p:txBody>
      </p:sp>
      <p:sp>
        <p:nvSpPr>
          <p:cNvPr id="81930" name="Line 9">
            <a:extLst>
              <a:ext uri="{FF2B5EF4-FFF2-40B4-BE49-F238E27FC236}">
                <a16:creationId xmlns:a16="http://schemas.microsoft.com/office/drawing/2014/main" id="{FA2BE352-F54C-403D-9F3C-61E79746DA10}"/>
              </a:ext>
            </a:extLst>
          </p:cNvPr>
          <p:cNvSpPr>
            <a:spLocks noChangeShapeType="1"/>
          </p:cNvSpPr>
          <p:nvPr/>
        </p:nvSpPr>
        <p:spPr bwMode="auto">
          <a:xfrm flipV="1">
            <a:off x="5621689" y="2473653"/>
            <a:ext cx="1374217" cy="486844"/>
          </a:xfrm>
          <a:prstGeom prst="line">
            <a:avLst/>
          </a:prstGeom>
          <a:solidFill>
            <a:schemeClr val="accent1">
              <a:lumMod val="50000"/>
            </a:schemeClr>
          </a:solidFill>
          <a:ln w="9525">
            <a:solidFill>
              <a:schemeClr val="tx1"/>
            </a:solidFill>
            <a:round/>
            <a:headEnd/>
            <a:tailEnd/>
          </a:ln>
        </p:spPr>
        <p:txBody>
          <a:bodyPr/>
          <a:lstStyle/>
          <a:p>
            <a:endParaRPr lang="en-US" dirty="0"/>
          </a:p>
        </p:txBody>
      </p:sp>
      <p:sp>
        <p:nvSpPr>
          <p:cNvPr id="81931" name="Line 10">
            <a:extLst>
              <a:ext uri="{FF2B5EF4-FFF2-40B4-BE49-F238E27FC236}">
                <a16:creationId xmlns:a16="http://schemas.microsoft.com/office/drawing/2014/main" id="{CF9C655A-95B5-4F87-AF1E-CCB1F7A13610}"/>
              </a:ext>
            </a:extLst>
          </p:cNvPr>
          <p:cNvSpPr>
            <a:spLocks noChangeShapeType="1"/>
          </p:cNvSpPr>
          <p:nvPr/>
        </p:nvSpPr>
        <p:spPr bwMode="auto">
          <a:xfrm flipV="1">
            <a:off x="4877021" y="2345491"/>
            <a:ext cx="0" cy="133044"/>
          </a:xfrm>
          <a:prstGeom prst="line">
            <a:avLst/>
          </a:prstGeom>
          <a:solidFill>
            <a:schemeClr val="accent1">
              <a:lumMod val="50000"/>
            </a:schemeClr>
          </a:solidFill>
          <a:ln w="9525">
            <a:solidFill>
              <a:schemeClr val="tx1"/>
            </a:solidFill>
            <a:round/>
            <a:headEnd/>
            <a:tailEnd/>
          </a:ln>
        </p:spPr>
        <p:txBody>
          <a:bodyPr/>
          <a:lstStyle/>
          <a:p>
            <a:endParaRPr lang="en-US" dirty="0"/>
          </a:p>
        </p:txBody>
      </p:sp>
      <p:sp>
        <p:nvSpPr>
          <p:cNvPr id="81932" name="Line 11">
            <a:extLst>
              <a:ext uri="{FF2B5EF4-FFF2-40B4-BE49-F238E27FC236}">
                <a16:creationId xmlns:a16="http://schemas.microsoft.com/office/drawing/2014/main" id="{D727DF8C-86F1-441B-A845-981A2CE656E6}"/>
              </a:ext>
            </a:extLst>
          </p:cNvPr>
          <p:cNvSpPr>
            <a:spLocks noChangeShapeType="1"/>
          </p:cNvSpPr>
          <p:nvPr/>
        </p:nvSpPr>
        <p:spPr bwMode="auto">
          <a:xfrm>
            <a:off x="2702873" y="2567205"/>
            <a:ext cx="1338670" cy="396013"/>
          </a:xfrm>
          <a:prstGeom prst="line">
            <a:avLst/>
          </a:prstGeom>
          <a:solidFill>
            <a:schemeClr val="accent1">
              <a:lumMod val="50000"/>
            </a:schemeClr>
          </a:solidFill>
          <a:ln w="9525">
            <a:solidFill>
              <a:schemeClr val="tx1"/>
            </a:solidFill>
            <a:round/>
            <a:headEnd/>
            <a:tailEnd/>
          </a:ln>
        </p:spPr>
        <p:txBody>
          <a:bodyPr/>
          <a:lstStyle/>
          <a:p>
            <a:endParaRPr lang="en-US" dirty="0"/>
          </a:p>
        </p:txBody>
      </p:sp>
      <p:sp>
        <p:nvSpPr>
          <p:cNvPr id="81933" name="Line 12">
            <a:extLst>
              <a:ext uri="{FF2B5EF4-FFF2-40B4-BE49-F238E27FC236}">
                <a16:creationId xmlns:a16="http://schemas.microsoft.com/office/drawing/2014/main" id="{7CF93190-4AB4-4527-B7CF-D9CC92E78276}"/>
              </a:ext>
            </a:extLst>
          </p:cNvPr>
          <p:cNvSpPr>
            <a:spLocks noChangeShapeType="1"/>
          </p:cNvSpPr>
          <p:nvPr/>
        </p:nvSpPr>
        <p:spPr bwMode="auto">
          <a:xfrm>
            <a:off x="5617346" y="3458628"/>
            <a:ext cx="1378559" cy="763477"/>
          </a:xfrm>
          <a:prstGeom prst="line">
            <a:avLst/>
          </a:prstGeom>
          <a:solidFill>
            <a:schemeClr val="accent1">
              <a:lumMod val="50000"/>
            </a:schemeClr>
          </a:solidFill>
          <a:ln w="9525">
            <a:solidFill>
              <a:schemeClr val="tx1"/>
            </a:solidFill>
            <a:round/>
            <a:headEnd/>
            <a:tailEnd/>
          </a:ln>
        </p:spPr>
        <p:txBody>
          <a:bodyPr/>
          <a:lstStyle/>
          <a:p>
            <a:endParaRPr lang="en-US" dirty="0"/>
          </a:p>
        </p:txBody>
      </p:sp>
      <p:sp>
        <p:nvSpPr>
          <p:cNvPr id="81934" name="Line 13">
            <a:extLst>
              <a:ext uri="{FF2B5EF4-FFF2-40B4-BE49-F238E27FC236}">
                <a16:creationId xmlns:a16="http://schemas.microsoft.com/office/drawing/2014/main" id="{D9470C31-E47E-4CE2-A76E-3C19D5A7DEB3}"/>
              </a:ext>
            </a:extLst>
          </p:cNvPr>
          <p:cNvSpPr>
            <a:spLocks noChangeShapeType="1"/>
          </p:cNvSpPr>
          <p:nvPr/>
        </p:nvSpPr>
        <p:spPr bwMode="auto">
          <a:xfrm flipH="1" flipV="1">
            <a:off x="4848542" y="3873438"/>
            <a:ext cx="31199" cy="124294"/>
          </a:xfrm>
          <a:prstGeom prst="line">
            <a:avLst/>
          </a:prstGeom>
          <a:solidFill>
            <a:schemeClr val="accent1">
              <a:lumMod val="50000"/>
            </a:schemeClr>
          </a:solidFill>
          <a:ln w="9525">
            <a:solidFill>
              <a:schemeClr val="tx1"/>
            </a:solidFill>
            <a:round/>
            <a:headEnd/>
            <a:tailEnd/>
          </a:ln>
        </p:spPr>
        <p:txBody>
          <a:bodyPr/>
          <a:lstStyle/>
          <a:p>
            <a:endParaRPr lang="en-US" dirty="0"/>
          </a:p>
        </p:txBody>
      </p:sp>
      <p:sp>
        <p:nvSpPr>
          <p:cNvPr id="81923" name="Rectangle 14">
            <a:extLst>
              <a:ext uri="{FF2B5EF4-FFF2-40B4-BE49-F238E27FC236}">
                <a16:creationId xmlns:a16="http://schemas.microsoft.com/office/drawing/2014/main" id="{9408151D-C44F-4853-84C4-DAA502429FA5}"/>
              </a:ext>
            </a:extLst>
          </p:cNvPr>
          <p:cNvSpPr>
            <a:spLocks noChangeArrowheads="1"/>
          </p:cNvSpPr>
          <p:nvPr/>
        </p:nvSpPr>
        <p:spPr bwMode="auto">
          <a:xfrm>
            <a:off x="304800" y="243014"/>
            <a:ext cx="4532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mn-lt"/>
              </a:rPr>
              <a:t>How You Can Help</a:t>
            </a:r>
          </a:p>
        </p:txBody>
      </p:sp>
      <p:sp>
        <p:nvSpPr>
          <p:cNvPr id="15" name="Oval 5">
            <a:extLst>
              <a:ext uri="{FF2B5EF4-FFF2-40B4-BE49-F238E27FC236}">
                <a16:creationId xmlns:a16="http://schemas.microsoft.com/office/drawing/2014/main" id="{971398D4-6F29-4B20-AFB0-4B20D9AA281D}"/>
              </a:ext>
            </a:extLst>
          </p:cNvPr>
          <p:cNvSpPr>
            <a:spLocks noChangeArrowheads="1"/>
          </p:cNvSpPr>
          <p:nvPr/>
        </p:nvSpPr>
        <p:spPr bwMode="auto">
          <a:xfrm>
            <a:off x="987501" y="3688706"/>
            <a:ext cx="1895856" cy="1625600"/>
          </a:xfrm>
          <a:prstGeom prst="ellipse">
            <a:avLst/>
          </a:prstGeom>
          <a:solidFill>
            <a:schemeClr val="accent1">
              <a:lumMod val="5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600" u="sng" dirty="0"/>
          </a:p>
          <a:p>
            <a:pPr algn="ctr">
              <a:spcBef>
                <a:spcPct val="0"/>
              </a:spcBef>
              <a:buFontTx/>
              <a:buNone/>
            </a:pPr>
            <a:r>
              <a:rPr lang="en-US" altLang="en-US" sz="1600" dirty="0">
                <a:solidFill>
                  <a:schemeClr val="bg1"/>
                </a:solidFill>
              </a:rPr>
              <a:t>Support Mental </a:t>
            </a:r>
          </a:p>
          <a:p>
            <a:pPr algn="ctr">
              <a:spcBef>
                <a:spcPct val="0"/>
              </a:spcBef>
              <a:buFontTx/>
              <a:buNone/>
            </a:pPr>
            <a:r>
              <a:rPr lang="en-US" altLang="en-US" sz="1600" dirty="0">
                <a:solidFill>
                  <a:schemeClr val="bg1"/>
                </a:solidFill>
              </a:rPr>
              <a:t>Wellbeing</a:t>
            </a:r>
          </a:p>
          <a:p>
            <a:pPr algn="ctr">
              <a:spcBef>
                <a:spcPct val="0"/>
              </a:spcBef>
              <a:buFontTx/>
              <a:buNone/>
            </a:pPr>
            <a:endParaRPr lang="en-US" altLang="en-US" sz="1600" dirty="0"/>
          </a:p>
        </p:txBody>
      </p:sp>
      <p:sp>
        <p:nvSpPr>
          <p:cNvPr id="16" name="Line 11">
            <a:extLst>
              <a:ext uri="{FF2B5EF4-FFF2-40B4-BE49-F238E27FC236}">
                <a16:creationId xmlns:a16="http://schemas.microsoft.com/office/drawing/2014/main" id="{D727DF8C-86F1-441B-A845-981A2CE656E6}"/>
              </a:ext>
            </a:extLst>
          </p:cNvPr>
          <p:cNvSpPr>
            <a:spLocks noChangeShapeType="1"/>
          </p:cNvSpPr>
          <p:nvPr/>
        </p:nvSpPr>
        <p:spPr bwMode="auto">
          <a:xfrm flipV="1">
            <a:off x="2702873" y="3442918"/>
            <a:ext cx="1338671" cy="554814"/>
          </a:xfrm>
          <a:prstGeom prst="line">
            <a:avLst/>
          </a:prstGeom>
          <a:solidFill>
            <a:schemeClr val="accent1">
              <a:lumMod val="50000"/>
            </a:schemeClr>
          </a:solidFill>
          <a:ln w="9525">
            <a:solidFill>
              <a:schemeClr val="tx1"/>
            </a:solidFill>
            <a:round/>
            <a:headEnd/>
            <a:tailEnd/>
          </a:ln>
        </p:spPr>
        <p:txBody>
          <a:bodyPr/>
          <a:lstStyle/>
          <a:p>
            <a:endParaRPr lang="en-US" dirty="0"/>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9921" y="1371600"/>
            <a:ext cx="8229600" cy="5029200"/>
          </a:xfrm>
        </p:spPr>
        <p:txBody>
          <a:bodyPr>
            <a:noAutofit/>
          </a:bodyPr>
          <a:lstStyle/>
          <a:p>
            <a:pPr marL="0" indent="0">
              <a:buNone/>
            </a:pPr>
            <a:r>
              <a:rPr lang="en-US" sz="1100" dirty="0"/>
              <a:t>American Cancer Society. (2019). </a:t>
            </a:r>
            <a:r>
              <a:rPr lang="en-US" sz="1100" i="1" dirty="0"/>
              <a:t>Cancer treatment &amp; survivorship facts &amp; figures 2019-2021</a:t>
            </a:r>
            <a:r>
              <a:rPr lang="en-US" sz="1100" dirty="0"/>
              <a:t>. Retrieved from  </a:t>
            </a:r>
          </a:p>
          <a:p>
            <a:pPr marL="0" indent="0">
              <a:buNone/>
            </a:pPr>
            <a:r>
              <a:rPr lang="en-US" sz="1100" dirty="0"/>
              <a:t>     </a:t>
            </a:r>
            <a:r>
              <a:rPr lang="en-US" sz="1100" dirty="0">
                <a:hlinkClick r:id="rId3"/>
              </a:rPr>
              <a:t>https://www.cancer.org/research/cancer-facts-statistics/survivor-facts-figures.html</a:t>
            </a:r>
            <a:endParaRPr lang="en-US" sz="1100" dirty="0"/>
          </a:p>
          <a:p>
            <a:pPr marL="0" indent="0">
              <a:buNone/>
            </a:pPr>
            <a:r>
              <a:rPr lang="en-US" sz="1100" dirty="0"/>
              <a:t>American Cancer Society. (n.d.). </a:t>
            </a:r>
            <a:r>
              <a:rPr lang="en-US" sz="1100" i="1" dirty="0"/>
              <a:t>Emotional, mental health, and mood changes</a:t>
            </a:r>
            <a:r>
              <a:rPr lang="en-US" sz="1100" dirty="0"/>
              <a:t>. Retrieved from </a:t>
            </a:r>
          </a:p>
          <a:p>
            <a:pPr marL="0" indent="0">
              <a:buNone/>
            </a:pPr>
            <a:r>
              <a:rPr lang="en-US" sz="1100" dirty="0"/>
              <a:t>     </a:t>
            </a:r>
            <a:r>
              <a:rPr lang="en-US" sz="1100" dirty="0">
                <a:hlinkClick r:id="rId4"/>
              </a:rPr>
              <a:t>https://www.cancer.org/treatment/treatments-and-side-effects/physical-side-effects/emotional-mood-changes.html </a:t>
            </a:r>
            <a:endParaRPr lang="en-US" sz="1100" dirty="0"/>
          </a:p>
          <a:p>
            <a:pPr marL="0" indent="0">
              <a:buNone/>
            </a:pPr>
            <a:r>
              <a:rPr lang="en-US" sz="1100" dirty="0"/>
              <a:t>American Cancer Society. (n.d.). </a:t>
            </a:r>
            <a:r>
              <a:rPr lang="en-US" sz="1100" i="1" dirty="0"/>
              <a:t>Family and sexual side effects in people with cancer</a:t>
            </a:r>
            <a:r>
              <a:rPr lang="en-US" sz="1100" dirty="0"/>
              <a:t>. Retrieved from </a:t>
            </a:r>
          </a:p>
          <a:p>
            <a:pPr marL="0" indent="0">
              <a:buNone/>
            </a:pPr>
            <a:r>
              <a:rPr lang="en-US" sz="1100" dirty="0"/>
              <a:t>     </a:t>
            </a:r>
            <a:r>
              <a:rPr lang="en-US" sz="1100" dirty="0">
                <a:hlinkClick r:id="rId5"/>
              </a:rPr>
              <a:t>https://www.cancer.org/treatment/treatments-and-side-effects/physical-side-effects/fertility-and-sexual-side-effects.html </a:t>
            </a:r>
            <a:endParaRPr lang="en-US" sz="1100" dirty="0"/>
          </a:p>
          <a:p>
            <a:pPr marL="228600" indent="-457200">
              <a:buNone/>
            </a:pPr>
            <a:r>
              <a:rPr lang="en-US" sz="1100" dirty="0"/>
              <a:t>American Cancer Society. (2017). </a:t>
            </a:r>
            <a:r>
              <a:rPr lang="en-US" sz="1100" i="1" dirty="0"/>
              <a:t>More than 4 in 10 Cancers and Cancer Deaths Linked to Modifiable Risk Factors.</a:t>
            </a:r>
            <a:r>
              <a:rPr lang="en-US" sz="1100" dirty="0"/>
              <a:t> Retrieved       from: https://www.cancer.org/latest-news/more-than-4-in-10-cancers-and-cancer-deaths-linked-to-modifiable-risk-factors.html</a:t>
            </a:r>
          </a:p>
          <a:p>
            <a:pPr marL="228600" indent="-457200">
              <a:buNone/>
            </a:pPr>
            <a:r>
              <a:rPr lang="en-US" sz="1100" dirty="0"/>
              <a:t>American Cancer Society. (n.d.). Nutrition and Physical Activity Guidelines for Cancer Survivors. Retrieved from:  https://www.cancer.org/health-care-professionals/american-cancer-society-prevention-early-detection-guidelines/nupa-guidelines-for-cancer-survivors.html  </a:t>
            </a:r>
          </a:p>
          <a:p>
            <a:pPr marL="0" indent="0">
              <a:buNone/>
            </a:pPr>
            <a:r>
              <a:rPr lang="en-US" sz="1100" dirty="0"/>
              <a:t>American Cancer Society. (n.d.). </a:t>
            </a:r>
            <a:r>
              <a:rPr lang="en-US" sz="1100" i="1" dirty="0"/>
              <a:t>Physical activity and the cancer patient</a:t>
            </a:r>
            <a:r>
              <a:rPr lang="en-US" sz="1100" dirty="0"/>
              <a:t>. Retrieved from </a:t>
            </a:r>
          </a:p>
          <a:p>
            <a:pPr marL="0" indent="0">
              <a:buNone/>
            </a:pPr>
            <a:r>
              <a:rPr lang="en-US" sz="1100" dirty="0"/>
              <a:t>     </a:t>
            </a:r>
            <a:r>
              <a:rPr lang="en-US" sz="1100" dirty="0">
                <a:hlinkClick r:id="rId6"/>
              </a:rPr>
              <a:t>https://www.cancer.org/treatment/survivorship-during-and-after-treatment/staying-active/physical-activity-and-the-cancer-</a:t>
            </a:r>
            <a:r>
              <a:rPr lang="en-US" sz="1100" dirty="0"/>
              <a:t>  </a:t>
            </a:r>
          </a:p>
          <a:p>
            <a:pPr marL="0" indent="0">
              <a:buNone/>
            </a:pPr>
            <a:r>
              <a:rPr lang="en-US" sz="1100" dirty="0"/>
              <a:t>     </a:t>
            </a:r>
            <a:r>
              <a:rPr lang="en-US" sz="1100" dirty="0">
                <a:hlinkClick r:id="rId7"/>
              </a:rPr>
              <a:t>patient.html#:~:text=The%20American%20Cancer%20Society%20recommends,least%20150%20minutes%20per%20week</a:t>
            </a:r>
            <a:r>
              <a:rPr lang="en-US" sz="1100" dirty="0"/>
              <a:t>.</a:t>
            </a:r>
            <a:endParaRPr lang="en-US" sz="1100" dirty="0">
              <a:cs typeface="Arial"/>
            </a:endParaRPr>
          </a:p>
          <a:p>
            <a:pPr marL="0" indent="0">
              <a:buNone/>
            </a:pPr>
            <a:r>
              <a:rPr lang="en-US" sz="1100" dirty="0"/>
              <a:t>American College of Sports Medicine. (2019). </a:t>
            </a:r>
            <a:r>
              <a:rPr lang="en-US" sz="1100" i="1" dirty="0"/>
              <a:t>New infographic available: Exercise guidelines for cancer patients and survivors</a:t>
            </a:r>
            <a:r>
              <a:rPr lang="en-US" sz="1100" dirty="0"/>
              <a:t>. </a:t>
            </a:r>
          </a:p>
          <a:p>
            <a:pPr marL="0" indent="0">
              <a:buNone/>
            </a:pPr>
            <a:r>
              <a:rPr lang="en-US" sz="1100" dirty="0"/>
              <a:t>     Retrieved from </a:t>
            </a:r>
            <a:r>
              <a:rPr lang="en-US" sz="1100" dirty="0">
                <a:hlinkClick r:id="rId8"/>
              </a:rPr>
              <a:t>https://www.acsm.org/read-research/newsroom/news-releases/news-detail/2019/11/27/new-infographic-</a:t>
            </a:r>
            <a:endParaRPr lang="en-US" sz="1100" dirty="0"/>
          </a:p>
          <a:p>
            <a:pPr marL="0" indent="0">
              <a:buNone/>
            </a:pPr>
            <a:r>
              <a:rPr lang="en-US" sz="1100" dirty="0"/>
              <a:t>     </a:t>
            </a:r>
            <a:r>
              <a:rPr lang="en-US" sz="1100" dirty="0">
                <a:hlinkClick r:id="rId8"/>
              </a:rPr>
              <a:t>available-exercise-guidelines-cancer-patients-survivors</a:t>
            </a:r>
            <a:r>
              <a:rPr lang="en-US" sz="1100" dirty="0"/>
              <a:t>.</a:t>
            </a:r>
          </a:p>
          <a:p>
            <a:pPr marL="228600" indent="-457200">
              <a:buNone/>
            </a:pPr>
            <a:r>
              <a:rPr lang="en-US" sz="1100" dirty="0"/>
              <a:t>Anderson, A.S., Martin, R.M., Renehan, A.G. et al. (2021). Cancer survivorship, excess body fatness and weight-loss  intervention—where are we in 2020?. </a:t>
            </a:r>
            <a:r>
              <a:rPr lang="en-US" sz="1100" i="1" dirty="0"/>
              <a:t>British Journal of Cancer</a:t>
            </a:r>
            <a:r>
              <a:rPr lang="en-US" sz="1100" dirty="0"/>
              <a:t>, 124, 1057–1065 (2021). https://doi.org/10.1038/s41416-020-01155-2</a:t>
            </a:r>
          </a:p>
        </p:txBody>
      </p:sp>
    </p:spTree>
    <p:extLst>
      <p:ext uri="{BB962C8B-B14F-4D97-AF65-F5344CB8AC3E}">
        <p14:creationId xmlns:p14="http://schemas.microsoft.com/office/powerpoint/2010/main" val="11264429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B803-51C3-4E72-88E8-793425BD763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4978C95-9669-4A68-B48C-76DEF890E059}"/>
              </a:ext>
            </a:extLst>
          </p:cNvPr>
          <p:cNvSpPr>
            <a:spLocks noGrp="1"/>
          </p:cNvSpPr>
          <p:nvPr>
            <p:ph idx="1"/>
          </p:nvPr>
        </p:nvSpPr>
        <p:spPr>
          <a:xfrm>
            <a:off x="457200" y="1447800"/>
            <a:ext cx="8229600" cy="5105400"/>
          </a:xfrm>
        </p:spPr>
        <p:txBody>
          <a:bodyPr>
            <a:normAutofit fontScale="25000" lnSpcReduction="20000"/>
          </a:bodyPr>
          <a:lstStyle/>
          <a:p>
            <a:pPr marL="0" indent="0">
              <a:buNone/>
            </a:pPr>
            <a:r>
              <a:rPr lang="en-US" sz="4400" dirty="0">
                <a:ea typeface="+mn-lt"/>
                <a:cs typeface="+mn-lt"/>
              </a:rPr>
              <a:t>Barbor, M. (2018). </a:t>
            </a:r>
            <a:r>
              <a:rPr lang="en-US" sz="4400" i="1" dirty="0">
                <a:ea typeface="+mn-lt"/>
                <a:cs typeface="+mn-lt"/>
              </a:rPr>
              <a:t>Obesity in cancer survivors: Identifying teachable moments</a:t>
            </a:r>
            <a:r>
              <a:rPr lang="en-US" sz="4400" dirty="0">
                <a:ea typeface="+mn-lt"/>
                <a:cs typeface="+mn-lt"/>
              </a:rPr>
              <a:t>. The ASCO Post. Retrieved from: </a:t>
            </a:r>
          </a:p>
          <a:p>
            <a:pPr marL="0" indent="0">
              <a:buNone/>
            </a:pPr>
            <a:r>
              <a:rPr lang="en-US" sz="4400" dirty="0">
                <a:ea typeface="+mn-lt"/>
                <a:cs typeface="+mn-lt"/>
              </a:rPr>
              <a:t>     </a:t>
            </a:r>
            <a:r>
              <a:rPr lang="en-US" sz="4400" dirty="0">
                <a:ea typeface="+mn-lt"/>
                <a:cs typeface="+mn-lt"/>
                <a:hlinkClick r:id="rId2"/>
              </a:rPr>
              <a:t>https://ascopost.com/issues/may-10-2018/obesity-in-cancer-survivors/</a:t>
            </a:r>
            <a:endParaRPr lang="en-US" sz="4400" dirty="0">
              <a:ea typeface="+mn-lt"/>
              <a:cs typeface="+mn-lt"/>
            </a:endParaRPr>
          </a:p>
          <a:p>
            <a:pPr marL="0" indent="0">
              <a:buNone/>
            </a:pPr>
            <a:r>
              <a:rPr lang="en-US" sz="4400" dirty="0"/>
              <a:t>Beatty, L., Koczwara, B., &amp; Wade, T. (2016). Evaluating the efficacy of a self-guided web-based CBT intervention for reducing  </a:t>
            </a:r>
          </a:p>
          <a:p>
            <a:pPr marL="0" indent="0">
              <a:buNone/>
            </a:pPr>
            <a:r>
              <a:rPr lang="en-US" sz="4400" dirty="0"/>
              <a:t>     cancer-distress: A randomised controlled trial. </a:t>
            </a:r>
            <a:r>
              <a:rPr lang="en-US" sz="4400" i="1" dirty="0"/>
              <a:t>Supportive Care in Cancer : Official Journal of the Multinational Association of </a:t>
            </a:r>
          </a:p>
          <a:p>
            <a:pPr marL="0" indent="0">
              <a:buNone/>
            </a:pPr>
            <a:r>
              <a:rPr lang="en-US" sz="4400" i="1" dirty="0"/>
              <a:t>     Supportive Care in Cancer, 24</a:t>
            </a:r>
            <a:r>
              <a:rPr lang="en-US" sz="4400" dirty="0"/>
              <a:t>(3), 1043–1051. https://doi.org/10.1007/s00520-015-2867-6</a:t>
            </a:r>
          </a:p>
          <a:p>
            <a:pPr marL="0" indent="0">
              <a:buNone/>
            </a:pPr>
            <a:r>
              <a:rPr lang="en-US" sz="4400" dirty="0"/>
              <a:t>Cancer.net. (2018). </a:t>
            </a:r>
            <a:r>
              <a:rPr lang="en-US" sz="4400" i="1" dirty="0"/>
              <a:t>An exercise program for you: 5 tips for people with cancer</a:t>
            </a:r>
            <a:r>
              <a:rPr lang="en-US" sz="4400" dirty="0"/>
              <a:t>. Retrieved from: </a:t>
            </a:r>
          </a:p>
          <a:p>
            <a:pPr marL="0" indent="0">
              <a:buNone/>
            </a:pPr>
            <a:r>
              <a:rPr lang="en-US" sz="4400" dirty="0"/>
              <a:t>     </a:t>
            </a:r>
            <a:r>
              <a:rPr lang="en-US" sz="4400" dirty="0">
                <a:hlinkClick r:id="rId3"/>
              </a:rPr>
              <a:t>https://www.cancer.net/blog/2018-09/exercise-program-you-5-tips-people-with-cancer</a:t>
            </a:r>
            <a:r>
              <a:rPr lang="en-US" sz="4400" dirty="0"/>
              <a:t>.</a:t>
            </a:r>
          </a:p>
          <a:p>
            <a:pPr marL="0" indent="0">
              <a:lnSpc>
                <a:spcPct val="120000"/>
              </a:lnSpc>
              <a:buNone/>
            </a:pPr>
            <a:r>
              <a:rPr lang="en-US" sz="4400" dirty="0"/>
              <a:t>Cancer.net. (2020). </a:t>
            </a:r>
            <a:r>
              <a:rPr lang="en-US" sz="4400" i="1" dirty="0"/>
              <a:t>Weight loss</a:t>
            </a:r>
            <a:r>
              <a:rPr lang="en-US" sz="4400" dirty="0"/>
              <a:t>. Retrieved from: </a:t>
            </a:r>
            <a:r>
              <a:rPr lang="en-US" sz="4400" dirty="0">
                <a:hlinkClick r:id="rId4"/>
              </a:rPr>
              <a:t>https://www.cancer.net/coping-with-cancer/physical-emotional-and-social-</a:t>
            </a:r>
            <a:endParaRPr lang="en-US" sz="4400" dirty="0"/>
          </a:p>
          <a:p>
            <a:pPr marL="0" indent="0">
              <a:lnSpc>
                <a:spcPct val="120000"/>
              </a:lnSpc>
              <a:buNone/>
            </a:pPr>
            <a:r>
              <a:rPr lang="en-US" sz="4400" dirty="0"/>
              <a:t>     </a:t>
            </a:r>
            <a:r>
              <a:rPr lang="en-US" sz="4400" dirty="0">
                <a:hlinkClick r:id="rId4"/>
              </a:rPr>
              <a:t>effects-cancer/managing-physical-side-effects/weight-loss</a:t>
            </a:r>
            <a:endParaRPr lang="en-US" sz="4400" dirty="0">
              <a:cs typeface="Arial"/>
            </a:endParaRPr>
          </a:p>
          <a:p>
            <a:pPr marL="0" indent="0">
              <a:lnSpc>
                <a:spcPct val="120000"/>
              </a:lnSpc>
              <a:buNone/>
            </a:pPr>
            <a:r>
              <a:rPr lang="en-US" sz="4400" dirty="0"/>
              <a:t>Carter, J., Lacchetti, C.,&amp; Rowland, J. H. (2017). Interventions to address sexual problems in people with cancer: American </a:t>
            </a:r>
          </a:p>
          <a:p>
            <a:pPr marL="0" indent="0">
              <a:lnSpc>
                <a:spcPct val="120000"/>
              </a:lnSpc>
              <a:buNone/>
            </a:pPr>
            <a:r>
              <a:rPr lang="en-US" sz="4400" dirty="0"/>
              <a:t>     Society of Clinical Oncology practice guideline adaption summary. </a:t>
            </a:r>
            <a:r>
              <a:rPr lang="en-US" sz="4400" i="1" dirty="0"/>
              <a:t>Journal of Oncology Practice, 14</a:t>
            </a:r>
            <a:r>
              <a:rPr lang="en-US" sz="4400" dirty="0"/>
              <a:t>(3), 173-180. </a:t>
            </a:r>
          </a:p>
          <a:p>
            <a:pPr marL="0" indent="0">
              <a:lnSpc>
                <a:spcPct val="120000"/>
              </a:lnSpc>
              <a:buNone/>
            </a:pPr>
            <a:r>
              <a:rPr lang="en-US" sz="4400" dirty="0"/>
              <a:t>     doi: https://doi.org/10.1200/JOP. </a:t>
            </a:r>
            <a:endParaRPr lang="en-US" sz="4400" dirty="0">
              <a:ea typeface="+mn-lt"/>
              <a:cs typeface="+mn-lt"/>
            </a:endParaRPr>
          </a:p>
          <a:p>
            <a:pPr marL="0" indent="0">
              <a:lnSpc>
                <a:spcPct val="120000"/>
              </a:lnSpc>
              <a:buNone/>
            </a:pPr>
            <a:r>
              <a:rPr lang="en-US" sz="4400" dirty="0">
                <a:ea typeface="+mn-lt"/>
                <a:cs typeface="+mn-lt"/>
              </a:rPr>
              <a:t>Calle, E. E., Rodriguez, C., Walker-Thurmond, K., &amp; Thun, M. J. (2003). Overweight, obesity, and mortality from cancer in a </a:t>
            </a:r>
          </a:p>
          <a:p>
            <a:pPr marL="0" indent="0">
              <a:lnSpc>
                <a:spcPct val="120000"/>
              </a:lnSpc>
              <a:buNone/>
            </a:pPr>
            <a:r>
              <a:rPr lang="en-US" sz="4400" dirty="0">
                <a:ea typeface="+mn-lt"/>
                <a:cs typeface="+mn-lt"/>
              </a:rPr>
              <a:t>     prospectively studied cohort of U.S. adults. </a:t>
            </a:r>
            <a:r>
              <a:rPr lang="en-US" sz="4400" i="1" dirty="0">
                <a:ea typeface="+mn-lt"/>
                <a:cs typeface="+mn-lt"/>
              </a:rPr>
              <a:t>New England Journal of Medicine 348</a:t>
            </a:r>
            <a:r>
              <a:rPr lang="en-US" sz="4400" dirty="0">
                <a:ea typeface="+mn-lt"/>
                <a:cs typeface="+mn-lt"/>
              </a:rPr>
              <a:t>(17):1625-1638.</a:t>
            </a:r>
          </a:p>
          <a:p>
            <a:pPr marL="0" indent="0">
              <a:lnSpc>
                <a:spcPct val="120000"/>
              </a:lnSpc>
              <a:buNone/>
            </a:pPr>
            <a:r>
              <a:rPr lang="en-US" sz="4400" dirty="0">
                <a:ea typeface="+mn-lt"/>
                <a:cs typeface="+mn-lt"/>
              </a:rPr>
              <a:t>Carreira, H., Williams, R., Müller, M., Harewood, R., Stanway, S., &amp; Bhaskaran, K. (2018). Associations between breast cancer </a:t>
            </a:r>
          </a:p>
          <a:p>
            <a:pPr marL="0" indent="0">
              <a:lnSpc>
                <a:spcPct val="120000"/>
              </a:lnSpc>
              <a:buNone/>
            </a:pPr>
            <a:r>
              <a:rPr lang="en-US" sz="4400" dirty="0">
                <a:ea typeface="+mn-lt"/>
                <a:cs typeface="+mn-lt"/>
              </a:rPr>
              <a:t>     survivorship and adverse mental health outcomes: A systematic review [published correction appears in J Natl Cancer Inst. </a:t>
            </a:r>
          </a:p>
          <a:p>
            <a:pPr marL="0" indent="0">
              <a:lnSpc>
                <a:spcPct val="120000"/>
              </a:lnSpc>
              <a:buNone/>
            </a:pPr>
            <a:r>
              <a:rPr lang="en-US" sz="4400" dirty="0">
                <a:ea typeface="+mn-lt"/>
                <a:cs typeface="+mn-lt"/>
              </a:rPr>
              <a:t>     2020 Jan 1;112(1):118]. </a:t>
            </a:r>
            <a:r>
              <a:rPr lang="en-US" sz="4400" i="1" dirty="0">
                <a:ea typeface="+mn-lt"/>
                <a:cs typeface="+mn-lt"/>
              </a:rPr>
              <a:t>Journal of the National Cancer Institute 110</a:t>
            </a:r>
            <a:r>
              <a:rPr lang="en-US" sz="4400" dirty="0">
                <a:ea typeface="+mn-lt"/>
                <a:cs typeface="+mn-lt"/>
              </a:rPr>
              <a:t>(12):1311-1327. doi:10.1093/jnci/djy177</a:t>
            </a:r>
          </a:p>
          <a:p>
            <a:pPr marL="0" indent="0">
              <a:lnSpc>
                <a:spcPct val="120000"/>
              </a:lnSpc>
              <a:buNone/>
            </a:pPr>
            <a:r>
              <a:rPr lang="en-US" sz="4400" dirty="0">
                <a:ea typeface="+mn-lt"/>
                <a:cs typeface="+mn-lt"/>
              </a:rPr>
              <a:t>Centers for Disease Control and Prevention. (n.d.). </a:t>
            </a:r>
            <a:r>
              <a:rPr lang="en-US" sz="4400" i="1" dirty="0">
                <a:ea typeface="+mn-lt"/>
                <a:cs typeface="+mn-lt"/>
              </a:rPr>
              <a:t>Smoking and cardiovascular disease</a:t>
            </a:r>
            <a:r>
              <a:rPr lang="en-US" sz="4400" dirty="0">
                <a:ea typeface="+mn-lt"/>
                <a:cs typeface="+mn-lt"/>
              </a:rPr>
              <a:t>. Retrieved from: </a:t>
            </a:r>
          </a:p>
          <a:p>
            <a:pPr marL="0" indent="0">
              <a:lnSpc>
                <a:spcPct val="120000"/>
              </a:lnSpc>
              <a:buNone/>
            </a:pPr>
            <a:r>
              <a:rPr lang="en-US" sz="4400" dirty="0">
                <a:ea typeface="+mn-lt"/>
                <a:cs typeface="+mn-lt"/>
              </a:rPr>
              <a:t>     </a:t>
            </a:r>
            <a:r>
              <a:rPr lang="en-US" sz="4400" dirty="0">
                <a:ea typeface="+mn-lt"/>
                <a:cs typeface="+mn-lt"/>
                <a:hlinkClick r:id="rId5"/>
              </a:rPr>
              <a:t>https://www.cdc.gov/tobacco/data_statistics/sgr/50th-anniversary/pdfs/fs_smoking_CVD_508.pdf</a:t>
            </a:r>
            <a:endParaRPr lang="en-US" sz="4400" dirty="0">
              <a:ea typeface="+mn-lt"/>
              <a:cs typeface="+mn-lt"/>
            </a:endParaRPr>
          </a:p>
        </p:txBody>
      </p:sp>
    </p:spTree>
    <p:extLst>
      <p:ext uri="{BB962C8B-B14F-4D97-AF65-F5344CB8AC3E}">
        <p14:creationId xmlns:p14="http://schemas.microsoft.com/office/powerpoint/2010/main" val="8016947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AAFA-FFB0-4353-9F06-442F7A1406E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BE3C15F-5EA0-46B8-A33C-045363CC5C5B}"/>
              </a:ext>
            </a:extLst>
          </p:cNvPr>
          <p:cNvSpPr>
            <a:spLocks noGrp="1"/>
          </p:cNvSpPr>
          <p:nvPr>
            <p:ph idx="1"/>
          </p:nvPr>
        </p:nvSpPr>
        <p:spPr>
          <a:xfrm>
            <a:off x="457200" y="1295400"/>
            <a:ext cx="8229600" cy="5715000"/>
          </a:xfrm>
        </p:spPr>
        <p:txBody>
          <a:bodyPr>
            <a:noAutofit/>
          </a:bodyPr>
          <a:lstStyle/>
          <a:p>
            <a:pPr marL="0" indent="0">
              <a:lnSpc>
                <a:spcPct val="120000"/>
              </a:lnSpc>
              <a:buNone/>
            </a:pPr>
            <a:r>
              <a:rPr lang="en-US" sz="1100" dirty="0">
                <a:ea typeface="+mn-lt"/>
                <a:cs typeface="+mn-lt"/>
              </a:rPr>
              <a:t>Centers for Disease Control and Prevention. (2019). </a:t>
            </a:r>
            <a:r>
              <a:rPr lang="en-US" sz="1100" i="1" dirty="0">
                <a:ea typeface="+mn-lt"/>
                <a:cs typeface="+mn-lt"/>
              </a:rPr>
              <a:t>Cancer: Alcohol and cancer</a:t>
            </a:r>
            <a:r>
              <a:rPr lang="en-US" sz="1100" dirty="0">
                <a:ea typeface="+mn-lt"/>
                <a:cs typeface="+mn-lt"/>
              </a:rPr>
              <a:t>. Retrieved </a:t>
            </a:r>
          </a:p>
          <a:p>
            <a:pPr marL="0" indent="0">
              <a:lnSpc>
                <a:spcPct val="120000"/>
              </a:lnSpc>
              <a:buNone/>
            </a:pPr>
            <a:r>
              <a:rPr lang="en-US" sz="1100" dirty="0">
                <a:ea typeface="+mn-lt"/>
                <a:cs typeface="+mn-lt"/>
              </a:rPr>
              <a:t>     from </a:t>
            </a:r>
            <a:r>
              <a:rPr lang="en-US" sz="1100" u="sng" dirty="0">
                <a:ea typeface="+mn-lt"/>
                <a:cs typeface="+mn-lt"/>
                <a:hlinkClick r:id="rId2"/>
              </a:rPr>
              <a:t>https://www.cdc.gov/cancer/alcohol/index.htm</a:t>
            </a:r>
            <a:r>
              <a:rPr lang="en-US" sz="1100" dirty="0">
                <a:ea typeface="+mn-lt"/>
                <a:cs typeface="+mn-lt"/>
              </a:rPr>
              <a:t>. </a:t>
            </a:r>
          </a:p>
          <a:p>
            <a:pPr marL="0" indent="0">
              <a:lnSpc>
                <a:spcPct val="120000"/>
              </a:lnSpc>
              <a:buNone/>
            </a:pPr>
            <a:r>
              <a:rPr lang="en-US" sz="1100" dirty="0">
                <a:ea typeface="+mn-lt"/>
                <a:cs typeface="+mn-lt"/>
              </a:rPr>
              <a:t>Centers for Disease Control and Prevention. (2016). </a:t>
            </a:r>
            <a:r>
              <a:rPr lang="en-US" sz="1100" i="1" dirty="0">
                <a:ea typeface="+mn-lt"/>
                <a:cs typeface="+mn-lt"/>
              </a:rPr>
              <a:t>Cancers linked to tobacco use make up 40% of all cancers diagnosed in the </a:t>
            </a:r>
          </a:p>
          <a:p>
            <a:pPr marL="0" indent="0">
              <a:lnSpc>
                <a:spcPct val="120000"/>
              </a:lnSpc>
              <a:buNone/>
            </a:pPr>
            <a:r>
              <a:rPr lang="en-US" sz="1100" i="1" dirty="0">
                <a:ea typeface="+mn-lt"/>
                <a:cs typeface="+mn-lt"/>
              </a:rPr>
              <a:t>     United States</a:t>
            </a:r>
            <a:r>
              <a:rPr lang="en-US" sz="1100" dirty="0">
                <a:ea typeface="+mn-lt"/>
                <a:cs typeface="+mn-lt"/>
              </a:rPr>
              <a:t>. Retrieved from </a:t>
            </a:r>
            <a:r>
              <a:rPr lang="en-US" sz="1100" dirty="0">
                <a:ea typeface="+mn-lt"/>
                <a:cs typeface="+mn-lt"/>
                <a:hlinkClick r:id="rId3"/>
              </a:rPr>
              <a:t>https://www.cdc.gov/media/releases/2016/p1110-vital-signs-cancer-</a:t>
            </a:r>
          </a:p>
          <a:p>
            <a:pPr marL="0" indent="0">
              <a:lnSpc>
                <a:spcPct val="120000"/>
              </a:lnSpc>
              <a:buNone/>
            </a:pPr>
            <a:r>
              <a:rPr lang="en-US" sz="1100" dirty="0">
                <a:ea typeface="+mn-lt"/>
                <a:cs typeface="+mn-lt"/>
              </a:rPr>
              <a:t>     </a:t>
            </a:r>
            <a:r>
              <a:rPr lang="en-US" sz="1100" dirty="0">
                <a:ea typeface="+mn-lt"/>
                <a:cs typeface="+mn-lt"/>
                <a:hlinkClick r:id="rId3"/>
              </a:rPr>
              <a:t>tobacco.html#:~:text=Tobacco%20use%20is%20the%20leading,leukemia%20(acute%20myeloid%20leukemia).</a:t>
            </a:r>
            <a:r>
              <a:rPr lang="en-US" sz="1100" dirty="0">
                <a:ea typeface="+mn-lt"/>
                <a:cs typeface="+mn-lt"/>
              </a:rPr>
              <a:t> </a:t>
            </a:r>
          </a:p>
          <a:p>
            <a:pPr marL="0" indent="0">
              <a:lnSpc>
                <a:spcPct val="120000"/>
              </a:lnSpc>
              <a:buNone/>
            </a:pPr>
            <a:r>
              <a:rPr lang="en-US" sz="1100" dirty="0"/>
              <a:t>Centers for Disease Control and Prevention. (2020). </a:t>
            </a:r>
            <a:r>
              <a:rPr lang="en-US" sz="1100" i="1" dirty="0"/>
              <a:t>Cancer survivors: Information for healthcare providers</a:t>
            </a:r>
            <a:r>
              <a:rPr lang="en-US" sz="1100" dirty="0"/>
              <a:t>. Retrieved from </a:t>
            </a:r>
          </a:p>
          <a:p>
            <a:pPr marL="0" indent="0">
              <a:lnSpc>
                <a:spcPct val="120000"/>
              </a:lnSpc>
              <a:buNone/>
            </a:pPr>
            <a:r>
              <a:rPr lang="en-US" sz="1100" dirty="0"/>
              <a:t>     </a:t>
            </a:r>
            <a:r>
              <a:rPr lang="en-US" sz="1100" dirty="0">
                <a:hlinkClick r:id="rId4"/>
              </a:rPr>
              <a:t>https://www.cdc.gov/cancer/survivors/health-care-providers/index.htm </a:t>
            </a:r>
            <a:endParaRPr lang="en-US" sz="1100" dirty="0"/>
          </a:p>
          <a:p>
            <a:pPr marL="0" indent="0">
              <a:buNone/>
            </a:pPr>
            <a:r>
              <a:rPr lang="en-US" sz="1100" dirty="0"/>
              <a:t>Centers for Disease Control and Prevention.(2020). </a:t>
            </a:r>
            <a:r>
              <a:rPr lang="en-US" sz="1100" i="1" dirty="0"/>
              <a:t>Caring for cancer survivors who use tobacco</a:t>
            </a:r>
            <a:r>
              <a:rPr lang="en-US" sz="1100" dirty="0"/>
              <a:t>. Retrieved from: </a:t>
            </a:r>
          </a:p>
          <a:p>
            <a:pPr marL="0" indent="0">
              <a:buNone/>
            </a:pPr>
            <a:r>
              <a:rPr lang="en-US" sz="1100" dirty="0"/>
              <a:t>     </a:t>
            </a:r>
            <a:r>
              <a:rPr lang="en-US" sz="1100" dirty="0">
                <a:hlinkClick r:id="rId5"/>
              </a:rPr>
              <a:t>http://www.cdc.gov/cancer/survivors/health-care-providers/tobacco-</a:t>
            </a:r>
            <a:endParaRPr lang="en-US" sz="1100" dirty="0"/>
          </a:p>
          <a:p>
            <a:pPr marL="0" indent="0">
              <a:buNone/>
            </a:pPr>
            <a:r>
              <a:rPr lang="en-US" sz="1100" dirty="0"/>
              <a:t>     </a:t>
            </a:r>
            <a:r>
              <a:rPr lang="en-US" sz="1100" dirty="0">
                <a:hlinkClick r:id="rId5"/>
              </a:rPr>
              <a:t>use.htm#:~:text=What%20are%20the%20health%20risks,18%25%20of%20survivors%20smoke%20cigarettes.&amp;text=A%20</a:t>
            </a:r>
            <a:endParaRPr lang="en-US" sz="1100" dirty="0"/>
          </a:p>
          <a:p>
            <a:pPr marL="0" indent="0">
              <a:buNone/>
            </a:pPr>
            <a:r>
              <a:rPr lang="en-US" sz="1100" dirty="0"/>
              <a:t>     </a:t>
            </a:r>
            <a:r>
              <a:rPr lang="en-US" sz="1100" dirty="0">
                <a:hlinkClick r:id="rId5"/>
              </a:rPr>
              <a:t>higher%20percentage%20of%20survivors,cigarettes%20compared%20with%20older%20survivors</a:t>
            </a:r>
            <a:r>
              <a:rPr lang="en-US" sz="1100" dirty="0"/>
              <a:t>.</a:t>
            </a:r>
          </a:p>
          <a:p>
            <a:pPr marL="0" indent="0">
              <a:buNone/>
            </a:pPr>
            <a:r>
              <a:rPr lang="en-US" sz="1100" dirty="0"/>
              <a:t>Centers for Disease Control and Prevention. (2020). </a:t>
            </a:r>
            <a:r>
              <a:rPr lang="en-US" sz="1100" i="1" dirty="0"/>
              <a:t>Smoking and tobacco use: Health effects of secondhand smoke</a:t>
            </a:r>
            <a:r>
              <a:rPr lang="en-US" sz="1100" dirty="0"/>
              <a:t>. Retrieved </a:t>
            </a:r>
          </a:p>
          <a:p>
            <a:pPr marL="0" indent="0">
              <a:buNone/>
            </a:pPr>
            <a:r>
              <a:rPr lang="en-US" sz="1100" dirty="0"/>
              <a:t>     from </a:t>
            </a:r>
            <a:r>
              <a:rPr lang="en-US" sz="1100" u="sng" dirty="0">
                <a:hlinkClick r:id="rId6"/>
              </a:rPr>
              <a:t>https://www.cdc.gov/tobacco/data_statistics/fact_sheets/secondhand_smoke/health_effects/index.htm</a:t>
            </a:r>
            <a:r>
              <a:rPr lang="en-US" sz="1100" dirty="0"/>
              <a:t>. </a:t>
            </a:r>
          </a:p>
          <a:p>
            <a:pPr marL="0" indent="0">
              <a:buNone/>
            </a:pPr>
            <a:r>
              <a:rPr lang="en-US" sz="1100" dirty="0"/>
              <a:t>Centers for Disease Control and Prevention. (2021). </a:t>
            </a:r>
            <a:r>
              <a:rPr lang="en-US" sz="1100" i="1" dirty="0"/>
              <a:t>Smoking and heart disease and stroke</a:t>
            </a:r>
            <a:r>
              <a:rPr lang="en-US" sz="1100" dirty="0"/>
              <a:t>. Retrieved from:    </a:t>
            </a:r>
          </a:p>
          <a:p>
            <a:pPr marL="0" indent="0">
              <a:buNone/>
            </a:pPr>
            <a:r>
              <a:rPr lang="en-US" sz="1100" dirty="0"/>
              <a:t>     </a:t>
            </a:r>
            <a:r>
              <a:rPr lang="en-US" sz="1100" dirty="0">
                <a:hlinkClick r:id="rId7"/>
              </a:rPr>
              <a:t>https://www.cdc.gov/tobacco/campaign/tips/diseases/heart-disease-stroke.html</a:t>
            </a:r>
            <a:endParaRPr lang="en-US" sz="1100" dirty="0"/>
          </a:p>
          <a:p>
            <a:pPr marL="0" indent="0">
              <a:buNone/>
            </a:pPr>
            <a:r>
              <a:rPr lang="en-US" sz="1100" dirty="0"/>
              <a:t>Centers for Disease Control and Prevention.(n.d.). </a:t>
            </a:r>
            <a:r>
              <a:rPr lang="en-US" sz="1100" i="1" dirty="0"/>
              <a:t>Smoking and respiratory diseases</a:t>
            </a:r>
            <a:r>
              <a:rPr lang="en-US" sz="1100" dirty="0"/>
              <a:t>. Retrieved from:  </a:t>
            </a:r>
          </a:p>
          <a:p>
            <a:pPr marL="0" indent="0">
              <a:buNone/>
            </a:pPr>
            <a:r>
              <a:rPr lang="en-US" sz="1100" dirty="0">
                <a:cs typeface="Arial"/>
              </a:rPr>
              <a:t>     </a:t>
            </a:r>
            <a:r>
              <a:rPr lang="en-US" sz="1100" dirty="0">
                <a:cs typeface="Arial"/>
                <a:hlinkClick r:id="rId8"/>
              </a:rPr>
              <a:t>https://www.cdc.gov/tobacco/data_statistics/sgr/50th-anniversary/pdfs/fs_smoking_respiratory_508.pdf</a:t>
            </a:r>
            <a:endParaRPr lang="en-US" sz="1100" dirty="0">
              <a:cs typeface="Arial"/>
            </a:endParaRPr>
          </a:p>
        </p:txBody>
      </p:sp>
    </p:spTree>
    <p:extLst>
      <p:ext uri="{BB962C8B-B14F-4D97-AF65-F5344CB8AC3E}">
        <p14:creationId xmlns:p14="http://schemas.microsoft.com/office/powerpoint/2010/main" val="1930355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9E20-8375-4BA8-81C0-F59572DD975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162460-B7F8-4F97-ADEE-33FAF6CD65B9}"/>
              </a:ext>
            </a:extLst>
          </p:cNvPr>
          <p:cNvSpPr>
            <a:spLocks noGrp="1"/>
          </p:cNvSpPr>
          <p:nvPr>
            <p:ph idx="1"/>
          </p:nvPr>
        </p:nvSpPr>
        <p:spPr>
          <a:xfrm>
            <a:off x="457200" y="1447800"/>
            <a:ext cx="8229600" cy="5410200"/>
          </a:xfrm>
        </p:spPr>
        <p:txBody>
          <a:bodyPr vert="horz" wrap="square" lIns="91440" tIns="45720" rIns="91440" bIns="45720" numCol="1" anchor="t" anchorCtr="0" compatLnSpc="1">
            <a:prstTxWarp prst="textNoShape">
              <a:avLst/>
            </a:prstTxWarp>
            <a:noAutofit/>
          </a:bodyPr>
          <a:lstStyle/>
          <a:p>
            <a:pPr marL="0" indent="0">
              <a:buNone/>
            </a:pPr>
            <a:r>
              <a:rPr lang="en-US" sz="1100" dirty="0"/>
              <a:t>Dietary Guidelines for Americans 2015-2020. (n.d.). </a:t>
            </a:r>
            <a:r>
              <a:rPr lang="en-US" sz="1100" i="1" dirty="0"/>
              <a:t>Appendix 9. Alcohol</a:t>
            </a:r>
            <a:r>
              <a:rPr lang="en-US" sz="1100" dirty="0"/>
              <a:t>. Retrieved from </a:t>
            </a:r>
            <a:r>
              <a:rPr lang="en-US" sz="1100" dirty="0">
                <a:hlinkClick r:id="rId2"/>
              </a:rPr>
              <a:t>https://health.gov/our-work/food-</a:t>
            </a:r>
            <a:endParaRPr lang="en-US" sz="1100" dirty="0"/>
          </a:p>
          <a:p>
            <a:pPr marL="0" indent="0">
              <a:buNone/>
            </a:pPr>
            <a:r>
              <a:rPr lang="en-US" sz="1100" dirty="0"/>
              <a:t>     </a:t>
            </a:r>
            <a:r>
              <a:rPr lang="en-US" sz="1100" dirty="0">
                <a:hlinkClick r:id="rId2"/>
              </a:rPr>
              <a:t>nutrition/2015-2020-dietary-guidelines/guidelines/appendix-9/</a:t>
            </a:r>
            <a:r>
              <a:rPr lang="en-US" sz="1100" dirty="0"/>
              <a:t>. </a:t>
            </a:r>
          </a:p>
          <a:p>
            <a:pPr marL="228600" indent="-457200">
              <a:buNone/>
            </a:pPr>
            <a:r>
              <a:rPr lang="en-US" sz="1100" dirty="0">
                <a:cs typeface="Arial"/>
              </a:rPr>
              <a:t>Doleman, B., Mills, K. T., Lim, S., Zelhart, M. D., &amp; Gagliardi, G. (2016). Body mass index and colorectal cancer prognosis: a systematic review and meta-analysis. Techniques in coloproctology, 20(8), 517–535. https://doi.org/10.1007/s10151-016-1498-3</a:t>
            </a:r>
          </a:p>
          <a:p>
            <a:pPr marL="0" indent="0">
              <a:buNone/>
            </a:pPr>
            <a:r>
              <a:rPr lang="en-US" sz="1100" dirty="0"/>
              <a:t>Du, M., Luo, H., Blumberg, J. B., Rogers, G., Chen, F., Ruan, M., Shan, Z., Biever, E., &amp; Zhang, F. F. (2020) Dietary supplement </a:t>
            </a:r>
          </a:p>
          <a:p>
            <a:pPr marL="0" indent="0">
              <a:buNone/>
            </a:pPr>
            <a:r>
              <a:rPr lang="en-US" sz="1100" dirty="0"/>
              <a:t>     use among adult cancer survivors in the United States. </a:t>
            </a:r>
            <a:r>
              <a:rPr lang="en-US" sz="1100" i="1" dirty="0"/>
              <a:t>The Journal of Nutrition, 150</a:t>
            </a:r>
            <a:r>
              <a:rPr lang="en-US" sz="1100" dirty="0"/>
              <a:t>(6), 1499-1508. </a:t>
            </a:r>
            <a:endParaRPr lang="en-US" sz="1100" dirty="0">
              <a:ea typeface="+mn-lt"/>
              <a:cs typeface="+mn-lt"/>
            </a:endParaRPr>
          </a:p>
          <a:p>
            <a:pPr marL="0" indent="0">
              <a:buNone/>
            </a:pPr>
            <a:r>
              <a:rPr lang="en-US" sz="1100" dirty="0">
                <a:ea typeface="+mn-lt"/>
                <a:cs typeface="+mn-lt"/>
              </a:rPr>
              <a:t>Hoffman, K. E., McCarthy, E. P., Recklitis, C. J., &amp; Ng, A. K. (2009). Psychological distress in long-term survivors of adult-onset </a:t>
            </a:r>
          </a:p>
          <a:p>
            <a:pPr marL="0" indent="0">
              <a:buNone/>
            </a:pPr>
            <a:r>
              <a:rPr lang="en-US" sz="1100" dirty="0">
                <a:ea typeface="+mn-lt"/>
                <a:cs typeface="+mn-lt"/>
              </a:rPr>
              <a:t>     cancer results from a national survey. </a:t>
            </a:r>
            <a:r>
              <a:rPr lang="de-DE" sz="1100" i="1" dirty="0">
                <a:ea typeface="+mn-lt"/>
                <a:cs typeface="+mn-lt"/>
              </a:rPr>
              <a:t>Archives </a:t>
            </a:r>
            <a:r>
              <a:rPr lang="de-DE" sz="1100" i="1" dirty="0" err="1">
                <a:ea typeface="+mn-lt"/>
                <a:cs typeface="+mn-lt"/>
              </a:rPr>
              <a:t>of</a:t>
            </a:r>
            <a:r>
              <a:rPr lang="de-DE" sz="1100" i="1" dirty="0">
                <a:ea typeface="+mn-lt"/>
                <a:cs typeface="+mn-lt"/>
              </a:rPr>
              <a:t> Internal </a:t>
            </a:r>
            <a:r>
              <a:rPr lang="de-DE" sz="1100" i="1" dirty="0" err="1">
                <a:ea typeface="+mn-lt"/>
                <a:cs typeface="+mn-lt"/>
              </a:rPr>
              <a:t>Medicine</a:t>
            </a:r>
            <a:r>
              <a:rPr lang="de-DE" sz="1100" i="1" dirty="0">
                <a:ea typeface="+mn-lt"/>
                <a:cs typeface="+mn-lt"/>
              </a:rPr>
              <a:t> 169</a:t>
            </a:r>
            <a:r>
              <a:rPr lang="de-DE" sz="1100" dirty="0">
                <a:ea typeface="+mn-lt"/>
                <a:cs typeface="+mn-lt"/>
              </a:rPr>
              <a:t>(14):1274-1281. </a:t>
            </a:r>
            <a:r>
              <a:rPr lang="de-DE" sz="1100" dirty="0" err="1">
                <a:ea typeface="+mn-lt"/>
                <a:cs typeface="+mn-lt"/>
              </a:rPr>
              <a:t>doi</a:t>
            </a:r>
            <a:r>
              <a:rPr lang="de-DE" sz="1100" dirty="0">
                <a:ea typeface="+mn-lt"/>
                <a:cs typeface="+mn-lt"/>
              </a:rPr>
              <a:t>: 10.1001/archinternmed.2009.179</a:t>
            </a:r>
            <a:endParaRPr lang="en-US" sz="1100" dirty="0">
              <a:ea typeface="+mn-lt"/>
              <a:cs typeface="+mn-lt"/>
            </a:endParaRPr>
          </a:p>
          <a:p>
            <a:pPr marL="0" indent="0">
              <a:buNone/>
            </a:pPr>
            <a:r>
              <a:rPr lang="en-US" sz="1100" dirty="0">
                <a:ea typeface="+mn-lt"/>
                <a:cs typeface="+mn-lt"/>
              </a:rPr>
              <a:t>Inglis, J. E., Lin, P. J., Kerns, S. L., Kleckner, I. R., Kleckner, A. S., Castillo, D. A., Mustian, K. M, &amp; Peppone, K. J. </a:t>
            </a:r>
          </a:p>
          <a:p>
            <a:pPr marL="0" indent="0">
              <a:buNone/>
            </a:pPr>
            <a:r>
              <a:rPr lang="en-US" sz="1100" dirty="0">
                <a:ea typeface="+mn-lt"/>
                <a:cs typeface="+mn-lt"/>
              </a:rPr>
              <a:t>     (2018). Nutritional interventions for treating cancer-related fatigue: A qualitative review. </a:t>
            </a:r>
            <a:r>
              <a:rPr lang="en-US" sz="1100" i="1" dirty="0">
                <a:ea typeface="+mn-lt"/>
                <a:cs typeface="+mn-lt"/>
              </a:rPr>
              <a:t>Nutrition and Cancer 71</a:t>
            </a:r>
            <a:r>
              <a:rPr lang="en-US" sz="1100" dirty="0">
                <a:ea typeface="+mn-lt"/>
                <a:cs typeface="+mn-lt"/>
              </a:rPr>
              <a:t>, 21-40. doi: </a:t>
            </a:r>
          </a:p>
          <a:p>
            <a:pPr marL="0" indent="0">
              <a:buNone/>
            </a:pPr>
            <a:r>
              <a:rPr lang="en-US" sz="1100" dirty="0">
                <a:ea typeface="+mn-lt"/>
                <a:cs typeface="+mn-lt"/>
              </a:rPr>
              <a:t>     https://doi.org/10.1080/01635581.2018.1513046</a:t>
            </a:r>
          </a:p>
          <a:p>
            <a:pPr marL="0" indent="0">
              <a:buNone/>
            </a:pPr>
            <a:r>
              <a:rPr lang="en-US" sz="1100" dirty="0"/>
              <a:t>Jassem J. (2019). Tobacco smoking after diagnosis of cancer: clinical aspects. </a:t>
            </a:r>
            <a:r>
              <a:rPr lang="en-US" sz="1100" i="1" dirty="0"/>
              <a:t>Translational lung cancer research</a:t>
            </a:r>
            <a:r>
              <a:rPr lang="en-US" sz="1100" dirty="0"/>
              <a:t>, </a:t>
            </a:r>
            <a:r>
              <a:rPr lang="en-US" sz="1100" i="1" dirty="0"/>
              <a:t>8</a:t>
            </a:r>
            <a:r>
              <a:rPr lang="en-US" sz="1100" dirty="0"/>
              <a:t>(Suppl 1), </a:t>
            </a:r>
          </a:p>
          <a:p>
            <a:pPr marL="0" indent="0">
              <a:buNone/>
            </a:pPr>
            <a:r>
              <a:rPr lang="en-US" sz="1100" dirty="0"/>
              <a:t>     S50–S58. https://doi.org/10.21037/tlcr.2019.04.01</a:t>
            </a:r>
            <a:endParaRPr lang="en-US" sz="1100" dirty="0">
              <a:ea typeface="+mn-lt"/>
              <a:cs typeface="+mn-lt"/>
            </a:endParaRPr>
          </a:p>
          <a:p>
            <a:pPr marL="0" indent="0">
              <a:buNone/>
            </a:pPr>
            <a:r>
              <a:rPr lang="en-US" sz="1100" dirty="0">
                <a:ea typeface="+mn-lt"/>
                <a:cs typeface="+mn-lt"/>
              </a:rPr>
              <a:t>Jochems, S. H. J., Van Osch, F. H. M., Bryan, R. T., Wesselius, A., van Schooten, F. J., Cheng, K. K., &amp; Zeegers, M. P. (2018). </a:t>
            </a:r>
          </a:p>
          <a:p>
            <a:pPr marL="0" indent="0">
              <a:buNone/>
            </a:pPr>
            <a:r>
              <a:rPr lang="en-US" sz="1100" dirty="0">
                <a:ea typeface="+mn-lt"/>
                <a:cs typeface="+mn-lt"/>
              </a:rPr>
              <a:t>     Impact of dietary patterns and the main food groups on mortality and recurrence in cancer survivors: a systematic review of </a:t>
            </a:r>
          </a:p>
          <a:p>
            <a:pPr marL="0" indent="0">
              <a:buNone/>
            </a:pPr>
            <a:r>
              <a:rPr lang="en-US" sz="1100" dirty="0">
                <a:ea typeface="+mn-lt"/>
                <a:cs typeface="+mn-lt"/>
              </a:rPr>
              <a:t>     current epidemiological literature. </a:t>
            </a:r>
            <a:r>
              <a:rPr lang="nl-NL" sz="1100" i="1" dirty="0">
                <a:ea typeface="+mn-lt"/>
                <a:cs typeface="+mn-lt"/>
              </a:rPr>
              <a:t>BMJ Open 8</a:t>
            </a:r>
            <a:r>
              <a:rPr lang="nl-NL" sz="1100" dirty="0">
                <a:ea typeface="+mn-lt"/>
                <a:cs typeface="+mn-lt"/>
              </a:rPr>
              <a:t>(2), e014530. </a:t>
            </a:r>
            <a:r>
              <a:rPr lang="nl-NL" sz="1100" dirty="0" err="1">
                <a:ea typeface="+mn-lt"/>
                <a:cs typeface="+mn-lt"/>
              </a:rPr>
              <a:t>doi</a:t>
            </a:r>
            <a:r>
              <a:rPr lang="nl-NL" sz="1100" dirty="0">
                <a:ea typeface="+mn-lt"/>
                <a:cs typeface="+mn-lt"/>
              </a:rPr>
              <a:t>: 10.1136/bmjopen-2016-014530</a:t>
            </a:r>
          </a:p>
          <a:p>
            <a:pPr marL="0" indent="0">
              <a:buNone/>
            </a:pPr>
            <a:r>
              <a:rPr lang="nl-NL" sz="1100" dirty="0" err="1">
                <a:ea typeface="+mn-lt"/>
                <a:cs typeface="+mn-lt"/>
              </a:rPr>
              <a:t>Kosko</a:t>
            </a:r>
            <a:r>
              <a:rPr lang="nl-NL" sz="1100" dirty="0">
                <a:ea typeface="+mn-lt"/>
                <a:cs typeface="+mn-lt"/>
              </a:rPr>
              <a:t>, K. (2016). </a:t>
            </a:r>
            <a:r>
              <a:rPr lang="en-US" sz="1100" i="1" dirty="0">
                <a:ea typeface="+mn-lt"/>
                <a:cs typeface="+mn-lt"/>
              </a:rPr>
              <a:t>Expert shares tips for talking sexual health with cancer survivors.</a:t>
            </a:r>
            <a:r>
              <a:rPr lang="en-US" sz="1100" dirty="0">
                <a:ea typeface="+mn-lt"/>
                <a:cs typeface="+mn-lt"/>
              </a:rPr>
              <a:t> Oncology Nursing News. Retrieved from: </a:t>
            </a:r>
          </a:p>
          <a:p>
            <a:pPr marL="0" indent="0">
              <a:buNone/>
            </a:pPr>
            <a:r>
              <a:rPr lang="en-US" sz="1100" dirty="0">
                <a:ea typeface="+mn-lt"/>
                <a:cs typeface="+mn-lt"/>
              </a:rPr>
              <a:t>     </a:t>
            </a:r>
            <a:r>
              <a:rPr lang="en-US" sz="1100" dirty="0">
                <a:ea typeface="+mn-lt"/>
                <a:cs typeface="+mn-lt"/>
                <a:hlinkClick r:id="rId3"/>
              </a:rPr>
              <a:t>https://www.oncnursingnews.com/view/expert-shares-tips-for-talking-sexual-health-with-cancer-survivors</a:t>
            </a:r>
            <a:endParaRPr lang="en-US" sz="1100" dirty="0">
              <a:ea typeface="+mn-lt"/>
              <a:cs typeface="+mn-lt"/>
            </a:endParaRPr>
          </a:p>
          <a:p>
            <a:pPr marL="0" indent="0">
              <a:lnSpc>
                <a:spcPct val="120000"/>
              </a:lnSpc>
              <a:buNone/>
            </a:pPr>
            <a:endParaRPr lang="en-US" sz="1100" dirty="0">
              <a:cs typeface="Arial"/>
            </a:endParaRPr>
          </a:p>
        </p:txBody>
      </p:sp>
    </p:spTree>
    <p:extLst>
      <p:ext uri="{BB962C8B-B14F-4D97-AF65-F5344CB8AC3E}">
        <p14:creationId xmlns:p14="http://schemas.microsoft.com/office/powerpoint/2010/main" val="2866130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References</a:t>
            </a:r>
            <a:endParaRPr lang="en-US" dirty="0"/>
          </a:p>
        </p:txBody>
      </p:sp>
      <p:sp>
        <p:nvSpPr>
          <p:cNvPr id="3" name="Content Placeholder 2"/>
          <p:cNvSpPr>
            <a:spLocks noGrp="1"/>
          </p:cNvSpPr>
          <p:nvPr>
            <p:ph idx="1"/>
          </p:nvPr>
        </p:nvSpPr>
        <p:spPr>
          <a:xfrm>
            <a:off x="457200" y="1371600"/>
            <a:ext cx="8229600" cy="5181600"/>
          </a:xfrm>
        </p:spPr>
        <p:txBody>
          <a:bodyPr vert="horz" wrap="square" lIns="91440" tIns="45720" rIns="91440" bIns="45720" numCol="1" anchor="t" anchorCtr="0" compatLnSpc="1">
            <a:prstTxWarp prst="textNoShape">
              <a:avLst/>
            </a:prstTxWarp>
            <a:noAutofit/>
          </a:bodyPr>
          <a:lstStyle/>
          <a:p>
            <a:pPr marL="0" indent="0">
              <a:buNone/>
            </a:pPr>
            <a:r>
              <a:rPr lang="de-DE" sz="1100" dirty="0">
                <a:ea typeface="+mn-lt"/>
                <a:cs typeface="+mn-lt"/>
              </a:rPr>
              <a:t>McTiernan, A., Friedenreich, C. M., Katzmarzyk, P.T., Powell, K. E., Macko, R., Buchner, D., Pescatello, L. S., Bloodgood, B., </a:t>
            </a:r>
          </a:p>
          <a:p>
            <a:pPr marL="0" indent="0">
              <a:buNone/>
            </a:pPr>
            <a:r>
              <a:rPr lang="de-DE" sz="1100" dirty="0">
                <a:ea typeface="+mn-lt"/>
                <a:cs typeface="+mn-lt"/>
              </a:rPr>
              <a:t>     Tennant, B., Vaux-Bjerke, A., George, S. M., Troiano, R. P., &amp; Piercy, K. L. (2019). </a:t>
            </a:r>
            <a:r>
              <a:rPr lang="en-US" sz="1100" dirty="0">
                <a:ea typeface="+mn-lt"/>
                <a:cs typeface="+mn-lt"/>
              </a:rPr>
              <a:t>Physical activity in cancer prevention and </a:t>
            </a:r>
          </a:p>
          <a:p>
            <a:pPr marL="0" indent="0">
              <a:buNone/>
            </a:pPr>
            <a:r>
              <a:rPr lang="en-US" sz="1100" dirty="0">
                <a:ea typeface="+mn-lt"/>
                <a:cs typeface="+mn-lt"/>
              </a:rPr>
              <a:t>     survival: A systematic review. </a:t>
            </a:r>
            <a:r>
              <a:rPr lang="en-US" sz="1100" i="1" dirty="0">
                <a:ea typeface="+mn-lt"/>
                <a:cs typeface="+mn-lt"/>
              </a:rPr>
              <a:t>Medicine and Science in Sports and Exercise 51</a:t>
            </a:r>
            <a:r>
              <a:rPr lang="en-US" sz="1100" dirty="0">
                <a:ea typeface="+mn-lt"/>
                <a:cs typeface="+mn-lt"/>
              </a:rPr>
              <a:t>(6): 1252–1261. doi: </a:t>
            </a:r>
          </a:p>
          <a:p>
            <a:pPr marL="0" indent="0">
              <a:buNone/>
            </a:pPr>
            <a:r>
              <a:rPr lang="en-US" sz="1100" dirty="0">
                <a:ea typeface="+mn-lt"/>
                <a:cs typeface="+mn-lt"/>
              </a:rPr>
              <a:t>     10.1249/MSS.0000000000001937</a:t>
            </a:r>
          </a:p>
          <a:p>
            <a:pPr marL="0" indent="0">
              <a:buNone/>
            </a:pPr>
            <a:r>
              <a:rPr lang="en-US" sz="1100" dirty="0">
                <a:cs typeface="Arial"/>
              </a:rPr>
              <a:t>Mehta, R., Sharma, K., Potters, L., Wernicke, A. G., &amp; Parashar, B. (2019). Evidence for the role of mindfulness in cancer: </a:t>
            </a:r>
          </a:p>
          <a:p>
            <a:pPr marL="0" indent="0">
              <a:buNone/>
            </a:pPr>
            <a:r>
              <a:rPr lang="en-US" sz="1100" dirty="0">
                <a:cs typeface="Arial"/>
              </a:rPr>
              <a:t>     Benefits and techniques. </a:t>
            </a:r>
            <a:r>
              <a:rPr lang="en-US" sz="1100" i="1" dirty="0">
                <a:cs typeface="Arial"/>
              </a:rPr>
              <a:t>Cureus, 11</a:t>
            </a:r>
            <a:r>
              <a:rPr lang="en-US" sz="1100" dirty="0">
                <a:cs typeface="Arial"/>
              </a:rPr>
              <a:t>(5), e4629. https://doi.org/10.7759/cureus.4629</a:t>
            </a:r>
          </a:p>
          <a:p>
            <a:pPr marL="0" indent="0">
              <a:buNone/>
            </a:pPr>
            <a:r>
              <a:rPr lang="en-US" sz="1100" dirty="0">
                <a:ea typeface="+mn-lt"/>
                <a:cs typeface="+mn-lt"/>
              </a:rPr>
              <a:t>Mentella, M. C., Scaldaferri, F., Ricci, C., Gasbarrini, A., &amp; Miggiano, G. A. D. (2019) Cancer and mediterranean diet: A review. </a:t>
            </a:r>
          </a:p>
          <a:p>
            <a:pPr marL="0" indent="0">
              <a:buNone/>
            </a:pPr>
            <a:r>
              <a:rPr lang="en-US" sz="1100" i="1" dirty="0">
                <a:ea typeface="+mn-lt"/>
                <a:cs typeface="+mn-lt"/>
              </a:rPr>
              <a:t>     Nutrients, 11</a:t>
            </a:r>
            <a:r>
              <a:rPr lang="en-US" sz="1100" dirty="0">
                <a:ea typeface="+mn-lt"/>
                <a:cs typeface="+mn-lt"/>
              </a:rPr>
              <a:t>(9), 2059. doi: https://dx.doi.org/10.3390%2Fnu11092059.</a:t>
            </a:r>
          </a:p>
          <a:p>
            <a:pPr marL="0" indent="0">
              <a:buNone/>
            </a:pPr>
            <a:r>
              <a:rPr lang="en-US" sz="1100" dirty="0">
                <a:ea typeface="+mn-lt"/>
                <a:cs typeface="+mn-lt"/>
              </a:rPr>
              <a:t>Meyerhardt, J. A., Niedzwiecki, D., &amp; Hollis, D. (2007). Association of dietary patterns with cancer recurrence and survival </a:t>
            </a:r>
          </a:p>
          <a:p>
            <a:pPr marL="0" indent="0">
              <a:buNone/>
            </a:pPr>
            <a:r>
              <a:rPr lang="en-US" sz="1100" dirty="0">
                <a:ea typeface="+mn-lt"/>
                <a:cs typeface="+mn-lt"/>
              </a:rPr>
              <a:t>     in patients with stage III colon cancer. </a:t>
            </a:r>
            <a:r>
              <a:rPr lang="en-US" sz="1100" i="1" dirty="0">
                <a:ea typeface="+mn-lt"/>
                <a:cs typeface="+mn-lt"/>
              </a:rPr>
              <a:t>The Journal of the American Medical Association, 298</a:t>
            </a:r>
            <a:r>
              <a:rPr lang="en-US" sz="1100" dirty="0">
                <a:ea typeface="+mn-lt"/>
                <a:cs typeface="+mn-lt"/>
              </a:rPr>
              <a:t>(7), 754-</a:t>
            </a:r>
          </a:p>
          <a:p>
            <a:pPr marL="0" indent="0">
              <a:buNone/>
            </a:pPr>
            <a:r>
              <a:rPr lang="en-US" sz="1100" dirty="0">
                <a:ea typeface="+mn-lt"/>
                <a:cs typeface="+mn-lt"/>
              </a:rPr>
              <a:t>     764. doi: 10.1001/jama.298.7.754. </a:t>
            </a:r>
          </a:p>
          <a:p>
            <a:pPr marL="0" indent="0">
              <a:buNone/>
            </a:pPr>
            <a:r>
              <a:rPr lang="en-US" sz="1100" dirty="0">
                <a:ea typeface="+mn-lt"/>
                <a:cs typeface="+mn-lt"/>
              </a:rPr>
              <a:t>Molina-Montes E., Salamanca-Fernández E., Garcia-Villanova B., Sánchez M. J. (2020). </a:t>
            </a:r>
            <a:r>
              <a:rPr lang="fr-FR" sz="1100" i="1" dirty="0">
                <a:ea typeface="+mn-lt"/>
                <a:cs typeface="+mn-lt"/>
              </a:rPr>
              <a:t>Nutrients 12</a:t>
            </a:r>
            <a:r>
              <a:rPr lang="fr-FR" sz="1100" dirty="0">
                <a:ea typeface="+mn-lt"/>
                <a:cs typeface="+mn-lt"/>
              </a:rPr>
              <a:t>(7), </a:t>
            </a:r>
          </a:p>
          <a:p>
            <a:pPr marL="0" indent="0">
              <a:buNone/>
            </a:pPr>
            <a:r>
              <a:rPr lang="fr-FR" sz="1100" dirty="0">
                <a:ea typeface="+mn-lt"/>
                <a:cs typeface="+mn-lt"/>
              </a:rPr>
              <a:t>     2010 doi: https://doi.org/10.3390/nu12072010</a:t>
            </a:r>
            <a:endParaRPr lang="en-US" sz="1100" dirty="0">
              <a:ea typeface="+mn-lt"/>
              <a:cs typeface="+mn-lt"/>
            </a:endParaRPr>
          </a:p>
          <a:p>
            <a:pPr marL="0" indent="0">
              <a:buNone/>
            </a:pPr>
            <a:r>
              <a:rPr lang="en-US" sz="1100" dirty="0">
                <a:ea typeface="+mn-lt"/>
                <a:cs typeface="+mn-lt"/>
              </a:rPr>
              <a:t>Morales-Oyarvide, V., Yuan, C., Babic, A., Zhang, S., Niedzwiecki, D., Brand-Miller, J. C., Sampson-Kent, L., Ye, X., Li, Y., Saltz, </a:t>
            </a:r>
          </a:p>
          <a:p>
            <a:pPr marL="0" indent="0">
              <a:buNone/>
            </a:pPr>
            <a:r>
              <a:rPr lang="en-US" sz="1100" dirty="0">
                <a:ea typeface="+mn-lt"/>
                <a:cs typeface="+mn-lt"/>
              </a:rPr>
              <a:t>     L. B., Mayer, R. J., Mowat, R. B., Whittom, R., Hantel, A., Benson, A., Atienza, D., Messino, M., Kindler, H., Venook, A., … &amp; </a:t>
            </a:r>
          </a:p>
          <a:p>
            <a:pPr marL="0" indent="0">
              <a:buNone/>
            </a:pPr>
            <a:r>
              <a:rPr lang="en-US" sz="1100" dirty="0">
                <a:ea typeface="+mn-lt"/>
                <a:cs typeface="+mn-lt"/>
              </a:rPr>
              <a:t>     Ng, K. (2019). Dietary insulin load and cancer recurrence and survival in patients with stage III colon cancer: Findings from </a:t>
            </a:r>
          </a:p>
          <a:p>
            <a:pPr marL="0" indent="0">
              <a:buNone/>
            </a:pPr>
            <a:r>
              <a:rPr lang="en-US" sz="1100" dirty="0">
                <a:ea typeface="+mn-lt"/>
                <a:cs typeface="+mn-lt"/>
              </a:rPr>
              <a:t>     CALGB 89803 (Alliance). </a:t>
            </a:r>
            <a:r>
              <a:rPr lang="en-US" sz="1100" i="1" dirty="0">
                <a:ea typeface="+mn-lt"/>
                <a:cs typeface="+mn-lt"/>
              </a:rPr>
              <a:t>Journal of the National Cancer Institute 111</a:t>
            </a:r>
            <a:r>
              <a:rPr lang="en-US" sz="1100" dirty="0">
                <a:ea typeface="+mn-lt"/>
                <a:cs typeface="+mn-lt"/>
              </a:rPr>
              <a:t>(2), 170–179, </a:t>
            </a:r>
            <a:r>
              <a:rPr lang="en-US" sz="1100" dirty="0">
                <a:ea typeface="+mn-lt"/>
                <a:cs typeface="+mn-lt"/>
                <a:hlinkClick r:id="rId2"/>
              </a:rPr>
              <a:t>https://doi.org/10.1093/jnci/djy098</a:t>
            </a:r>
            <a:endParaRPr lang="en-US" sz="1100" dirty="0">
              <a:ea typeface="+mn-lt"/>
              <a:cs typeface="+mn-lt"/>
            </a:endParaRPr>
          </a:p>
          <a:p>
            <a:pPr marL="0" indent="0">
              <a:buNone/>
            </a:pPr>
            <a:r>
              <a:rPr lang="en-US" sz="1100" dirty="0">
                <a:ea typeface="+mn-lt"/>
                <a:cs typeface="+mn-lt"/>
              </a:rPr>
              <a:t>Murphy, M. J., Newby, J. M., Butow, P., Loughnan, S. A., Joubert, A. E., Kirsten, L., Allison, K., Shaw, J., Shepherd, H. L., Smith, </a:t>
            </a:r>
          </a:p>
          <a:p>
            <a:pPr marL="0" indent="0">
              <a:buNone/>
            </a:pPr>
            <a:r>
              <a:rPr lang="en-US" sz="1100" dirty="0">
                <a:ea typeface="+mn-lt"/>
                <a:cs typeface="+mn-lt"/>
              </a:rPr>
              <a:t>     J., &amp; Andrews, G. (2020). Randomised controlled trial of internet-delivered cognitive behaviour therapy for clinical depression </a:t>
            </a:r>
          </a:p>
          <a:p>
            <a:pPr marL="0" indent="0">
              <a:buNone/>
            </a:pPr>
            <a:r>
              <a:rPr lang="en-US" sz="1100" dirty="0">
                <a:ea typeface="+mn-lt"/>
                <a:cs typeface="+mn-lt"/>
              </a:rPr>
              <a:t>     and/or anxiety in cancer survivors (iCanADAPT Early). </a:t>
            </a:r>
            <a:r>
              <a:rPr lang="en-US" sz="1100" i="1" dirty="0">
                <a:ea typeface="+mn-lt"/>
                <a:cs typeface="+mn-lt"/>
              </a:rPr>
              <a:t>Psycho-oncology, 29</a:t>
            </a:r>
            <a:r>
              <a:rPr lang="en-US" sz="1100" dirty="0">
                <a:ea typeface="+mn-lt"/>
                <a:cs typeface="+mn-lt"/>
              </a:rPr>
              <a:t>(1), 76–85. https://doi.org/10.1002/pon.5267</a:t>
            </a:r>
          </a:p>
        </p:txBody>
      </p:sp>
    </p:spTree>
    <p:extLst>
      <p:ext uri="{BB962C8B-B14F-4D97-AF65-F5344CB8AC3E}">
        <p14:creationId xmlns:p14="http://schemas.microsoft.com/office/powerpoint/2010/main" val="40549260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4D5D-2E0E-4529-9B16-794AEEBC748F}"/>
              </a:ext>
            </a:extLst>
          </p:cNvPr>
          <p:cNvSpPr>
            <a:spLocks noGrp="1"/>
          </p:cNvSpPr>
          <p:nvPr>
            <p:ph type="title"/>
          </p:nvPr>
        </p:nvSpPr>
        <p:spPr/>
        <p:txBody>
          <a:bodyPr/>
          <a:lstStyle/>
          <a:p>
            <a:r>
              <a:rPr lang="en-US" dirty="0">
                <a:latin typeface="Arial"/>
                <a:cs typeface="Arial"/>
              </a:rPr>
              <a:t>References</a:t>
            </a:r>
            <a:endParaRPr lang="en-US" dirty="0"/>
          </a:p>
        </p:txBody>
      </p:sp>
      <p:sp>
        <p:nvSpPr>
          <p:cNvPr id="3" name="Content Placeholder 2">
            <a:extLst>
              <a:ext uri="{FF2B5EF4-FFF2-40B4-BE49-F238E27FC236}">
                <a16:creationId xmlns:a16="http://schemas.microsoft.com/office/drawing/2014/main" id="{261F1C35-1532-4552-AA6B-A046F4801374}"/>
              </a:ext>
            </a:extLst>
          </p:cNvPr>
          <p:cNvSpPr>
            <a:spLocks noGrp="1"/>
          </p:cNvSpPr>
          <p:nvPr>
            <p:ph idx="1"/>
          </p:nvPr>
        </p:nvSpPr>
        <p:spPr>
          <a:xfrm>
            <a:off x="457200" y="1447800"/>
            <a:ext cx="8229600" cy="4953000"/>
          </a:xfrm>
        </p:spPr>
        <p:txBody>
          <a:bodyPr vert="horz" wrap="square" lIns="91440" tIns="45720" rIns="91440" bIns="45720" numCol="1" anchor="t" anchorCtr="0" compatLnSpc="1">
            <a:prstTxWarp prst="textNoShape">
              <a:avLst/>
            </a:prstTxWarp>
            <a:noAutofit/>
          </a:bodyPr>
          <a:lstStyle/>
          <a:p>
            <a:pPr marL="0" indent="0">
              <a:buNone/>
            </a:pPr>
            <a:r>
              <a:rPr lang="en-US" sz="1100" dirty="0">
                <a:ea typeface="+mn-lt"/>
                <a:cs typeface="+mn-lt"/>
              </a:rPr>
              <a:t>National Comprehensive Cancer Network. (n.d.) </a:t>
            </a:r>
            <a:r>
              <a:rPr lang="en-US" sz="1100" i="1" dirty="0">
                <a:ea typeface="+mn-lt"/>
                <a:cs typeface="+mn-lt"/>
              </a:rPr>
              <a:t>Exercise during cancer treatment</a:t>
            </a:r>
            <a:r>
              <a:rPr lang="en-US" sz="1100" dirty="0">
                <a:ea typeface="+mn-lt"/>
                <a:cs typeface="+mn-lt"/>
              </a:rPr>
              <a:t>. Retrieved </a:t>
            </a:r>
          </a:p>
          <a:p>
            <a:pPr marL="0" indent="0">
              <a:buNone/>
            </a:pPr>
            <a:r>
              <a:rPr lang="en-US" sz="1100" dirty="0">
                <a:ea typeface="+mn-lt"/>
                <a:cs typeface="+mn-lt"/>
              </a:rPr>
              <a:t>     from </a:t>
            </a:r>
            <a:r>
              <a:rPr lang="en-US" sz="1100" u="sng" dirty="0">
                <a:ea typeface="+mn-lt"/>
                <a:cs typeface="+mn-lt"/>
                <a:hlinkClick r:id="rId3"/>
              </a:rPr>
              <a:t>https://www.nccn.org/patients/resources/life_with_cancer/exercise.aspx</a:t>
            </a:r>
            <a:r>
              <a:rPr lang="en-US" sz="1100" dirty="0">
                <a:ea typeface="+mn-lt"/>
                <a:cs typeface="+mn-lt"/>
              </a:rPr>
              <a:t>. </a:t>
            </a:r>
          </a:p>
          <a:p>
            <a:pPr marL="0" indent="0">
              <a:buNone/>
            </a:pPr>
            <a:r>
              <a:rPr lang="en-US" sz="1100" dirty="0">
                <a:ea typeface="+mn-lt"/>
                <a:cs typeface="+mn-lt"/>
              </a:rPr>
              <a:t>National Comprehensive Cancer Network. (n.d). </a:t>
            </a:r>
            <a:r>
              <a:rPr lang="en-US" sz="1100" i="1" dirty="0">
                <a:ea typeface="+mn-lt"/>
                <a:cs typeface="+mn-lt"/>
              </a:rPr>
              <a:t>Nutrition for cancer survivors</a:t>
            </a:r>
            <a:r>
              <a:rPr lang="en-US" sz="1100" dirty="0">
                <a:ea typeface="+mn-lt"/>
                <a:cs typeface="+mn-lt"/>
              </a:rPr>
              <a:t>. Retrieved  </a:t>
            </a:r>
          </a:p>
          <a:p>
            <a:pPr marL="0" indent="0">
              <a:buNone/>
            </a:pPr>
            <a:r>
              <a:rPr lang="en-US" sz="1100" dirty="0">
                <a:ea typeface="+mn-lt"/>
                <a:cs typeface="+mn-lt"/>
              </a:rPr>
              <a:t>     from </a:t>
            </a:r>
            <a:r>
              <a:rPr lang="en-US" sz="1100" dirty="0">
                <a:ea typeface="+mn-lt"/>
                <a:cs typeface="+mn-lt"/>
                <a:hlinkClick r:id="rId4"/>
              </a:rPr>
              <a:t>https://www.nccn.org/patient/resources/life_after_cancer/nutrition.aspx#:~:text=Nevertheless%2C%20there%20is%20</a:t>
            </a:r>
            <a:endParaRPr lang="en-US" sz="1100" dirty="0">
              <a:ea typeface="+mn-lt"/>
              <a:cs typeface="+mn-lt"/>
            </a:endParaRPr>
          </a:p>
          <a:p>
            <a:pPr marL="0" indent="0">
              <a:buNone/>
            </a:pPr>
            <a:r>
              <a:rPr lang="en-US" sz="1100" dirty="0">
                <a:ea typeface="+mn-lt"/>
                <a:cs typeface="+mn-lt"/>
              </a:rPr>
              <a:t>     </a:t>
            </a:r>
            <a:r>
              <a:rPr lang="en-US" sz="1100" dirty="0">
                <a:ea typeface="+mn-lt"/>
                <a:cs typeface="+mn-lt"/>
                <a:hlinkClick r:id="rId5"/>
              </a:rPr>
              <a:t>strong%20evidence,breast%2C%20colon%20and%20stomach%20cancers</a:t>
            </a:r>
            <a:r>
              <a:rPr lang="en-US" sz="1100" dirty="0">
                <a:ea typeface="+mn-lt"/>
                <a:cs typeface="+mn-lt"/>
              </a:rPr>
              <a:t>. </a:t>
            </a:r>
          </a:p>
          <a:p>
            <a:pPr marL="0" indent="0">
              <a:buNone/>
            </a:pPr>
            <a:r>
              <a:rPr lang="en-US" sz="1100" dirty="0">
                <a:ea typeface="+mn-lt"/>
                <a:cs typeface="+mn-lt"/>
              </a:rPr>
              <a:t>National Cancer Institute. (2019). </a:t>
            </a:r>
            <a:r>
              <a:rPr lang="en-US" sz="1100" i="1" dirty="0">
                <a:ea typeface="+mn-lt"/>
                <a:cs typeface="+mn-lt"/>
              </a:rPr>
              <a:t>Adjustment to cancer: Anxiety and distress (PDQ®)–Patient version</a:t>
            </a:r>
            <a:r>
              <a:rPr lang="en-US" sz="1100" dirty="0">
                <a:ea typeface="+mn-lt"/>
                <a:cs typeface="+mn-lt"/>
              </a:rPr>
              <a:t>. Retrieved from: </a:t>
            </a:r>
          </a:p>
          <a:p>
            <a:pPr marL="0" indent="0">
              <a:buNone/>
            </a:pPr>
            <a:r>
              <a:rPr lang="en-US" sz="1100" dirty="0">
                <a:ea typeface="+mn-lt"/>
                <a:cs typeface="+mn-lt"/>
              </a:rPr>
              <a:t>     </a:t>
            </a:r>
            <a:r>
              <a:rPr lang="en-US" sz="1100" dirty="0">
                <a:ea typeface="+mn-lt"/>
                <a:cs typeface="+mn-lt"/>
                <a:hlinkClick r:id="rId6"/>
              </a:rPr>
              <a:t>https://www.cancer.gov/about-cancer/coping/feelings/anxiety-distress-pdq</a:t>
            </a:r>
            <a:endParaRPr lang="en-US" sz="1100" dirty="0">
              <a:ea typeface="+mn-lt"/>
              <a:cs typeface="+mn-lt"/>
            </a:endParaRPr>
          </a:p>
          <a:p>
            <a:pPr marL="0" indent="0">
              <a:buNone/>
            </a:pPr>
            <a:r>
              <a:rPr lang="en-US" sz="1100" dirty="0">
                <a:ea typeface="+mn-lt"/>
                <a:cs typeface="+mn-lt"/>
              </a:rPr>
              <a:t>National Cancer Institute. (2018). </a:t>
            </a:r>
            <a:r>
              <a:rPr lang="en-US" sz="1100" i="1" dirty="0">
                <a:ea typeface="+mn-lt"/>
                <a:cs typeface="+mn-lt"/>
              </a:rPr>
              <a:t>Alcohol and cancer risk</a:t>
            </a:r>
            <a:r>
              <a:rPr lang="en-US" sz="1100" dirty="0">
                <a:ea typeface="+mn-lt"/>
                <a:cs typeface="+mn-lt"/>
              </a:rPr>
              <a:t>. Retrieved from: </a:t>
            </a:r>
            <a:r>
              <a:rPr lang="en-US" sz="1100" dirty="0">
                <a:ea typeface="+mn-lt"/>
                <a:cs typeface="+mn-lt"/>
                <a:hlinkClick r:id="rId7"/>
              </a:rPr>
              <a:t>https://www.cancer.gov/about-cancer/causes-</a:t>
            </a:r>
            <a:endParaRPr lang="en-US" sz="1100" dirty="0">
              <a:ea typeface="+mn-lt"/>
              <a:cs typeface="+mn-lt"/>
            </a:endParaRPr>
          </a:p>
          <a:p>
            <a:pPr marL="0" indent="0">
              <a:buNone/>
            </a:pPr>
            <a:r>
              <a:rPr lang="en-US" sz="1100" dirty="0">
                <a:ea typeface="+mn-lt"/>
                <a:cs typeface="+mn-lt"/>
              </a:rPr>
              <a:t>     </a:t>
            </a:r>
            <a:r>
              <a:rPr lang="en-US" sz="1100" dirty="0">
                <a:ea typeface="+mn-lt"/>
                <a:cs typeface="+mn-lt"/>
                <a:hlinkClick r:id="rId7"/>
              </a:rPr>
              <a:t>prevention/risk/alcohol/alcohol-fact-sheet#how-does-the-combination-of-alcohol-and-tobacco-affect-cancer-risk </a:t>
            </a:r>
            <a:endParaRPr lang="en-US" sz="1100" dirty="0">
              <a:ea typeface="+mn-lt"/>
              <a:cs typeface="+mn-lt"/>
            </a:endParaRPr>
          </a:p>
          <a:p>
            <a:pPr marL="0" indent="0">
              <a:buNone/>
            </a:pPr>
            <a:r>
              <a:rPr lang="en-US" sz="1100" dirty="0">
                <a:ea typeface="+mn-lt"/>
                <a:cs typeface="+mn-lt"/>
              </a:rPr>
              <a:t>National Cancer Institute. (2018). </a:t>
            </a:r>
            <a:r>
              <a:rPr lang="en-US" sz="1100" i="1" dirty="0">
                <a:ea typeface="+mn-lt"/>
                <a:cs typeface="+mn-lt"/>
              </a:rPr>
              <a:t>Cancer trends report</a:t>
            </a:r>
            <a:r>
              <a:rPr lang="en-US" sz="1100" dirty="0">
                <a:ea typeface="+mn-lt"/>
                <a:cs typeface="+mn-lt"/>
              </a:rPr>
              <a:t>. Retrieved from: </a:t>
            </a:r>
            <a:r>
              <a:rPr lang="en-US" sz="1100" dirty="0">
                <a:ea typeface="+mn-lt"/>
                <a:cs typeface="+mn-lt"/>
                <a:hlinkClick r:id="rId8"/>
              </a:rPr>
              <a:t>https://progressreport.cancer.gov/after/physical_activity</a:t>
            </a:r>
            <a:endParaRPr lang="en-US" sz="1100" dirty="0">
              <a:ea typeface="+mn-lt"/>
              <a:cs typeface="+mn-lt"/>
            </a:endParaRPr>
          </a:p>
          <a:p>
            <a:pPr marL="0" indent="0">
              <a:buNone/>
            </a:pPr>
            <a:r>
              <a:rPr lang="en-US" sz="1100" dirty="0">
                <a:ea typeface="+mn-lt"/>
                <a:cs typeface="+mn-lt"/>
              </a:rPr>
              <a:t>National Cancer Institute. (2015). </a:t>
            </a:r>
            <a:r>
              <a:rPr lang="en-US" sz="1100" i="1" dirty="0">
                <a:ea typeface="+mn-lt"/>
                <a:cs typeface="+mn-lt"/>
              </a:rPr>
              <a:t>Risk factors for cancer</a:t>
            </a:r>
            <a:r>
              <a:rPr lang="en-US" sz="1100" dirty="0">
                <a:ea typeface="+mn-lt"/>
                <a:cs typeface="+mn-lt"/>
              </a:rPr>
              <a:t>. Retrieved from </a:t>
            </a:r>
          </a:p>
          <a:p>
            <a:pPr marL="0" indent="0">
              <a:buNone/>
            </a:pPr>
            <a:r>
              <a:rPr lang="en-US" sz="1100" dirty="0">
                <a:ea typeface="+mn-lt"/>
                <a:cs typeface="+mn-lt"/>
              </a:rPr>
              <a:t>     </a:t>
            </a:r>
            <a:r>
              <a:rPr lang="en-US" sz="1100" dirty="0">
                <a:ea typeface="+mn-lt"/>
                <a:cs typeface="+mn-lt"/>
                <a:hlinkClick r:id="rId9"/>
              </a:rPr>
              <a:t>https://www.cancer.gov/about-cancer/causes-prevention/risk</a:t>
            </a:r>
            <a:r>
              <a:rPr lang="en-US" sz="1100" dirty="0">
                <a:ea typeface="+mn-lt"/>
                <a:cs typeface="+mn-lt"/>
              </a:rPr>
              <a:t>. </a:t>
            </a:r>
          </a:p>
          <a:p>
            <a:pPr marL="0" indent="0">
              <a:buNone/>
            </a:pPr>
            <a:r>
              <a:rPr lang="en-US" sz="1100" dirty="0">
                <a:ea typeface="+mn-lt"/>
                <a:cs typeface="+mn-lt"/>
              </a:rPr>
              <a:t>National Cancer Institute. (n.d.). </a:t>
            </a:r>
            <a:r>
              <a:rPr lang="en-US" sz="1100" i="1" dirty="0">
                <a:ea typeface="+mn-lt"/>
                <a:cs typeface="+mn-lt"/>
              </a:rPr>
              <a:t>Anemia and cancer treatment</a:t>
            </a:r>
            <a:r>
              <a:rPr lang="en-US" sz="1100" dirty="0">
                <a:ea typeface="+mn-lt"/>
                <a:cs typeface="+mn-lt"/>
              </a:rPr>
              <a:t>. Retrieved at </a:t>
            </a:r>
          </a:p>
          <a:p>
            <a:pPr marL="0" indent="0">
              <a:buNone/>
            </a:pPr>
            <a:r>
              <a:rPr lang="en-US" sz="1100" dirty="0">
                <a:ea typeface="+mn-lt"/>
                <a:cs typeface="+mn-lt"/>
              </a:rPr>
              <a:t>     </a:t>
            </a:r>
            <a:r>
              <a:rPr lang="en-US" sz="1100" dirty="0">
                <a:ea typeface="+mn-lt"/>
                <a:cs typeface="+mn-lt"/>
                <a:hlinkClick r:id="rId10"/>
              </a:rPr>
              <a:t>https://www.cancer.gov/about-cancer/treatment/side-effects/anemia</a:t>
            </a:r>
            <a:r>
              <a:rPr lang="en-US" sz="1100" dirty="0">
                <a:ea typeface="+mn-lt"/>
                <a:cs typeface="+mn-lt"/>
              </a:rPr>
              <a:t> </a:t>
            </a:r>
          </a:p>
          <a:p>
            <a:pPr marL="0" indent="0">
              <a:buNone/>
            </a:pPr>
            <a:r>
              <a:rPr lang="en-US" sz="1100" dirty="0">
                <a:ea typeface="+mn-lt"/>
                <a:cs typeface="+mn-lt"/>
              </a:rPr>
              <a:t>National Cancer Institute. (2020). </a:t>
            </a:r>
            <a:r>
              <a:rPr lang="en-US" sz="1100" i="1" dirty="0">
                <a:ea typeface="+mn-lt"/>
                <a:cs typeface="+mn-lt"/>
              </a:rPr>
              <a:t>Sunlight</a:t>
            </a:r>
            <a:r>
              <a:rPr lang="en-US" sz="1100" dirty="0">
                <a:ea typeface="+mn-lt"/>
                <a:cs typeface="+mn-lt"/>
              </a:rPr>
              <a:t>. Retrieved from </a:t>
            </a:r>
            <a:r>
              <a:rPr lang="en-US" sz="1100" u="sng" dirty="0">
                <a:ea typeface="+mn-lt"/>
                <a:cs typeface="+mn-lt"/>
                <a:hlinkClick r:id="rId11"/>
              </a:rPr>
              <a:t>https://www.cancer.gov/about-cancer/causes-prevention/risk/sunlight</a:t>
            </a:r>
            <a:r>
              <a:rPr lang="en-US" sz="1100" dirty="0">
                <a:ea typeface="+mn-lt"/>
                <a:cs typeface="+mn-lt"/>
              </a:rPr>
              <a:t>. </a:t>
            </a:r>
          </a:p>
          <a:p>
            <a:pPr marL="0" indent="0">
              <a:buNone/>
            </a:pPr>
            <a:r>
              <a:rPr lang="en-US" sz="1100" dirty="0">
                <a:ea typeface="+mn-lt"/>
                <a:cs typeface="+mn-lt"/>
              </a:rPr>
              <a:t>National Cancer Institute. (2017). </a:t>
            </a:r>
            <a:r>
              <a:rPr lang="en-US" sz="1100" i="1" dirty="0">
                <a:ea typeface="+mn-lt"/>
                <a:cs typeface="+mn-lt"/>
              </a:rPr>
              <a:t>Tobacco</a:t>
            </a:r>
            <a:r>
              <a:rPr lang="en-US" sz="1100" dirty="0">
                <a:ea typeface="+mn-lt"/>
                <a:cs typeface="+mn-lt"/>
              </a:rPr>
              <a:t>. Retrieved from </a:t>
            </a:r>
            <a:r>
              <a:rPr lang="en-US" sz="1100" u="sng" dirty="0">
                <a:ea typeface="+mn-lt"/>
                <a:cs typeface="+mn-lt"/>
                <a:hlinkClick r:id="rId12"/>
              </a:rPr>
              <a:t>https://www.cancer.gov/about-cancer/causes-prevention/risk/tobacco</a:t>
            </a:r>
            <a:r>
              <a:rPr lang="en-US" sz="1100" dirty="0">
                <a:ea typeface="+mn-lt"/>
                <a:cs typeface="+mn-lt"/>
              </a:rPr>
              <a:t>. </a:t>
            </a:r>
          </a:p>
          <a:p>
            <a:pPr marL="0" indent="0">
              <a:buNone/>
            </a:pPr>
            <a:r>
              <a:rPr lang="en-US" sz="1100" dirty="0">
                <a:ea typeface="+mn-lt"/>
                <a:cs typeface="+mn-lt"/>
              </a:rPr>
              <a:t>Overholser, L. S. &amp; Callaway, C. (2018). Preventive health in cancer survivors: What should we be recommending? </a:t>
            </a:r>
            <a:r>
              <a:rPr lang="en-US" sz="1100" i="1" dirty="0">
                <a:ea typeface="+mn-lt"/>
                <a:cs typeface="+mn-lt"/>
              </a:rPr>
              <a:t>Journal of the </a:t>
            </a:r>
          </a:p>
          <a:p>
            <a:pPr marL="0" indent="0">
              <a:buNone/>
            </a:pPr>
            <a:r>
              <a:rPr lang="en-US" sz="1100" i="1" dirty="0">
                <a:ea typeface="+mn-lt"/>
                <a:cs typeface="+mn-lt"/>
              </a:rPr>
              <a:t>     National Comprehensive Cancer Network, 16</a:t>
            </a:r>
            <a:r>
              <a:rPr lang="en-US" sz="1100" dirty="0">
                <a:ea typeface="+mn-lt"/>
                <a:cs typeface="+mn-lt"/>
              </a:rPr>
              <a:t>(10), 1251-1258. doi: </a:t>
            </a:r>
            <a:r>
              <a:rPr lang="en-US" sz="1100" u="sng" dirty="0">
                <a:ea typeface="+mn-lt"/>
                <a:cs typeface="+mn-lt"/>
                <a:hlinkClick r:id="rId13"/>
              </a:rPr>
              <a:t>https://doi.org/10.6004/jnccn.2018.7083</a:t>
            </a:r>
            <a:r>
              <a:rPr lang="en-US" sz="1100" u="sng" dirty="0">
                <a:ea typeface="+mn-lt"/>
                <a:cs typeface="+mn-lt"/>
              </a:rPr>
              <a:t>. </a:t>
            </a:r>
          </a:p>
        </p:txBody>
      </p:sp>
    </p:spTree>
    <p:extLst>
      <p:ext uri="{BB962C8B-B14F-4D97-AF65-F5344CB8AC3E}">
        <p14:creationId xmlns:p14="http://schemas.microsoft.com/office/powerpoint/2010/main" val="34303495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4D5D-2E0E-4529-9B16-794AEEBC748F}"/>
              </a:ext>
            </a:extLst>
          </p:cNvPr>
          <p:cNvSpPr>
            <a:spLocks noGrp="1"/>
          </p:cNvSpPr>
          <p:nvPr>
            <p:ph type="title"/>
          </p:nvPr>
        </p:nvSpPr>
        <p:spPr/>
        <p:txBody>
          <a:bodyPr/>
          <a:lstStyle/>
          <a:p>
            <a:r>
              <a:rPr lang="en-US" dirty="0">
                <a:latin typeface="Arial"/>
                <a:cs typeface="Arial"/>
              </a:rPr>
              <a:t>References</a:t>
            </a:r>
            <a:endParaRPr lang="en-US" dirty="0"/>
          </a:p>
        </p:txBody>
      </p:sp>
      <p:sp>
        <p:nvSpPr>
          <p:cNvPr id="3" name="Content Placeholder 2">
            <a:extLst>
              <a:ext uri="{FF2B5EF4-FFF2-40B4-BE49-F238E27FC236}">
                <a16:creationId xmlns:a16="http://schemas.microsoft.com/office/drawing/2014/main" id="{261F1C35-1532-4552-AA6B-A046F4801374}"/>
              </a:ext>
            </a:extLst>
          </p:cNvPr>
          <p:cNvSpPr>
            <a:spLocks noGrp="1"/>
          </p:cNvSpPr>
          <p:nvPr>
            <p:ph idx="1"/>
          </p:nvPr>
        </p:nvSpPr>
        <p:spPr>
          <a:xfrm>
            <a:off x="457200" y="1295400"/>
            <a:ext cx="8229600" cy="5029200"/>
          </a:xfrm>
        </p:spPr>
        <p:txBody>
          <a:bodyPr vert="horz" wrap="square" lIns="91440" tIns="45720" rIns="91440" bIns="45720" numCol="1" anchor="t" anchorCtr="0" compatLnSpc="1">
            <a:prstTxWarp prst="textNoShape">
              <a:avLst/>
            </a:prstTxWarp>
            <a:noAutofit/>
          </a:bodyPr>
          <a:lstStyle/>
          <a:p>
            <a:pPr marL="0" indent="0">
              <a:buNone/>
            </a:pPr>
            <a:r>
              <a:rPr lang="en-US" sz="1100" dirty="0">
                <a:ea typeface="+mn-lt"/>
                <a:cs typeface="+mn-lt"/>
              </a:rPr>
              <a:t>Park, E. R., Perez, G. K., Regan, S., Muzikansky, A., Levy, D. E., Temel, J. S., Rigotti, N. A., Pirl, W. F., Irwin, K. E., Partridge, A. </a:t>
            </a:r>
          </a:p>
          <a:p>
            <a:pPr marL="0" indent="0">
              <a:buNone/>
            </a:pPr>
            <a:r>
              <a:rPr lang="en-US" sz="1100" dirty="0">
                <a:ea typeface="+mn-lt"/>
                <a:cs typeface="+mn-lt"/>
              </a:rPr>
              <a:t>     H., Cooley, M. E., Friedman, E. R., Rabin, J., Ponzani, C., Hyland, K. A., Holland, S., Borderud, S., Sprunck, K., Kwon, D., </a:t>
            </a:r>
          </a:p>
          <a:p>
            <a:pPr marL="0" indent="0">
              <a:buNone/>
            </a:pPr>
            <a:r>
              <a:rPr lang="en-US" sz="1100" dirty="0">
                <a:ea typeface="+mn-lt"/>
                <a:cs typeface="+mn-lt"/>
              </a:rPr>
              <a:t>     Peterson, L., … Ostroff, J. S. (2020). Effect of sustained smoking cessation counseling and provision of medication vs </a:t>
            </a:r>
          </a:p>
          <a:p>
            <a:pPr marL="0" indent="0">
              <a:buNone/>
            </a:pPr>
            <a:r>
              <a:rPr lang="en-US" sz="1100" dirty="0">
                <a:ea typeface="+mn-lt"/>
                <a:cs typeface="+mn-lt"/>
              </a:rPr>
              <a:t>     shorter-term counseling and medication advice on smoking abstinence in patients recently diagnosed with cancer: A </a:t>
            </a:r>
          </a:p>
          <a:p>
            <a:pPr marL="0" indent="0">
              <a:buNone/>
            </a:pPr>
            <a:r>
              <a:rPr lang="en-US" sz="1100" dirty="0">
                <a:ea typeface="+mn-lt"/>
                <a:cs typeface="+mn-lt"/>
              </a:rPr>
              <a:t>     randomized clinical trial. </a:t>
            </a:r>
            <a:r>
              <a:rPr lang="en-US" sz="1100" i="1" dirty="0">
                <a:ea typeface="+mn-lt"/>
                <a:cs typeface="+mn-lt"/>
              </a:rPr>
              <a:t>JAMA, 324</a:t>
            </a:r>
            <a:r>
              <a:rPr lang="en-US" sz="1100" dirty="0">
                <a:ea typeface="+mn-lt"/>
                <a:cs typeface="+mn-lt"/>
              </a:rPr>
              <a:t>(14), 1406–1418. https://doi.org/10.1001/jama.2020.14581 </a:t>
            </a:r>
          </a:p>
          <a:p>
            <a:pPr marL="0" indent="0">
              <a:buNone/>
            </a:pPr>
            <a:r>
              <a:rPr lang="en-US" sz="1100" dirty="0">
                <a:ea typeface="+mn-lt"/>
                <a:cs typeface="+mn-lt"/>
              </a:rPr>
              <a:t>Playdon, M. C., Bracken, M. B., Sanft, T. B., Ligibel, J. A., Harrigan, M., &amp; Irwin, M. L. (2015). Weight gain after   </a:t>
            </a:r>
          </a:p>
          <a:p>
            <a:pPr marL="0" indent="0">
              <a:buNone/>
            </a:pPr>
            <a:r>
              <a:rPr lang="en-US" sz="1100" dirty="0">
                <a:ea typeface="+mn-lt"/>
                <a:cs typeface="+mn-lt"/>
              </a:rPr>
              <a:t>     breast cancer diagnosis and all-cause mortality: Systematic review and meta-analysis. </a:t>
            </a:r>
            <a:r>
              <a:rPr lang="en-US" sz="1100" i="1" dirty="0">
                <a:ea typeface="+mn-lt"/>
                <a:cs typeface="+mn-lt"/>
              </a:rPr>
              <a:t>Journal of the National Cancer  </a:t>
            </a:r>
          </a:p>
          <a:p>
            <a:pPr marL="0" indent="0">
              <a:buNone/>
            </a:pPr>
            <a:r>
              <a:rPr lang="en-US" sz="1100" i="1" dirty="0">
                <a:ea typeface="+mn-lt"/>
                <a:cs typeface="+mn-lt"/>
              </a:rPr>
              <a:t>     Institute, 107</a:t>
            </a:r>
            <a:r>
              <a:rPr lang="en-US" sz="1100" dirty="0">
                <a:ea typeface="+mn-lt"/>
                <a:cs typeface="+mn-lt"/>
              </a:rPr>
              <a:t>(12). doi: https://doi.org/10.1093/jnci/djv275. </a:t>
            </a:r>
          </a:p>
          <a:p>
            <a:pPr marL="0" indent="0">
              <a:buNone/>
            </a:pPr>
            <a:r>
              <a:rPr lang="en-US" sz="1100" dirty="0">
                <a:ea typeface="+mn-lt"/>
                <a:cs typeface="+mn-lt"/>
              </a:rPr>
              <a:t>Recklitis, C. J., &amp; Syrjala, K. L. (2017). Provision of integrated psychosocial services for cancer survivors post-treatment. </a:t>
            </a:r>
            <a:r>
              <a:rPr lang="en-US" sz="1100" i="1" dirty="0">
                <a:ea typeface="+mn-lt"/>
                <a:cs typeface="+mn-lt"/>
              </a:rPr>
              <a:t>The </a:t>
            </a:r>
          </a:p>
          <a:p>
            <a:pPr marL="0" indent="0">
              <a:buNone/>
            </a:pPr>
            <a:r>
              <a:rPr lang="en-US" sz="1100" i="1" dirty="0">
                <a:ea typeface="+mn-lt"/>
                <a:cs typeface="+mn-lt"/>
              </a:rPr>
              <a:t>     Lancet: Oncology, 18</a:t>
            </a:r>
            <a:r>
              <a:rPr lang="en-US" sz="1100" dirty="0">
                <a:ea typeface="+mn-lt"/>
                <a:cs typeface="+mn-lt"/>
              </a:rPr>
              <a:t>(1), e39–e50. https://doi.org/10.1016/S1470-2045(16)30659-3</a:t>
            </a:r>
          </a:p>
          <a:p>
            <a:pPr marL="0" indent="0">
              <a:buNone/>
            </a:pPr>
            <a:r>
              <a:rPr lang="en-US" sz="1100" dirty="0">
                <a:ea typeface="+mn-lt"/>
                <a:cs typeface="+mn-lt"/>
              </a:rPr>
              <a:t>Rock, C. L., Doyle, C., Demark-Wahnefried, W., Meyerhardt, J., Courneya, K. S., Schwartz, A. L., Bandera, E. V., Hamilton, K. K., </a:t>
            </a:r>
          </a:p>
          <a:p>
            <a:pPr marL="0" indent="0">
              <a:buNone/>
            </a:pPr>
            <a:r>
              <a:rPr lang="en-US" sz="1100" dirty="0">
                <a:ea typeface="+mn-lt"/>
                <a:cs typeface="+mn-lt"/>
              </a:rPr>
              <a:t>     Grant, B., McCullough, M., Byers, T., &amp; Gansler, T. (2012). Nutrition and physical activity guidelines for cancer survivors. </a:t>
            </a:r>
            <a:r>
              <a:rPr lang="en-US" sz="1100" i="1" dirty="0">
                <a:ea typeface="+mn-lt"/>
                <a:cs typeface="+mn-lt"/>
              </a:rPr>
              <a:t>A </a:t>
            </a:r>
          </a:p>
          <a:p>
            <a:pPr marL="0" indent="0">
              <a:buNone/>
            </a:pPr>
            <a:r>
              <a:rPr lang="en-US" sz="1100" i="1" dirty="0">
                <a:ea typeface="+mn-lt"/>
                <a:cs typeface="+mn-lt"/>
              </a:rPr>
              <a:t>     Cancer Journal for Clinicians, 62</a:t>
            </a:r>
            <a:r>
              <a:rPr lang="en-US" sz="1100" dirty="0">
                <a:ea typeface="+mn-lt"/>
                <a:cs typeface="+mn-lt"/>
              </a:rPr>
              <a:t>(4). doi: https://doi.org/10.3322/caac.21142. </a:t>
            </a:r>
          </a:p>
          <a:p>
            <a:pPr marL="0" indent="0">
              <a:buNone/>
            </a:pPr>
            <a:r>
              <a:rPr lang="en-US" sz="1100" dirty="0">
                <a:ea typeface="+mn-lt"/>
                <a:cs typeface="+mn-lt"/>
              </a:rPr>
              <a:t>Rock, C. L., Flatt, S. W., Byers, T. E., Colditz, G. A., Demark-Wahnefried, W., Ganz, P. A., Wolin, K. Y., Elias, A., Krontiras, H., </a:t>
            </a:r>
          </a:p>
          <a:p>
            <a:pPr marL="0" indent="0">
              <a:buNone/>
            </a:pPr>
            <a:r>
              <a:rPr lang="en-US" sz="1100" dirty="0">
                <a:ea typeface="+mn-lt"/>
                <a:cs typeface="+mn-lt"/>
              </a:rPr>
              <a:t>     Lui, J., Naughton, M., Pakiz, B., Parker, B. A., Sedjo, R. L., Wyatt, H. (2015). Results of the Exercise and Nutrition to Enhance </a:t>
            </a:r>
          </a:p>
          <a:p>
            <a:pPr marL="0" indent="0">
              <a:buNone/>
            </a:pPr>
            <a:r>
              <a:rPr lang="en-US" sz="1100" dirty="0">
                <a:ea typeface="+mn-lt"/>
                <a:cs typeface="+mn-lt"/>
              </a:rPr>
              <a:t>     Recovery and Good Health for You (ENERGY) trial: A behavioral weight loss intervention in overweight or obese breast cancer </a:t>
            </a:r>
          </a:p>
          <a:p>
            <a:pPr marL="0" indent="0">
              <a:buNone/>
            </a:pPr>
            <a:r>
              <a:rPr lang="en-US" sz="1100" dirty="0">
                <a:ea typeface="+mn-lt"/>
                <a:cs typeface="+mn-lt"/>
              </a:rPr>
              <a:t>     survivors. </a:t>
            </a:r>
            <a:r>
              <a:rPr lang="en-US" sz="1100" i="1" dirty="0">
                <a:ea typeface="+mn-lt"/>
                <a:cs typeface="+mn-lt"/>
              </a:rPr>
              <a:t>Journal of Clinical Oncology, 33</a:t>
            </a:r>
            <a:r>
              <a:rPr lang="en-US" sz="1100" dirty="0">
                <a:ea typeface="+mn-lt"/>
                <a:cs typeface="+mn-lt"/>
              </a:rPr>
              <a:t>(28), 3169-3176.</a:t>
            </a:r>
          </a:p>
        </p:txBody>
      </p:sp>
    </p:spTree>
    <p:extLst>
      <p:ext uri="{BB962C8B-B14F-4D97-AF65-F5344CB8AC3E}">
        <p14:creationId xmlns:p14="http://schemas.microsoft.com/office/powerpoint/2010/main" val="2264381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4D5D-2E0E-4529-9B16-794AEEBC748F}"/>
              </a:ext>
            </a:extLst>
          </p:cNvPr>
          <p:cNvSpPr>
            <a:spLocks noGrp="1"/>
          </p:cNvSpPr>
          <p:nvPr>
            <p:ph type="title"/>
          </p:nvPr>
        </p:nvSpPr>
        <p:spPr/>
        <p:txBody>
          <a:bodyPr/>
          <a:lstStyle/>
          <a:p>
            <a:r>
              <a:rPr lang="en-US" dirty="0">
                <a:latin typeface="Arial"/>
                <a:cs typeface="Arial"/>
              </a:rPr>
              <a:t>References</a:t>
            </a:r>
            <a:endParaRPr lang="en-US" dirty="0"/>
          </a:p>
        </p:txBody>
      </p:sp>
      <p:sp>
        <p:nvSpPr>
          <p:cNvPr id="3" name="Content Placeholder 2">
            <a:extLst>
              <a:ext uri="{FF2B5EF4-FFF2-40B4-BE49-F238E27FC236}">
                <a16:creationId xmlns:a16="http://schemas.microsoft.com/office/drawing/2014/main" id="{261F1C35-1532-4552-AA6B-A046F4801374}"/>
              </a:ext>
            </a:extLst>
          </p:cNvPr>
          <p:cNvSpPr>
            <a:spLocks noGrp="1"/>
          </p:cNvSpPr>
          <p:nvPr>
            <p:ph idx="1"/>
          </p:nvPr>
        </p:nvSpPr>
        <p:spPr>
          <a:xfrm>
            <a:off x="453656" y="1453116"/>
            <a:ext cx="8229600" cy="3810000"/>
          </a:xfrm>
        </p:spPr>
        <p:txBody>
          <a:bodyPr vert="horz" wrap="square" lIns="91440" tIns="45720" rIns="91440" bIns="45720" numCol="1" anchor="t" anchorCtr="0" compatLnSpc="1">
            <a:prstTxWarp prst="textNoShape">
              <a:avLst/>
            </a:prstTxWarp>
            <a:noAutofit/>
          </a:bodyPr>
          <a:lstStyle/>
          <a:p>
            <a:pPr marL="0" indent="0">
              <a:buNone/>
            </a:pPr>
            <a:r>
              <a:rPr lang="en-US" sz="1100" dirty="0">
                <a:ea typeface="+mn-lt"/>
                <a:cs typeface="+mn-lt"/>
              </a:rPr>
              <a:t>Roy, A., Rawal, I., Jabbour, A., et al. (2017). Tobacco and cardiovascular disease: A summary of evidence. In Prabhakaran, D., </a:t>
            </a:r>
          </a:p>
          <a:p>
            <a:pPr marL="0" indent="0">
              <a:buNone/>
            </a:pPr>
            <a:r>
              <a:rPr lang="en-US" sz="1100" dirty="0">
                <a:ea typeface="+mn-lt"/>
                <a:cs typeface="+mn-lt"/>
              </a:rPr>
              <a:t>     Anand, S., Gaziano, T. A., et al. (Eds), </a:t>
            </a:r>
            <a:r>
              <a:rPr lang="en-US" sz="1100" i="1" dirty="0">
                <a:ea typeface="+mn-lt"/>
                <a:cs typeface="+mn-lt"/>
              </a:rPr>
              <a:t>Cardiovascular, respiratory, and related disorders</a:t>
            </a:r>
            <a:r>
              <a:rPr lang="en-US" sz="1100" dirty="0">
                <a:ea typeface="+mn-lt"/>
                <a:cs typeface="+mn-lt"/>
              </a:rPr>
              <a:t>. The International Bank </a:t>
            </a:r>
          </a:p>
          <a:p>
            <a:pPr marL="0" indent="0">
              <a:buNone/>
            </a:pPr>
            <a:r>
              <a:rPr lang="en-US" sz="1100" dirty="0">
                <a:ea typeface="+mn-lt"/>
                <a:cs typeface="+mn-lt"/>
              </a:rPr>
              <a:t>     for Reconstruction and Development / The World Bank. Available </a:t>
            </a:r>
          </a:p>
          <a:p>
            <a:pPr marL="0" indent="0">
              <a:buNone/>
            </a:pPr>
            <a:r>
              <a:rPr lang="en-US" sz="1100" dirty="0">
                <a:ea typeface="+mn-lt"/>
                <a:cs typeface="+mn-lt"/>
              </a:rPr>
              <a:t>     from </a:t>
            </a:r>
            <a:r>
              <a:rPr lang="en-US" sz="1100" dirty="0">
                <a:ea typeface="+mn-lt"/>
                <a:cs typeface="+mn-lt"/>
                <a:hlinkClick r:id="rId2"/>
              </a:rPr>
              <a:t>https://www.ncbi.nlm.nih.gov/books/NBK525170/</a:t>
            </a:r>
            <a:r>
              <a:rPr lang="en-US" sz="1100" dirty="0">
                <a:ea typeface="+mn-lt"/>
                <a:cs typeface="+mn-lt"/>
              </a:rPr>
              <a:t> doi: 10.1596/978-1-4648-0518-9_ch4.</a:t>
            </a:r>
          </a:p>
          <a:p>
            <a:pPr marL="0" indent="0">
              <a:buNone/>
            </a:pPr>
            <a:r>
              <a:rPr lang="en-US" sz="1100" dirty="0">
                <a:ea typeface="+mn-lt"/>
                <a:cs typeface="+mn-lt"/>
              </a:rPr>
              <a:t>Rutledge, L. &amp; Demark-Wahnefried, W. (2016). Weight management and exercise for cancer survivors. </a:t>
            </a:r>
            <a:r>
              <a:rPr lang="en-US" sz="1100" i="1" dirty="0">
                <a:ea typeface="+mn-lt"/>
                <a:cs typeface="+mn-lt"/>
              </a:rPr>
              <a:t>Clinical </a:t>
            </a:r>
          </a:p>
          <a:p>
            <a:pPr marL="0" indent="0">
              <a:buNone/>
            </a:pPr>
            <a:r>
              <a:rPr lang="en-US" sz="1100" i="1" dirty="0">
                <a:ea typeface="+mn-lt"/>
                <a:cs typeface="+mn-lt"/>
              </a:rPr>
              <a:t>     Journal of Oncology Nursing, 20</a:t>
            </a:r>
            <a:r>
              <a:rPr lang="en-US" sz="1100" dirty="0">
                <a:ea typeface="+mn-lt"/>
                <a:cs typeface="+mn-lt"/>
              </a:rPr>
              <a:t>(2), 129-132. doi: https://doi.org/10.1188/16.CJON.129-132.</a:t>
            </a:r>
          </a:p>
          <a:p>
            <a:pPr marL="0" indent="0">
              <a:buNone/>
            </a:pPr>
            <a:r>
              <a:rPr lang="en-US" sz="1100" dirty="0">
                <a:ea typeface="+mn-lt"/>
                <a:cs typeface="+mn-lt"/>
              </a:rPr>
              <a:t>Sanford, N. N., Sher, D. J., Xu, X., Ahn, C., D’Amico, A. V., Aizer, A. A., Mahal, B. A. (2020). Alcohol use among patients with </a:t>
            </a:r>
          </a:p>
          <a:p>
            <a:pPr marL="0" indent="0">
              <a:buNone/>
            </a:pPr>
            <a:r>
              <a:rPr lang="en-US" sz="1100" dirty="0">
                <a:ea typeface="+mn-lt"/>
                <a:cs typeface="+mn-lt"/>
              </a:rPr>
              <a:t>     cancer and survivors in the United States, 2000-2017. </a:t>
            </a:r>
            <a:r>
              <a:rPr lang="en-US" sz="1100" i="1" dirty="0">
                <a:ea typeface="+mn-lt"/>
                <a:cs typeface="+mn-lt"/>
              </a:rPr>
              <a:t>Journal of the National Comprehensive Cancer Network, 18</a:t>
            </a:r>
            <a:r>
              <a:rPr lang="en-US" sz="1100" dirty="0">
                <a:ea typeface="+mn-lt"/>
                <a:cs typeface="+mn-lt"/>
              </a:rPr>
              <a:t>(1), 69-</a:t>
            </a:r>
          </a:p>
          <a:p>
            <a:pPr marL="0" indent="0">
              <a:buNone/>
            </a:pPr>
            <a:r>
              <a:rPr lang="en-US" sz="1100" dirty="0">
                <a:ea typeface="+mn-lt"/>
                <a:cs typeface="+mn-lt"/>
              </a:rPr>
              <a:t>     79. doi: https://doi.org/10.6004/jnccn.2019.7341.</a:t>
            </a:r>
            <a:endParaRPr lang="en-US" sz="1100" dirty="0">
              <a:cs typeface="Arial"/>
            </a:endParaRPr>
          </a:p>
          <a:p>
            <a:pPr marL="0" indent="0">
              <a:buNone/>
            </a:pPr>
            <a:r>
              <a:rPr lang="en-US" sz="1100" dirty="0">
                <a:cs typeface="Arial"/>
              </a:rPr>
              <a:t>Schmitz, K. H., Neuhouser, M. L., Agurs-Collins, T., Zanetti, K. A., Cadmus-Bertram, L., Dean, L. T., &amp; Drake, B. F. (2013). Impact </a:t>
            </a:r>
          </a:p>
          <a:p>
            <a:pPr marL="0" indent="0">
              <a:buNone/>
            </a:pPr>
            <a:r>
              <a:rPr lang="en-US" sz="1100" dirty="0">
                <a:cs typeface="Arial"/>
              </a:rPr>
              <a:t>     of obesity on cancer survivorship and the potential relevance of race and ethnicity. </a:t>
            </a:r>
            <a:r>
              <a:rPr lang="en-US" sz="1100" i="1" dirty="0">
                <a:cs typeface="Arial"/>
              </a:rPr>
              <a:t>Journal of the National Cancer Institute </a:t>
            </a:r>
          </a:p>
          <a:p>
            <a:pPr marL="0" indent="0">
              <a:buNone/>
            </a:pPr>
            <a:r>
              <a:rPr lang="en-US" sz="1100" i="1" dirty="0">
                <a:cs typeface="Arial"/>
              </a:rPr>
              <a:t>     105</a:t>
            </a:r>
            <a:r>
              <a:rPr lang="en-US" sz="1100" dirty="0">
                <a:cs typeface="Arial"/>
              </a:rPr>
              <a:t>(18), 1344-1354.</a:t>
            </a:r>
            <a:endParaRPr lang="en-US" sz="1100" dirty="0">
              <a:ea typeface="+mn-lt"/>
              <a:cs typeface="+mn-lt"/>
            </a:endParaRPr>
          </a:p>
          <a:p>
            <a:pPr marL="0" indent="0">
              <a:buNone/>
            </a:pPr>
            <a:r>
              <a:rPr lang="en-US" sz="1100" dirty="0">
                <a:cs typeface="Arial"/>
              </a:rPr>
              <a:t>Schwedhelm, C., Boeing, H., Hoffmann, G., Aleksandrova, K., &amp; Schwingshackl, L. (2016). Effect of diet on mortality and cancer  </a:t>
            </a:r>
          </a:p>
          <a:p>
            <a:pPr marL="0" indent="0">
              <a:buNone/>
            </a:pPr>
            <a:r>
              <a:rPr lang="en-US" sz="1100" dirty="0">
                <a:cs typeface="Arial"/>
              </a:rPr>
              <a:t>     recurrenve among cancer survivors: A systematic review and meta-analysis of cohort studies. </a:t>
            </a:r>
            <a:r>
              <a:rPr lang="en-US" sz="1100" i="1" dirty="0">
                <a:cs typeface="Arial"/>
              </a:rPr>
              <a:t>Nutrition Reviews, 74</a:t>
            </a:r>
            <a:r>
              <a:rPr lang="en-US" sz="1100" dirty="0">
                <a:cs typeface="Arial"/>
              </a:rPr>
              <a:t>(12), 737- </a:t>
            </a:r>
          </a:p>
          <a:p>
            <a:pPr marL="0" indent="0">
              <a:buNone/>
            </a:pPr>
            <a:r>
              <a:rPr lang="en-US" sz="1100" dirty="0">
                <a:cs typeface="Arial"/>
              </a:rPr>
              <a:t>     748. doi: </a:t>
            </a:r>
            <a:r>
              <a:rPr lang="en-US" sz="1100" dirty="0">
                <a:ea typeface="+mn-lt"/>
                <a:cs typeface="+mn-lt"/>
              </a:rPr>
              <a:t>10.1093/nutrit/nuw045. </a:t>
            </a:r>
            <a:endParaRPr lang="en-US" sz="1100" dirty="0">
              <a:cs typeface="Arial"/>
            </a:endParaRPr>
          </a:p>
          <a:p>
            <a:pPr marL="0" indent="0">
              <a:buNone/>
            </a:pPr>
            <a:r>
              <a:rPr lang="en-US" sz="1100" dirty="0">
                <a:cs typeface="Arial"/>
              </a:rPr>
              <a:t>Sheehan, P., Denieffe, S., Murphy, N. M. , Harrison, M. (2020). Exercise is more effective than health education </a:t>
            </a:r>
          </a:p>
          <a:p>
            <a:pPr marL="0" indent="0">
              <a:buNone/>
            </a:pPr>
            <a:r>
              <a:rPr lang="en-US" sz="1100" dirty="0">
                <a:cs typeface="Arial"/>
              </a:rPr>
              <a:t>     in reducing fatigue in fatigued cancer survivors. </a:t>
            </a:r>
            <a:r>
              <a:rPr lang="en-US" sz="1100" i="1" dirty="0">
                <a:cs typeface="Arial"/>
              </a:rPr>
              <a:t>Supportive Care in Cancer 28</a:t>
            </a:r>
            <a:r>
              <a:rPr lang="en-US" sz="1100" dirty="0">
                <a:cs typeface="Arial"/>
              </a:rPr>
              <a:t>, 4953–4962.</a:t>
            </a:r>
          </a:p>
          <a:p>
            <a:pPr marL="0" indent="0">
              <a:buNone/>
            </a:pPr>
            <a:r>
              <a:rPr lang="en-US" sz="1100" dirty="0">
                <a:cs typeface="Arial"/>
              </a:rPr>
              <a:t>Simon, S. (2017). </a:t>
            </a:r>
            <a:r>
              <a:rPr lang="en-US" sz="1100" i="1" dirty="0">
                <a:cs typeface="Arial"/>
              </a:rPr>
              <a:t>6 steps to help lower your cancer risk.</a:t>
            </a:r>
            <a:r>
              <a:rPr lang="en-US" sz="1100" dirty="0">
                <a:cs typeface="Arial"/>
              </a:rPr>
              <a:t> American Cancer Society. Retrieved from </a:t>
            </a:r>
          </a:p>
          <a:p>
            <a:pPr marL="0" indent="0">
              <a:buNone/>
            </a:pPr>
            <a:r>
              <a:rPr lang="en-US" sz="1100" dirty="0">
                <a:cs typeface="Arial"/>
              </a:rPr>
              <a:t>     </a:t>
            </a:r>
            <a:r>
              <a:rPr lang="en-US" sz="1100" dirty="0">
                <a:cs typeface="Arial"/>
                <a:hlinkClick r:id="rId3"/>
              </a:rPr>
              <a:t>https://www.cancer.org/latest-news/6-steps-to-help-lower-your-cancer-risk.html</a:t>
            </a:r>
            <a:endParaRPr lang="en-US" sz="1100" dirty="0">
              <a:ea typeface="+mn-lt"/>
              <a:cs typeface="+mn-lt"/>
            </a:endParaRPr>
          </a:p>
        </p:txBody>
      </p:sp>
    </p:spTree>
    <p:extLst>
      <p:ext uri="{BB962C8B-B14F-4D97-AF65-F5344CB8AC3E}">
        <p14:creationId xmlns:p14="http://schemas.microsoft.com/office/powerpoint/2010/main" val="32105740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4D5D-2E0E-4529-9B16-794AEEBC748F}"/>
              </a:ext>
            </a:extLst>
          </p:cNvPr>
          <p:cNvSpPr>
            <a:spLocks noGrp="1"/>
          </p:cNvSpPr>
          <p:nvPr>
            <p:ph type="title"/>
          </p:nvPr>
        </p:nvSpPr>
        <p:spPr/>
        <p:txBody>
          <a:bodyPr/>
          <a:lstStyle/>
          <a:p>
            <a:r>
              <a:rPr lang="en-US" dirty="0">
                <a:latin typeface="Arial"/>
                <a:cs typeface="Arial"/>
              </a:rPr>
              <a:t>References</a:t>
            </a:r>
            <a:endParaRPr lang="en-US" dirty="0"/>
          </a:p>
        </p:txBody>
      </p:sp>
      <p:sp>
        <p:nvSpPr>
          <p:cNvPr id="3" name="Content Placeholder 2">
            <a:extLst>
              <a:ext uri="{FF2B5EF4-FFF2-40B4-BE49-F238E27FC236}">
                <a16:creationId xmlns:a16="http://schemas.microsoft.com/office/drawing/2014/main" id="{261F1C35-1532-4552-AA6B-A046F4801374}"/>
              </a:ext>
            </a:extLst>
          </p:cNvPr>
          <p:cNvSpPr>
            <a:spLocks noGrp="1"/>
          </p:cNvSpPr>
          <p:nvPr>
            <p:ph idx="1"/>
          </p:nvPr>
        </p:nvSpPr>
        <p:spPr>
          <a:xfrm>
            <a:off x="457200" y="1453116"/>
            <a:ext cx="8229600" cy="3810000"/>
          </a:xfrm>
        </p:spPr>
        <p:txBody>
          <a:bodyPr vert="horz" wrap="square" lIns="91440" tIns="45720" rIns="91440" bIns="45720" numCol="1" anchor="t" anchorCtr="0" compatLnSpc="1">
            <a:prstTxWarp prst="textNoShape">
              <a:avLst/>
            </a:prstTxWarp>
            <a:noAutofit/>
          </a:bodyPr>
          <a:lstStyle/>
          <a:p>
            <a:pPr marL="0" indent="0">
              <a:buNone/>
            </a:pPr>
            <a:r>
              <a:rPr lang="en-US" sz="1100" dirty="0">
                <a:ea typeface="+mn-lt"/>
                <a:cs typeface="+mn-lt"/>
              </a:rPr>
              <a:t>Stanton, A. L., Rowland, J. H., &amp; Ganz, P. A. (2015). Life after diagnosis and treatment of cancer in adulthood: contributions from </a:t>
            </a:r>
          </a:p>
          <a:p>
            <a:pPr marL="0" indent="0">
              <a:buNone/>
            </a:pPr>
            <a:r>
              <a:rPr lang="en-US" sz="1100" dirty="0">
                <a:ea typeface="+mn-lt"/>
                <a:cs typeface="+mn-lt"/>
              </a:rPr>
              <a:t>     psychosocial oncology research. </a:t>
            </a:r>
            <a:r>
              <a:rPr lang="en-US" sz="1100" i="1" dirty="0">
                <a:ea typeface="+mn-lt"/>
                <a:cs typeface="+mn-lt"/>
              </a:rPr>
              <a:t>The American Psychologist 70</a:t>
            </a:r>
            <a:r>
              <a:rPr lang="en-US" sz="1100" dirty="0">
                <a:ea typeface="+mn-lt"/>
                <a:cs typeface="+mn-lt"/>
              </a:rPr>
              <a:t>(2):159-174. doi: </a:t>
            </a:r>
            <a:r>
              <a:rPr lang="en-US" sz="1100" dirty="0"/>
              <a:t>10.1037/a0037875.</a:t>
            </a:r>
            <a:endParaRPr lang="en-US" sz="1100" dirty="0">
              <a:ea typeface="+mn-lt"/>
              <a:cs typeface="+mn-lt"/>
            </a:endParaRPr>
          </a:p>
          <a:p>
            <a:pPr marL="0" indent="0">
              <a:buNone/>
            </a:pPr>
            <a:r>
              <a:rPr lang="en-US" sz="1100" dirty="0">
                <a:ea typeface="+mn-lt"/>
                <a:cs typeface="+mn-lt"/>
              </a:rPr>
              <a:t>Taylor, J., Ruggiero, M., Maity, A., Ko, K., Greenberger, B., Donofree, D., Sherif, K., Lazar, M., Jaslow, R., Richard, S., Mitchell, </a:t>
            </a:r>
          </a:p>
          <a:p>
            <a:pPr marL="0" indent="0">
              <a:buNone/>
            </a:pPr>
            <a:r>
              <a:rPr lang="en-US" sz="1100" dirty="0">
                <a:ea typeface="+mn-lt"/>
                <a:cs typeface="+mn-lt"/>
              </a:rPr>
              <a:t>     E., Anne, P. R., Trabulsi, E.,. Leader, A., &amp; Simone, N.L. (2020). Sexual health toxicity in cancer survivors: Is there a gender </a:t>
            </a:r>
          </a:p>
          <a:p>
            <a:pPr marL="0" indent="0">
              <a:buNone/>
            </a:pPr>
            <a:r>
              <a:rPr lang="en-US" sz="1100" dirty="0">
                <a:ea typeface="+mn-lt"/>
                <a:cs typeface="+mn-lt"/>
              </a:rPr>
              <a:t>     disparity in physician evaluation and intervention? </a:t>
            </a:r>
            <a:r>
              <a:rPr lang="en-US" sz="1100" i="1" dirty="0">
                <a:ea typeface="+mn-lt"/>
                <a:cs typeface="+mn-lt"/>
              </a:rPr>
              <a:t>Internal Journal of Radiation Oncology, 108</a:t>
            </a:r>
            <a:r>
              <a:rPr lang="en-US" sz="1100" dirty="0">
                <a:ea typeface="+mn-lt"/>
                <a:cs typeface="+mn-lt"/>
              </a:rPr>
              <a:t>(3), Supplement, S136. doi: </a:t>
            </a:r>
          </a:p>
          <a:p>
            <a:pPr marL="0" indent="0">
              <a:buNone/>
            </a:pPr>
            <a:r>
              <a:rPr lang="en-US" sz="1100" dirty="0">
                <a:ea typeface="+mn-lt"/>
                <a:cs typeface="+mn-lt"/>
              </a:rPr>
              <a:t>     https://doi.org/10.1016/j.ijrobp.2020.07.872</a:t>
            </a:r>
          </a:p>
          <a:p>
            <a:pPr marL="0" indent="0">
              <a:buNone/>
            </a:pPr>
            <a:r>
              <a:rPr lang="en-US" sz="1100" dirty="0">
                <a:cs typeface="Arial"/>
              </a:rPr>
              <a:t>Trust for America’s Health. </a:t>
            </a:r>
            <a:r>
              <a:rPr lang="en-US" sz="1100" i="1" dirty="0">
                <a:cs typeface="Arial"/>
              </a:rPr>
              <a:t>The state of obesity 2020: Better policies for a healthier America</a:t>
            </a:r>
            <a:r>
              <a:rPr lang="en-US" sz="1100" dirty="0">
                <a:cs typeface="Arial"/>
              </a:rPr>
              <a:t>. </a:t>
            </a:r>
          </a:p>
          <a:p>
            <a:pPr marL="0" indent="0">
              <a:buNone/>
            </a:pPr>
            <a:r>
              <a:rPr lang="en-US" sz="1100" dirty="0">
                <a:cs typeface="Arial"/>
              </a:rPr>
              <a:t>     Retrieved from: </a:t>
            </a:r>
            <a:r>
              <a:rPr lang="en-US" sz="1100" dirty="0">
                <a:cs typeface="Arial"/>
                <a:hlinkClick r:id="rId2"/>
              </a:rPr>
              <a:t>https://www.tfah.org/report-details/state-of-obesity-2020</a:t>
            </a:r>
            <a:r>
              <a:rPr lang="en-US" sz="1100" dirty="0">
                <a:cs typeface="Arial"/>
              </a:rPr>
              <a:t>. </a:t>
            </a:r>
          </a:p>
          <a:p>
            <a:pPr marL="0" indent="0">
              <a:buNone/>
            </a:pPr>
            <a:r>
              <a:rPr lang="en-US" sz="1100" dirty="0">
                <a:cs typeface="Arial"/>
              </a:rPr>
              <a:t>Warren, G. W., Cartmell, K. B., Garrett-Mayer, E., Salloum, R. G., &amp; Cummings, K. M. (2019). Attributable failure of first-line </a:t>
            </a:r>
          </a:p>
          <a:p>
            <a:pPr marL="0" indent="0">
              <a:buNone/>
            </a:pPr>
            <a:r>
              <a:rPr lang="en-US" sz="1100" dirty="0">
                <a:cs typeface="Arial"/>
              </a:rPr>
              <a:t>     cancer treatment and incremental costs associated with smoking by patients with cancer. </a:t>
            </a:r>
            <a:r>
              <a:rPr lang="en-US" sz="1100" i="1" dirty="0">
                <a:cs typeface="Arial"/>
              </a:rPr>
              <a:t>JAMA Network Open, 2</a:t>
            </a:r>
            <a:r>
              <a:rPr lang="en-US" sz="1100" dirty="0">
                <a:cs typeface="Arial"/>
              </a:rPr>
              <a:t>(4), </a:t>
            </a:r>
          </a:p>
          <a:p>
            <a:pPr marL="0" indent="0">
              <a:buNone/>
            </a:pPr>
            <a:r>
              <a:rPr lang="en-US" sz="1100" dirty="0">
                <a:cs typeface="Arial"/>
              </a:rPr>
              <a:t>     e191703. https://doi.org/10.1001/jamanetworkopen.2019.1703</a:t>
            </a:r>
          </a:p>
          <a:p>
            <a:pPr marL="228600" indent="-457200">
              <a:buNone/>
            </a:pPr>
            <a:r>
              <a:rPr lang="en-US" sz="1100" dirty="0">
                <a:cs typeface="Arial"/>
              </a:rPr>
              <a:t>World Health Organization. (2019). </a:t>
            </a:r>
            <a:r>
              <a:rPr lang="en-US" sz="1100" i="1" dirty="0">
                <a:cs typeface="Arial"/>
              </a:rPr>
              <a:t>WHO highlights huge scale of tobacco-related lung disease deaths</a:t>
            </a:r>
            <a:r>
              <a:rPr lang="en-US" sz="1100" dirty="0">
                <a:cs typeface="Arial"/>
              </a:rPr>
              <a:t>. Retrieved from: https://www.who.int/news/item/29-05-2019-who-highlights-huge-scale-of-tobacco-related-lung-disease-deaths</a:t>
            </a:r>
          </a:p>
          <a:p>
            <a:pPr marL="0" indent="0">
              <a:buNone/>
            </a:pPr>
            <a:r>
              <a:rPr lang="en-US" sz="1100" dirty="0">
                <a:ea typeface="+mn-lt"/>
                <a:cs typeface="+mn-lt"/>
              </a:rPr>
              <a:t>Zhou, E. S., Nekhlyudov, L., &amp; Bober, S. L. (2015). The primary health care physician and the cancer patient: tips and strategies </a:t>
            </a:r>
          </a:p>
          <a:p>
            <a:pPr marL="0" indent="0">
              <a:buNone/>
            </a:pPr>
            <a:r>
              <a:rPr lang="en-US" sz="1100" dirty="0">
                <a:ea typeface="+mn-lt"/>
                <a:cs typeface="+mn-lt"/>
              </a:rPr>
              <a:t>     for managing sexual health. </a:t>
            </a:r>
            <a:r>
              <a:rPr lang="en-US" sz="1100" i="1" dirty="0">
                <a:ea typeface="+mn-lt"/>
                <a:cs typeface="+mn-lt"/>
              </a:rPr>
              <a:t>Translational Andrology and Urology, 4</a:t>
            </a:r>
            <a:r>
              <a:rPr lang="en-US" sz="1100" dirty="0">
                <a:ea typeface="+mn-lt"/>
                <a:cs typeface="+mn-lt"/>
              </a:rPr>
              <a:t>(2), 218–231. </a:t>
            </a:r>
          </a:p>
          <a:p>
            <a:pPr marL="0" indent="0">
              <a:buNone/>
            </a:pPr>
            <a:r>
              <a:rPr lang="en-US" sz="1100" dirty="0">
                <a:ea typeface="+mn-lt"/>
                <a:cs typeface="+mn-lt"/>
              </a:rPr>
              <a:t>     https://doi.org/10.3978/j.issn.22234683.2014.11.07</a:t>
            </a:r>
          </a:p>
          <a:p>
            <a:pPr marL="0" indent="0">
              <a:buNone/>
            </a:pPr>
            <a:endParaRPr lang="en-US" dirty="0">
              <a:cs typeface="Arial"/>
            </a:endParaRPr>
          </a:p>
        </p:txBody>
      </p:sp>
    </p:spTree>
    <p:extLst>
      <p:ext uri="{BB962C8B-B14F-4D97-AF65-F5344CB8AC3E}">
        <p14:creationId xmlns:p14="http://schemas.microsoft.com/office/powerpoint/2010/main" val="378478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PCP ESeries Puchalski 2.02.14</Template>
  <TotalTime>21007</TotalTime>
  <Words>21355</Words>
  <Application>Microsoft Office PowerPoint</Application>
  <PresentationFormat>On-screen Show (4:3)</PresentationFormat>
  <Paragraphs>1561</Paragraphs>
  <Slides>100</Slides>
  <Notes>85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100</vt:i4>
      </vt:variant>
    </vt:vector>
  </HeadingPairs>
  <TitlesOfParts>
    <vt:vector size="115" baseType="lpstr">
      <vt:lpstr>Aptos</vt:lpstr>
      <vt:lpstr>Aptos Display</vt:lpstr>
      <vt:lpstr>Arial</vt:lpstr>
      <vt:lpstr>Calibri</vt:lpstr>
      <vt:lpstr>Franklin Gothic</vt:lpstr>
      <vt:lpstr>Futura-Light</vt:lpstr>
      <vt:lpstr>Lato</vt:lpstr>
      <vt:lpstr>Noto Sans</vt:lpstr>
      <vt:lpstr>Open Sans</vt:lpstr>
      <vt:lpstr>Source Sans Pro</vt:lpstr>
      <vt:lpstr>Times New Roman</vt:lpstr>
      <vt:lpstr>Trebuchet MS</vt:lpstr>
      <vt:lpstr>Wingdings</vt:lpstr>
      <vt:lpstr>3_Default Design</vt:lpstr>
      <vt:lpstr>Office Theme</vt:lpstr>
      <vt:lpstr>PowerPoint Presentation</vt:lpstr>
      <vt:lpstr>The Importance of Prevention in  Cancer Survivorship: Empowering Survivors to Live Well</vt:lpstr>
      <vt:lpstr>Acknowledgment</vt:lpstr>
      <vt:lpstr>Learning Objectives</vt:lpstr>
      <vt:lpstr>Cancer Survivors in the U.S.</vt:lpstr>
      <vt:lpstr>Empowering Survivors to Live Well</vt:lpstr>
      <vt:lpstr>“Eight Ways to Stay Healthy After Cancer”</vt:lpstr>
      <vt:lpstr>Perils of Smoking</vt:lpstr>
      <vt:lpstr>Smoking and Cancer</vt:lpstr>
      <vt:lpstr>Smoking Cessation Resources</vt:lpstr>
      <vt:lpstr>Physical Activity and Mortality in All Cancers</vt:lpstr>
      <vt:lpstr>Exercise/Diet and Survivorship</vt:lpstr>
      <vt:lpstr>American Cancer Society Nutrition and Physical Activity Guidelines</vt:lpstr>
      <vt:lpstr>Weight and Cancer</vt:lpstr>
      <vt:lpstr>Weight and Cancer</vt:lpstr>
      <vt:lpstr>Recommendations for Patients </vt:lpstr>
      <vt:lpstr>Patient Resources</vt:lpstr>
      <vt:lpstr>Alcohol Use and Cancer</vt:lpstr>
      <vt:lpstr>Approaches to Reducing Alcohol Consumption</vt:lpstr>
      <vt:lpstr>Alcohol screening and brief intervention</vt:lpstr>
      <vt:lpstr>Psychosocial Well-being</vt:lpstr>
      <vt:lpstr>Mental Health</vt:lpstr>
      <vt:lpstr>Mental Health</vt:lpstr>
      <vt:lpstr>Sexual Dysfunction</vt:lpstr>
      <vt:lpstr>NCCN Guidelines Version 1.2021 Survivorship: Sexual Function (Female)</vt:lpstr>
      <vt:lpstr>NCCN Guidelines Version 1.2021 Survivorship: Sexual Function (Male)</vt:lpstr>
      <vt:lpstr>Surveillance for Recurrence</vt:lpstr>
      <vt:lpstr>Risk of Secondary Cancers</vt:lpstr>
      <vt:lpstr>Screening For Secondary Malignancies</vt:lpstr>
      <vt:lpstr>Cancer Screening for Other Primary Tumors</vt:lpstr>
      <vt:lpstr>Cancer and Comorbidities</vt:lpstr>
      <vt:lpstr>Cancer Treatment and Cardiovascular Disease</vt:lpstr>
      <vt:lpstr>Risk Factors for Radiation-Induced Coronary Artery Disease</vt:lpstr>
      <vt:lpstr>Risk Factors for Cancer Therapy Related Cardiac Dysfunction (CTRCD)</vt:lpstr>
      <vt:lpstr>Screening Algorithm for RACD (Radiation-Associated Cardiac Disease)</vt:lpstr>
      <vt:lpstr>Cardiac Surveillance </vt:lpstr>
      <vt:lpstr>Bone Health</vt:lpstr>
      <vt:lpstr>Immunizations and Cancer Survivors</vt:lpstr>
      <vt:lpstr>PowerPoint Presentation</vt:lpstr>
      <vt:lpstr>Primary Care Provider’s Role in Cancer Survivorship</vt:lpstr>
      <vt:lpstr>References</vt:lpstr>
      <vt:lpstr>References</vt:lpstr>
      <vt:lpstr>References</vt:lpstr>
      <vt:lpstr>References</vt:lpstr>
      <vt:lpstr>References</vt:lpstr>
      <vt:lpstr>Thank you!</vt:lpstr>
      <vt:lpstr>The Importance of Health and Wellness in Cancer Survivorship:  Empowering Survivors to Live Well</vt:lpstr>
      <vt:lpstr>Acknowledgment </vt:lpstr>
      <vt:lpstr>Learning Objectives</vt:lpstr>
      <vt:lpstr>Cancer Survivorship</vt:lpstr>
      <vt:lpstr>Risk Factors for Second Cancers</vt:lpstr>
      <vt:lpstr>Tobacco-Related Cancers</vt:lpstr>
      <vt:lpstr>Tobacco-Related Cardiovascular Diseases</vt:lpstr>
      <vt:lpstr>Tobacco-Related Respiratory Diseases</vt:lpstr>
      <vt:lpstr>Secondhand Smoke</vt:lpstr>
      <vt:lpstr>Impact of Tobacco Use</vt:lpstr>
      <vt:lpstr>Recommendations for Providers</vt:lpstr>
      <vt:lpstr>Diet: Foods to Eat</vt:lpstr>
      <vt:lpstr>Diet: Foods to Limit or Avoid</vt:lpstr>
      <vt:lpstr>Vegetable Intake in U.S.</vt:lpstr>
      <vt:lpstr>Fruit Intake in the U.S.</vt:lpstr>
      <vt:lpstr>Diet Types and Cancer</vt:lpstr>
      <vt:lpstr>Dietary Supplements</vt:lpstr>
      <vt:lpstr>Alcohol and Cancer</vt:lpstr>
      <vt:lpstr>Limit Consumption of Alcoholic Beverages</vt:lpstr>
      <vt:lpstr>Alcohol and Cancer</vt:lpstr>
      <vt:lpstr>Physical Activity: Weight Management and Risk Reduction</vt:lpstr>
      <vt:lpstr>Body Weight and Cancer Risk</vt:lpstr>
      <vt:lpstr>Reversing Weight Loss</vt:lpstr>
      <vt:lpstr>High Body Fat and Excess Weight</vt:lpstr>
      <vt:lpstr>Weight gain common with treatment for certain cancers or conditions:</vt:lpstr>
      <vt:lpstr>Physical Activity Levels in U.S.</vt:lpstr>
      <vt:lpstr>Benefits of physical activity</vt:lpstr>
      <vt:lpstr>Physical Activity Guidelines for Cancer Survivors</vt:lpstr>
      <vt:lpstr>Precautions During/Post-Treatment</vt:lpstr>
      <vt:lpstr>Recommendation for the Providers</vt:lpstr>
      <vt:lpstr>Sun Protection</vt:lpstr>
      <vt:lpstr>Sun Safety Recommendations</vt:lpstr>
      <vt:lpstr>Sexual Health</vt:lpstr>
      <vt:lpstr>Sexual Dysfunction</vt:lpstr>
      <vt:lpstr>Woman at High Risk for Sexual Dysfunction</vt:lpstr>
      <vt:lpstr>Men at High Risk for Sexual Dysfunction</vt:lpstr>
      <vt:lpstr>Recommendations for Providers</vt:lpstr>
      <vt:lpstr>Mental Health</vt:lpstr>
      <vt:lpstr>Psychological Distress</vt:lpstr>
      <vt:lpstr>Effective Interventions</vt:lpstr>
      <vt:lpstr>Genetics and Family History</vt:lpstr>
      <vt:lpstr>Family Cancer Syndromes</vt:lpstr>
      <vt:lpstr>Recommendations for Providers</vt:lpstr>
      <vt:lpstr>PowerPoint Presentation</vt:lpstr>
      <vt:lpstr>References</vt:lpstr>
      <vt:lpstr>References</vt:lpstr>
      <vt:lpstr>References</vt:lpstr>
      <vt:lpstr>References</vt:lpstr>
      <vt:lpstr>References</vt:lpstr>
      <vt:lpstr>References</vt:lpstr>
      <vt:lpstr>References</vt:lpstr>
      <vt:lpstr>References</vt:lpstr>
      <vt:lpstr>References</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Angell, Kelly</cp:lastModifiedBy>
  <cp:revision>1576</cp:revision>
  <cp:lastPrinted>2014-06-13T20:14:55Z</cp:lastPrinted>
  <dcterms:created xsi:type="dcterms:W3CDTF">2014-05-08T22:31:29Z</dcterms:created>
  <dcterms:modified xsi:type="dcterms:W3CDTF">2025-05-15T19:26:00Z</dcterms:modified>
</cp:coreProperties>
</file>