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779" r:id="rId2"/>
  </p:sldMasterIdLst>
  <p:notesMasterIdLst>
    <p:notesMasterId r:id="rId64"/>
  </p:notesMasterIdLst>
  <p:handoutMasterIdLst>
    <p:handoutMasterId r:id="rId65"/>
  </p:handoutMasterIdLst>
  <p:sldIdLst>
    <p:sldId id="293" r:id="rId3"/>
    <p:sldId id="256" r:id="rId4"/>
    <p:sldId id="290" r:id="rId5"/>
    <p:sldId id="264" r:id="rId6"/>
    <p:sldId id="266" r:id="rId7"/>
    <p:sldId id="265" r:id="rId8"/>
    <p:sldId id="267" r:id="rId9"/>
    <p:sldId id="268" r:id="rId10"/>
    <p:sldId id="269" r:id="rId11"/>
    <p:sldId id="270" r:id="rId12"/>
    <p:sldId id="271" r:id="rId13"/>
    <p:sldId id="273" r:id="rId14"/>
    <p:sldId id="274" r:id="rId15"/>
    <p:sldId id="275" r:id="rId16"/>
    <p:sldId id="291" r:id="rId17"/>
    <p:sldId id="272" r:id="rId18"/>
    <p:sldId id="277" r:id="rId19"/>
    <p:sldId id="279" r:id="rId20"/>
    <p:sldId id="280" r:id="rId21"/>
    <p:sldId id="281" r:id="rId22"/>
    <p:sldId id="282" r:id="rId23"/>
    <p:sldId id="283" r:id="rId24"/>
    <p:sldId id="284" r:id="rId25"/>
    <p:sldId id="286" r:id="rId26"/>
    <p:sldId id="287" r:id="rId27"/>
    <p:sldId id="288" r:id="rId28"/>
    <p:sldId id="292" r:id="rId29"/>
    <p:sldId id="294" r:id="rId30"/>
    <p:sldId id="295" r:id="rId31"/>
    <p:sldId id="312" r:id="rId32"/>
    <p:sldId id="313" r:id="rId33"/>
    <p:sldId id="314" r:id="rId34"/>
    <p:sldId id="315" r:id="rId35"/>
    <p:sldId id="316" r:id="rId36"/>
    <p:sldId id="278" r:id="rId37"/>
    <p:sldId id="304" r:id="rId38"/>
    <p:sldId id="317" r:id="rId39"/>
    <p:sldId id="307" r:id="rId40"/>
    <p:sldId id="308" r:id="rId41"/>
    <p:sldId id="309" r:id="rId42"/>
    <p:sldId id="285" r:id="rId43"/>
    <p:sldId id="305" r:id="rId44"/>
    <p:sldId id="318" r:id="rId45"/>
    <p:sldId id="306" r:id="rId46"/>
    <p:sldId id="319" r:id="rId47"/>
    <p:sldId id="310" r:id="rId48"/>
    <p:sldId id="311" r:id="rId49"/>
    <p:sldId id="320" r:id="rId50"/>
    <p:sldId id="298" r:id="rId51"/>
    <p:sldId id="297" r:id="rId52"/>
    <p:sldId id="321" r:id="rId53"/>
    <p:sldId id="322" r:id="rId54"/>
    <p:sldId id="323" r:id="rId55"/>
    <p:sldId id="299" r:id="rId56"/>
    <p:sldId id="324" r:id="rId57"/>
    <p:sldId id="296" r:id="rId58"/>
    <p:sldId id="300" r:id="rId59"/>
    <p:sldId id="301" r:id="rId60"/>
    <p:sldId id="302" r:id="rId61"/>
    <p:sldId id="303" r:id="rId62"/>
    <p:sldId id="325" r:id="rId63"/>
  </p:sldIdLst>
  <p:sldSz cx="9144000" cy="6858000" type="screen4x3"/>
  <p:notesSz cx="7026275" cy="9312275"/>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3" userDrawn="1">
          <p15:clr>
            <a:srgbClr val="A4A3A4"/>
          </p15:clr>
        </p15:guide>
        <p15:guide id="2" pos="2213"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yson, Monique Sandra" initials="" lastIdx="1" clrIdx="0"/>
  <p:cmAuthor id="1" name="Harvey, Allison Camille" initials="" lastIdx="1" clrIdx="1"/>
  <p:cmAuthor id="2" name="Harvey, Allison Camille" initials="HAC" lastIdx="15"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6D6"/>
    <a:srgbClr val="365F91"/>
    <a:srgbClr val="FFFFFF"/>
    <a:srgbClr val="FFEA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61922" autoAdjust="0"/>
  </p:normalViewPr>
  <p:slideViewPr>
    <p:cSldViewPr>
      <p:cViewPr varScale="1">
        <p:scale>
          <a:sx n="68" d="100"/>
          <a:sy n="68" d="100"/>
        </p:scale>
        <p:origin x="2850" y="66"/>
      </p:cViewPr>
      <p:guideLst>
        <p:guide orient="horz" pos="2160"/>
        <p:guide pos="2880"/>
      </p:guideLst>
    </p:cSldViewPr>
  </p:slideViewPr>
  <p:notesTextViewPr>
    <p:cViewPr>
      <p:scale>
        <a:sx n="100" d="100"/>
        <a:sy n="100" d="100"/>
      </p:scale>
      <p:origin x="0" y="0"/>
    </p:cViewPr>
  </p:notesTextViewPr>
  <p:notesViewPr>
    <p:cSldViewPr>
      <p:cViewPr varScale="1">
        <p:scale>
          <a:sx n="87" d="100"/>
          <a:sy n="87" d="100"/>
        </p:scale>
        <p:origin x="-3672" y="-90"/>
      </p:cViewPr>
      <p:guideLst>
        <p:guide orient="horz" pos="2933"/>
        <p:guide pos="2213"/>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commentAuthors" Target="commentAuthors.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notesMaster" Target="notesMasters/notesMaster1.xml"/><Relationship Id="rId69"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presProps" Target="pres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6C6ACAD-C8D1-472B-9200-8D16A83CB98D}"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US"/>
        </a:p>
      </dgm:t>
    </dgm:pt>
    <dgm:pt modelId="{0679BA1F-1606-4AFD-B95A-4628349E3082}">
      <dgm:prSet phldrT="[Text]"/>
      <dgm:spPr>
        <a:solidFill>
          <a:srgbClr val="0096D6"/>
        </a:solidFill>
      </dgm:spPr>
      <dgm:t>
        <a:bodyPr/>
        <a:lstStyle/>
        <a:p>
          <a:r>
            <a:rPr lang="en-US" dirty="0"/>
            <a:t>Individual Effects / Risks</a:t>
          </a:r>
        </a:p>
      </dgm:t>
    </dgm:pt>
    <dgm:pt modelId="{59591F80-85BE-41E0-814F-EEF3938B85BE}" type="parTrans" cxnId="{4C89E347-C13B-45C7-9C60-DE65B837DB01}">
      <dgm:prSet/>
      <dgm:spPr/>
      <dgm:t>
        <a:bodyPr/>
        <a:lstStyle/>
        <a:p>
          <a:endParaRPr lang="en-US"/>
        </a:p>
      </dgm:t>
    </dgm:pt>
    <dgm:pt modelId="{2B3DBADE-43E8-450D-A475-B63DB966A45A}" type="sibTrans" cxnId="{4C89E347-C13B-45C7-9C60-DE65B837DB01}">
      <dgm:prSet/>
      <dgm:spPr/>
      <dgm:t>
        <a:bodyPr/>
        <a:lstStyle/>
        <a:p>
          <a:endParaRPr lang="en-US"/>
        </a:p>
      </dgm:t>
    </dgm:pt>
    <dgm:pt modelId="{1CC7A677-8C5E-401F-9812-163B9F0B664B}">
      <dgm:prSet phldrT="[Text]"/>
      <dgm:spPr>
        <a:solidFill>
          <a:srgbClr val="0096D6"/>
        </a:solidFill>
      </dgm:spPr>
      <dgm:t>
        <a:bodyPr/>
        <a:lstStyle/>
        <a:p>
          <a:r>
            <a:rPr lang="en-US" dirty="0"/>
            <a:t>Surgical Side Effects</a:t>
          </a:r>
        </a:p>
      </dgm:t>
    </dgm:pt>
    <dgm:pt modelId="{C2F10911-7288-43A7-8C2C-ED43E979B10E}" type="parTrans" cxnId="{55E1EA43-1395-40EB-9E8A-562DC507EF93}">
      <dgm:prSet/>
      <dgm:spPr>
        <a:solidFill>
          <a:srgbClr val="365F91"/>
        </a:solidFill>
      </dgm:spPr>
      <dgm:t>
        <a:bodyPr/>
        <a:lstStyle/>
        <a:p>
          <a:endParaRPr lang="en-US"/>
        </a:p>
      </dgm:t>
    </dgm:pt>
    <dgm:pt modelId="{CC775605-5140-4A9A-9939-40B2DF3DCD5A}" type="sibTrans" cxnId="{55E1EA43-1395-40EB-9E8A-562DC507EF93}">
      <dgm:prSet/>
      <dgm:spPr/>
      <dgm:t>
        <a:bodyPr/>
        <a:lstStyle/>
        <a:p>
          <a:endParaRPr lang="en-US"/>
        </a:p>
      </dgm:t>
    </dgm:pt>
    <dgm:pt modelId="{2FD81311-3A22-41B5-B4AE-09222B03E1DF}">
      <dgm:prSet phldrT="[Text]"/>
      <dgm:spPr>
        <a:solidFill>
          <a:srgbClr val="0096D6"/>
        </a:solidFill>
      </dgm:spPr>
      <dgm:t>
        <a:bodyPr/>
        <a:lstStyle/>
        <a:p>
          <a:r>
            <a:rPr lang="en-US" dirty="0"/>
            <a:t>Chemotherapy Side Effects</a:t>
          </a:r>
        </a:p>
      </dgm:t>
    </dgm:pt>
    <dgm:pt modelId="{2E1B9D7B-6DA7-4C3B-B80D-2797946A0A7E}" type="parTrans" cxnId="{480101EC-8D1C-40C8-A940-3F2B3A00A4EC}">
      <dgm:prSet/>
      <dgm:spPr>
        <a:solidFill>
          <a:srgbClr val="365F91"/>
        </a:solidFill>
      </dgm:spPr>
      <dgm:t>
        <a:bodyPr/>
        <a:lstStyle/>
        <a:p>
          <a:endParaRPr lang="en-US"/>
        </a:p>
      </dgm:t>
    </dgm:pt>
    <dgm:pt modelId="{F8962E59-C1A6-45DD-B8C5-FE03C5DA31DC}" type="sibTrans" cxnId="{480101EC-8D1C-40C8-A940-3F2B3A00A4EC}">
      <dgm:prSet/>
      <dgm:spPr/>
      <dgm:t>
        <a:bodyPr/>
        <a:lstStyle/>
        <a:p>
          <a:endParaRPr lang="en-US"/>
        </a:p>
      </dgm:t>
    </dgm:pt>
    <dgm:pt modelId="{5001433D-BE21-4706-B84F-7BA0AFC83CBA}">
      <dgm:prSet phldrT="[Text]"/>
      <dgm:spPr>
        <a:solidFill>
          <a:srgbClr val="0096D6"/>
        </a:solidFill>
      </dgm:spPr>
      <dgm:t>
        <a:bodyPr/>
        <a:lstStyle/>
        <a:p>
          <a:r>
            <a:rPr lang="en-US" dirty="0"/>
            <a:t>Radiation </a:t>
          </a:r>
        </a:p>
        <a:p>
          <a:r>
            <a:rPr lang="en-US" dirty="0"/>
            <a:t>Side Effects</a:t>
          </a:r>
        </a:p>
      </dgm:t>
    </dgm:pt>
    <dgm:pt modelId="{23154495-8B00-4CC7-9FD9-C6AF700A9D0A}" type="parTrans" cxnId="{805EFE74-08EC-44B8-9919-B909D8903F53}">
      <dgm:prSet/>
      <dgm:spPr>
        <a:solidFill>
          <a:srgbClr val="365F91"/>
        </a:solidFill>
      </dgm:spPr>
      <dgm:t>
        <a:bodyPr/>
        <a:lstStyle/>
        <a:p>
          <a:endParaRPr lang="en-US"/>
        </a:p>
      </dgm:t>
    </dgm:pt>
    <dgm:pt modelId="{8D4C1F9D-DA5D-4A52-AF98-C226F5055617}" type="sibTrans" cxnId="{805EFE74-08EC-44B8-9919-B909D8903F53}">
      <dgm:prSet/>
      <dgm:spPr/>
      <dgm:t>
        <a:bodyPr/>
        <a:lstStyle/>
        <a:p>
          <a:endParaRPr lang="en-US"/>
        </a:p>
      </dgm:t>
    </dgm:pt>
    <dgm:pt modelId="{413DF4AC-81E2-4023-BB59-22BC21364F0A}">
      <dgm:prSet phldrT="[Text]"/>
      <dgm:spPr/>
      <dgm:t>
        <a:bodyPr/>
        <a:lstStyle/>
        <a:p>
          <a:endParaRPr lang="en-US"/>
        </a:p>
      </dgm:t>
    </dgm:pt>
    <dgm:pt modelId="{4269BB3C-6E41-4309-89CE-A122A09CBBCF}" type="parTrans" cxnId="{50CE2DBD-BF14-454C-B7AD-C6588F2CDE55}">
      <dgm:prSet/>
      <dgm:spPr/>
      <dgm:t>
        <a:bodyPr/>
        <a:lstStyle/>
        <a:p>
          <a:endParaRPr lang="en-US"/>
        </a:p>
      </dgm:t>
    </dgm:pt>
    <dgm:pt modelId="{51856B14-AA6A-43AE-84F1-928E33B243EE}" type="sibTrans" cxnId="{50CE2DBD-BF14-454C-B7AD-C6588F2CDE55}">
      <dgm:prSet/>
      <dgm:spPr/>
      <dgm:t>
        <a:bodyPr/>
        <a:lstStyle/>
        <a:p>
          <a:endParaRPr lang="en-US"/>
        </a:p>
      </dgm:t>
    </dgm:pt>
    <dgm:pt modelId="{8AC661A0-50DF-4A85-A28A-040E5370CCDE}">
      <dgm:prSet phldrT="[Text]"/>
      <dgm:spPr>
        <a:solidFill>
          <a:srgbClr val="0096D6"/>
        </a:solidFill>
      </dgm:spPr>
      <dgm:t>
        <a:bodyPr/>
        <a:lstStyle/>
        <a:p>
          <a:r>
            <a:rPr lang="en-US" dirty="0"/>
            <a:t>Hormonal Therapy Side Effects</a:t>
          </a:r>
        </a:p>
      </dgm:t>
    </dgm:pt>
    <dgm:pt modelId="{5725A3D5-B779-4E17-88AB-9AAC99A437CF}" type="parTrans" cxnId="{F7186927-EEF1-4EDA-A505-BBD2BE940E15}">
      <dgm:prSet/>
      <dgm:spPr>
        <a:solidFill>
          <a:srgbClr val="365F91"/>
        </a:solidFill>
      </dgm:spPr>
      <dgm:t>
        <a:bodyPr/>
        <a:lstStyle/>
        <a:p>
          <a:endParaRPr lang="en-US"/>
        </a:p>
      </dgm:t>
    </dgm:pt>
    <dgm:pt modelId="{385467F6-1558-4293-BD3D-E9E35D78E895}" type="sibTrans" cxnId="{F7186927-EEF1-4EDA-A505-BBD2BE940E15}">
      <dgm:prSet/>
      <dgm:spPr/>
      <dgm:t>
        <a:bodyPr/>
        <a:lstStyle/>
        <a:p>
          <a:endParaRPr lang="en-US"/>
        </a:p>
      </dgm:t>
    </dgm:pt>
    <dgm:pt modelId="{452044DA-2052-4AC8-8C90-DEBF1A28815B}">
      <dgm:prSet phldrT="[Text]"/>
      <dgm:spPr>
        <a:solidFill>
          <a:srgbClr val="0096D6"/>
        </a:solidFill>
      </dgm:spPr>
      <dgm:t>
        <a:bodyPr/>
        <a:lstStyle/>
        <a:p>
          <a:r>
            <a:rPr lang="en-US" dirty="0"/>
            <a:t>Non- Treatment Specific Side Effects</a:t>
          </a:r>
        </a:p>
      </dgm:t>
    </dgm:pt>
    <dgm:pt modelId="{7DDAECF0-1665-4816-A4CE-A2FB33D43066}" type="parTrans" cxnId="{8131B0FB-FF58-480D-86A7-E14F42E2566A}">
      <dgm:prSet/>
      <dgm:spPr>
        <a:solidFill>
          <a:srgbClr val="365F91"/>
        </a:solidFill>
      </dgm:spPr>
      <dgm:t>
        <a:bodyPr/>
        <a:lstStyle/>
        <a:p>
          <a:endParaRPr lang="en-US"/>
        </a:p>
      </dgm:t>
    </dgm:pt>
    <dgm:pt modelId="{E051E1B3-C802-4713-ACA0-042DA8A58443}" type="sibTrans" cxnId="{8131B0FB-FF58-480D-86A7-E14F42E2566A}">
      <dgm:prSet/>
      <dgm:spPr/>
      <dgm:t>
        <a:bodyPr/>
        <a:lstStyle/>
        <a:p>
          <a:endParaRPr lang="en-US"/>
        </a:p>
      </dgm:t>
    </dgm:pt>
    <dgm:pt modelId="{A0324698-5782-4AD2-8EEF-6724B535BEE2}" type="pres">
      <dgm:prSet presAssocID="{36C6ACAD-C8D1-472B-9200-8D16A83CB98D}" presName="cycle" presStyleCnt="0">
        <dgm:presLayoutVars>
          <dgm:chMax val="1"/>
          <dgm:dir/>
          <dgm:animLvl val="ctr"/>
          <dgm:resizeHandles val="exact"/>
        </dgm:presLayoutVars>
      </dgm:prSet>
      <dgm:spPr/>
    </dgm:pt>
    <dgm:pt modelId="{968D4F4B-F6DB-45CA-8955-E4011359E6FF}" type="pres">
      <dgm:prSet presAssocID="{0679BA1F-1606-4AFD-B95A-4628349E3082}" presName="centerShape" presStyleLbl="node0" presStyleIdx="0" presStyleCnt="1" custLinFactNeighborX="0" custLinFactNeighborY="-134"/>
      <dgm:spPr/>
    </dgm:pt>
    <dgm:pt modelId="{F842FBF5-4F4B-47B6-A30A-D9453D19E9FD}" type="pres">
      <dgm:prSet presAssocID="{C2F10911-7288-43A7-8C2C-ED43E979B10E}" presName="parTrans" presStyleLbl="bgSibTrans2D1" presStyleIdx="0" presStyleCnt="5"/>
      <dgm:spPr/>
    </dgm:pt>
    <dgm:pt modelId="{C9C572A6-1BB9-4C42-840E-99473723E894}" type="pres">
      <dgm:prSet presAssocID="{1CC7A677-8C5E-401F-9812-163B9F0B664B}" presName="node" presStyleLbl="node1" presStyleIdx="0" presStyleCnt="5">
        <dgm:presLayoutVars>
          <dgm:bulletEnabled val="1"/>
        </dgm:presLayoutVars>
      </dgm:prSet>
      <dgm:spPr/>
    </dgm:pt>
    <dgm:pt modelId="{EFA5CA83-5E5A-439B-81B3-86CDA8DB8F7E}" type="pres">
      <dgm:prSet presAssocID="{2E1B9D7B-6DA7-4C3B-B80D-2797946A0A7E}" presName="parTrans" presStyleLbl="bgSibTrans2D1" presStyleIdx="1" presStyleCnt="5"/>
      <dgm:spPr/>
    </dgm:pt>
    <dgm:pt modelId="{D399F3AA-6DFF-426E-8BB7-9C3C12445CA2}" type="pres">
      <dgm:prSet presAssocID="{2FD81311-3A22-41B5-B4AE-09222B03E1DF}" presName="node" presStyleLbl="node1" presStyleIdx="1" presStyleCnt="5">
        <dgm:presLayoutVars>
          <dgm:bulletEnabled val="1"/>
        </dgm:presLayoutVars>
      </dgm:prSet>
      <dgm:spPr/>
    </dgm:pt>
    <dgm:pt modelId="{225D9D41-83A5-4B0B-AF2D-D5ABDBC07E70}" type="pres">
      <dgm:prSet presAssocID="{23154495-8B00-4CC7-9FD9-C6AF700A9D0A}" presName="parTrans" presStyleLbl="bgSibTrans2D1" presStyleIdx="2" presStyleCnt="5"/>
      <dgm:spPr/>
    </dgm:pt>
    <dgm:pt modelId="{4D7A1602-6B36-4911-9968-6990974B4320}" type="pres">
      <dgm:prSet presAssocID="{5001433D-BE21-4706-B84F-7BA0AFC83CBA}" presName="node" presStyleLbl="node1" presStyleIdx="2" presStyleCnt="5">
        <dgm:presLayoutVars>
          <dgm:bulletEnabled val="1"/>
        </dgm:presLayoutVars>
      </dgm:prSet>
      <dgm:spPr/>
    </dgm:pt>
    <dgm:pt modelId="{A5B4D9EF-4630-432A-AA23-58BCA445F394}" type="pres">
      <dgm:prSet presAssocID="{5725A3D5-B779-4E17-88AB-9AAC99A437CF}" presName="parTrans" presStyleLbl="bgSibTrans2D1" presStyleIdx="3" presStyleCnt="5"/>
      <dgm:spPr/>
    </dgm:pt>
    <dgm:pt modelId="{6CE33869-50EF-4903-88D9-1C415D669131}" type="pres">
      <dgm:prSet presAssocID="{8AC661A0-50DF-4A85-A28A-040E5370CCDE}" presName="node" presStyleLbl="node1" presStyleIdx="3" presStyleCnt="5">
        <dgm:presLayoutVars>
          <dgm:bulletEnabled val="1"/>
        </dgm:presLayoutVars>
      </dgm:prSet>
      <dgm:spPr/>
    </dgm:pt>
    <dgm:pt modelId="{BAA5CF8C-BE02-47FC-968A-7F76288FCF23}" type="pres">
      <dgm:prSet presAssocID="{7DDAECF0-1665-4816-A4CE-A2FB33D43066}" presName="parTrans" presStyleLbl="bgSibTrans2D1" presStyleIdx="4" presStyleCnt="5"/>
      <dgm:spPr/>
    </dgm:pt>
    <dgm:pt modelId="{E182A798-BD65-4280-9A75-0A42E66A9E5D}" type="pres">
      <dgm:prSet presAssocID="{452044DA-2052-4AC8-8C90-DEBF1A28815B}" presName="node" presStyleLbl="node1" presStyleIdx="4" presStyleCnt="5">
        <dgm:presLayoutVars>
          <dgm:bulletEnabled val="1"/>
        </dgm:presLayoutVars>
      </dgm:prSet>
      <dgm:spPr/>
    </dgm:pt>
  </dgm:ptLst>
  <dgm:cxnLst>
    <dgm:cxn modelId="{F7186927-EEF1-4EDA-A505-BBD2BE940E15}" srcId="{0679BA1F-1606-4AFD-B95A-4628349E3082}" destId="{8AC661A0-50DF-4A85-A28A-040E5370CCDE}" srcOrd="3" destOrd="0" parTransId="{5725A3D5-B779-4E17-88AB-9AAC99A437CF}" sibTransId="{385467F6-1558-4293-BD3D-E9E35D78E895}"/>
    <dgm:cxn modelId="{302AE82E-470E-4C31-901F-250D22F8558C}" type="presOf" srcId="{0679BA1F-1606-4AFD-B95A-4628349E3082}" destId="{968D4F4B-F6DB-45CA-8955-E4011359E6FF}" srcOrd="0" destOrd="0" presId="urn:microsoft.com/office/officeart/2005/8/layout/radial4"/>
    <dgm:cxn modelId="{FE46C15F-EB1E-4D6A-9E29-805EF7CD7BE6}" type="presOf" srcId="{5725A3D5-B779-4E17-88AB-9AAC99A437CF}" destId="{A5B4D9EF-4630-432A-AA23-58BCA445F394}" srcOrd="0" destOrd="0" presId="urn:microsoft.com/office/officeart/2005/8/layout/radial4"/>
    <dgm:cxn modelId="{40B3B363-7326-445C-8A75-A10B47A1161A}" type="presOf" srcId="{2E1B9D7B-6DA7-4C3B-B80D-2797946A0A7E}" destId="{EFA5CA83-5E5A-439B-81B3-86CDA8DB8F7E}" srcOrd="0" destOrd="0" presId="urn:microsoft.com/office/officeart/2005/8/layout/radial4"/>
    <dgm:cxn modelId="{55E1EA43-1395-40EB-9E8A-562DC507EF93}" srcId="{0679BA1F-1606-4AFD-B95A-4628349E3082}" destId="{1CC7A677-8C5E-401F-9812-163B9F0B664B}" srcOrd="0" destOrd="0" parTransId="{C2F10911-7288-43A7-8C2C-ED43E979B10E}" sibTransId="{CC775605-5140-4A9A-9939-40B2DF3DCD5A}"/>
    <dgm:cxn modelId="{E6319F67-8859-420D-989F-6ED8068C2A6D}" type="presOf" srcId="{2FD81311-3A22-41B5-B4AE-09222B03E1DF}" destId="{D399F3AA-6DFF-426E-8BB7-9C3C12445CA2}" srcOrd="0" destOrd="0" presId="urn:microsoft.com/office/officeart/2005/8/layout/radial4"/>
    <dgm:cxn modelId="{4C89E347-C13B-45C7-9C60-DE65B837DB01}" srcId="{36C6ACAD-C8D1-472B-9200-8D16A83CB98D}" destId="{0679BA1F-1606-4AFD-B95A-4628349E3082}" srcOrd="0" destOrd="0" parTransId="{59591F80-85BE-41E0-814F-EEF3938B85BE}" sibTransId="{2B3DBADE-43E8-450D-A475-B63DB966A45A}"/>
    <dgm:cxn modelId="{805EFE74-08EC-44B8-9919-B909D8903F53}" srcId="{0679BA1F-1606-4AFD-B95A-4628349E3082}" destId="{5001433D-BE21-4706-B84F-7BA0AFC83CBA}" srcOrd="2" destOrd="0" parTransId="{23154495-8B00-4CC7-9FD9-C6AF700A9D0A}" sibTransId="{8D4C1F9D-DA5D-4A52-AF98-C226F5055617}"/>
    <dgm:cxn modelId="{578E308E-C1A3-4CEB-A035-14B2B363C76F}" type="presOf" srcId="{5001433D-BE21-4706-B84F-7BA0AFC83CBA}" destId="{4D7A1602-6B36-4911-9968-6990974B4320}" srcOrd="0" destOrd="0" presId="urn:microsoft.com/office/officeart/2005/8/layout/radial4"/>
    <dgm:cxn modelId="{535B46AD-E6BD-4202-AF8F-D6148AA98E02}" type="presOf" srcId="{36C6ACAD-C8D1-472B-9200-8D16A83CB98D}" destId="{A0324698-5782-4AD2-8EEF-6724B535BEE2}" srcOrd="0" destOrd="0" presId="urn:microsoft.com/office/officeart/2005/8/layout/radial4"/>
    <dgm:cxn modelId="{50CE2DBD-BF14-454C-B7AD-C6588F2CDE55}" srcId="{36C6ACAD-C8D1-472B-9200-8D16A83CB98D}" destId="{413DF4AC-81E2-4023-BB59-22BC21364F0A}" srcOrd="1" destOrd="0" parTransId="{4269BB3C-6E41-4309-89CE-A122A09CBBCF}" sibTransId="{51856B14-AA6A-43AE-84F1-928E33B243EE}"/>
    <dgm:cxn modelId="{3AB9A0CD-CBA9-4D1F-8ACD-952AE799A96E}" type="presOf" srcId="{C2F10911-7288-43A7-8C2C-ED43E979B10E}" destId="{F842FBF5-4F4B-47B6-A30A-D9453D19E9FD}" srcOrd="0" destOrd="0" presId="urn:microsoft.com/office/officeart/2005/8/layout/radial4"/>
    <dgm:cxn modelId="{F814E1D3-7AA1-471A-A122-FC2184E3E2F9}" type="presOf" srcId="{8AC661A0-50DF-4A85-A28A-040E5370CCDE}" destId="{6CE33869-50EF-4903-88D9-1C415D669131}" srcOrd="0" destOrd="0" presId="urn:microsoft.com/office/officeart/2005/8/layout/radial4"/>
    <dgm:cxn modelId="{E28FCAE0-58E2-4C71-A431-8491A11DBBEF}" type="presOf" srcId="{1CC7A677-8C5E-401F-9812-163B9F0B664B}" destId="{C9C572A6-1BB9-4C42-840E-99473723E894}" srcOrd="0" destOrd="0" presId="urn:microsoft.com/office/officeart/2005/8/layout/radial4"/>
    <dgm:cxn modelId="{FC9267E1-5AF2-4D7E-AC2B-7E29507B3601}" type="presOf" srcId="{452044DA-2052-4AC8-8C90-DEBF1A28815B}" destId="{E182A798-BD65-4280-9A75-0A42E66A9E5D}" srcOrd="0" destOrd="0" presId="urn:microsoft.com/office/officeart/2005/8/layout/radial4"/>
    <dgm:cxn modelId="{D7A3D5E7-9E29-474A-9BF9-60C9C0BF7852}" type="presOf" srcId="{23154495-8B00-4CC7-9FD9-C6AF700A9D0A}" destId="{225D9D41-83A5-4B0B-AF2D-D5ABDBC07E70}" srcOrd="0" destOrd="0" presId="urn:microsoft.com/office/officeart/2005/8/layout/radial4"/>
    <dgm:cxn modelId="{2F786EEB-4CA6-45CF-AAC3-FBE3C9048FA6}" type="presOf" srcId="{7DDAECF0-1665-4816-A4CE-A2FB33D43066}" destId="{BAA5CF8C-BE02-47FC-968A-7F76288FCF23}" srcOrd="0" destOrd="0" presId="urn:microsoft.com/office/officeart/2005/8/layout/radial4"/>
    <dgm:cxn modelId="{480101EC-8D1C-40C8-A940-3F2B3A00A4EC}" srcId="{0679BA1F-1606-4AFD-B95A-4628349E3082}" destId="{2FD81311-3A22-41B5-B4AE-09222B03E1DF}" srcOrd="1" destOrd="0" parTransId="{2E1B9D7B-6DA7-4C3B-B80D-2797946A0A7E}" sibTransId="{F8962E59-C1A6-45DD-B8C5-FE03C5DA31DC}"/>
    <dgm:cxn modelId="{8131B0FB-FF58-480D-86A7-E14F42E2566A}" srcId="{0679BA1F-1606-4AFD-B95A-4628349E3082}" destId="{452044DA-2052-4AC8-8C90-DEBF1A28815B}" srcOrd="4" destOrd="0" parTransId="{7DDAECF0-1665-4816-A4CE-A2FB33D43066}" sibTransId="{E051E1B3-C802-4713-ACA0-042DA8A58443}"/>
    <dgm:cxn modelId="{3CEA66ED-D1D7-41A9-A70B-517CA91A811C}" type="presParOf" srcId="{A0324698-5782-4AD2-8EEF-6724B535BEE2}" destId="{968D4F4B-F6DB-45CA-8955-E4011359E6FF}" srcOrd="0" destOrd="0" presId="urn:microsoft.com/office/officeart/2005/8/layout/radial4"/>
    <dgm:cxn modelId="{3D74B567-36F5-468C-A08B-50C05C714876}" type="presParOf" srcId="{A0324698-5782-4AD2-8EEF-6724B535BEE2}" destId="{F842FBF5-4F4B-47B6-A30A-D9453D19E9FD}" srcOrd="1" destOrd="0" presId="urn:microsoft.com/office/officeart/2005/8/layout/radial4"/>
    <dgm:cxn modelId="{0C7BABEE-9643-437D-A37A-BE3F3499124B}" type="presParOf" srcId="{A0324698-5782-4AD2-8EEF-6724B535BEE2}" destId="{C9C572A6-1BB9-4C42-840E-99473723E894}" srcOrd="2" destOrd="0" presId="urn:microsoft.com/office/officeart/2005/8/layout/radial4"/>
    <dgm:cxn modelId="{7D3485FF-436C-485F-8253-DB71DDD39435}" type="presParOf" srcId="{A0324698-5782-4AD2-8EEF-6724B535BEE2}" destId="{EFA5CA83-5E5A-439B-81B3-86CDA8DB8F7E}" srcOrd="3" destOrd="0" presId="urn:microsoft.com/office/officeart/2005/8/layout/radial4"/>
    <dgm:cxn modelId="{ECCB7952-1928-4BA2-B3FF-976A9D180FB6}" type="presParOf" srcId="{A0324698-5782-4AD2-8EEF-6724B535BEE2}" destId="{D399F3AA-6DFF-426E-8BB7-9C3C12445CA2}" srcOrd="4" destOrd="0" presId="urn:microsoft.com/office/officeart/2005/8/layout/radial4"/>
    <dgm:cxn modelId="{6E6B41DF-4765-4EBC-8B49-98D4FF0418E5}" type="presParOf" srcId="{A0324698-5782-4AD2-8EEF-6724B535BEE2}" destId="{225D9D41-83A5-4B0B-AF2D-D5ABDBC07E70}" srcOrd="5" destOrd="0" presId="urn:microsoft.com/office/officeart/2005/8/layout/radial4"/>
    <dgm:cxn modelId="{AA73286C-2B06-41DD-87B0-445C60339FCA}" type="presParOf" srcId="{A0324698-5782-4AD2-8EEF-6724B535BEE2}" destId="{4D7A1602-6B36-4911-9968-6990974B4320}" srcOrd="6" destOrd="0" presId="urn:microsoft.com/office/officeart/2005/8/layout/radial4"/>
    <dgm:cxn modelId="{5597DC48-7C6F-47B7-93BD-051933FE4925}" type="presParOf" srcId="{A0324698-5782-4AD2-8EEF-6724B535BEE2}" destId="{A5B4D9EF-4630-432A-AA23-58BCA445F394}" srcOrd="7" destOrd="0" presId="urn:microsoft.com/office/officeart/2005/8/layout/radial4"/>
    <dgm:cxn modelId="{5D6E9543-34EA-445E-9C47-C1CC246FEA6E}" type="presParOf" srcId="{A0324698-5782-4AD2-8EEF-6724B535BEE2}" destId="{6CE33869-50EF-4903-88D9-1C415D669131}" srcOrd="8" destOrd="0" presId="urn:microsoft.com/office/officeart/2005/8/layout/radial4"/>
    <dgm:cxn modelId="{DFEEB3D6-6095-4677-9516-41EE34586DD0}" type="presParOf" srcId="{A0324698-5782-4AD2-8EEF-6724B535BEE2}" destId="{BAA5CF8C-BE02-47FC-968A-7F76288FCF23}" srcOrd="9" destOrd="0" presId="urn:microsoft.com/office/officeart/2005/8/layout/radial4"/>
    <dgm:cxn modelId="{BA12D749-8F63-4FBC-8646-DDDEFE3312A2}" type="presParOf" srcId="{A0324698-5782-4AD2-8EEF-6724B535BEE2}" destId="{E182A798-BD65-4280-9A75-0A42E66A9E5D}" srcOrd="10"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1FB4B80-F9B8-404D-91E1-77BD8FC09122}"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41E52AC4-902B-46A4-A920-320C182C2C9B}">
      <dgm:prSet phldrT="[Text]"/>
      <dgm:spPr>
        <a:solidFill>
          <a:srgbClr val="004065"/>
        </a:solidFill>
        <a:ln>
          <a:noFill/>
        </a:ln>
        <a:effectLst>
          <a:outerShdw blurRad="50800" dist="38100" dir="2700000" algn="tl" rotWithShape="0">
            <a:prstClr val="black">
              <a:alpha val="40000"/>
            </a:prstClr>
          </a:outerShdw>
        </a:effectLst>
      </dgm:spPr>
      <dgm:t>
        <a:bodyPr/>
        <a:lstStyle/>
        <a:p>
          <a:r>
            <a:rPr lang="en-US" dirty="0"/>
            <a:t>National Comprehensive Cancer Network</a:t>
          </a:r>
        </a:p>
      </dgm:t>
    </dgm:pt>
    <dgm:pt modelId="{67012533-81C3-4EE0-AEFF-FC36C4DC8D4B}" type="parTrans" cxnId="{6D5C21B7-F52D-4A53-A0B7-351776883F6F}">
      <dgm:prSet/>
      <dgm:spPr/>
      <dgm:t>
        <a:bodyPr/>
        <a:lstStyle/>
        <a:p>
          <a:endParaRPr lang="en-US"/>
        </a:p>
      </dgm:t>
    </dgm:pt>
    <dgm:pt modelId="{672ECD1F-7600-45FE-8580-A1AA51CAEAE5}" type="sibTrans" cxnId="{6D5C21B7-F52D-4A53-A0B7-351776883F6F}">
      <dgm:prSet/>
      <dgm:spPr/>
      <dgm:t>
        <a:bodyPr/>
        <a:lstStyle/>
        <a:p>
          <a:endParaRPr lang="en-US"/>
        </a:p>
      </dgm:t>
    </dgm:pt>
    <dgm:pt modelId="{3F8637B9-57AD-447D-B265-8384276BD0DA}">
      <dgm:prSet phldrT="[Text]"/>
      <dgm:spPr>
        <a:solidFill>
          <a:schemeClr val="bg1">
            <a:alpha val="90000"/>
          </a:schemeClr>
        </a:solidFill>
        <a:ln>
          <a:noFill/>
        </a:ln>
        <a:effectLst>
          <a:outerShdw blurRad="50800" dist="38100" dir="2700000" algn="tl" rotWithShape="0">
            <a:prstClr val="black">
              <a:alpha val="40000"/>
            </a:prstClr>
          </a:outerShdw>
        </a:effectLst>
      </dgm:spPr>
      <dgm:t>
        <a:bodyPr/>
        <a:lstStyle/>
        <a:p>
          <a:r>
            <a:rPr lang="en-US" b="1" dirty="0"/>
            <a:t>Symptom-based:</a:t>
          </a:r>
        </a:p>
      </dgm:t>
    </dgm:pt>
    <dgm:pt modelId="{66701E9A-78C2-451C-B300-D24FAC23BE23}" type="parTrans" cxnId="{95DA30F6-6689-41D4-AE47-1D86B56B4EEA}">
      <dgm:prSet/>
      <dgm:spPr/>
      <dgm:t>
        <a:bodyPr/>
        <a:lstStyle/>
        <a:p>
          <a:endParaRPr lang="en-US"/>
        </a:p>
      </dgm:t>
    </dgm:pt>
    <dgm:pt modelId="{3EF65839-E839-422F-92FB-B497B4B49287}" type="sibTrans" cxnId="{95DA30F6-6689-41D4-AE47-1D86B56B4EEA}">
      <dgm:prSet/>
      <dgm:spPr/>
      <dgm:t>
        <a:bodyPr/>
        <a:lstStyle/>
        <a:p>
          <a:endParaRPr lang="en-US"/>
        </a:p>
      </dgm:t>
    </dgm:pt>
    <dgm:pt modelId="{552B5C6C-AA99-4B19-8F31-0FC3A75C7E38}">
      <dgm:prSet phldrT="[Text]"/>
      <dgm:spPr>
        <a:solidFill>
          <a:srgbClr val="004065"/>
        </a:solidFill>
        <a:ln>
          <a:noFill/>
        </a:ln>
        <a:effectLst>
          <a:outerShdw blurRad="50800" dist="38100" dir="2700000" algn="tl" rotWithShape="0">
            <a:prstClr val="black">
              <a:alpha val="40000"/>
            </a:prstClr>
          </a:outerShdw>
        </a:effectLst>
      </dgm:spPr>
      <dgm:t>
        <a:bodyPr/>
        <a:lstStyle/>
        <a:p>
          <a:r>
            <a:rPr lang="en-US" dirty="0"/>
            <a:t>American Society of Clinical Oncology</a:t>
          </a:r>
        </a:p>
      </dgm:t>
    </dgm:pt>
    <dgm:pt modelId="{419D7FD2-9150-463C-818F-14974DAFD72C}" type="parTrans" cxnId="{826072FA-47DB-4AAF-B042-08FFBDBD2C8A}">
      <dgm:prSet/>
      <dgm:spPr/>
      <dgm:t>
        <a:bodyPr/>
        <a:lstStyle/>
        <a:p>
          <a:endParaRPr lang="en-US"/>
        </a:p>
      </dgm:t>
    </dgm:pt>
    <dgm:pt modelId="{F57073B6-5A9F-41A3-A777-6AAA316B86E8}" type="sibTrans" cxnId="{826072FA-47DB-4AAF-B042-08FFBDBD2C8A}">
      <dgm:prSet/>
      <dgm:spPr/>
      <dgm:t>
        <a:bodyPr/>
        <a:lstStyle/>
        <a:p>
          <a:endParaRPr lang="en-US"/>
        </a:p>
      </dgm:t>
    </dgm:pt>
    <dgm:pt modelId="{F92D4417-EF77-4EAE-9718-32E1347AC4C1}">
      <dgm:prSet phldrT="[Text]"/>
      <dgm:spPr>
        <a:solidFill>
          <a:schemeClr val="bg1">
            <a:alpha val="90000"/>
          </a:schemeClr>
        </a:solidFill>
        <a:ln>
          <a:noFill/>
        </a:ln>
        <a:effectLst>
          <a:outerShdw blurRad="50800" dist="38100" dir="2700000" algn="tl" rotWithShape="0">
            <a:prstClr val="black">
              <a:alpha val="40000"/>
            </a:prstClr>
          </a:outerShdw>
        </a:effectLst>
      </dgm:spPr>
      <dgm:t>
        <a:bodyPr/>
        <a:lstStyle/>
        <a:p>
          <a:r>
            <a:rPr lang="en-US" b="1" dirty="0"/>
            <a:t>Symptom-based:</a:t>
          </a:r>
        </a:p>
      </dgm:t>
    </dgm:pt>
    <dgm:pt modelId="{63E86B9D-AE49-4522-8DF4-7740DA7006B9}" type="parTrans" cxnId="{C6783D2D-D77D-419A-B439-7422989F49D7}">
      <dgm:prSet/>
      <dgm:spPr/>
      <dgm:t>
        <a:bodyPr/>
        <a:lstStyle/>
        <a:p>
          <a:endParaRPr lang="en-US"/>
        </a:p>
      </dgm:t>
    </dgm:pt>
    <dgm:pt modelId="{C8A9955F-C741-498C-84A5-1658B5ED6D3F}" type="sibTrans" cxnId="{C6783D2D-D77D-419A-B439-7422989F49D7}">
      <dgm:prSet/>
      <dgm:spPr/>
      <dgm:t>
        <a:bodyPr/>
        <a:lstStyle/>
        <a:p>
          <a:endParaRPr lang="en-US"/>
        </a:p>
      </dgm:t>
    </dgm:pt>
    <dgm:pt modelId="{B0868F26-48A0-4414-B978-0EE8B47240AB}">
      <dgm:prSet phldrT="[Text]"/>
      <dgm:spPr>
        <a:solidFill>
          <a:schemeClr val="bg1">
            <a:alpha val="90000"/>
          </a:schemeClr>
        </a:solidFill>
        <a:ln>
          <a:noFill/>
        </a:ln>
        <a:effectLst>
          <a:outerShdw blurRad="50800" dist="38100" dir="2700000" algn="tl" rotWithShape="0">
            <a:prstClr val="black">
              <a:alpha val="40000"/>
            </a:prstClr>
          </a:outerShdw>
        </a:effectLst>
      </dgm:spPr>
      <dgm:t>
        <a:bodyPr/>
        <a:lstStyle/>
        <a:p>
          <a:r>
            <a:rPr lang="en-US" dirty="0"/>
            <a:t>Neuropathy</a:t>
          </a:r>
        </a:p>
      </dgm:t>
    </dgm:pt>
    <dgm:pt modelId="{92751FAD-9F13-4A84-A256-3D9FC21C491B}" type="parTrans" cxnId="{E7D58EAC-3BDC-48D6-AF6C-DC7925ECA5DA}">
      <dgm:prSet/>
      <dgm:spPr/>
      <dgm:t>
        <a:bodyPr/>
        <a:lstStyle/>
        <a:p>
          <a:endParaRPr lang="en-US"/>
        </a:p>
      </dgm:t>
    </dgm:pt>
    <dgm:pt modelId="{2715FE5F-C9C8-4BB2-8BCE-ECD08BEBD801}" type="sibTrans" cxnId="{E7D58EAC-3BDC-48D6-AF6C-DC7925ECA5DA}">
      <dgm:prSet/>
      <dgm:spPr/>
      <dgm:t>
        <a:bodyPr/>
        <a:lstStyle/>
        <a:p>
          <a:endParaRPr lang="en-US"/>
        </a:p>
      </dgm:t>
    </dgm:pt>
    <dgm:pt modelId="{4181D1AA-F0E2-454E-B2AB-0FF6F23FAFC1}">
      <dgm:prSet phldrT="[Text]"/>
      <dgm:spPr>
        <a:solidFill>
          <a:srgbClr val="004065"/>
        </a:solidFill>
        <a:ln>
          <a:noFill/>
        </a:ln>
        <a:effectLst>
          <a:outerShdw blurRad="50800" dist="38100" dir="2700000" algn="tl" rotWithShape="0">
            <a:prstClr val="black">
              <a:alpha val="40000"/>
            </a:prstClr>
          </a:outerShdw>
        </a:effectLst>
      </dgm:spPr>
      <dgm:t>
        <a:bodyPr/>
        <a:lstStyle/>
        <a:p>
          <a:r>
            <a:rPr lang="en-US" dirty="0"/>
            <a:t>American Cancer Society Survivorship Care Guidelines for Primary Care Providers</a:t>
          </a:r>
        </a:p>
      </dgm:t>
    </dgm:pt>
    <dgm:pt modelId="{004F553D-B2E6-40C7-912D-422676316C11}" type="parTrans" cxnId="{9240F02F-B523-49BA-BF6A-7DA003765C89}">
      <dgm:prSet/>
      <dgm:spPr/>
      <dgm:t>
        <a:bodyPr/>
        <a:lstStyle/>
        <a:p>
          <a:endParaRPr lang="en-US"/>
        </a:p>
      </dgm:t>
    </dgm:pt>
    <dgm:pt modelId="{DCFB13E7-CD78-433F-AED8-6E37F1D34A53}" type="sibTrans" cxnId="{9240F02F-B523-49BA-BF6A-7DA003765C89}">
      <dgm:prSet/>
      <dgm:spPr/>
      <dgm:t>
        <a:bodyPr/>
        <a:lstStyle/>
        <a:p>
          <a:endParaRPr lang="en-US"/>
        </a:p>
      </dgm:t>
    </dgm:pt>
    <dgm:pt modelId="{93F3144B-59E8-4605-9AFA-CF8500AD7328}">
      <dgm:prSet phldrT="[Text]"/>
      <dgm:spPr>
        <a:solidFill>
          <a:schemeClr val="bg1">
            <a:alpha val="90000"/>
          </a:schemeClr>
        </a:solidFill>
        <a:ln>
          <a:noFill/>
        </a:ln>
        <a:effectLst>
          <a:outerShdw blurRad="50800" dist="38100" dir="2700000" algn="tl" rotWithShape="0">
            <a:prstClr val="black">
              <a:alpha val="40000"/>
            </a:prstClr>
          </a:outerShdw>
        </a:effectLst>
      </dgm:spPr>
      <dgm:t>
        <a:bodyPr/>
        <a:lstStyle/>
        <a:p>
          <a:r>
            <a:rPr lang="en-US" b="1" dirty="0"/>
            <a:t>Tumor-specific:</a:t>
          </a:r>
        </a:p>
      </dgm:t>
    </dgm:pt>
    <dgm:pt modelId="{DAAD73E3-C2E5-4CA2-8C24-8569FA9E0238}" type="parTrans" cxnId="{FB682E9B-F337-43F9-B5DE-A16463596227}">
      <dgm:prSet/>
      <dgm:spPr/>
      <dgm:t>
        <a:bodyPr/>
        <a:lstStyle/>
        <a:p>
          <a:endParaRPr lang="en-US"/>
        </a:p>
      </dgm:t>
    </dgm:pt>
    <dgm:pt modelId="{C870C581-668F-4355-A5E0-9D93324A35FF}" type="sibTrans" cxnId="{FB682E9B-F337-43F9-B5DE-A16463596227}">
      <dgm:prSet/>
      <dgm:spPr/>
      <dgm:t>
        <a:bodyPr/>
        <a:lstStyle/>
        <a:p>
          <a:endParaRPr lang="en-US"/>
        </a:p>
      </dgm:t>
    </dgm:pt>
    <dgm:pt modelId="{B7AECE55-04FC-451C-977B-6E083D7978D7}">
      <dgm:prSet phldrT="[Text]"/>
      <dgm:spPr>
        <a:solidFill>
          <a:schemeClr val="bg1">
            <a:alpha val="90000"/>
          </a:schemeClr>
        </a:solidFill>
        <a:ln>
          <a:noFill/>
        </a:ln>
        <a:effectLst>
          <a:outerShdw blurRad="50800" dist="38100" dir="2700000" algn="tl" rotWithShape="0">
            <a:prstClr val="black">
              <a:alpha val="40000"/>
            </a:prstClr>
          </a:outerShdw>
        </a:effectLst>
      </dgm:spPr>
      <dgm:t>
        <a:bodyPr/>
        <a:lstStyle/>
        <a:p>
          <a:r>
            <a:rPr lang="en-US" i="0" dirty="0"/>
            <a:t>Breast (ACS/ASCO)</a:t>
          </a:r>
        </a:p>
      </dgm:t>
    </dgm:pt>
    <dgm:pt modelId="{B6FAEB8C-EF06-414D-B429-868D0951F47A}" type="parTrans" cxnId="{60A9AA3A-EBAD-472F-A5C6-9D447E9EC71C}">
      <dgm:prSet/>
      <dgm:spPr/>
      <dgm:t>
        <a:bodyPr/>
        <a:lstStyle/>
        <a:p>
          <a:endParaRPr lang="en-US"/>
        </a:p>
      </dgm:t>
    </dgm:pt>
    <dgm:pt modelId="{8B74770C-B1C4-4209-B2FE-BCE25A9695E1}" type="sibTrans" cxnId="{60A9AA3A-EBAD-472F-A5C6-9D447E9EC71C}">
      <dgm:prSet/>
      <dgm:spPr/>
      <dgm:t>
        <a:bodyPr/>
        <a:lstStyle/>
        <a:p>
          <a:endParaRPr lang="en-US"/>
        </a:p>
      </dgm:t>
    </dgm:pt>
    <dgm:pt modelId="{B28E2B76-D0C2-434E-A460-69C74CE6754C}">
      <dgm:prSet phldrT="[Text]"/>
      <dgm:spPr>
        <a:solidFill>
          <a:schemeClr val="bg1">
            <a:alpha val="90000"/>
          </a:schemeClr>
        </a:solidFill>
        <a:ln>
          <a:noFill/>
        </a:ln>
        <a:effectLst>
          <a:outerShdw blurRad="50800" dist="38100" dir="2700000" algn="tl" rotWithShape="0">
            <a:prstClr val="black">
              <a:alpha val="40000"/>
            </a:prstClr>
          </a:outerShdw>
        </a:effectLst>
      </dgm:spPr>
      <dgm:t>
        <a:bodyPr/>
        <a:lstStyle/>
        <a:p>
          <a:r>
            <a:rPr lang="en-US" dirty="0"/>
            <a:t>Anxiety and depression</a:t>
          </a:r>
        </a:p>
      </dgm:t>
    </dgm:pt>
    <dgm:pt modelId="{2A0B0DAA-0441-4F16-A7C6-4CD982B99F93}" type="parTrans" cxnId="{F37B5491-8BBA-47D0-A29B-ABEA1C7270E5}">
      <dgm:prSet/>
      <dgm:spPr/>
      <dgm:t>
        <a:bodyPr/>
        <a:lstStyle/>
        <a:p>
          <a:endParaRPr lang="en-US"/>
        </a:p>
      </dgm:t>
    </dgm:pt>
    <dgm:pt modelId="{AAAB4BD0-97E9-4943-A559-AB26B8F5A0B0}" type="sibTrans" cxnId="{F37B5491-8BBA-47D0-A29B-ABEA1C7270E5}">
      <dgm:prSet/>
      <dgm:spPr/>
      <dgm:t>
        <a:bodyPr/>
        <a:lstStyle/>
        <a:p>
          <a:endParaRPr lang="en-US"/>
        </a:p>
      </dgm:t>
    </dgm:pt>
    <dgm:pt modelId="{3C3A89E1-B971-4045-B798-9E98041B00A0}">
      <dgm:prSet phldrT="[Text]"/>
      <dgm:spPr>
        <a:solidFill>
          <a:schemeClr val="bg1">
            <a:alpha val="90000"/>
          </a:schemeClr>
        </a:solidFill>
        <a:ln>
          <a:noFill/>
        </a:ln>
        <a:effectLst>
          <a:outerShdw blurRad="50800" dist="38100" dir="2700000" algn="tl" rotWithShape="0">
            <a:prstClr val="black">
              <a:alpha val="40000"/>
            </a:prstClr>
          </a:outerShdw>
        </a:effectLst>
      </dgm:spPr>
      <dgm:t>
        <a:bodyPr/>
        <a:lstStyle/>
        <a:p>
          <a:r>
            <a:rPr lang="en-US" dirty="0"/>
            <a:t>Cognitive function</a:t>
          </a:r>
        </a:p>
      </dgm:t>
    </dgm:pt>
    <dgm:pt modelId="{F2145D7E-EE09-48FE-A607-23D380A4A8AE}" type="parTrans" cxnId="{7E6217D8-CC5D-49C4-93EC-2432E00FD838}">
      <dgm:prSet/>
      <dgm:spPr/>
      <dgm:t>
        <a:bodyPr/>
        <a:lstStyle/>
        <a:p>
          <a:endParaRPr lang="en-US"/>
        </a:p>
      </dgm:t>
    </dgm:pt>
    <dgm:pt modelId="{02B88EC3-2DF8-4BA8-873E-63C478702B92}" type="sibTrans" cxnId="{7E6217D8-CC5D-49C4-93EC-2432E00FD838}">
      <dgm:prSet/>
      <dgm:spPr/>
      <dgm:t>
        <a:bodyPr/>
        <a:lstStyle/>
        <a:p>
          <a:endParaRPr lang="en-US"/>
        </a:p>
      </dgm:t>
    </dgm:pt>
    <dgm:pt modelId="{20411813-30C4-4705-BD18-40E76A3D1D25}">
      <dgm:prSet phldrT="[Text]"/>
      <dgm:spPr>
        <a:solidFill>
          <a:schemeClr val="bg1">
            <a:alpha val="90000"/>
          </a:schemeClr>
        </a:solidFill>
        <a:ln>
          <a:noFill/>
        </a:ln>
        <a:effectLst>
          <a:outerShdw blurRad="50800" dist="38100" dir="2700000" algn="tl" rotWithShape="0">
            <a:prstClr val="black">
              <a:alpha val="40000"/>
            </a:prstClr>
          </a:outerShdw>
        </a:effectLst>
      </dgm:spPr>
      <dgm:t>
        <a:bodyPr/>
        <a:lstStyle/>
        <a:p>
          <a:r>
            <a:rPr lang="en-US" dirty="0"/>
            <a:t>Exercise</a:t>
          </a:r>
        </a:p>
      </dgm:t>
    </dgm:pt>
    <dgm:pt modelId="{5158FAF7-8ED7-498A-8AC9-7CE2B9FF3CF4}" type="parTrans" cxnId="{0B9FB61C-1521-4D3B-B1B0-68F5E08BFAB4}">
      <dgm:prSet/>
      <dgm:spPr/>
      <dgm:t>
        <a:bodyPr/>
        <a:lstStyle/>
        <a:p>
          <a:endParaRPr lang="en-US"/>
        </a:p>
      </dgm:t>
    </dgm:pt>
    <dgm:pt modelId="{E222DEDF-FD90-4519-8DDB-FF89FEB95E8E}" type="sibTrans" cxnId="{0B9FB61C-1521-4D3B-B1B0-68F5E08BFAB4}">
      <dgm:prSet/>
      <dgm:spPr/>
      <dgm:t>
        <a:bodyPr/>
        <a:lstStyle/>
        <a:p>
          <a:endParaRPr lang="en-US"/>
        </a:p>
      </dgm:t>
    </dgm:pt>
    <dgm:pt modelId="{C4F43D23-0BE8-462F-B102-758132317BAE}">
      <dgm:prSet phldrT="[Text]"/>
      <dgm:spPr>
        <a:solidFill>
          <a:schemeClr val="bg1">
            <a:alpha val="90000"/>
          </a:schemeClr>
        </a:solidFill>
        <a:ln>
          <a:noFill/>
        </a:ln>
        <a:effectLst>
          <a:outerShdw blurRad="50800" dist="38100" dir="2700000" algn="tl" rotWithShape="0">
            <a:prstClr val="black">
              <a:alpha val="40000"/>
            </a:prstClr>
          </a:outerShdw>
        </a:effectLst>
      </dgm:spPr>
      <dgm:t>
        <a:bodyPr/>
        <a:lstStyle/>
        <a:p>
          <a:r>
            <a:rPr lang="en-US" dirty="0"/>
            <a:t>Fatigue</a:t>
          </a:r>
        </a:p>
      </dgm:t>
    </dgm:pt>
    <dgm:pt modelId="{B9A5866E-AA29-4F0B-88AF-5EFBEBEF82FB}" type="parTrans" cxnId="{8AE0CF3D-954B-4012-BC8D-B539571C4917}">
      <dgm:prSet/>
      <dgm:spPr/>
      <dgm:t>
        <a:bodyPr/>
        <a:lstStyle/>
        <a:p>
          <a:endParaRPr lang="en-US"/>
        </a:p>
      </dgm:t>
    </dgm:pt>
    <dgm:pt modelId="{F9E85302-B865-4D77-A370-03341B58E075}" type="sibTrans" cxnId="{8AE0CF3D-954B-4012-BC8D-B539571C4917}">
      <dgm:prSet/>
      <dgm:spPr/>
      <dgm:t>
        <a:bodyPr/>
        <a:lstStyle/>
        <a:p>
          <a:endParaRPr lang="en-US"/>
        </a:p>
      </dgm:t>
    </dgm:pt>
    <dgm:pt modelId="{9F1FABE0-F460-4D9D-A39D-61E46E20ECB4}">
      <dgm:prSet phldrT="[Text]"/>
      <dgm:spPr>
        <a:solidFill>
          <a:schemeClr val="bg1">
            <a:alpha val="90000"/>
          </a:schemeClr>
        </a:solidFill>
        <a:ln>
          <a:noFill/>
        </a:ln>
        <a:effectLst>
          <a:outerShdw blurRad="50800" dist="38100" dir="2700000" algn="tl" rotWithShape="0">
            <a:prstClr val="black">
              <a:alpha val="40000"/>
            </a:prstClr>
          </a:outerShdw>
        </a:effectLst>
      </dgm:spPr>
      <dgm:t>
        <a:bodyPr/>
        <a:lstStyle/>
        <a:p>
          <a:r>
            <a:rPr lang="en-US" dirty="0"/>
            <a:t>Immunizations and infections</a:t>
          </a:r>
        </a:p>
      </dgm:t>
    </dgm:pt>
    <dgm:pt modelId="{1FA32D7F-43D8-4310-9E1E-AE4B0673FF3E}" type="parTrans" cxnId="{926AED99-A38A-4F62-95C6-137ADCD12D01}">
      <dgm:prSet/>
      <dgm:spPr/>
      <dgm:t>
        <a:bodyPr/>
        <a:lstStyle/>
        <a:p>
          <a:endParaRPr lang="en-US"/>
        </a:p>
      </dgm:t>
    </dgm:pt>
    <dgm:pt modelId="{86D4F267-D6C3-4A99-9575-A2A1E6B96B38}" type="sibTrans" cxnId="{926AED99-A38A-4F62-95C6-137ADCD12D01}">
      <dgm:prSet/>
      <dgm:spPr/>
      <dgm:t>
        <a:bodyPr/>
        <a:lstStyle/>
        <a:p>
          <a:endParaRPr lang="en-US"/>
        </a:p>
      </dgm:t>
    </dgm:pt>
    <dgm:pt modelId="{15508771-E580-45B2-A2B0-1665ED858B70}">
      <dgm:prSet phldrT="[Text]"/>
      <dgm:spPr>
        <a:solidFill>
          <a:schemeClr val="bg1">
            <a:alpha val="90000"/>
          </a:schemeClr>
        </a:solidFill>
        <a:ln>
          <a:noFill/>
        </a:ln>
        <a:effectLst>
          <a:outerShdw blurRad="50800" dist="38100" dir="2700000" algn="tl" rotWithShape="0">
            <a:prstClr val="black">
              <a:alpha val="40000"/>
            </a:prstClr>
          </a:outerShdw>
        </a:effectLst>
      </dgm:spPr>
      <dgm:t>
        <a:bodyPr/>
        <a:lstStyle/>
        <a:p>
          <a:r>
            <a:rPr lang="en-US" dirty="0"/>
            <a:t>Pain</a:t>
          </a:r>
        </a:p>
      </dgm:t>
    </dgm:pt>
    <dgm:pt modelId="{09CA9EBB-A706-484B-AE3C-C138518A199B}" type="parTrans" cxnId="{8AED428E-AB44-4BFB-9FC6-5DAEC7F6F05B}">
      <dgm:prSet/>
      <dgm:spPr/>
      <dgm:t>
        <a:bodyPr/>
        <a:lstStyle/>
        <a:p>
          <a:endParaRPr lang="en-US"/>
        </a:p>
      </dgm:t>
    </dgm:pt>
    <dgm:pt modelId="{4F7BB552-01B7-4443-931F-1717888AF805}" type="sibTrans" cxnId="{8AED428E-AB44-4BFB-9FC6-5DAEC7F6F05B}">
      <dgm:prSet/>
      <dgm:spPr/>
      <dgm:t>
        <a:bodyPr/>
        <a:lstStyle/>
        <a:p>
          <a:endParaRPr lang="en-US"/>
        </a:p>
      </dgm:t>
    </dgm:pt>
    <dgm:pt modelId="{BA47B157-4F88-426D-9712-973421582C9E}">
      <dgm:prSet phldrT="[Text]"/>
      <dgm:spPr>
        <a:solidFill>
          <a:schemeClr val="bg1">
            <a:alpha val="90000"/>
          </a:schemeClr>
        </a:solidFill>
        <a:ln>
          <a:noFill/>
        </a:ln>
        <a:effectLst>
          <a:outerShdw blurRad="50800" dist="38100" dir="2700000" algn="tl" rotWithShape="0">
            <a:prstClr val="black">
              <a:alpha val="40000"/>
            </a:prstClr>
          </a:outerShdw>
        </a:effectLst>
      </dgm:spPr>
      <dgm:t>
        <a:bodyPr/>
        <a:lstStyle/>
        <a:p>
          <a:r>
            <a:rPr lang="en-US" dirty="0"/>
            <a:t>Sexual function (female/male)</a:t>
          </a:r>
        </a:p>
      </dgm:t>
    </dgm:pt>
    <dgm:pt modelId="{687C62CE-B749-4D73-A50D-9BAD32325861}" type="parTrans" cxnId="{85D66DF2-6F86-4821-A1D9-632361FE1108}">
      <dgm:prSet/>
      <dgm:spPr/>
      <dgm:t>
        <a:bodyPr/>
        <a:lstStyle/>
        <a:p>
          <a:endParaRPr lang="en-US"/>
        </a:p>
      </dgm:t>
    </dgm:pt>
    <dgm:pt modelId="{AACBBEB5-24D0-4F82-8C74-2AE332E2A64D}" type="sibTrans" cxnId="{85D66DF2-6F86-4821-A1D9-632361FE1108}">
      <dgm:prSet/>
      <dgm:spPr/>
      <dgm:t>
        <a:bodyPr/>
        <a:lstStyle/>
        <a:p>
          <a:endParaRPr lang="en-US"/>
        </a:p>
      </dgm:t>
    </dgm:pt>
    <dgm:pt modelId="{BC64C0A7-253F-42F9-9F97-3F5CE073636C}">
      <dgm:prSet phldrT="[Text]"/>
      <dgm:spPr>
        <a:solidFill>
          <a:schemeClr val="bg1">
            <a:alpha val="90000"/>
          </a:schemeClr>
        </a:solidFill>
        <a:ln>
          <a:noFill/>
        </a:ln>
        <a:effectLst>
          <a:outerShdw blurRad="50800" dist="38100" dir="2700000" algn="tl" rotWithShape="0">
            <a:prstClr val="black">
              <a:alpha val="40000"/>
            </a:prstClr>
          </a:outerShdw>
        </a:effectLst>
      </dgm:spPr>
      <dgm:t>
        <a:bodyPr/>
        <a:lstStyle/>
        <a:p>
          <a:r>
            <a:rPr lang="en-US" dirty="0"/>
            <a:t>Sleep disorders</a:t>
          </a:r>
        </a:p>
      </dgm:t>
    </dgm:pt>
    <dgm:pt modelId="{B36C24A5-7AC8-41F3-8410-29B9C2213A99}" type="parTrans" cxnId="{40045CB4-B5DE-4264-A784-AEC9C69416DE}">
      <dgm:prSet/>
      <dgm:spPr/>
      <dgm:t>
        <a:bodyPr/>
        <a:lstStyle/>
        <a:p>
          <a:endParaRPr lang="en-US"/>
        </a:p>
      </dgm:t>
    </dgm:pt>
    <dgm:pt modelId="{4D35510F-8A9D-43A9-A421-2363CAE19D44}" type="sibTrans" cxnId="{40045CB4-B5DE-4264-A784-AEC9C69416DE}">
      <dgm:prSet/>
      <dgm:spPr/>
      <dgm:t>
        <a:bodyPr/>
        <a:lstStyle/>
        <a:p>
          <a:endParaRPr lang="en-US"/>
        </a:p>
      </dgm:t>
    </dgm:pt>
    <dgm:pt modelId="{EC9BECD3-7C32-4C11-B281-EC927953E121}">
      <dgm:prSet phldrT="[Text]"/>
      <dgm:spPr>
        <a:solidFill>
          <a:schemeClr val="bg1">
            <a:alpha val="90000"/>
          </a:schemeClr>
        </a:solidFill>
        <a:ln>
          <a:noFill/>
        </a:ln>
        <a:effectLst>
          <a:outerShdw blurRad="50800" dist="38100" dir="2700000" algn="tl" rotWithShape="0">
            <a:prstClr val="black">
              <a:alpha val="40000"/>
            </a:prstClr>
          </a:outerShdw>
        </a:effectLst>
      </dgm:spPr>
      <dgm:t>
        <a:bodyPr/>
        <a:lstStyle/>
        <a:p>
          <a:r>
            <a:rPr lang="en-US" dirty="0"/>
            <a:t>Fatigue</a:t>
          </a:r>
        </a:p>
      </dgm:t>
    </dgm:pt>
    <dgm:pt modelId="{2A66FFEF-50E7-478E-B08E-A0A22F2970CE}" type="parTrans" cxnId="{530D3A3B-6195-4CC6-B46F-F5638A4C77F0}">
      <dgm:prSet/>
      <dgm:spPr/>
      <dgm:t>
        <a:bodyPr/>
        <a:lstStyle/>
        <a:p>
          <a:endParaRPr lang="en-US"/>
        </a:p>
      </dgm:t>
    </dgm:pt>
    <dgm:pt modelId="{25F65B7E-FD0B-4B8D-A4FA-F73BB2FA99B7}" type="sibTrans" cxnId="{530D3A3B-6195-4CC6-B46F-F5638A4C77F0}">
      <dgm:prSet/>
      <dgm:spPr/>
      <dgm:t>
        <a:bodyPr/>
        <a:lstStyle/>
        <a:p>
          <a:endParaRPr lang="en-US"/>
        </a:p>
      </dgm:t>
    </dgm:pt>
    <dgm:pt modelId="{E2A152FE-A501-42B5-ABAB-1D7437CE545E}">
      <dgm:prSet phldrT="[Text]"/>
      <dgm:spPr>
        <a:solidFill>
          <a:schemeClr val="bg1">
            <a:alpha val="90000"/>
          </a:schemeClr>
        </a:solidFill>
        <a:ln>
          <a:noFill/>
        </a:ln>
        <a:effectLst>
          <a:outerShdw blurRad="50800" dist="38100" dir="2700000" algn="tl" rotWithShape="0">
            <a:prstClr val="black">
              <a:alpha val="40000"/>
            </a:prstClr>
          </a:outerShdw>
        </a:effectLst>
      </dgm:spPr>
      <dgm:t>
        <a:bodyPr/>
        <a:lstStyle/>
        <a:p>
          <a:r>
            <a:rPr lang="en-US" dirty="0"/>
            <a:t>Anxiety and depression</a:t>
          </a:r>
        </a:p>
      </dgm:t>
    </dgm:pt>
    <dgm:pt modelId="{BE350570-1938-4AEC-9D3C-0D2E1A96B1A2}" type="parTrans" cxnId="{C6ACC17A-77D8-4620-9E16-74718DED9ED9}">
      <dgm:prSet/>
      <dgm:spPr/>
      <dgm:t>
        <a:bodyPr/>
        <a:lstStyle/>
        <a:p>
          <a:endParaRPr lang="en-US"/>
        </a:p>
      </dgm:t>
    </dgm:pt>
    <dgm:pt modelId="{08A62C67-1C2E-40D7-B0F9-398E799ACE1C}" type="sibTrans" cxnId="{C6ACC17A-77D8-4620-9E16-74718DED9ED9}">
      <dgm:prSet/>
      <dgm:spPr/>
      <dgm:t>
        <a:bodyPr/>
        <a:lstStyle/>
        <a:p>
          <a:endParaRPr lang="en-US"/>
        </a:p>
      </dgm:t>
    </dgm:pt>
    <dgm:pt modelId="{50A1B4F6-5924-4EF7-839B-F259DD83C23E}">
      <dgm:prSet phldrT="[Text]"/>
      <dgm:spPr>
        <a:solidFill>
          <a:schemeClr val="bg1">
            <a:alpha val="90000"/>
          </a:schemeClr>
        </a:solidFill>
        <a:ln>
          <a:noFill/>
        </a:ln>
        <a:effectLst>
          <a:outerShdw blurRad="50800" dist="38100" dir="2700000" algn="tl" rotWithShape="0">
            <a:prstClr val="black">
              <a:alpha val="40000"/>
            </a:prstClr>
          </a:outerShdw>
        </a:effectLst>
      </dgm:spPr>
      <dgm:t>
        <a:bodyPr/>
        <a:lstStyle/>
        <a:p>
          <a:r>
            <a:rPr lang="en-US" dirty="0"/>
            <a:t>Fertility preservation</a:t>
          </a:r>
        </a:p>
      </dgm:t>
    </dgm:pt>
    <dgm:pt modelId="{9F7A0789-43C1-498D-805F-E45CB825E6E7}" type="parTrans" cxnId="{AB81A9A2-2E66-4182-84FA-CC3F84B9B89A}">
      <dgm:prSet/>
      <dgm:spPr/>
      <dgm:t>
        <a:bodyPr/>
        <a:lstStyle/>
        <a:p>
          <a:endParaRPr lang="en-US"/>
        </a:p>
      </dgm:t>
    </dgm:pt>
    <dgm:pt modelId="{C6566520-D340-4D1E-8D61-A0447AE86E5D}" type="sibTrans" cxnId="{AB81A9A2-2E66-4182-84FA-CC3F84B9B89A}">
      <dgm:prSet/>
      <dgm:spPr/>
      <dgm:t>
        <a:bodyPr/>
        <a:lstStyle/>
        <a:p>
          <a:endParaRPr lang="en-US"/>
        </a:p>
      </dgm:t>
    </dgm:pt>
    <dgm:pt modelId="{1C8C83F3-658C-44F7-AE42-D3B69E6A4974}">
      <dgm:prSet phldrT="[Text]"/>
      <dgm:spPr>
        <a:solidFill>
          <a:schemeClr val="bg1">
            <a:alpha val="90000"/>
          </a:schemeClr>
        </a:solidFill>
        <a:ln>
          <a:noFill/>
        </a:ln>
        <a:effectLst>
          <a:outerShdw blurRad="50800" dist="38100" dir="2700000" algn="tl" rotWithShape="0">
            <a:prstClr val="black">
              <a:alpha val="40000"/>
            </a:prstClr>
          </a:outerShdw>
        </a:effectLst>
      </dgm:spPr>
      <dgm:t>
        <a:bodyPr/>
        <a:lstStyle/>
        <a:p>
          <a:r>
            <a:rPr lang="en-US" b="1" dirty="0"/>
            <a:t>Tumor-specific:</a:t>
          </a:r>
        </a:p>
      </dgm:t>
    </dgm:pt>
    <dgm:pt modelId="{1C3F1017-72F0-4AFD-B22D-E89700DCF507}" type="parTrans" cxnId="{8B590D22-A879-46FB-AA3E-E1EB6DAE7AC1}">
      <dgm:prSet/>
      <dgm:spPr/>
      <dgm:t>
        <a:bodyPr/>
        <a:lstStyle/>
        <a:p>
          <a:endParaRPr lang="en-US"/>
        </a:p>
      </dgm:t>
    </dgm:pt>
    <dgm:pt modelId="{ABF6E0BF-9F12-4DE8-96D9-9492A5B285C7}" type="sibTrans" cxnId="{8B590D22-A879-46FB-AA3E-E1EB6DAE7AC1}">
      <dgm:prSet/>
      <dgm:spPr/>
      <dgm:t>
        <a:bodyPr/>
        <a:lstStyle/>
        <a:p>
          <a:endParaRPr lang="en-US"/>
        </a:p>
      </dgm:t>
    </dgm:pt>
    <dgm:pt modelId="{323A808A-8890-4473-AAC9-597FE405DD52}">
      <dgm:prSet phldrT="[Text]"/>
      <dgm:spPr>
        <a:solidFill>
          <a:schemeClr val="bg1">
            <a:alpha val="90000"/>
          </a:schemeClr>
        </a:solidFill>
        <a:ln>
          <a:noFill/>
        </a:ln>
        <a:effectLst>
          <a:outerShdw blurRad="50800" dist="38100" dir="2700000" algn="tl" rotWithShape="0">
            <a:prstClr val="black">
              <a:alpha val="40000"/>
            </a:prstClr>
          </a:outerShdw>
        </a:effectLst>
      </dgm:spPr>
      <dgm:t>
        <a:bodyPr/>
        <a:lstStyle/>
        <a:p>
          <a:r>
            <a:rPr lang="en-US" i="0" dirty="0"/>
            <a:t>Prostate</a:t>
          </a:r>
        </a:p>
      </dgm:t>
    </dgm:pt>
    <dgm:pt modelId="{506C5127-7970-4AF4-AFB2-B7F7C922EF22}" type="parTrans" cxnId="{FA17E51C-805E-4D89-B4D4-4112E9CD2FA9}">
      <dgm:prSet/>
      <dgm:spPr/>
      <dgm:t>
        <a:bodyPr/>
        <a:lstStyle/>
        <a:p>
          <a:endParaRPr lang="en-US"/>
        </a:p>
      </dgm:t>
    </dgm:pt>
    <dgm:pt modelId="{8C74BF69-8C0A-4034-A57A-A2F5F0EF1A30}" type="sibTrans" cxnId="{FA17E51C-805E-4D89-B4D4-4112E9CD2FA9}">
      <dgm:prSet/>
      <dgm:spPr/>
      <dgm:t>
        <a:bodyPr/>
        <a:lstStyle/>
        <a:p>
          <a:endParaRPr lang="en-US"/>
        </a:p>
      </dgm:t>
    </dgm:pt>
    <dgm:pt modelId="{D0B58789-0E06-4E5E-8828-CF555AB4ADB6}">
      <dgm:prSet phldrT="[Text]"/>
      <dgm:spPr>
        <a:solidFill>
          <a:schemeClr val="bg1">
            <a:alpha val="90000"/>
          </a:schemeClr>
        </a:solidFill>
        <a:ln>
          <a:noFill/>
        </a:ln>
        <a:effectLst>
          <a:outerShdw blurRad="50800" dist="38100" dir="2700000" algn="tl" rotWithShape="0">
            <a:prstClr val="black">
              <a:alpha val="40000"/>
            </a:prstClr>
          </a:outerShdw>
        </a:effectLst>
      </dgm:spPr>
      <dgm:t>
        <a:bodyPr/>
        <a:lstStyle/>
        <a:p>
          <a:r>
            <a:rPr lang="en-US" i="0" dirty="0"/>
            <a:t>Colorectal</a:t>
          </a:r>
        </a:p>
      </dgm:t>
    </dgm:pt>
    <dgm:pt modelId="{F47744FE-A181-4884-8DC1-22A2C201121A}" type="parTrans" cxnId="{E401D9E8-C4FE-4F62-920C-698BADC9E2B7}">
      <dgm:prSet/>
      <dgm:spPr/>
      <dgm:t>
        <a:bodyPr/>
        <a:lstStyle/>
        <a:p>
          <a:endParaRPr lang="en-US"/>
        </a:p>
      </dgm:t>
    </dgm:pt>
    <dgm:pt modelId="{74D29D11-8868-4490-A909-032C035E986F}" type="sibTrans" cxnId="{E401D9E8-C4FE-4F62-920C-698BADC9E2B7}">
      <dgm:prSet/>
      <dgm:spPr/>
      <dgm:t>
        <a:bodyPr/>
        <a:lstStyle/>
        <a:p>
          <a:endParaRPr lang="en-US"/>
        </a:p>
      </dgm:t>
    </dgm:pt>
    <dgm:pt modelId="{B766DC35-6D94-4C1A-812C-B6C9BAF385E4}">
      <dgm:prSet phldrT="[Text]"/>
      <dgm:spPr>
        <a:solidFill>
          <a:schemeClr val="bg1">
            <a:alpha val="90000"/>
          </a:schemeClr>
        </a:solidFill>
        <a:ln>
          <a:noFill/>
        </a:ln>
        <a:effectLst>
          <a:outerShdw blurRad="50800" dist="38100" dir="2700000" algn="tl" rotWithShape="0">
            <a:prstClr val="black">
              <a:alpha val="40000"/>
            </a:prstClr>
          </a:outerShdw>
        </a:effectLst>
      </dgm:spPr>
      <dgm:t>
        <a:bodyPr/>
        <a:lstStyle/>
        <a:p>
          <a:r>
            <a:rPr lang="en-US" i="0" dirty="0"/>
            <a:t>Head and neck</a:t>
          </a:r>
        </a:p>
      </dgm:t>
    </dgm:pt>
    <dgm:pt modelId="{35435EEB-2B43-406C-B81A-6038DF6B4E44}" type="parTrans" cxnId="{CFD38F8F-52AB-4948-86CA-BA31383B9B6F}">
      <dgm:prSet/>
      <dgm:spPr/>
      <dgm:t>
        <a:bodyPr/>
        <a:lstStyle/>
        <a:p>
          <a:endParaRPr lang="en-US"/>
        </a:p>
      </dgm:t>
    </dgm:pt>
    <dgm:pt modelId="{75870A32-F518-463C-8EBA-3EA18FE10087}" type="sibTrans" cxnId="{CFD38F8F-52AB-4948-86CA-BA31383B9B6F}">
      <dgm:prSet/>
      <dgm:spPr/>
      <dgm:t>
        <a:bodyPr/>
        <a:lstStyle/>
        <a:p>
          <a:endParaRPr lang="en-US"/>
        </a:p>
      </dgm:t>
    </dgm:pt>
    <dgm:pt modelId="{A551B034-4A00-422D-9461-6B7464CBA121}">
      <dgm:prSet phldrT="[Text]"/>
      <dgm:spPr>
        <a:solidFill>
          <a:schemeClr val="bg1">
            <a:alpha val="90000"/>
          </a:schemeClr>
        </a:solidFill>
        <a:ln>
          <a:noFill/>
        </a:ln>
        <a:effectLst>
          <a:outerShdw blurRad="50800" dist="38100" dir="2700000" algn="tl" rotWithShape="0">
            <a:prstClr val="black">
              <a:alpha val="40000"/>
            </a:prstClr>
          </a:outerShdw>
        </a:effectLst>
      </dgm:spPr>
      <dgm:t>
        <a:bodyPr/>
        <a:lstStyle/>
        <a:p>
          <a:r>
            <a:rPr lang="en-US" dirty="0"/>
            <a:t>Breast cancer survivorship care guideline (ACS/ASCO)</a:t>
          </a:r>
        </a:p>
      </dgm:t>
    </dgm:pt>
    <dgm:pt modelId="{D1BBFC7D-BDD8-424F-BF04-F10098AAC38C}" type="parTrans" cxnId="{3123B83D-CED2-40FB-BF43-FF008FF2FC4A}">
      <dgm:prSet/>
      <dgm:spPr/>
      <dgm:t>
        <a:bodyPr/>
        <a:lstStyle/>
        <a:p>
          <a:endParaRPr lang="en-US"/>
        </a:p>
      </dgm:t>
    </dgm:pt>
    <dgm:pt modelId="{FFD5DC86-6463-41AC-8964-4804B5ACB6E1}" type="sibTrans" cxnId="{3123B83D-CED2-40FB-BF43-FF008FF2FC4A}">
      <dgm:prSet/>
      <dgm:spPr/>
      <dgm:t>
        <a:bodyPr/>
        <a:lstStyle/>
        <a:p>
          <a:endParaRPr lang="en-US"/>
        </a:p>
      </dgm:t>
    </dgm:pt>
    <dgm:pt modelId="{DC4BB09A-352A-435B-9A11-2F9667BA2A14}" type="pres">
      <dgm:prSet presAssocID="{51FB4B80-F9B8-404D-91E1-77BD8FC09122}" presName="Name0" presStyleCnt="0">
        <dgm:presLayoutVars>
          <dgm:dir/>
          <dgm:animLvl val="lvl"/>
          <dgm:resizeHandles val="exact"/>
        </dgm:presLayoutVars>
      </dgm:prSet>
      <dgm:spPr/>
    </dgm:pt>
    <dgm:pt modelId="{ACE1CDD3-71E5-4586-8AFA-D00EB4653542}" type="pres">
      <dgm:prSet presAssocID="{41E52AC4-902B-46A4-A920-320C182C2C9B}" presName="composite" presStyleCnt="0"/>
      <dgm:spPr/>
    </dgm:pt>
    <dgm:pt modelId="{E78B8F44-BAD4-461C-80F0-9A9A4E3BD4C6}" type="pres">
      <dgm:prSet presAssocID="{41E52AC4-902B-46A4-A920-320C182C2C9B}" presName="parTx" presStyleLbl="alignNode1" presStyleIdx="0" presStyleCnt="3">
        <dgm:presLayoutVars>
          <dgm:chMax val="0"/>
          <dgm:chPref val="0"/>
          <dgm:bulletEnabled val="1"/>
        </dgm:presLayoutVars>
      </dgm:prSet>
      <dgm:spPr/>
    </dgm:pt>
    <dgm:pt modelId="{526B734E-1588-4E84-9C7C-2185E420311B}" type="pres">
      <dgm:prSet presAssocID="{41E52AC4-902B-46A4-A920-320C182C2C9B}" presName="desTx" presStyleLbl="alignAccFollowNode1" presStyleIdx="0" presStyleCnt="3">
        <dgm:presLayoutVars>
          <dgm:bulletEnabled val="1"/>
        </dgm:presLayoutVars>
      </dgm:prSet>
      <dgm:spPr/>
    </dgm:pt>
    <dgm:pt modelId="{8A5EC143-E0FB-4648-9897-A4F600D00092}" type="pres">
      <dgm:prSet presAssocID="{672ECD1F-7600-45FE-8580-A1AA51CAEAE5}" presName="space" presStyleCnt="0"/>
      <dgm:spPr/>
    </dgm:pt>
    <dgm:pt modelId="{06AE9675-C56B-4908-AA49-973D18BCA468}" type="pres">
      <dgm:prSet presAssocID="{552B5C6C-AA99-4B19-8F31-0FC3A75C7E38}" presName="composite" presStyleCnt="0"/>
      <dgm:spPr/>
    </dgm:pt>
    <dgm:pt modelId="{639D15D4-F6A1-49F2-8676-59523AE784FD}" type="pres">
      <dgm:prSet presAssocID="{552B5C6C-AA99-4B19-8F31-0FC3A75C7E38}" presName="parTx" presStyleLbl="alignNode1" presStyleIdx="1" presStyleCnt="3">
        <dgm:presLayoutVars>
          <dgm:chMax val="0"/>
          <dgm:chPref val="0"/>
          <dgm:bulletEnabled val="1"/>
        </dgm:presLayoutVars>
      </dgm:prSet>
      <dgm:spPr/>
    </dgm:pt>
    <dgm:pt modelId="{8B3A1003-9A27-4062-AF36-18E5667B225E}" type="pres">
      <dgm:prSet presAssocID="{552B5C6C-AA99-4B19-8F31-0FC3A75C7E38}" presName="desTx" presStyleLbl="alignAccFollowNode1" presStyleIdx="1" presStyleCnt="3">
        <dgm:presLayoutVars>
          <dgm:bulletEnabled val="1"/>
        </dgm:presLayoutVars>
      </dgm:prSet>
      <dgm:spPr/>
    </dgm:pt>
    <dgm:pt modelId="{449555BC-A2AC-4D53-9E62-F22E3E7277AA}" type="pres">
      <dgm:prSet presAssocID="{F57073B6-5A9F-41A3-A777-6AAA316B86E8}" presName="space" presStyleCnt="0"/>
      <dgm:spPr/>
    </dgm:pt>
    <dgm:pt modelId="{E480B80A-9C5C-45A5-A960-34FB9C8E9831}" type="pres">
      <dgm:prSet presAssocID="{4181D1AA-F0E2-454E-B2AB-0FF6F23FAFC1}" presName="composite" presStyleCnt="0"/>
      <dgm:spPr/>
    </dgm:pt>
    <dgm:pt modelId="{7487DCB0-3531-4A00-B9AC-CB64673F7357}" type="pres">
      <dgm:prSet presAssocID="{4181D1AA-F0E2-454E-B2AB-0FF6F23FAFC1}" presName="parTx" presStyleLbl="alignNode1" presStyleIdx="2" presStyleCnt="3">
        <dgm:presLayoutVars>
          <dgm:chMax val="0"/>
          <dgm:chPref val="0"/>
          <dgm:bulletEnabled val="1"/>
        </dgm:presLayoutVars>
      </dgm:prSet>
      <dgm:spPr/>
    </dgm:pt>
    <dgm:pt modelId="{AFAB6736-6FE5-4BF5-8736-936D2130B11F}" type="pres">
      <dgm:prSet presAssocID="{4181D1AA-F0E2-454E-B2AB-0FF6F23FAFC1}" presName="desTx" presStyleLbl="alignAccFollowNode1" presStyleIdx="2" presStyleCnt="3">
        <dgm:presLayoutVars>
          <dgm:bulletEnabled val="1"/>
        </dgm:presLayoutVars>
      </dgm:prSet>
      <dgm:spPr/>
    </dgm:pt>
  </dgm:ptLst>
  <dgm:cxnLst>
    <dgm:cxn modelId="{54F9A501-2B7B-4185-A22E-E76D93C3A63C}" type="presOf" srcId="{51FB4B80-F9B8-404D-91E1-77BD8FC09122}" destId="{DC4BB09A-352A-435B-9A11-2F9667BA2A14}" srcOrd="0" destOrd="0" presId="urn:microsoft.com/office/officeart/2005/8/layout/hList1"/>
    <dgm:cxn modelId="{FBE9A706-652F-47E6-932A-7A6B2C204FC0}" type="presOf" srcId="{C4F43D23-0BE8-462F-B102-758132317BAE}" destId="{526B734E-1588-4E84-9C7C-2185E420311B}" srcOrd="0" destOrd="4" presId="urn:microsoft.com/office/officeart/2005/8/layout/hList1"/>
    <dgm:cxn modelId="{5713CC08-C8C2-4BAC-8E70-031BBC21BAD0}" type="presOf" srcId="{3F8637B9-57AD-447D-B265-8384276BD0DA}" destId="{526B734E-1588-4E84-9C7C-2185E420311B}" srcOrd="0" destOrd="0" presId="urn:microsoft.com/office/officeart/2005/8/layout/hList1"/>
    <dgm:cxn modelId="{296B1F13-D2D9-4CE7-8A2A-A64F3F9F2042}" type="presOf" srcId="{B7AECE55-04FC-451C-977B-6E083D7978D7}" destId="{AFAB6736-6FE5-4BF5-8736-936D2130B11F}" srcOrd="0" destOrd="1" presId="urn:microsoft.com/office/officeart/2005/8/layout/hList1"/>
    <dgm:cxn modelId="{0B9FB61C-1521-4D3B-B1B0-68F5E08BFAB4}" srcId="{3F8637B9-57AD-447D-B265-8384276BD0DA}" destId="{20411813-30C4-4705-BD18-40E76A3D1D25}" srcOrd="2" destOrd="0" parTransId="{5158FAF7-8ED7-498A-8AC9-7CE2B9FF3CF4}" sibTransId="{E222DEDF-FD90-4519-8DDB-FF89FEB95E8E}"/>
    <dgm:cxn modelId="{FA17E51C-805E-4D89-B4D4-4112E9CD2FA9}" srcId="{93F3144B-59E8-4605-9AFA-CF8500AD7328}" destId="{323A808A-8890-4473-AAC9-597FE405DD52}" srcOrd="1" destOrd="0" parTransId="{506C5127-7970-4AF4-AFB2-B7F7C922EF22}" sibTransId="{8C74BF69-8C0A-4034-A57A-A2F5F0EF1A30}"/>
    <dgm:cxn modelId="{BD2F3E1F-D56B-40F0-B15A-9C81CB771839}" type="presOf" srcId="{50A1B4F6-5924-4EF7-839B-F259DD83C23E}" destId="{8B3A1003-9A27-4062-AF36-18E5667B225E}" srcOrd="0" destOrd="4" presId="urn:microsoft.com/office/officeart/2005/8/layout/hList1"/>
    <dgm:cxn modelId="{8B590D22-A879-46FB-AA3E-E1EB6DAE7AC1}" srcId="{552B5C6C-AA99-4B19-8F31-0FC3A75C7E38}" destId="{1C8C83F3-658C-44F7-AE42-D3B69E6A4974}" srcOrd="1" destOrd="0" parTransId="{1C3F1017-72F0-4AFD-B22D-E89700DCF507}" sibTransId="{ABF6E0BF-9F12-4DE8-96D9-9492A5B285C7}"/>
    <dgm:cxn modelId="{C6783D2D-D77D-419A-B439-7422989F49D7}" srcId="{552B5C6C-AA99-4B19-8F31-0FC3A75C7E38}" destId="{F92D4417-EF77-4EAE-9718-32E1347AC4C1}" srcOrd="0" destOrd="0" parTransId="{63E86B9D-AE49-4522-8DF4-7740DA7006B9}" sibTransId="{C8A9955F-C741-498C-84A5-1658B5ED6D3F}"/>
    <dgm:cxn modelId="{7C5D8C2E-0CA9-4384-A938-93221B4B455A}" type="presOf" srcId="{BA47B157-4F88-426D-9712-973421582C9E}" destId="{526B734E-1588-4E84-9C7C-2185E420311B}" srcOrd="0" destOrd="7" presId="urn:microsoft.com/office/officeart/2005/8/layout/hList1"/>
    <dgm:cxn modelId="{9240F02F-B523-49BA-BF6A-7DA003765C89}" srcId="{51FB4B80-F9B8-404D-91E1-77BD8FC09122}" destId="{4181D1AA-F0E2-454E-B2AB-0FF6F23FAFC1}" srcOrd="2" destOrd="0" parTransId="{004F553D-B2E6-40C7-912D-422676316C11}" sibTransId="{DCFB13E7-CD78-433F-AED8-6E37F1D34A53}"/>
    <dgm:cxn modelId="{60A9AA3A-EBAD-472F-A5C6-9D447E9EC71C}" srcId="{93F3144B-59E8-4605-9AFA-CF8500AD7328}" destId="{B7AECE55-04FC-451C-977B-6E083D7978D7}" srcOrd="0" destOrd="0" parTransId="{B6FAEB8C-EF06-414D-B429-868D0951F47A}" sibTransId="{8B74770C-B1C4-4209-B2FE-BCE25A9695E1}"/>
    <dgm:cxn modelId="{530D3A3B-6195-4CC6-B46F-F5638A4C77F0}" srcId="{F92D4417-EF77-4EAE-9718-32E1347AC4C1}" destId="{EC9BECD3-7C32-4C11-B281-EC927953E121}" srcOrd="1" destOrd="0" parTransId="{2A66FFEF-50E7-478E-B08E-A0A22F2970CE}" sibTransId="{25F65B7E-FD0B-4B8D-A4FA-F73BB2FA99B7}"/>
    <dgm:cxn modelId="{3123B83D-CED2-40FB-BF43-FF008FF2FC4A}" srcId="{1C8C83F3-658C-44F7-AE42-D3B69E6A4974}" destId="{A551B034-4A00-422D-9461-6B7464CBA121}" srcOrd="0" destOrd="0" parTransId="{D1BBFC7D-BDD8-424F-BF04-F10098AAC38C}" sibTransId="{FFD5DC86-6463-41AC-8964-4804B5ACB6E1}"/>
    <dgm:cxn modelId="{8AE0CF3D-954B-4012-BC8D-B539571C4917}" srcId="{3F8637B9-57AD-447D-B265-8384276BD0DA}" destId="{C4F43D23-0BE8-462F-B102-758132317BAE}" srcOrd="3" destOrd="0" parTransId="{B9A5866E-AA29-4F0B-88AF-5EFBEBEF82FB}" sibTransId="{F9E85302-B865-4D77-A370-03341B58E075}"/>
    <dgm:cxn modelId="{DADEFA3E-C458-4906-B7BD-57189E871E06}" type="presOf" srcId="{1C8C83F3-658C-44F7-AE42-D3B69E6A4974}" destId="{8B3A1003-9A27-4062-AF36-18E5667B225E}" srcOrd="0" destOrd="5" presId="urn:microsoft.com/office/officeart/2005/8/layout/hList1"/>
    <dgm:cxn modelId="{60A7B45F-309E-49A3-8BE9-313284796B32}" type="presOf" srcId="{D0B58789-0E06-4E5E-8828-CF555AB4ADB6}" destId="{AFAB6736-6FE5-4BF5-8736-936D2130B11F}" srcOrd="0" destOrd="3" presId="urn:microsoft.com/office/officeart/2005/8/layout/hList1"/>
    <dgm:cxn modelId="{C464F549-5C1D-4991-84D4-DCCDA6BDC1DC}" type="presOf" srcId="{B766DC35-6D94-4C1A-812C-B6C9BAF385E4}" destId="{AFAB6736-6FE5-4BF5-8736-936D2130B11F}" srcOrd="0" destOrd="4" presId="urn:microsoft.com/office/officeart/2005/8/layout/hList1"/>
    <dgm:cxn modelId="{D798A84C-78A3-43AC-959A-41909E1FD2F5}" type="presOf" srcId="{15508771-E580-45B2-A2B0-1665ED858B70}" destId="{526B734E-1588-4E84-9C7C-2185E420311B}" srcOrd="0" destOrd="6" presId="urn:microsoft.com/office/officeart/2005/8/layout/hList1"/>
    <dgm:cxn modelId="{3D1C654E-2B9F-482B-9DC3-A213B18C013A}" type="presOf" srcId="{3C3A89E1-B971-4045-B798-9E98041B00A0}" destId="{526B734E-1588-4E84-9C7C-2185E420311B}" srcOrd="0" destOrd="2" presId="urn:microsoft.com/office/officeart/2005/8/layout/hList1"/>
    <dgm:cxn modelId="{5C6B6770-EE91-44DD-A354-B4FECCD689D9}" type="presOf" srcId="{9F1FABE0-F460-4D9D-A39D-61E46E20ECB4}" destId="{526B734E-1588-4E84-9C7C-2185E420311B}" srcOrd="0" destOrd="5" presId="urn:microsoft.com/office/officeart/2005/8/layout/hList1"/>
    <dgm:cxn modelId="{141FB574-A2C5-488C-9F06-1AED4D4CC1C4}" type="presOf" srcId="{EC9BECD3-7C32-4C11-B281-EC927953E121}" destId="{8B3A1003-9A27-4062-AF36-18E5667B225E}" srcOrd="0" destOrd="2" presId="urn:microsoft.com/office/officeart/2005/8/layout/hList1"/>
    <dgm:cxn modelId="{CA50DB54-CA33-461C-9719-2018BFCE0226}" type="presOf" srcId="{B28E2B76-D0C2-434E-A460-69C74CE6754C}" destId="{526B734E-1588-4E84-9C7C-2185E420311B}" srcOrd="0" destOrd="1" presId="urn:microsoft.com/office/officeart/2005/8/layout/hList1"/>
    <dgm:cxn modelId="{5C959D76-592B-4562-AED5-79C2BFE4EF94}" type="presOf" srcId="{552B5C6C-AA99-4B19-8F31-0FC3A75C7E38}" destId="{639D15D4-F6A1-49F2-8676-59523AE784FD}" srcOrd="0" destOrd="0" presId="urn:microsoft.com/office/officeart/2005/8/layout/hList1"/>
    <dgm:cxn modelId="{25DA6B59-9E7A-43DC-82FC-CFEB487E3CE3}" type="presOf" srcId="{4181D1AA-F0E2-454E-B2AB-0FF6F23FAFC1}" destId="{7487DCB0-3531-4A00-B9AC-CB64673F7357}" srcOrd="0" destOrd="0" presId="urn:microsoft.com/office/officeart/2005/8/layout/hList1"/>
    <dgm:cxn modelId="{C6ACC17A-77D8-4620-9E16-74718DED9ED9}" srcId="{F92D4417-EF77-4EAE-9718-32E1347AC4C1}" destId="{E2A152FE-A501-42B5-ABAB-1D7437CE545E}" srcOrd="2" destOrd="0" parTransId="{BE350570-1938-4AEC-9D3C-0D2E1A96B1A2}" sibTransId="{08A62C67-1C2E-40D7-B0F9-398E799ACE1C}"/>
    <dgm:cxn modelId="{8AED428E-AB44-4BFB-9FC6-5DAEC7F6F05B}" srcId="{3F8637B9-57AD-447D-B265-8384276BD0DA}" destId="{15508771-E580-45B2-A2B0-1665ED858B70}" srcOrd="5" destOrd="0" parTransId="{09CA9EBB-A706-484B-AE3C-C138518A199B}" sibTransId="{4F7BB552-01B7-4443-931F-1717888AF805}"/>
    <dgm:cxn modelId="{CFD38F8F-52AB-4948-86CA-BA31383B9B6F}" srcId="{93F3144B-59E8-4605-9AFA-CF8500AD7328}" destId="{B766DC35-6D94-4C1A-812C-B6C9BAF385E4}" srcOrd="3" destOrd="0" parTransId="{35435EEB-2B43-406C-B81A-6038DF6B4E44}" sibTransId="{75870A32-F518-463C-8EBA-3EA18FE10087}"/>
    <dgm:cxn modelId="{F37B5491-8BBA-47D0-A29B-ABEA1C7270E5}" srcId="{3F8637B9-57AD-447D-B265-8384276BD0DA}" destId="{B28E2B76-D0C2-434E-A460-69C74CE6754C}" srcOrd="0" destOrd="0" parTransId="{2A0B0DAA-0441-4F16-A7C6-4CD982B99F93}" sibTransId="{AAAB4BD0-97E9-4943-A559-AB26B8F5A0B0}"/>
    <dgm:cxn modelId="{BDC43292-B86C-4097-8145-B9B38BEBD6A6}" type="presOf" srcId="{BC64C0A7-253F-42F9-9F97-3F5CE073636C}" destId="{526B734E-1588-4E84-9C7C-2185E420311B}" srcOrd="0" destOrd="8" presId="urn:microsoft.com/office/officeart/2005/8/layout/hList1"/>
    <dgm:cxn modelId="{926AED99-A38A-4F62-95C6-137ADCD12D01}" srcId="{3F8637B9-57AD-447D-B265-8384276BD0DA}" destId="{9F1FABE0-F460-4D9D-A39D-61E46E20ECB4}" srcOrd="4" destOrd="0" parTransId="{1FA32D7F-43D8-4310-9E1E-AE4B0673FF3E}" sibTransId="{86D4F267-D6C3-4A99-9575-A2A1E6B96B38}"/>
    <dgm:cxn modelId="{FC7EB19A-B288-44C5-9C76-EA5D9E109FCE}" type="presOf" srcId="{F92D4417-EF77-4EAE-9718-32E1347AC4C1}" destId="{8B3A1003-9A27-4062-AF36-18E5667B225E}" srcOrd="0" destOrd="0" presId="urn:microsoft.com/office/officeart/2005/8/layout/hList1"/>
    <dgm:cxn modelId="{FB682E9B-F337-43F9-B5DE-A16463596227}" srcId="{4181D1AA-F0E2-454E-B2AB-0FF6F23FAFC1}" destId="{93F3144B-59E8-4605-9AFA-CF8500AD7328}" srcOrd="0" destOrd="0" parTransId="{DAAD73E3-C2E5-4CA2-8C24-8569FA9E0238}" sibTransId="{C870C581-668F-4355-A5E0-9D93324A35FF}"/>
    <dgm:cxn modelId="{5E6ED2A1-AF15-4ECC-BE25-2F3F14F00AC6}" type="presOf" srcId="{93F3144B-59E8-4605-9AFA-CF8500AD7328}" destId="{AFAB6736-6FE5-4BF5-8736-936D2130B11F}" srcOrd="0" destOrd="0" presId="urn:microsoft.com/office/officeart/2005/8/layout/hList1"/>
    <dgm:cxn modelId="{AB81A9A2-2E66-4182-84FA-CC3F84B9B89A}" srcId="{F92D4417-EF77-4EAE-9718-32E1347AC4C1}" destId="{50A1B4F6-5924-4EF7-839B-F259DD83C23E}" srcOrd="3" destOrd="0" parTransId="{9F7A0789-43C1-498D-805F-E45CB825E6E7}" sibTransId="{C6566520-D340-4D1E-8D61-A0447AE86E5D}"/>
    <dgm:cxn modelId="{504184AB-097E-4242-A96B-E1C6580DA064}" type="presOf" srcId="{323A808A-8890-4473-AAC9-597FE405DD52}" destId="{AFAB6736-6FE5-4BF5-8736-936D2130B11F}" srcOrd="0" destOrd="2" presId="urn:microsoft.com/office/officeart/2005/8/layout/hList1"/>
    <dgm:cxn modelId="{E7D58EAC-3BDC-48D6-AF6C-DC7925ECA5DA}" srcId="{F92D4417-EF77-4EAE-9718-32E1347AC4C1}" destId="{B0868F26-48A0-4414-B978-0EE8B47240AB}" srcOrd="0" destOrd="0" parTransId="{92751FAD-9F13-4A84-A256-3D9FC21C491B}" sibTransId="{2715FE5F-C9C8-4BB2-8BCE-ECD08BEBD801}"/>
    <dgm:cxn modelId="{252082B3-1B5A-4006-97DA-A88EE58EC92F}" type="presOf" srcId="{A551B034-4A00-422D-9461-6B7464CBA121}" destId="{8B3A1003-9A27-4062-AF36-18E5667B225E}" srcOrd="0" destOrd="6" presId="urn:microsoft.com/office/officeart/2005/8/layout/hList1"/>
    <dgm:cxn modelId="{40045CB4-B5DE-4264-A784-AEC9C69416DE}" srcId="{3F8637B9-57AD-447D-B265-8384276BD0DA}" destId="{BC64C0A7-253F-42F9-9F97-3F5CE073636C}" srcOrd="7" destOrd="0" parTransId="{B36C24A5-7AC8-41F3-8410-29B9C2213A99}" sibTransId="{4D35510F-8A9D-43A9-A421-2363CAE19D44}"/>
    <dgm:cxn modelId="{6D5C21B7-F52D-4A53-A0B7-351776883F6F}" srcId="{51FB4B80-F9B8-404D-91E1-77BD8FC09122}" destId="{41E52AC4-902B-46A4-A920-320C182C2C9B}" srcOrd="0" destOrd="0" parTransId="{67012533-81C3-4EE0-AEFF-FC36C4DC8D4B}" sibTransId="{672ECD1F-7600-45FE-8580-A1AA51CAEAE5}"/>
    <dgm:cxn modelId="{780372B8-5F46-4530-9FCA-681FB8FA081A}" type="presOf" srcId="{20411813-30C4-4705-BD18-40E76A3D1D25}" destId="{526B734E-1588-4E84-9C7C-2185E420311B}" srcOrd="0" destOrd="3" presId="urn:microsoft.com/office/officeart/2005/8/layout/hList1"/>
    <dgm:cxn modelId="{858A94C0-ACD4-40E4-8D72-962133E9BE35}" type="presOf" srcId="{41E52AC4-902B-46A4-A920-320C182C2C9B}" destId="{E78B8F44-BAD4-461C-80F0-9A9A4E3BD4C6}" srcOrd="0" destOrd="0" presId="urn:microsoft.com/office/officeart/2005/8/layout/hList1"/>
    <dgm:cxn modelId="{B5C42DCA-1700-4425-A54B-F28306BAB90D}" type="presOf" srcId="{E2A152FE-A501-42B5-ABAB-1D7437CE545E}" destId="{8B3A1003-9A27-4062-AF36-18E5667B225E}" srcOrd="0" destOrd="3" presId="urn:microsoft.com/office/officeart/2005/8/layout/hList1"/>
    <dgm:cxn modelId="{109D53CB-3B42-4C89-9CDB-1EA87B1D0FE6}" type="presOf" srcId="{B0868F26-48A0-4414-B978-0EE8B47240AB}" destId="{8B3A1003-9A27-4062-AF36-18E5667B225E}" srcOrd="0" destOrd="1" presId="urn:microsoft.com/office/officeart/2005/8/layout/hList1"/>
    <dgm:cxn modelId="{7E6217D8-CC5D-49C4-93EC-2432E00FD838}" srcId="{3F8637B9-57AD-447D-B265-8384276BD0DA}" destId="{3C3A89E1-B971-4045-B798-9E98041B00A0}" srcOrd="1" destOrd="0" parTransId="{F2145D7E-EE09-48FE-A607-23D380A4A8AE}" sibTransId="{02B88EC3-2DF8-4BA8-873E-63C478702B92}"/>
    <dgm:cxn modelId="{E401D9E8-C4FE-4F62-920C-698BADC9E2B7}" srcId="{93F3144B-59E8-4605-9AFA-CF8500AD7328}" destId="{D0B58789-0E06-4E5E-8828-CF555AB4ADB6}" srcOrd="2" destOrd="0" parTransId="{F47744FE-A181-4884-8DC1-22A2C201121A}" sibTransId="{74D29D11-8868-4490-A909-032C035E986F}"/>
    <dgm:cxn modelId="{85D66DF2-6F86-4821-A1D9-632361FE1108}" srcId="{3F8637B9-57AD-447D-B265-8384276BD0DA}" destId="{BA47B157-4F88-426D-9712-973421582C9E}" srcOrd="6" destOrd="0" parTransId="{687C62CE-B749-4D73-A50D-9BAD32325861}" sibTransId="{AACBBEB5-24D0-4F82-8C74-2AE332E2A64D}"/>
    <dgm:cxn modelId="{95DA30F6-6689-41D4-AE47-1D86B56B4EEA}" srcId="{41E52AC4-902B-46A4-A920-320C182C2C9B}" destId="{3F8637B9-57AD-447D-B265-8384276BD0DA}" srcOrd="0" destOrd="0" parTransId="{66701E9A-78C2-451C-B300-D24FAC23BE23}" sibTransId="{3EF65839-E839-422F-92FB-B497B4B49287}"/>
    <dgm:cxn modelId="{826072FA-47DB-4AAF-B042-08FFBDBD2C8A}" srcId="{51FB4B80-F9B8-404D-91E1-77BD8FC09122}" destId="{552B5C6C-AA99-4B19-8F31-0FC3A75C7E38}" srcOrd="1" destOrd="0" parTransId="{419D7FD2-9150-463C-818F-14974DAFD72C}" sibTransId="{F57073B6-5A9F-41A3-A777-6AAA316B86E8}"/>
    <dgm:cxn modelId="{9F53FBD1-8806-4842-900C-4AF04EEDE422}" type="presParOf" srcId="{DC4BB09A-352A-435B-9A11-2F9667BA2A14}" destId="{ACE1CDD3-71E5-4586-8AFA-D00EB4653542}" srcOrd="0" destOrd="0" presId="urn:microsoft.com/office/officeart/2005/8/layout/hList1"/>
    <dgm:cxn modelId="{2E42396A-1A8E-4557-A9BC-B65582C1A242}" type="presParOf" srcId="{ACE1CDD3-71E5-4586-8AFA-D00EB4653542}" destId="{E78B8F44-BAD4-461C-80F0-9A9A4E3BD4C6}" srcOrd="0" destOrd="0" presId="urn:microsoft.com/office/officeart/2005/8/layout/hList1"/>
    <dgm:cxn modelId="{541A1BAC-84F0-4A81-8559-C73DCBDE5BAD}" type="presParOf" srcId="{ACE1CDD3-71E5-4586-8AFA-D00EB4653542}" destId="{526B734E-1588-4E84-9C7C-2185E420311B}" srcOrd="1" destOrd="0" presId="urn:microsoft.com/office/officeart/2005/8/layout/hList1"/>
    <dgm:cxn modelId="{7EFD1DA2-A0D4-483E-A7A2-1D6E3B7C20C8}" type="presParOf" srcId="{DC4BB09A-352A-435B-9A11-2F9667BA2A14}" destId="{8A5EC143-E0FB-4648-9897-A4F600D00092}" srcOrd="1" destOrd="0" presId="urn:microsoft.com/office/officeart/2005/8/layout/hList1"/>
    <dgm:cxn modelId="{FEC4DDC4-2B43-44BD-A5AF-699535BB5795}" type="presParOf" srcId="{DC4BB09A-352A-435B-9A11-2F9667BA2A14}" destId="{06AE9675-C56B-4908-AA49-973D18BCA468}" srcOrd="2" destOrd="0" presId="urn:microsoft.com/office/officeart/2005/8/layout/hList1"/>
    <dgm:cxn modelId="{F223F13B-036E-48D3-B5AB-576F31F3FC92}" type="presParOf" srcId="{06AE9675-C56B-4908-AA49-973D18BCA468}" destId="{639D15D4-F6A1-49F2-8676-59523AE784FD}" srcOrd="0" destOrd="0" presId="urn:microsoft.com/office/officeart/2005/8/layout/hList1"/>
    <dgm:cxn modelId="{D7F1EF47-F44A-4317-8D4E-07548997457C}" type="presParOf" srcId="{06AE9675-C56B-4908-AA49-973D18BCA468}" destId="{8B3A1003-9A27-4062-AF36-18E5667B225E}" srcOrd="1" destOrd="0" presId="urn:microsoft.com/office/officeart/2005/8/layout/hList1"/>
    <dgm:cxn modelId="{7486540E-A23E-4392-B6E4-1766CADE8DEE}" type="presParOf" srcId="{DC4BB09A-352A-435B-9A11-2F9667BA2A14}" destId="{449555BC-A2AC-4D53-9E62-F22E3E7277AA}" srcOrd="3" destOrd="0" presId="urn:microsoft.com/office/officeart/2005/8/layout/hList1"/>
    <dgm:cxn modelId="{FC1236D2-5BB7-4881-9B35-FE61E2EE5E89}" type="presParOf" srcId="{DC4BB09A-352A-435B-9A11-2F9667BA2A14}" destId="{E480B80A-9C5C-45A5-A960-34FB9C8E9831}" srcOrd="4" destOrd="0" presId="urn:microsoft.com/office/officeart/2005/8/layout/hList1"/>
    <dgm:cxn modelId="{A2781C4D-EDB7-4550-9D16-DBF5DA72BB6F}" type="presParOf" srcId="{E480B80A-9C5C-45A5-A960-34FB9C8E9831}" destId="{7487DCB0-3531-4A00-B9AC-CB64673F7357}" srcOrd="0" destOrd="0" presId="urn:microsoft.com/office/officeart/2005/8/layout/hList1"/>
    <dgm:cxn modelId="{3D03D0B7-4609-473D-BC99-BC9D04B0303F}" type="presParOf" srcId="{E480B80A-9C5C-45A5-A960-34FB9C8E9831}" destId="{AFAB6736-6FE5-4BF5-8736-936D2130B11F}"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EB9051D-3B6D-44AB-914D-CFE8A9F0032E}" type="doc">
      <dgm:prSet loTypeId="urn:microsoft.com/office/officeart/2005/8/layout/venn1" loCatId="relationship" qsTypeId="urn:microsoft.com/office/officeart/2005/8/quickstyle/simple1" qsCatId="simple" csTypeId="urn:microsoft.com/office/officeart/2005/8/colors/accent1_2" csCatId="accent1" phldr="1"/>
      <dgm:spPr/>
    </dgm:pt>
    <dgm:pt modelId="{AD3D02A8-604E-47FB-A78C-92F51FE8ED65}">
      <dgm:prSet phldrT="[Text]" custT="1"/>
      <dgm:spPr>
        <a:solidFill>
          <a:srgbClr val="365F91"/>
        </a:solidFill>
      </dgm:spPr>
      <dgm:t>
        <a:bodyPr/>
        <a:lstStyle/>
        <a:p>
          <a:r>
            <a:rPr lang="en-US" sz="1600" b="1" dirty="0"/>
            <a:t>Comorbidities</a:t>
          </a:r>
        </a:p>
      </dgm:t>
    </dgm:pt>
    <dgm:pt modelId="{59D08B7E-EB48-4D76-81D2-135A9CAC7CF1}" type="parTrans" cxnId="{703B14E7-2705-4173-9850-5B508EE24C31}">
      <dgm:prSet/>
      <dgm:spPr/>
      <dgm:t>
        <a:bodyPr/>
        <a:lstStyle/>
        <a:p>
          <a:endParaRPr lang="en-US"/>
        </a:p>
      </dgm:t>
    </dgm:pt>
    <dgm:pt modelId="{7BFF5C0B-A6E6-4B0E-8D96-12563F4815D1}" type="sibTrans" cxnId="{703B14E7-2705-4173-9850-5B508EE24C31}">
      <dgm:prSet/>
      <dgm:spPr/>
      <dgm:t>
        <a:bodyPr/>
        <a:lstStyle/>
        <a:p>
          <a:endParaRPr lang="en-US"/>
        </a:p>
      </dgm:t>
    </dgm:pt>
    <dgm:pt modelId="{DD7A96A8-B60B-4FD2-8738-64243DB90B8E}">
      <dgm:prSet phldrT="[Text]" custT="1"/>
      <dgm:spPr/>
      <dgm:t>
        <a:bodyPr/>
        <a:lstStyle/>
        <a:p>
          <a:r>
            <a:rPr lang="en-US" sz="1400" b="1" dirty="0"/>
            <a:t>Effects of Cancer Treatment</a:t>
          </a:r>
        </a:p>
      </dgm:t>
    </dgm:pt>
    <dgm:pt modelId="{C74DC2B5-5061-467D-AA01-742E98FFE014}" type="parTrans" cxnId="{AD7A3B27-2A0D-4B20-8893-1E9CD3CA7126}">
      <dgm:prSet/>
      <dgm:spPr/>
      <dgm:t>
        <a:bodyPr/>
        <a:lstStyle/>
        <a:p>
          <a:endParaRPr lang="en-US"/>
        </a:p>
      </dgm:t>
    </dgm:pt>
    <dgm:pt modelId="{E3AA8B56-5F76-4F19-BBE0-713AFE0CC99F}" type="sibTrans" cxnId="{AD7A3B27-2A0D-4B20-8893-1E9CD3CA7126}">
      <dgm:prSet/>
      <dgm:spPr/>
      <dgm:t>
        <a:bodyPr/>
        <a:lstStyle/>
        <a:p>
          <a:endParaRPr lang="en-US"/>
        </a:p>
      </dgm:t>
    </dgm:pt>
    <dgm:pt modelId="{BA449F10-BAAD-4D8B-BC8D-9075DE713734}">
      <dgm:prSet phldrT="[Text]" custT="1"/>
      <dgm:spPr>
        <a:solidFill>
          <a:srgbClr val="365F91">
            <a:alpha val="50000"/>
          </a:srgbClr>
        </a:solidFill>
      </dgm:spPr>
      <dgm:t>
        <a:bodyPr/>
        <a:lstStyle/>
        <a:p>
          <a:r>
            <a:rPr lang="en-US" sz="1400" b="1" dirty="0"/>
            <a:t>Family History</a:t>
          </a:r>
        </a:p>
      </dgm:t>
    </dgm:pt>
    <dgm:pt modelId="{A1E572B5-A720-4F55-AA2D-3F3252BCA392}" type="parTrans" cxnId="{FCB4B742-3C39-4652-95BE-D347D825CA50}">
      <dgm:prSet/>
      <dgm:spPr/>
      <dgm:t>
        <a:bodyPr/>
        <a:lstStyle/>
        <a:p>
          <a:endParaRPr lang="en-US"/>
        </a:p>
      </dgm:t>
    </dgm:pt>
    <dgm:pt modelId="{A7EF11F7-D1AB-4AC2-A4F1-989EA82DD2DC}" type="sibTrans" cxnId="{FCB4B742-3C39-4652-95BE-D347D825CA50}">
      <dgm:prSet/>
      <dgm:spPr/>
      <dgm:t>
        <a:bodyPr/>
        <a:lstStyle/>
        <a:p>
          <a:endParaRPr lang="en-US"/>
        </a:p>
      </dgm:t>
    </dgm:pt>
    <dgm:pt modelId="{20E789EB-EE79-4C9D-8342-C27D956626A6}">
      <dgm:prSet phldrT="[Text]" custT="1"/>
      <dgm:spPr>
        <a:solidFill>
          <a:srgbClr val="0096D6">
            <a:alpha val="50000"/>
          </a:srgbClr>
        </a:solidFill>
      </dgm:spPr>
      <dgm:t>
        <a:bodyPr/>
        <a:lstStyle/>
        <a:p>
          <a:r>
            <a:rPr lang="en-US" sz="1400" b="1" dirty="0"/>
            <a:t>Healthy Habits</a:t>
          </a:r>
        </a:p>
      </dgm:t>
    </dgm:pt>
    <dgm:pt modelId="{FFCC8474-59B3-4311-AB1D-EE1D0A501B07}" type="parTrans" cxnId="{0BD34171-C788-4953-9B2F-87C2F73104DD}">
      <dgm:prSet/>
      <dgm:spPr/>
      <dgm:t>
        <a:bodyPr/>
        <a:lstStyle/>
        <a:p>
          <a:endParaRPr lang="en-US"/>
        </a:p>
      </dgm:t>
    </dgm:pt>
    <dgm:pt modelId="{4B640F81-9E49-4F65-8F3E-3BC818BA726B}" type="sibTrans" cxnId="{0BD34171-C788-4953-9B2F-87C2F73104DD}">
      <dgm:prSet/>
      <dgm:spPr/>
      <dgm:t>
        <a:bodyPr/>
        <a:lstStyle/>
        <a:p>
          <a:endParaRPr lang="en-US"/>
        </a:p>
      </dgm:t>
    </dgm:pt>
    <dgm:pt modelId="{EDD440AC-880D-4A6D-ABAE-F1F44834F842}" type="pres">
      <dgm:prSet presAssocID="{CEB9051D-3B6D-44AB-914D-CFE8A9F0032E}" presName="compositeShape" presStyleCnt="0">
        <dgm:presLayoutVars>
          <dgm:chMax val="7"/>
          <dgm:dir/>
          <dgm:resizeHandles val="exact"/>
        </dgm:presLayoutVars>
      </dgm:prSet>
      <dgm:spPr/>
    </dgm:pt>
    <dgm:pt modelId="{8D5F0963-AB53-4950-8F62-87971EC6AADA}" type="pres">
      <dgm:prSet presAssocID="{AD3D02A8-604E-47FB-A78C-92F51FE8ED65}" presName="circ1" presStyleLbl="vennNode1" presStyleIdx="0" presStyleCnt="4"/>
      <dgm:spPr/>
    </dgm:pt>
    <dgm:pt modelId="{C75AF9E2-537D-46C0-8434-F4375D717C55}" type="pres">
      <dgm:prSet presAssocID="{AD3D02A8-604E-47FB-A78C-92F51FE8ED65}" presName="circ1Tx" presStyleLbl="revTx" presStyleIdx="0" presStyleCnt="0">
        <dgm:presLayoutVars>
          <dgm:chMax val="0"/>
          <dgm:chPref val="0"/>
          <dgm:bulletEnabled val="1"/>
        </dgm:presLayoutVars>
      </dgm:prSet>
      <dgm:spPr/>
    </dgm:pt>
    <dgm:pt modelId="{4AF4BAEE-25EA-467B-987A-739583298B88}" type="pres">
      <dgm:prSet presAssocID="{DD7A96A8-B60B-4FD2-8738-64243DB90B8E}" presName="circ2" presStyleLbl="vennNode1" presStyleIdx="1" presStyleCnt="4"/>
      <dgm:spPr/>
    </dgm:pt>
    <dgm:pt modelId="{9A20A243-CF2E-453B-B234-A42F2D7521EF}" type="pres">
      <dgm:prSet presAssocID="{DD7A96A8-B60B-4FD2-8738-64243DB90B8E}" presName="circ2Tx" presStyleLbl="revTx" presStyleIdx="0" presStyleCnt="0">
        <dgm:presLayoutVars>
          <dgm:chMax val="0"/>
          <dgm:chPref val="0"/>
          <dgm:bulletEnabled val="1"/>
        </dgm:presLayoutVars>
      </dgm:prSet>
      <dgm:spPr/>
    </dgm:pt>
    <dgm:pt modelId="{F85251EC-ABEE-480A-96F4-9973B4ECA6F6}" type="pres">
      <dgm:prSet presAssocID="{BA449F10-BAAD-4D8B-BC8D-9075DE713734}" presName="circ3" presStyleLbl="vennNode1" presStyleIdx="2" presStyleCnt="4"/>
      <dgm:spPr/>
    </dgm:pt>
    <dgm:pt modelId="{13A482F2-503F-4E47-B62D-F3936A6D3DFD}" type="pres">
      <dgm:prSet presAssocID="{BA449F10-BAAD-4D8B-BC8D-9075DE713734}" presName="circ3Tx" presStyleLbl="revTx" presStyleIdx="0" presStyleCnt="0">
        <dgm:presLayoutVars>
          <dgm:chMax val="0"/>
          <dgm:chPref val="0"/>
          <dgm:bulletEnabled val="1"/>
        </dgm:presLayoutVars>
      </dgm:prSet>
      <dgm:spPr/>
    </dgm:pt>
    <dgm:pt modelId="{284B0C6D-AC10-44A8-BE0E-8615EB4C2D29}" type="pres">
      <dgm:prSet presAssocID="{20E789EB-EE79-4C9D-8342-C27D956626A6}" presName="circ4" presStyleLbl="vennNode1" presStyleIdx="3" presStyleCnt="4"/>
      <dgm:spPr/>
    </dgm:pt>
    <dgm:pt modelId="{1E3A1C92-1251-4175-B619-B18C11EC55DE}" type="pres">
      <dgm:prSet presAssocID="{20E789EB-EE79-4C9D-8342-C27D956626A6}" presName="circ4Tx" presStyleLbl="revTx" presStyleIdx="0" presStyleCnt="0">
        <dgm:presLayoutVars>
          <dgm:chMax val="0"/>
          <dgm:chPref val="0"/>
          <dgm:bulletEnabled val="1"/>
        </dgm:presLayoutVars>
      </dgm:prSet>
      <dgm:spPr/>
    </dgm:pt>
  </dgm:ptLst>
  <dgm:cxnLst>
    <dgm:cxn modelId="{AD7A3B27-2A0D-4B20-8893-1E9CD3CA7126}" srcId="{CEB9051D-3B6D-44AB-914D-CFE8A9F0032E}" destId="{DD7A96A8-B60B-4FD2-8738-64243DB90B8E}" srcOrd="1" destOrd="0" parTransId="{C74DC2B5-5061-467D-AA01-742E98FFE014}" sibTransId="{E3AA8B56-5F76-4F19-BBE0-713AFE0CC99F}"/>
    <dgm:cxn modelId="{FCB4B742-3C39-4652-95BE-D347D825CA50}" srcId="{CEB9051D-3B6D-44AB-914D-CFE8A9F0032E}" destId="{BA449F10-BAAD-4D8B-BC8D-9075DE713734}" srcOrd="2" destOrd="0" parTransId="{A1E572B5-A720-4F55-AA2D-3F3252BCA392}" sibTransId="{A7EF11F7-D1AB-4AC2-A4F1-989EA82DD2DC}"/>
    <dgm:cxn modelId="{0BD34171-C788-4953-9B2F-87C2F73104DD}" srcId="{CEB9051D-3B6D-44AB-914D-CFE8A9F0032E}" destId="{20E789EB-EE79-4C9D-8342-C27D956626A6}" srcOrd="3" destOrd="0" parTransId="{FFCC8474-59B3-4311-AB1D-EE1D0A501B07}" sibTransId="{4B640F81-9E49-4F65-8F3E-3BC818BA726B}"/>
    <dgm:cxn modelId="{C8B0A85A-BE1A-4EC2-A031-74A95617BBBF}" type="presOf" srcId="{BA449F10-BAAD-4D8B-BC8D-9075DE713734}" destId="{13A482F2-503F-4E47-B62D-F3936A6D3DFD}" srcOrd="0" destOrd="0" presId="urn:microsoft.com/office/officeart/2005/8/layout/venn1"/>
    <dgm:cxn modelId="{F14F41A5-3A1E-438A-82AD-4D313C34D43B}" type="presOf" srcId="{AD3D02A8-604E-47FB-A78C-92F51FE8ED65}" destId="{8D5F0963-AB53-4950-8F62-87971EC6AADA}" srcOrd="1" destOrd="0" presId="urn:microsoft.com/office/officeart/2005/8/layout/venn1"/>
    <dgm:cxn modelId="{E368A6A6-5CCC-485F-82E6-B326077ECB76}" type="presOf" srcId="{DD7A96A8-B60B-4FD2-8738-64243DB90B8E}" destId="{4AF4BAEE-25EA-467B-987A-739583298B88}" srcOrd="1" destOrd="0" presId="urn:microsoft.com/office/officeart/2005/8/layout/venn1"/>
    <dgm:cxn modelId="{8E5512AA-0520-47A3-AFB7-2628227263CB}" type="presOf" srcId="{CEB9051D-3B6D-44AB-914D-CFE8A9F0032E}" destId="{EDD440AC-880D-4A6D-ABAE-F1F44834F842}" srcOrd="0" destOrd="0" presId="urn:microsoft.com/office/officeart/2005/8/layout/venn1"/>
    <dgm:cxn modelId="{F67B6DB5-9CEA-48CC-94B6-642246EC779C}" type="presOf" srcId="{BA449F10-BAAD-4D8B-BC8D-9075DE713734}" destId="{F85251EC-ABEE-480A-96F4-9973B4ECA6F6}" srcOrd="1" destOrd="0" presId="urn:microsoft.com/office/officeart/2005/8/layout/venn1"/>
    <dgm:cxn modelId="{F2165EC7-83DB-49F5-96BA-33401E181C68}" type="presOf" srcId="{AD3D02A8-604E-47FB-A78C-92F51FE8ED65}" destId="{C75AF9E2-537D-46C0-8434-F4375D717C55}" srcOrd="0" destOrd="0" presId="urn:microsoft.com/office/officeart/2005/8/layout/venn1"/>
    <dgm:cxn modelId="{1AD169CC-A281-4D89-BABA-5DEA42D40DA7}" type="presOf" srcId="{20E789EB-EE79-4C9D-8342-C27D956626A6}" destId="{1E3A1C92-1251-4175-B619-B18C11EC55DE}" srcOrd="0" destOrd="0" presId="urn:microsoft.com/office/officeart/2005/8/layout/venn1"/>
    <dgm:cxn modelId="{D75BB4DF-47F7-4AE6-943F-F98A579597D9}" type="presOf" srcId="{20E789EB-EE79-4C9D-8342-C27D956626A6}" destId="{284B0C6D-AC10-44A8-BE0E-8615EB4C2D29}" srcOrd="1" destOrd="0" presId="urn:microsoft.com/office/officeart/2005/8/layout/venn1"/>
    <dgm:cxn modelId="{A3E271E4-DB3A-45D3-8A42-57F76FAAA710}" type="presOf" srcId="{DD7A96A8-B60B-4FD2-8738-64243DB90B8E}" destId="{9A20A243-CF2E-453B-B234-A42F2D7521EF}" srcOrd="0" destOrd="0" presId="urn:microsoft.com/office/officeart/2005/8/layout/venn1"/>
    <dgm:cxn modelId="{703B14E7-2705-4173-9850-5B508EE24C31}" srcId="{CEB9051D-3B6D-44AB-914D-CFE8A9F0032E}" destId="{AD3D02A8-604E-47FB-A78C-92F51FE8ED65}" srcOrd="0" destOrd="0" parTransId="{59D08B7E-EB48-4D76-81D2-135A9CAC7CF1}" sibTransId="{7BFF5C0B-A6E6-4B0E-8D96-12563F4815D1}"/>
    <dgm:cxn modelId="{A765C8C6-52AE-4E89-9AB6-38E697EBEA27}" type="presParOf" srcId="{EDD440AC-880D-4A6D-ABAE-F1F44834F842}" destId="{8D5F0963-AB53-4950-8F62-87971EC6AADA}" srcOrd="0" destOrd="0" presId="urn:microsoft.com/office/officeart/2005/8/layout/venn1"/>
    <dgm:cxn modelId="{39945285-5859-4922-97F8-DC9B7FCE8C22}" type="presParOf" srcId="{EDD440AC-880D-4A6D-ABAE-F1F44834F842}" destId="{C75AF9E2-537D-46C0-8434-F4375D717C55}" srcOrd="1" destOrd="0" presId="urn:microsoft.com/office/officeart/2005/8/layout/venn1"/>
    <dgm:cxn modelId="{1508C9DA-F5B0-45F3-823C-8B53B6300D3D}" type="presParOf" srcId="{EDD440AC-880D-4A6D-ABAE-F1F44834F842}" destId="{4AF4BAEE-25EA-467B-987A-739583298B88}" srcOrd="2" destOrd="0" presId="urn:microsoft.com/office/officeart/2005/8/layout/venn1"/>
    <dgm:cxn modelId="{B19C08F1-59DF-45CD-B07F-C3019757B50C}" type="presParOf" srcId="{EDD440AC-880D-4A6D-ABAE-F1F44834F842}" destId="{9A20A243-CF2E-453B-B234-A42F2D7521EF}" srcOrd="3" destOrd="0" presId="urn:microsoft.com/office/officeart/2005/8/layout/venn1"/>
    <dgm:cxn modelId="{BA4C9D64-29DD-41D1-91C4-E890C733B2CF}" type="presParOf" srcId="{EDD440AC-880D-4A6D-ABAE-F1F44834F842}" destId="{F85251EC-ABEE-480A-96F4-9973B4ECA6F6}" srcOrd="4" destOrd="0" presId="urn:microsoft.com/office/officeart/2005/8/layout/venn1"/>
    <dgm:cxn modelId="{D79B0276-437E-4950-990A-01506707AE5D}" type="presParOf" srcId="{EDD440AC-880D-4A6D-ABAE-F1F44834F842}" destId="{13A482F2-503F-4E47-B62D-F3936A6D3DFD}" srcOrd="5" destOrd="0" presId="urn:microsoft.com/office/officeart/2005/8/layout/venn1"/>
    <dgm:cxn modelId="{1DE7F41C-7EBC-4DAA-B9A3-273FA3605B2F}" type="presParOf" srcId="{EDD440AC-880D-4A6D-ABAE-F1F44834F842}" destId="{284B0C6D-AC10-44A8-BE0E-8615EB4C2D29}" srcOrd="6" destOrd="0" presId="urn:microsoft.com/office/officeart/2005/8/layout/venn1"/>
    <dgm:cxn modelId="{B984295F-DBF9-4641-83B4-1249847AC1B3}" type="presParOf" srcId="{EDD440AC-880D-4A6D-ABAE-F1F44834F842}" destId="{1E3A1C92-1251-4175-B619-B18C11EC55DE}" srcOrd="7"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8D4F4B-F6DB-45CA-8955-E4011359E6FF}">
      <dsp:nvSpPr>
        <dsp:cNvPr id="0" name=""/>
        <dsp:cNvSpPr/>
      </dsp:nvSpPr>
      <dsp:spPr>
        <a:xfrm>
          <a:off x="3151358" y="2590818"/>
          <a:ext cx="1926883" cy="1926883"/>
        </a:xfrm>
        <a:prstGeom prst="ellipse">
          <a:avLst/>
        </a:prstGeom>
        <a:solidFill>
          <a:srgbClr val="0096D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t>Individual Effects / Risks</a:t>
          </a:r>
        </a:p>
      </dsp:txBody>
      <dsp:txXfrm>
        <a:off x="3433543" y="2873003"/>
        <a:ext cx="1362513" cy="1362513"/>
      </dsp:txXfrm>
    </dsp:sp>
    <dsp:sp modelId="{F842FBF5-4F4B-47B6-A30A-D9453D19E9FD}">
      <dsp:nvSpPr>
        <dsp:cNvPr id="0" name=""/>
        <dsp:cNvSpPr/>
      </dsp:nvSpPr>
      <dsp:spPr>
        <a:xfrm rot="10790787">
          <a:off x="1285850" y="3284898"/>
          <a:ext cx="1762911" cy="549161"/>
        </a:xfrm>
        <a:prstGeom prst="leftArrow">
          <a:avLst>
            <a:gd name="adj1" fmla="val 60000"/>
            <a:gd name="adj2" fmla="val 50000"/>
          </a:avLst>
        </a:prstGeom>
        <a:solidFill>
          <a:srgbClr val="365F91"/>
        </a:solidFill>
        <a:ln>
          <a:noFill/>
        </a:ln>
        <a:effectLst/>
      </dsp:spPr>
      <dsp:style>
        <a:lnRef idx="0">
          <a:scrgbClr r="0" g="0" b="0"/>
        </a:lnRef>
        <a:fillRef idx="1">
          <a:scrgbClr r="0" g="0" b="0"/>
        </a:fillRef>
        <a:effectRef idx="0">
          <a:scrgbClr r="0" g="0" b="0"/>
        </a:effectRef>
        <a:fontRef idx="minor">
          <a:schemeClr val="lt1"/>
        </a:fontRef>
      </dsp:style>
    </dsp:sp>
    <dsp:sp modelId="{C9C572A6-1BB9-4C42-840E-99473723E894}">
      <dsp:nvSpPr>
        <dsp:cNvPr id="0" name=""/>
        <dsp:cNvSpPr/>
      </dsp:nvSpPr>
      <dsp:spPr>
        <a:xfrm>
          <a:off x="370583" y="2829625"/>
          <a:ext cx="1830539" cy="1464431"/>
        </a:xfrm>
        <a:prstGeom prst="roundRect">
          <a:avLst>
            <a:gd name="adj" fmla="val 10000"/>
          </a:avLst>
        </a:prstGeom>
        <a:solidFill>
          <a:srgbClr val="0096D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Surgical Side Effects</a:t>
          </a:r>
        </a:p>
      </dsp:txBody>
      <dsp:txXfrm>
        <a:off x="413475" y="2872517"/>
        <a:ext cx="1744755" cy="1378647"/>
      </dsp:txXfrm>
    </dsp:sp>
    <dsp:sp modelId="{EFA5CA83-5E5A-439B-81B3-86CDA8DB8F7E}">
      <dsp:nvSpPr>
        <dsp:cNvPr id="0" name=""/>
        <dsp:cNvSpPr/>
      </dsp:nvSpPr>
      <dsp:spPr>
        <a:xfrm rot="13493473">
          <a:off x="1858181" y="1907202"/>
          <a:ext cx="1757840" cy="549161"/>
        </a:xfrm>
        <a:prstGeom prst="leftArrow">
          <a:avLst>
            <a:gd name="adj1" fmla="val 60000"/>
            <a:gd name="adj2" fmla="val 50000"/>
          </a:avLst>
        </a:prstGeom>
        <a:solidFill>
          <a:srgbClr val="365F91"/>
        </a:solidFill>
        <a:ln>
          <a:noFill/>
        </a:ln>
        <a:effectLst/>
      </dsp:spPr>
      <dsp:style>
        <a:lnRef idx="0">
          <a:scrgbClr r="0" g="0" b="0"/>
        </a:lnRef>
        <a:fillRef idx="1">
          <a:scrgbClr r="0" g="0" b="0"/>
        </a:fillRef>
        <a:effectRef idx="0">
          <a:scrgbClr r="0" g="0" b="0"/>
        </a:effectRef>
        <a:fontRef idx="minor">
          <a:schemeClr val="lt1"/>
        </a:fontRef>
      </dsp:style>
    </dsp:sp>
    <dsp:sp modelId="{D399F3AA-6DFF-426E-8BB7-9C3C12445CA2}">
      <dsp:nvSpPr>
        <dsp:cNvPr id="0" name=""/>
        <dsp:cNvSpPr/>
      </dsp:nvSpPr>
      <dsp:spPr>
        <a:xfrm>
          <a:off x="1199163" y="829258"/>
          <a:ext cx="1830539" cy="1464431"/>
        </a:xfrm>
        <a:prstGeom prst="roundRect">
          <a:avLst>
            <a:gd name="adj" fmla="val 10000"/>
          </a:avLst>
        </a:prstGeom>
        <a:solidFill>
          <a:srgbClr val="0096D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Chemotherapy Side Effects</a:t>
          </a:r>
        </a:p>
      </dsp:txBody>
      <dsp:txXfrm>
        <a:off x="1242055" y="872150"/>
        <a:ext cx="1744755" cy="1378647"/>
      </dsp:txXfrm>
    </dsp:sp>
    <dsp:sp modelId="{225D9D41-83A5-4B0B-AF2D-D5ABDBC07E70}">
      <dsp:nvSpPr>
        <dsp:cNvPr id="0" name=""/>
        <dsp:cNvSpPr/>
      </dsp:nvSpPr>
      <dsp:spPr>
        <a:xfrm rot="16200000">
          <a:off x="3236931" y="1336182"/>
          <a:ext cx="1755737" cy="549161"/>
        </a:xfrm>
        <a:prstGeom prst="leftArrow">
          <a:avLst>
            <a:gd name="adj1" fmla="val 60000"/>
            <a:gd name="adj2" fmla="val 50000"/>
          </a:avLst>
        </a:prstGeom>
        <a:solidFill>
          <a:srgbClr val="365F91"/>
        </a:solidFill>
        <a:ln>
          <a:noFill/>
        </a:ln>
        <a:effectLst/>
      </dsp:spPr>
      <dsp:style>
        <a:lnRef idx="0">
          <a:scrgbClr r="0" g="0" b="0"/>
        </a:lnRef>
        <a:fillRef idx="1">
          <a:scrgbClr r="0" g="0" b="0"/>
        </a:fillRef>
        <a:effectRef idx="0">
          <a:scrgbClr r="0" g="0" b="0"/>
        </a:effectRef>
        <a:fontRef idx="minor">
          <a:schemeClr val="lt1"/>
        </a:fontRef>
      </dsp:style>
    </dsp:sp>
    <dsp:sp modelId="{4D7A1602-6B36-4911-9968-6990974B4320}">
      <dsp:nvSpPr>
        <dsp:cNvPr id="0" name=""/>
        <dsp:cNvSpPr/>
      </dsp:nvSpPr>
      <dsp:spPr>
        <a:xfrm>
          <a:off x="3199530" y="679"/>
          <a:ext cx="1830539" cy="1464431"/>
        </a:xfrm>
        <a:prstGeom prst="roundRect">
          <a:avLst>
            <a:gd name="adj" fmla="val 10000"/>
          </a:avLst>
        </a:prstGeom>
        <a:solidFill>
          <a:srgbClr val="0096D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Radiation </a:t>
          </a:r>
        </a:p>
        <a:p>
          <a:pPr marL="0" lvl="0" indent="0" algn="ctr" defTabSz="889000">
            <a:lnSpc>
              <a:spcPct val="90000"/>
            </a:lnSpc>
            <a:spcBef>
              <a:spcPct val="0"/>
            </a:spcBef>
            <a:spcAft>
              <a:spcPct val="35000"/>
            </a:spcAft>
            <a:buNone/>
          </a:pPr>
          <a:r>
            <a:rPr lang="en-US" sz="2000" kern="1200" dirty="0"/>
            <a:t>Side Effects</a:t>
          </a:r>
        </a:p>
      </dsp:txBody>
      <dsp:txXfrm>
        <a:off x="3242422" y="43571"/>
        <a:ext cx="1744755" cy="1378647"/>
      </dsp:txXfrm>
    </dsp:sp>
    <dsp:sp modelId="{A5B4D9EF-4630-432A-AA23-58BCA445F394}">
      <dsp:nvSpPr>
        <dsp:cNvPr id="0" name=""/>
        <dsp:cNvSpPr/>
      </dsp:nvSpPr>
      <dsp:spPr>
        <a:xfrm rot="18906527">
          <a:off x="4613577" y="1907202"/>
          <a:ext cx="1757840" cy="549161"/>
        </a:xfrm>
        <a:prstGeom prst="leftArrow">
          <a:avLst>
            <a:gd name="adj1" fmla="val 60000"/>
            <a:gd name="adj2" fmla="val 50000"/>
          </a:avLst>
        </a:prstGeom>
        <a:solidFill>
          <a:srgbClr val="365F91"/>
        </a:solidFill>
        <a:ln>
          <a:noFill/>
        </a:ln>
        <a:effectLst/>
      </dsp:spPr>
      <dsp:style>
        <a:lnRef idx="0">
          <a:scrgbClr r="0" g="0" b="0"/>
        </a:lnRef>
        <a:fillRef idx="1">
          <a:scrgbClr r="0" g="0" b="0"/>
        </a:fillRef>
        <a:effectRef idx="0">
          <a:scrgbClr r="0" g="0" b="0"/>
        </a:effectRef>
        <a:fontRef idx="minor">
          <a:schemeClr val="lt1"/>
        </a:fontRef>
      </dsp:style>
    </dsp:sp>
    <dsp:sp modelId="{6CE33869-50EF-4903-88D9-1C415D669131}">
      <dsp:nvSpPr>
        <dsp:cNvPr id="0" name=""/>
        <dsp:cNvSpPr/>
      </dsp:nvSpPr>
      <dsp:spPr>
        <a:xfrm>
          <a:off x="5199897" y="829258"/>
          <a:ext cx="1830539" cy="1464431"/>
        </a:xfrm>
        <a:prstGeom prst="roundRect">
          <a:avLst>
            <a:gd name="adj" fmla="val 10000"/>
          </a:avLst>
        </a:prstGeom>
        <a:solidFill>
          <a:srgbClr val="0096D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Hormonal Therapy Side Effects</a:t>
          </a:r>
        </a:p>
      </dsp:txBody>
      <dsp:txXfrm>
        <a:off x="5242789" y="872150"/>
        <a:ext cx="1744755" cy="1378647"/>
      </dsp:txXfrm>
    </dsp:sp>
    <dsp:sp modelId="{BAA5CF8C-BE02-47FC-968A-7F76288FCF23}">
      <dsp:nvSpPr>
        <dsp:cNvPr id="0" name=""/>
        <dsp:cNvSpPr/>
      </dsp:nvSpPr>
      <dsp:spPr>
        <a:xfrm rot="9213">
          <a:off x="5180838" y="3284898"/>
          <a:ext cx="1762911" cy="549161"/>
        </a:xfrm>
        <a:prstGeom prst="leftArrow">
          <a:avLst>
            <a:gd name="adj1" fmla="val 60000"/>
            <a:gd name="adj2" fmla="val 50000"/>
          </a:avLst>
        </a:prstGeom>
        <a:solidFill>
          <a:srgbClr val="365F91"/>
        </a:solidFill>
        <a:ln>
          <a:noFill/>
        </a:ln>
        <a:effectLst/>
      </dsp:spPr>
      <dsp:style>
        <a:lnRef idx="0">
          <a:scrgbClr r="0" g="0" b="0"/>
        </a:lnRef>
        <a:fillRef idx="1">
          <a:scrgbClr r="0" g="0" b="0"/>
        </a:fillRef>
        <a:effectRef idx="0">
          <a:scrgbClr r="0" g="0" b="0"/>
        </a:effectRef>
        <a:fontRef idx="minor">
          <a:schemeClr val="lt1"/>
        </a:fontRef>
      </dsp:style>
    </dsp:sp>
    <dsp:sp modelId="{E182A798-BD65-4280-9A75-0A42E66A9E5D}">
      <dsp:nvSpPr>
        <dsp:cNvPr id="0" name=""/>
        <dsp:cNvSpPr/>
      </dsp:nvSpPr>
      <dsp:spPr>
        <a:xfrm>
          <a:off x="6028476" y="2829625"/>
          <a:ext cx="1830539" cy="1464431"/>
        </a:xfrm>
        <a:prstGeom prst="roundRect">
          <a:avLst>
            <a:gd name="adj" fmla="val 10000"/>
          </a:avLst>
        </a:prstGeom>
        <a:solidFill>
          <a:srgbClr val="0096D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Non- Treatment Specific Side Effects</a:t>
          </a:r>
        </a:p>
      </dsp:txBody>
      <dsp:txXfrm>
        <a:off x="6071368" y="2872517"/>
        <a:ext cx="1744755" cy="137864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8B8F44-BAD4-461C-80F0-9A9A4E3BD4C6}">
      <dsp:nvSpPr>
        <dsp:cNvPr id="0" name=""/>
        <dsp:cNvSpPr/>
      </dsp:nvSpPr>
      <dsp:spPr>
        <a:xfrm>
          <a:off x="2571" y="131074"/>
          <a:ext cx="2507456" cy="912651"/>
        </a:xfrm>
        <a:prstGeom prst="rect">
          <a:avLst/>
        </a:prstGeom>
        <a:solidFill>
          <a:srgbClr val="004065"/>
        </a:solidFill>
        <a:ln w="25400" cap="flat" cmpd="sng" algn="ctr">
          <a:no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en-US" sz="1500" kern="1200" dirty="0"/>
            <a:t>National Comprehensive Cancer Network</a:t>
          </a:r>
        </a:p>
      </dsp:txBody>
      <dsp:txXfrm>
        <a:off x="2571" y="131074"/>
        <a:ext cx="2507456" cy="912651"/>
      </dsp:txXfrm>
    </dsp:sp>
    <dsp:sp modelId="{526B734E-1588-4E84-9C7C-2185E420311B}">
      <dsp:nvSpPr>
        <dsp:cNvPr id="0" name=""/>
        <dsp:cNvSpPr/>
      </dsp:nvSpPr>
      <dsp:spPr>
        <a:xfrm>
          <a:off x="2571" y="1043725"/>
          <a:ext cx="2507456" cy="2635200"/>
        </a:xfrm>
        <a:prstGeom prst="rect">
          <a:avLst/>
        </a:prstGeom>
        <a:solidFill>
          <a:schemeClr val="bg1">
            <a:alpha val="90000"/>
          </a:schemeClr>
        </a:solidFill>
        <a:ln w="25400" cap="flat" cmpd="sng" algn="ctr">
          <a:no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b="1" kern="1200" dirty="0"/>
            <a:t>Symptom-based:</a:t>
          </a:r>
        </a:p>
        <a:p>
          <a:pPr marL="228600" lvl="2" indent="-114300" algn="l" defTabSz="666750">
            <a:lnSpc>
              <a:spcPct val="90000"/>
            </a:lnSpc>
            <a:spcBef>
              <a:spcPct val="0"/>
            </a:spcBef>
            <a:spcAft>
              <a:spcPct val="15000"/>
            </a:spcAft>
            <a:buChar char="•"/>
          </a:pPr>
          <a:r>
            <a:rPr lang="en-US" sz="1500" kern="1200" dirty="0"/>
            <a:t>Anxiety and depression</a:t>
          </a:r>
        </a:p>
        <a:p>
          <a:pPr marL="228600" lvl="2" indent="-114300" algn="l" defTabSz="666750">
            <a:lnSpc>
              <a:spcPct val="90000"/>
            </a:lnSpc>
            <a:spcBef>
              <a:spcPct val="0"/>
            </a:spcBef>
            <a:spcAft>
              <a:spcPct val="15000"/>
            </a:spcAft>
            <a:buChar char="•"/>
          </a:pPr>
          <a:r>
            <a:rPr lang="en-US" sz="1500" kern="1200" dirty="0"/>
            <a:t>Cognitive function</a:t>
          </a:r>
        </a:p>
        <a:p>
          <a:pPr marL="228600" lvl="2" indent="-114300" algn="l" defTabSz="666750">
            <a:lnSpc>
              <a:spcPct val="90000"/>
            </a:lnSpc>
            <a:spcBef>
              <a:spcPct val="0"/>
            </a:spcBef>
            <a:spcAft>
              <a:spcPct val="15000"/>
            </a:spcAft>
            <a:buChar char="•"/>
          </a:pPr>
          <a:r>
            <a:rPr lang="en-US" sz="1500" kern="1200" dirty="0"/>
            <a:t>Exercise</a:t>
          </a:r>
        </a:p>
        <a:p>
          <a:pPr marL="228600" lvl="2" indent="-114300" algn="l" defTabSz="666750">
            <a:lnSpc>
              <a:spcPct val="90000"/>
            </a:lnSpc>
            <a:spcBef>
              <a:spcPct val="0"/>
            </a:spcBef>
            <a:spcAft>
              <a:spcPct val="15000"/>
            </a:spcAft>
            <a:buChar char="•"/>
          </a:pPr>
          <a:r>
            <a:rPr lang="en-US" sz="1500" kern="1200" dirty="0"/>
            <a:t>Fatigue</a:t>
          </a:r>
        </a:p>
        <a:p>
          <a:pPr marL="228600" lvl="2" indent="-114300" algn="l" defTabSz="666750">
            <a:lnSpc>
              <a:spcPct val="90000"/>
            </a:lnSpc>
            <a:spcBef>
              <a:spcPct val="0"/>
            </a:spcBef>
            <a:spcAft>
              <a:spcPct val="15000"/>
            </a:spcAft>
            <a:buChar char="•"/>
          </a:pPr>
          <a:r>
            <a:rPr lang="en-US" sz="1500" kern="1200" dirty="0"/>
            <a:t>Immunizations and infections</a:t>
          </a:r>
        </a:p>
        <a:p>
          <a:pPr marL="228600" lvl="2" indent="-114300" algn="l" defTabSz="666750">
            <a:lnSpc>
              <a:spcPct val="90000"/>
            </a:lnSpc>
            <a:spcBef>
              <a:spcPct val="0"/>
            </a:spcBef>
            <a:spcAft>
              <a:spcPct val="15000"/>
            </a:spcAft>
            <a:buChar char="•"/>
          </a:pPr>
          <a:r>
            <a:rPr lang="en-US" sz="1500" kern="1200" dirty="0"/>
            <a:t>Pain</a:t>
          </a:r>
        </a:p>
        <a:p>
          <a:pPr marL="228600" lvl="2" indent="-114300" algn="l" defTabSz="666750">
            <a:lnSpc>
              <a:spcPct val="90000"/>
            </a:lnSpc>
            <a:spcBef>
              <a:spcPct val="0"/>
            </a:spcBef>
            <a:spcAft>
              <a:spcPct val="15000"/>
            </a:spcAft>
            <a:buChar char="•"/>
          </a:pPr>
          <a:r>
            <a:rPr lang="en-US" sz="1500" kern="1200" dirty="0"/>
            <a:t>Sexual function (female/male)</a:t>
          </a:r>
        </a:p>
        <a:p>
          <a:pPr marL="228600" lvl="2" indent="-114300" algn="l" defTabSz="666750">
            <a:lnSpc>
              <a:spcPct val="90000"/>
            </a:lnSpc>
            <a:spcBef>
              <a:spcPct val="0"/>
            </a:spcBef>
            <a:spcAft>
              <a:spcPct val="15000"/>
            </a:spcAft>
            <a:buChar char="•"/>
          </a:pPr>
          <a:r>
            <a:rPr lang="en-US" sz="1500" kern="1200" dirty="0"/>
            <a:t>Sleep disorders</a:t>
          </a:r>
        </a:p>
      </dsp:txBody>
      <dsp:txXfrm>
        <a:off x="2571" y="1043725"/>
        <a:ext cx="2507456" cy="2635200"/>
      </dsp:txXfrm>
    </dsp:sp>
    <dsp:sp modelId="{639D15D4-F6A1-49F2-8676-59523AE784FD}">
      <dsp:nvSpPr>
        <dsp:cNvPr id="0" name=""/>
        <dsp:cNvSpPr/>
      </dsp:nvSpPr>
      <dsp:spPr>
        <a:xfrm>
          <a:off x="2861071" y="131074"/>
          <a:ext cx="2507456" cy="912651"/>
        </a:xfrm>
        <a:prstGeom prst="rect">
          <a:avLst/>
        </a:prstGeom>
        <a:solidFill>
          <a:srgbClr val="004065"/>
        </a:solidFill>
        <a:ln w="25400" cap="flat" cmpd="sng" algn="ctr">
          <a:no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en-US" sz="1500" kern="1200" dirty="0"/>
            <a:t>American Society of Clinical Oncology</a:t>
          </a:r>
        </a:p>
      </dsp:txBody>
      <dsp:txXfrm>
        <a:off x="2861071" y="131074"/>
        <a:ext cx="2507456" cy="912651"/>
      </dsp:txXfrm>
    </dsp:sp>
    <dsp:sp modelId="{8B3A1003-9A27-4062-AF36-18E5667B225E}">
      <dsp:nvSpPr>
        <dsp:cNvPr id="0" name=""/>
        <dsp:cNvSpPr/>
      </dsp:nvSpPr>
      <dsp:spPr>
        <a:xfrm>
          <a:off x="2861071" y="1043725"/>
          <a:ext cx="2507456" cy="2635200"/>
        </a:xfrm>
        <a:prstGeom prst="rect">
          <a:avLst/>
        </a:prstGeom>
        <a:solidFill>
          <a:schemeClr val="bg1">
            <a:alpha val="90000"/>
          </a:schemeClr>
        </a:solidFill>
        <a:ln w="25400" cap="flat" cmpd="sng" algn="ctr">
          <a:no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b="1" kern="1200" dirty="0"/>
            <a:t>Symptom-based:</a:t>
          </a:r>
        </a:p>
        <a:p>
          <a:pPr marL="228600" lvl="2" indent="-114300" algn="l" defTabSz="666750">
            <a:lnSpc>
              <a:spcPct val="90000"/>
            </a:lnSpc>
            <a:spcBef>
              <a:spcPct val="0"/>
            </a:spcBef>
            <a:spcAft>
              <a:spcPct val="15000"/>
            </a:spcAft>
            <a:buChar char="•"/>
          </a:pPr>
          <a:r>
            <a:rPr lang="en-US" sz="1500" kern="1200" dirty="0"/>
            <a:t>Neuropathy</a:t>
          </a:r>
        </a:p>
        <a:p>
          <a:pPr marL="228600" lvl="2" indent="-114300" algn="l" defTabSz="666750">
            <a:lnSpc>
              <a:spcPct val="90000"/>
            </a:lnSpc>
            <a:spcBef>
              <a:spcPct val="0"/>
            </a:spcBef>
            <a:spcAft>
              <a:spcPct val="15000"/>
            </a:spcAft>
            <a:buChar char="•"/>
          </a:pPr>
          <a:r>
            <a:rPr lang="en-US" sz="1500" kern="1200" dirty="0"/>
            <a:t>Fatigue</a:t>
          </a:r>
        </a:p>
        <a:p>
          <a:pPr marL="228600" lvl="2" indent="-114300" algn="l" defTabSz="666750">
            <a:lnSpc>
              <a:spcPct val="90000"/>
            </a:lnSpc>
            <a:spcBef>
              <a:spcPct val="0"/>
            </a:spcBef>
            <a:spcAft>
              <a:spcPct val="15000"/>
            </a:spcAft>
            <a:buChar char="•"/>
          </a:pPr>
          <a:r>
            <a:rPr lang="en-US" sz="1500" kern="1200" dirty="0"/>
            <a:t>Anxiety and depression</a:t>
          </a:r>
        </a:p>
        <a:p>
          <a:pPr marL="228600" lvl="2" indent="-114300" algn="l" defTabSz="666750">
            <a:lnSpc>
              <a:spcPct val="90000"/>
            </a:lnSpc>
            <a:spcBef>
              <a:spcPct val="0"/>
            </a:spcBef>
            <a:spcAft>
              <a:spcPct val="15000"/>
            </a:spcAft>
            <a:buChar char="•"/>
          </a:pPr>
          <a:r>
            <a:rPr lang="en-US" sz="1500" kern="1200" dirty="0"/>
            <a:t>Fertility preservation</a:t>
          </a:r>
        </a:p>
        <a:p>
          <a:pPr marL="114300" lvl="1" indent="-114300" algn="l" defTabSz="666750">
            <a:lnSpc>
              <a:spcPct val="90000"/>
            </a:lnSpc>
            <a:spcBef>
              <a:spcPct val="0"/>
            </a:spcBef>
            <a:spcAft>
              <a:spcPct val="15000"/>
            </a:spcAft>
            <a:buChar char="•"/>
          </a:pPr>
          <a:r>
            <a:rPr lang="en-US" sz="1500" b="1" kern="1200" dirty="0"/>
            <a:t>Tumor-specific:</a:t>
          </a:r>
        </a:p>
        <a:p>
          <a:pPr marL="228600" lvl="2" indent="-114300" algn="l" defTabSz="666750">
            <a:lnSpc>
              <a:spcPct val="90000"/>
            </a:lnSpc>
            <a:spcBef>
              <a:spcPct val="0"/>
            </a:spcBef>
            <a:spcAft>
              <a:spcPct val="15000"/>
            </a:spcAft>
            <a:buChar char="•"/>
          </a:pPr>
          <a:r>
            <a:rPr lang="en-US" sz="1500" kern="1200" dirty="0"/>
            <a:t>Breast cancer survivorship care guideline (ACS/ASCO)</a:t>
          </a:r>
        </a:p>
      </dsp:txBody>
      <dsp:txXfrm>
        <a:off x="2861071" y="1043725"/>
        <a:ext cx="2507456" cy="2635200"/>
      </dsp:txXfrm>
    </dsp:sp>
    <dsp:sp modelId="{7487DCB0-3531-4A00-B9AC-CB64673F7357}">
      <dsp:nvSpPr>
        <dsp:cNvPr id="0" name=""/>
        <dsp:cNvSpPr/>
      </dsp:nvSpPr>
      <dsp:spPr>
        <a:xfrm>
          <a:off x="5719571" y="131074"/>
          <a:ext cx="2507456" cy="912651"/>
        </a:xfrm>
        <a:prstGeom prst="rect">
          <a:avLst/>
        </a:prstGeom>
        <a:solidFill>
          <a:srgbClr val="004065"/>
        </a:solidFill>
        <a:ln w="25400" cap="flat" cmpd="sng" algn="ctr">
          <a:no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en-US" sz="1500" kern="1200" dirty="0"/>
            <a:t>American Cancer Society Survivorship Care Guidelines for Primary Care Providers</a:t>
          </a:r>
        </a:p>
      </dsp:txBody>
      <dsp:txXfrm>
        <a:off x="5719571" y="131074"/>
        <a:ext cx="2507456" cy="912651"/>
      </dsp:txXfrm>
    </dsp:sp>
    <dsp:sp modelId="{AFAB6736-6FE5-4BF5-8736-936D2130B11F}">
      <dsp:nvSpPr>
        <dsp:cNvPr id="0" name=""/>
        <dsp:cNvSpPr/>
      </dsp:nvSpPr>
      <dsp:spPr>
        <a:xfrm>
          <a:off x="5719571" y="1043725"/>
          <a:ext cx="2507456" cy="2635200"/>
        </a:xfrm>
        <a:prstGeom prst="rect">
          <a:avLst/>
        </a:prstGeom>
        <a:solidFill>
          <a:schemeClr val="bg1">
            <a:alpha val="90000"/>
          </a:schemeClr>
        </a:solidFill>
        <a:ln w="25400" cap="flat" cmpd="sng" algn="ctr">
          <a:no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b="1" kern="1200" dirty="0"/>
            <a:t>Tumor-specific:</a:t>
          </a:r>
        </a:p>
        <a:p>
          <a:pPr marL="228600" lvl="2" indent="-114300" algn="l" defTabSz="666750">
            <a:lnSpc>
              <a:spcPct val="90000"/>
            </a:lnSpc>
            <a:spcBef>
              <a:spcPct val="0"/>
            </a:spcBef>
            <a:spcAft>
              <a:spcPct val="15000"/>
            </a:spcAft>
            <a:buChar char="•"/>
          </a:pPr>
          <a:r>
            <a:rPr lang="en-US" sz="1500" i="0" kern="1200" dirty="0"/>
            <a:t>Breast (ACS/ASCO)</a:t>
          </a:r>
        </a:p>
        <a:p>
          <a:pPr marL="228600" lvl="2" indent="-114300" algn="l" defTabSz="666750">
            <a:lnSpc>
              <a:spcPct val="90000"/>
            </a:lnSpc>
            <a:spcBef>
              <a:spcPct val="0"/>
            </a:spcBef>
            <a:spcAft>
              <a:spcPct val="15000"/>
            </a:spcAft>
            <a:buChar char="•"/>
          </a:pPr>
          <a:r>
            <a:rPr lang="en-US" sz="1500" i="0" kern="1200" dirty="0"/>
            <a:t>Prostate</a:t>
          </a:r>
        </a:p>
        <a:p>
          <a:pPr marL="228600" lvl="2" indent="-114300" algn="l" defTabSz="666750">
            <a:lnSpc>
              <a:spcPct val="90000"/>
            </a:lnSpc>
            <a:spcBef>
              <a:spcPct val="0"/>
            </a:spcBef>
            <a:spcAft>
              <a:spcPct val="15000"/>
            </a:spcAft>
            <a:buChar char="•"/>
          </a:pPr>
          <a:r>
            <a:rPr lang="en-US" sz="1500" i="0" kern="1200" dirty="0"/>
            <a:t>Colorectal</a:t>
          </a:r>
        </a:p>
        <a:p>
          <a:pPr marL="228600" lvl="2" indent="-114300" algn="l" defTabSz="666750">
            <a:lnSpc>
              <a:spcPct val="90000"/>
            </a:lnSpc>
            <a:spcBef>
              <a:spcPct val="0"/>
            </a:spcBef>
            <a:spcAft>
              <a:spcPct val="15000"/>
            </a:spcAft>
            <a:buChar char="•"/>
          </a:pPr>
          <a:r>
            <a:rPr lang="en-US" sz="1500" i="0" kern="1200" dirty="0"/>
            <a:t>Head and neck</a:t>
          </a:r>
        </a:p>
      </dsp:txBody>
      <dsp:txXfrm>
        <a:off x="5719571" y="1043725"/>
        <a:ext cx="2507456" cy="26352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5F0963-AB53-4950-8F62-87971EC6AADA}">
      <dsp:nvSpPr>
        <dsp:cNvPr id="0" name=""/>
        <dsp:cNvSpPr/>
      </dsp:nvSpPr>
      <dsp:spPr>
        <a:xfrm>
          <a:off x="2938049" y="45259"/>
          <a:ext cx="2353500" cy="2353500"/>
        </a:xfrm>
        <a:prstGeom prst="ellipse">
          <a:avLst/>
        </a:prstGeom>
        <a:solidFill>
          <a:srgbClr val="365F9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b="1" kern="1200" dirty="0"/>
            <a:t>Comorbidities</a:t>
          </a:r>
        </a:p>
      </dsp:txBody>
      <dsp:txXfrm>
        <a:off x="3209607" y="362077"/>
        <a:ext cx="1810385" cy="746783"/>
      </dsp:txXfrm>
    </dsp:sp>
    <dsp:sp modelId="{4AF4BAEE-25EA-467B-987A-739583298B88}">
      <dsp:nvSpPr>
        <dsp:cNvPr id="0" name=""/>
        <dsp:cNvSpPr/>
      </dsp:nvSpPr>
      <dsp:spPr>
        <a:xfrm>
          <a:off x="3979021" y="1086231"/>
          <a:ext cx="2353500" cy="2353500"/>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r>
            <a:rPr lang="en-US" sz="1400" b="1" kern="1200" dirty="0"/>
            <a:t>Effects of Cancer Treatment</a:t>
          </a:r>
        </a:p>
      </dsp:txBody>
      <dsp:txXfrm>
        <a:off x="5246290" y="1357788"/>
        <a:ext cx="905192" cy="1810385"/>
      </dsp:txXfrm>
    </dsp:sp>
    <dsp:sp modelId="{F85251EC-ABEE-480A-96F4-9973B4ECA6F6}">
      <dsp:nvSpPr>
        <dsp:cNvPr id="0" name=""/>
        <dsp:cNvSpPr/>
      </dsp:nvSpPr>
      <dsp:spPr>
        <a:xfrm>
          <a:off x="2938049" y="2127202"/>
          <a:ext cx="2353500" cy="2353500"/>
        </a:xfrm>
        <a:prstGeom prst="ellipse">
          <a:avLst/>
        </a:prstGeom>
        <a:solidFill>
          <a:srgbClr val="365F91">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r>
            <a:rPr lang="en-US" sz="1400" b="1" kern="1200" dirty="0"/>
            <a:t>Family History</a:t>
          </a:r>
        </a:p>
      </dsp:txBody>
      <dsp:txXfrm>
        <a:off x="3209607" y="3417102"/>
        <a:ext cx="1810385" cy="746783"/>
      </dsp:txXfrm>
    </dsp:sp>
    <dsp:sp modelId="{284B0C6D-AC10-44A8-BE0E-8615EB4C2D29}">
      <dsp:nvSpPr>
        <dsp:cNvPr id="0" name=""/>
        <dsp:cNvSpPr/>
      </dsp:nvSpPr>
      <dsp:spPr>
        <a:xfrm>
          <a:off x="1897078" y="1086231"/>
          <a:ext cx="2353500" cy="2353500"/>
        </a:xfrm>
        <a:prstGeom prst="ellipse">
          <a:avLst/>
        </a:prstGeom>
        <a:solidFill>
          <a:srgbClr val="0096D6">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r>
            <a:rPr lang="en-US" sz="1400" b="1" kern="1200" dirty="0"/>
            <a:t>Healthy Habits</a:t>
          </a:r>
        </a:p>
      </dsp:txBody>
      <dsp:txXfrm>
        <a:off x="2078116" y="1357788"/>
        <a:ext cx="905192" cy="1810385"/>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5138" cy="466086"/>
          </a:xfrm>
          <a:prstGeom prst="rect">
            <a:avLst/>
          </a:prstGeom>
        </p:spPr>
        <p:txBody>
          <a:bodyPr vert="horz" lIns="90590" tIns="45295" rIns="90590" bIns="45295" rtlCol="0"/>
          <a:lstStyle>
            <a:lvl1pPr algn="l">
              <a:defRPr sz="1200"/>
            </a:lvl1pPr>
          </a:lstStyle>
          <a:p>
            <a:endParaRPr lang="en-US"/>
          </a:p>
        </p:txBody>
      </p:sp>
      <p:sp>
        <p:nvSpPr>
          <p:cNvPr id="3" name="Date Placeholder 2"/>
          <p:cNvSpPr>
            <a:spLocks noGrp="1"/>
          </p:cNvSpPr>
          <p:nvPr>
            <p:ph type="dt" sz="quarter" idx="1"/>
          </p:nvPr>
        </p:nvSpPr>
        <p:spPr>
          <a:xfrm>
            <a:off x="3979567" y="0"/>
            <a:ext cx="3045138" cy="466086"/>
          </a:xfrm>
          <a:prstGeom prst="rect">
            <a:avLst/>
          </a:prstGeom>
        </p:spPr>
        <p:txBody>
          <a:bodyPr vert="horz" lIns="90590" tIns="45295" rIns="90590" bIns="45295" rtlCol="0"/>
          <a:lstStyle>
            <a:lvl1pPr algn="r">
              <a:defRPr sz="1200"/>
            </a:lvl1pPr>
          </a:lstStyle>
          <a:p>
            <a:fld id="{D5A511D5-8BCE-4133-92F1-426FC2CC90FD}" type="datetimeFigureOut">
              <a:rPr lang="en-US" smtClean="0"/>
              <a:t>5/15/2025</a:t>
            </a:fld>
            <a:endParaRPr lang="en-US"/>
          </a:p>
        </p:txBody>
      </p:sp>
      <p:sp>
        <p:nvSpPr>
          <p:cNvPr id="4" name="Footer Placeholder 3"/>
          <p:cNvSpPr>
            <a:spLocks noGrp="1"/>
          </p:cNvSpPr>
          <p:nvPr>
            <p:ph type="ftr" sz="quarter" idx="2"/>
          </p:nvPr>
        </p:nvSpPr>
        <p:spPr>
          <a:xfrm>
            <a:off x="1" y="8844615"/>
            <a:ext cx="3045138" cy="466086"/>
          </a:xfrm>
          <a:prstGeom prst="rect">
            <a:avLst/>
          </a:prstGeom>
        </p:spPr>
        <p:txBody>
          <a:bodyPr vert="horz" lIns="90590" tIns="45295" rIns="90590" bIns="45295" rtlCol="0" anchor="b"/>
          <a:lstStyle>
            <a:lvl1pPr algn="l">
              <a:defRPr sz="1200"/>
            </a:lvl1pPr>
          </a:lstStyle>
          <a:p>
            <a:endParaRPr lang="en-US"/>
          </a:p>
        </p:txBody>
      </p:sp>
      <p:sp>
        <p:nvSpPr>
          <p:cNvPr id="5" name="Slide Number Placeholder 4"/>
          <p:cNvSpPr>
            <a:spLocks noGrp="1"/>
          </p:cNvSpPr>
          <p:nvPr>
            <p:ph type="sldNum" sz="quarter" idx="3"/>
          </p:nvPr>
        </p:nvSpPr>
        <p:spPr>
          <a:xfrm>
            <a:off x="3979567" y="8844615"/>
            <a:ext cx="3045138" cy="466086"/>
          </a:xfrm>
          <a:prstGeom prst="rect">
            <a:avLst/>
          </a:prstGeom>
        </p:spPr>
        <p:txBody>
          <a:bodyPr vert="horz" lIns="90590" tIns="45295" rIns="90590" bIns="45295" rtlCol="0" anchor="b"/>
          <a:lstStyle>
            <a:lvl1pPr algn="r">
              <a:defRPr sz="1200"/>
            </a:lvl1pPr>
          </a:lstStyle>
          <a:p>
            <a:fld id="{B29F0FB5-A781-425D-9020-D352DAA9BBC2}" type="slidenum">
              <a:rPr lang="en-US" smtClean="0"/>
              <a:t>‹#›</a:t>
            </a:fld>
            <a:endParaRPr lang="en-US"/>
          </a:p>
        </p:txBody>
      </p:sp>
    </p:spTree>
    <p:extLst>
      <p:ext uri="{BB962C8B-B14F-4D97-AF65-F5344CB8AC3E}">
        <p14:creationId xmlns:p14="http://schemas.microsoft.com/office/powerpoint/2010/main" val="36488629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45138" cy="464512"/>
          </a:xfrm>
          <a:prstGeom prst="rect">
            <a:avLst/>
          </a:prstGeom>
        </p:spPr>
        <p:txBody>
          <a:bodyPr vert="horz" lIns="88296" tIns="44149" rIns="88296" bIns="44149" rtlCol="0"/>
          <a:lstStyle>
            <a:lvl1pPr algn="l" eaLnBrk="1" hangingPunct="1">
              <a:defRPr sz="1200">
                <a:latin typeface="Arial" charset="0"/>
              </a:defRPr>
            </a:lvl1pPr>
          </a:lstStyle>
          <a:p>
            <a:pPr>
              <a:defRPr/>
            </a:pPr>
            <a:endParaRPr lang="en-US" dirty="0"/>
          </a:p>
        </p:txBody>
      </p:sp>
      <p:sp>
        <p:nvSpPr>
          <p:cNvPr id="3" name="Date Placeholder 2"/>
          <p:cNvSpPr>
            <a:spLocks noGrp="1"/>
          </p:cNvSpPr>
          <p:nvPr>
            <p:ph type="dt" idx="1"/>
          </p:nvPr>
        </p:nvSpPr>
        <p:spPr>
          <a:xfrm>
            <a:off x="3979567" y="1"/>
            <a:ext cx="3045138" cy="464512"/>
          </a:xfrm>
          <a:prstGeom prst="rect">
            <a:avLst/>
          </a:prstGeom>
        </p:spPr>
        <p:txBody>
          <a:bodyPr vert="horz" lIns="88296" tIns="44149" rIns="88296" bIns="44149" rtlCol="0"/>
          <a:lstStyle>
            <a:lvl1pPr algn="r" eaLnBrk="1" hangingPunct="1">
              <a:defRPr sz="1200">
                <a:latin typeface="Arial" charset="0"/>
              </a:defRPr>
            </a:lvl1pPr>
          </a:lstStyle>
          <a:p>
            <a:pPr>
              <a:defRPr/>
            </a:pPr>
            <a:fld id="{F4CC4A24-EE10-45E9-9A2A-CAA4ABF03541}" type="datetimeFigureOut">
              <a:rPr lang="en-US"/>
              <a:pPr>
                <a:defRPr/>
              </a:pPr>
              <a:t>5/15/2025</a:t>
            </a:fld>
            <a:endParaRPr lang="en-US" dirty="0"/>
          </a:p>
        </p:txBody>
      </p:sp>
      <p:sp>
        <p:nvSpPr>
          <p:cNvPr id="4" name="Slide Image Placeholder 3"/>
          <p:cNvSpPr>
            <a:spLocks noGrp="1" noRot="1" noChangeAspect="1"/>
          </p:cNvSpPr>
          <p:nvPr>
            <p:ph type="sldImg" idx="2"/>
          </p:nvPr>
        </p:nvSpPr>
        <p:spPr>
          <a:xfrm>
            <a:off x="1185863" y="698500"/>
            <a:ext cx="4654550" cy="3492500"/>
          </a:xfrm>
          <a:prstGeom prst="rect">
            <a:avLst/>
          </a:prstGeom>
          <a:noFill/>
          <a:ln w="12700">
            <a:solidFill>
              <a:prstClr val="black"/>
            </a:solidFill>
          </a:ln>
        </p:spPr>
        <p:txBody>
          <a:bodyPr vert="horz" lIns="88296" tIns="44149" rIns="88296" bIns="44149" rtlCol="0" anchor="ctr"/>
          <a:lstStyle/>
          <a:p>
            <a:pPr lvl="0"/>
            <a:endParaRPr lang="en-US" noProof="0" dirty="0"/>
          </a:p>
        </p:txBody>
      </p:sp>
      <p:sp>
        <p:nvSpPr>
          <p:cNvPr id="5" name="Notes Placeholder 4"/>
          <p:cNvSpPr>
            <a:spLocks noGrp="1"/>
          </p:cNvSpPr>
          <p:nvPr>
            <p:ph type="body" sz="quarter" idx="3"/>
          </p:nvPr>
        </p:nvSpPr>
        <p:spPr>
          <a:xfrm>
            <a:off x="703570" y="4423095"/>
            <a:ext cx="5619135" cy="4190051"/>
          </a:xfrm>
          <a:prstGeom prst="rect">
            <a:avLst/>
          </a:prstGeom>
        </p:spPr>
        <p:txBody>
          <a:bodyPr vert="horz" lIns="88296" tIns="44149" rIns="88296" bIns="4414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 y="8846189"/>
            <a:ext cx="3045138" cy="464512"/>
          </a:xfrm>
          <a:prstGeom prst="rect">
            <a:avLst/>
          </a:prstGeom>
        </p:spPr>
        <p:txBody>
          <a:bodyPr vert="horz" lIns="88296" tIns="44149" rIns="88296" bIns="44149" rtlCol="0" anchor="b"/>
          <a:lstStyle>
            <a:lvl1pPr algn="l" eaLnBrk="1" hangingPunct="1">
              <a:defRPr sz="1200">
                <a:latin typeface="Arial" charset="0"/>
              </a:defRPr>
            </a:lvl1pPr>
          </a:lstStyle>
          <a:p>
            <a:pPr>
              <a:defRPr/>
            </a:pPr>
            <a:endParaRPr lang="en-US" dirty="0"/>
          </a:p>
        </p:txBody>
      </p:sp>
      <p:sp>
        <p:nvSpPr>
          <p:cNvPr id="7" name="Slide Number Placeholder 6"/>
          <p:cNvSpPr>
            <a:spLocks noGrp="1"/>
          </p:cNvSpPr>
          <p:nvPr>
            <p:ph type="sldNum" sz="quarter" idx="5"/>
          </p:nvPr>
        </p:nvSpPr>
        <p:spPr>
          <a:xfrm>
            <a:off x="3979567" y="8846189"/>
            <a:ext cx="3045138" cy="464512"/>
          </a:xfrm>
          <a:prstGeom prst="rect">
            <a:avLst/>
          </a:prstGeom>
        </p:spPr>
        <p:txBody>
          <a:bodyPr vert="horz" wrap="square" lIns="88296" tIns="44149" rIns="88296" bIns="44149" numCol="1" anchor="b" anchorCtr="0" compatLnSpc="1">
            <a:prstTxWarp prst="textNoShape">
              <a:avLst/>
            </a:prstTxWarp>
          </a:bodyPr>
          <a:lstStyle>
            <a:lvl1pPr algn="r" eaLnBrk="1" hangingPunct="1">
              <a:defRPr sz="1200"/>
            </a:lvl1pPr>
          </a:lstStyle>
          <a:p>
            <a:fld id="{E3F68133-703A-4EC2-BF9C-7A3DF1B44ECF}" type="slidenum">
              <a:rPr lang="en-US" altLang="en-US"/>
              <a:pPr/>
              <a:t>‹#›</a:t>
            </a:fld>
            <a:endParaRPr lang="en-US" altLang="en-US" dirty="0"/>
          </a:p>
        </p:txBody>
      </p:sp>
    </p:spTree>
    <p:extLst>
      <p:ext uri="{BB962C8B-B14F-4D97-AF65-F5344CB8AC3E}">
        <p14:creationId xmlns:p14="http://schemas.microsoft.com/office/powerpoint/2010/main" val="273671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3" Type="http://schemas.openxmlformats.org/officeDocument/2006/relationships/hyperlink" Target="https://www.clinicalkey.com/#!/content/playContent/1-s2.0-S002571251730086X?returnurl=https:%2F%2Flinkinghub.elsevier.com%2Fretrieve%2Fpii%2FS002571251730086X%3Fshowall%3Dtrue&amp;referrer=https:%2F%2Fwww.ncbi.nlm.nih.gov%2F" TargetMode="External"/><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Hello and welcome to the presentation on</a:t>
            </a:r>
            <a:r>
              <a:rPr lang="en-US" altLang="en-US" baseline="0" dirty="0"/>
              <a:t> </a:t>
            </a:r>
            <a:r>
              <a:rPr lang="en-US" dirty="0"/>
              <a:t>Long-term and Late Effects </a:t>
            </a:r>
            <a:r>
              <a:rPr lang="en-US" altLang="en-US" baseline="0" dirty="0"/>
              <a:t>of Cancer and its Treatments, Managing Comorbidities and Coordinating with Specialty Providers</a:t>
            </a:r>
            <a:r>
              <a:rPr lang="en-US" altLang="en-US" dirty="0"/>
              <a:t>.</a:t>
            </a:r>
            <a:r>
              <a:rPr lang="en-US" altLang="en-US" baseline="0" dirty="0"/>
              <a:t> </a:t>
            </a:r>
            <a:r>
              <a:rPr lang="en-US" sz="1200" kern="1200" dirty="0">
                <a:solidFill>
                  <a:schemeClr val="tx1"/>
                </a:solidFill>
                <a:latin typeface="+mn-lt"/>
                <a:ea typeface="+mn-ea"/>
                <a:cs typeface="+mn-cs"/>
              </a:rPr>
              <a:t>I'm a nurse practitioner and I've been working in cancer survivorship clinics for the last two and half years. </a:t>
            </a:r>
            <a:endParaRPr lang="en-US" altLang="en-US" baseline="0" dirty="0"/>
          </a:p>
          <a:p>
            <a:r>
              <a:rPr lang="en-US" altLang="en-US" baseline="0" dirty="0"/>
              <a:t> </a:t>
            </a:r>
            <a:endParaRPr lang="en-US" altLang="en-US" dirty="0"/>
          </a:p>
          <a:p>
            <a:pPr marL="0" marR="0" lvl="0" indent="0" algn="l" defTabSz="914400" rtl="0" eaLnBrk="1" fontAlgn="base" latinLnBrk="0" hangingPunct="1">
              <a:lnSpc>
                <a:spcPct val="100000"/>
              </a:lnSpc>
              <a:spcBef>
                <a:spcPct val="0"/>
              </a:spcBef>
              <a:spcAft>
                <a:spcPct val="0"/>
              </a:spcAft>
              <a:buClrTx/>
              <a:buSzTx/>
              <a:buFontTx/>
              <a:buNone/>
              <a:tabLst/>
              <a:defRPr/>
            </a:pPr>
            <a:r>
              <a:rPr lang="en-US" altLang="en-US" dirty="0"/>
              <a:t>We are pleased to offer this educational session through the National Cancer Survivorship Resource Center, a collaboration between the American Cancer Society and the George Washington University Cancer Center originally funded by a five year cooperative agreement from the Centers for Disease Control and Prevention. </a:t>
            </a:r>
          </a:p>
          <a:p>
            <a:pPr marL="0" marR="0" lvl="0" indent="0" algn="l" defTabSz="914400" rtl="0" eaLnBrk="1" fontAlgn="base" latinLnBrk="0" hangingPunct="1">
              <a:lnSpc>
                <a:spcPct val="100000"/>
              </a:lnSpc>
              <a:spcBef>
                <a:spcPct val="0"/>
              </a:spcBef>
              <a:spcAft>
                <a:spcPct val="0"/>
              </a:spcAft>
              <a:buClrTx/>
              <a:buSzTx/>
              <a:buFontTx/>
              <a:buNone/>
              <a:tabLst/>
              <a:defRPr/>
            </a:pPr>
            <a:endParaRPr lang="en-US" altLang="en-US" dirty="0"/>
          </a:p>
          <a:p>
            <a:pPr marL="0" marR="0" lvl="0" indent="0" algn="l" defTabSz="914400" rtl="0" eaLnBrk="1" fontAlgn="base" latinLnBrk="0" hangingPunct="1">
              <a:lnSpc>
                <a:spcPct val="100000"/>
              </a:lnSpc>
              <a:spcBef>
                <a:spcPct val="0"/>
              </a:spcBef>
              <a:spcAft>
                <a:spcPct val="0"/>
              </a:spcAft>
              <a:buClrTx/>
              <a:buSzTx/>
              <a:buFontTx/>
              <a:buNone/>
              <a:tabLst/>
              <a:defRPr/>
            </a:pPr>
            <a:r>
              <a:rPr lang="en-US" baseline="0" dirty="0"/>
              <a:t>We would like to thank and acknowledge Carrie Tilley who originally developed and presented this presentation in 2013. This presentation has primarily been updated to reflect changes in the years since. </a:t>
            </a:r>
            <a:endParaRPr lang="en-US" dirty="0"/>
          </a:p>
          <a:p>
            <a:pPr eaLnBrk="1" hangingPunct="1">
              <a:spcBef>
                <a:spcPct val="0"/>
              </a:spcBef>
            </a:pPr>
            <a:endParaRPr lang="en-US" altLang="en-US" i="1" dirty="0"/>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15595" indent="-273656">
              <a:spcBef>
                <a:spcPct val="30000"/>
              </a:spcBef>
              <a:defRPr sz="1200">
                <a:solidFill>
                  <a:schemeClr val="tx1"/>
                </a:solidFill>
                <a:latin typeface="Calibri" pitchFamily="34" charset="0"/>
              </a:defRPr>
            </a:lvl2pPr>
            <a:lvl3pPr marL="1100915" indent="-218611">
              <a:spcBef>
                <a:spcPct val="30000"/>
              </a:spcBef>
              <a:defRPr sz="1200">
                <a:solidFill>
                  <a:schemeClr val="tx1"/>
                </a:solidFill>
                <a:latin typeface="Calibri" pitchFamily="34" charset="0"/>
              </a:defRPr>
            </a:lvl3pPr>
            <a:lvl4pPr marL="1542855" indent="-218611">
              <a:spcBef>
                <a:spcPct val="30000"/>
              </a:spcBef>
              <a:defRPr sz="1200">
                <a:solidFill>
                  <a:schemeClr val="tx1"/>
                </a:solidFill>
                <a:latin typeface="Calibri" pitchFamily="34" charset="0"/>
              </a:defRPr>
            </a:lvl4pPr>
            <a:lvl5pPr marL="1983221" indent="-218611">
              <a:spcBef>
                <a:spcPct val="30000"/>
              </a:spcBef>
              <a:defRPr sz="1200">
                <a:solidFill>
                  <a:schemeClr val="tx1"/>
                </a:solidFill>
                <a:latin typeface="Calibri" pitchFamily="34" charset="0"/>
              </a:defRPr>
            </a:lvl5pPr>
            <a:lvl6pPr marL="2436169" indent="-218611" eaLnBrk="0" fontAlgn="base" hangingPunct="0">
              <a:spcBef>
                <a:spcPct val="30000"/>
              </a:spcBef>
              <a:spcAft>
                <a:spcPct val="0"/>
              </a:spcAft>
              <a:defRPr sz="1200">
                <a:solidFill>
                  <a:schemeClr val="tx1"/>
                </a:solidFill>
                <a:latin typeface="Calibri" pitchFamily="34" charset="0"/>
              </a:defRPr>
            </a:lvl6pPr>
            <a:lvl7pPr marL="2889117" indent="-218611" eaLnBrk="0" fontAlgn="base" hangingPunct="0">
              <a:spcBef>
                <a:spcPct val="30000"/>
              </a:spcBef>
              <a:spcAft>
                <a:spcPct val="0"/>
              </a:spcAft>
              <a:defRPr sz="1200">
                <a:solidFill>
                  <a:schemeClr val="tx1"/>
                </a:solidFill>
                <a:latin typeface="Calibri" pitchFamily="34" charset="0"/>
              </a:defRPr>
            </a:lvl7pPr>
            <a:lvl8pPr marL="3342065" indent="-218611" eaLnBrk="0" fontAlgn="base" hangingPunct="0">
              <a:spcBef>
                <a:spcPct val="30000"/>
              </a:spcBef>
              <a:spcAft>
                <a:spcPct val="0"/>
              </a:spcAft>
              <a:defRPr sz="1200">
                <a:solidFill>
                  <a:schemeClr val="tx1"/>
                </a:solidFill>
                <a:latin typeface="Calibri" pitchFamily="34" charset="0"/>
              </a:defRPr>
            </a:lvl8pPr>
            <a:lvl9pPr marL="3795013" indent="-218611" eaLnBrk="0" fontAlgn="base" hangingPunct="0">
              <a:spcBef>
                <a:spcPct val="30000"/>
              </a:spcBef>
              <a:spcAft>
                <a:spcPct val="0"/>
              </a:spcAft>
              <a:defRPr sz="1200">
                <a:solidFill>
                  <a:schemeClr val="tx1"/>
                </a:solidFill>
                <a:latin typeface="Calibri" pitchFamily="34" charset="0"/>
              </a:defRPr>
            </a:lvl9pPr>
          </a:lstStyle>
          <a:p>
            <a:pPr>
              <a:spcBef>
                <a:spcPct val="0"/>
              </a:spcBef>
            </a:pPr>
            <a:fld id="{B1836966-ECF2-4FA9-8018-61B30D06F5BB}" type="slidenum">
              <a:rPr lang="en-US" altLang="en-US">
                <a:latin typeface="Arial" charset="0"/>
              </a:rPr>
              <a:pPr>
                <a:spcBef>
                  <a:spcPct val="0"/>
                </a:spcBef>
              </a:pPr>
              <a:t>2</a:t>
            </a:fld>
            <a:endParaRPr lang="en-US" altLang="en-US" dirty="0">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5896">
              <a:defRPr/>
            </a:pPr>
            <a:r>
              <a:rPr lang="en-US" dirty="0"/>
              <a:t>Some of the non-treatment side effects include the psychosocial</a:t>
            </a:r>
            <a:r>
              <a:rPr lang="en-US" baseline="0" dirty="0"/>
              <a:t> impacts of cancer and cancer treatments; such as </a:t>
            </a:r>
            <a:r>
              <a:rPr lang="en-US" dirty="0"/>
              <a:t>depression, anxiety, fear of recurrence, distress,</a:t>
            </a:r>
            <a:r>
              <a:rPr lang="en-US" baseline="0" dirty="0"/>
              <a:t> and fatigue.</a:t>
            </a:r>
            <a:r>
              <a:rPr lang="en-US" dirty="0"/>
              <a:t> Many patients can experience emotional, financial and spiritual distress. The fear of recurrence of cancer can be very overwhelming so we need to make sure our patients are taken care of both physically and emotionally, and we are addressing these concerns with them. </a:t>
            </a:r>
          </a:p>
          <a:p>
            <a:pPr defTabSz="905896">
              <a:defRPr/>
            </a:pPr>
            <a:endParaRPr lang="en-US" dirty="0"/>
          </a:p>
          <a:p>
            <a:pPr defTabSz="905896">
              <a:defRPr/>
            </a:pPr>
            <a:r>
              <a:rPr lang="en-US" dirty="0"/>
              <a:t>Fatigue is the most common long-term impact of any cancer type and is not treatment dependent. Generally, we expect</a:t>
            </a:r>
            <a:r>
              <a:rPr lang="en-US" baseline="0" dirty="0"/>
              <a:t> energy levels to improve over time, but many patients plateau and may never feel like they get back to their baseline energy level. </a:t>
            </a:r>
            <a:endParaRPr lang="en-US" dirty="0"/>
          </a:p>
          <a:p>
            <a:endParaRPr lang="en-US" dirty="0"/>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11</a:t>
            </a:fld>
            <a:endParaRPr lang="en-US" altLang="en-US" dirty="0"/>
          </a:p>
        </p:txBody>
      </p:sp>
    </p:spTree>
    <p:extLst>
      <p:ext uri="{BB962C8B-B14F-4D97-AF65-F5344CB8AC3E}">
        <p14:creationId xmlns:p14="http://schemas.microsoft.com/office/powerpoint/2010/main" val="6565158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5896">
              <a:defRPr/>
            </a:pPr>
            <a:r>
              <a:rPr lang="en-US" dirty="0"/>
              <a:t>Some common comorbidities among cancer patients include hyperlipidemia, hypertension, diabetes</a:t>
            </a:r>
            <a:r>
              <a:rPr lang="en-US" baseline="0" dirty="0"/>
              <a:t>,</a:t>
            </a:r>
            <a:r>
              <a:rPr lang="en-US" dirty="0"/>
              <a:t> and obesity.</a:t>
            </a:r>
            <a:r>
              <a:rPr lang="en-US" baseline="0" dirty="0"/>
              <a:t> </a:t>
            </a:r>
            <a:r>
              <a:rPr lang="en-US" dirty="0"/>
              <a:t>Cancer and heart disease are diseases of aging</a:t>
            </a:r>
            <a:r>
              <a:rPr lang="en-US" baseline="0" dirty="0"/>
              <a:t> individuals and have similar risk factors. One</a:t>
            </a:r>
            <a:r>
              <a:rPr lang="en-US" dirty="0"/>
              <a:t> in 4 deaths in the United States is due to heart disease. It</a:t>
            </a:r>
            <a:r>
              <a:rPr lang="en-US" baseline="0" dirty="0"/>
              <a:t> is</a:t>
            </a:r>
            <a:r>
              <a:rPr lang="en-US" dirty="0"/>
              <a:t> the leading cause of death for men and women. More than likely, the things that cancer</a:t>
            </a:r>
            <a:r>
              <a:rPr lang="en-US" baseline="0" dirty="0"/>
              <a:t> survivors</a:t>
            </a:r>
            <a:r>
              <a:rPr lang="en-US" dirty="0"/>
              <a:t> can do to keep their heart healthy may also help to prevent cancer from recurring. It</a:t>
            </a:r>
            <a:r>
              <a:rPr lang="en-US" baseline="0" dirty="0"/>
              <a:t> is important to educate, empower, and refer cancer survivors </a:t>
            </a:r>
            <a:r>
              <a:rPr lang="en-US" dirty="0"/>
              <a:t>to programs as needed to help them exercise and eat well.</a:t>
            </a:r>
          </a:p>
          <a:p>
            <a:endParaRPr lang="en-US" dirty="0"/>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12</a:t>
            </a:fld>
            <a:endParaRPr lang="en-US" altLang="en-US" dirty="0"/>
          </a:p>
        </p:txBody>
      </p:sp>
    </p:spTree>
    <p:extLst>
      <p:ext uri="{BB962C8B-B14F-4D97-AF65-F5344CB8AC3E}">
        <p14:creationId xmlns:p14="http://schemas.microsoft.com/office/powerpoint/2010/main" val="42350980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05896" rtl="0" eaLnBrk="0" fontAlgn="base" latinLnBrk="0" hangingPunct="0">
              <a:lnSpc>
                <a:spcPct val="100000"/>
              </a:lnSpc>
              <a:spcBef>
                <a:spcPct val="30000"/>
              </a:spcBef>
              <a:spcAft>
                <a:spcPct val="0"/>
              </a:spcAft>
              <a:buClrTx/>
              <a:buSzTx/>
              <a:buFontTx/>
              <a:buNone/>
              <a:tabLst/>
              <a:defRPr/>
            </a:pPr>
            <a:r>
              <a:rPr lang="en-US" dirty="0"/>
              <a:t>When a cancer survivor comes into internal medicine, we need to think about other things that the oncologists</a:t>
            </a:r>
            <a:r>
              <a:rPr lang="en-US" baseline="0" dirty="0"/>
              <a:t> and surgeons might not be focusing on quite as much</a:t>
            </a:r>
            <a:r>
              <a:rPr lang="en-US" dirty="0"/>
              <a:t>. </a:t>
            </a:r>
          </a:p>
          <a:p>
            <a:pPr marL="0" marR="0" lvl="0" indent="0" algn="l" defTabSz="905896" rtl="0" eaLnBrk="0" fontAlgn="base" latinLnBrk="0" hangingPunct="0">
              <a:lnSpc>
                <a:spcPct val="100000"/>
              </a:lnSpc>
              <a:spcBef>
                <a:spcPct val="30000"/>
              </a:spcBef>
              <a:spcAft>
                <a:spcPct val="0"/>
              </a:spcAft>
              <a:buClrTx/>
              <a:buSzTx/>
              <a:buFontTx/>
              <a:buNone/>
              <a:tabLst/>
              <a:defRPr/>
            </a:pPr>
            <a:endParaRPr lang="en-US" dirty="0"/>
          </a:p>
          <a:p>
            <a:pPr marL="0" marR="0" lvl="0" indent="0" algn="l" defTabSz="905896" rtl="0" eaLnBrk="0" fontAlgn="base" latinLnBrk="0" hangingPunct="0">
              <a:lnSpc>
                <a:spcPct val="100000"/>
              </a:lnSpc>
              <a:spcBef>
                <a:spcPct val="30000"/>
              </a:spcBef>
              <a:spcAft>
                <a:spcPct val="0"/>
              </a:spcAft>
              <a:buClrTx/>
              <a:buSzTx/>
              <a:buFontTx/>
              <a:buNone/>
              <a:tabLst/>
              <a:defRPr/>
            </a:pPr>
            <a:r>
              <a:rPr lang="en-US" dirty="0"/>
              <a:t>We need to think about if they are at </a:t>
            </a:r>
            <a:r>
              <a:rPr lang="en-US" baseline="0" dirty="0"/>
              <a:t>increased risk of a new cancer (and what cancer that might be and how is it screened for), sexual dysfunction they may be experiencing, which may have pre-dated the cancer diagnosis, but now treatment has worsened symptoms. Survivors of childhood cancers may be particularly at risk for metabolic syndrome (which can lead to heart disease, stroke, type 2 diabetes, and kidney disease). </a:t>
            </a:r>
          </a:p>
          <a:p>
            <a:pPr defTabSz="905896">
              <a:defRPr/>
            </a:pPr>
            <a:endParaRPr lang="en-US" dirty="0"/>
          </a:p>
          <a:p>
            <a:pPr defTabSz="905896">
              <a:defRPr/>
            </a:pPr>
            <a:r>
              <a:rPr lang="en-US" dirty="0"/>
              <a:t>Survivors are also at increased risk for depression, so depression screening is something we need to do for all our cancer survivors. </a:t>
            </a:r>
            <a:r>
              <a:rPr lang="en-US" baseline="0" dirty="0"/>
              <a:t>In practice, you see many others who, although they may not fit the diagnostic criteria of depression, are dealing with distress, anxiety, fear of recurrence, and sleep disturbances. </a:t>
            </a:r>
            <a:endParaRPr lang="en-US" dirty="0"/>
          </a:p>
          <a:p>
            <a:pPr defTabSz="905896">
              <a:defRPr/>
            </a:pPr>
            <a:endParaRPr lang="en-US" dirty="0"/>
          </a:p>
          <a:p>
            <a:pPr defTabSz="905896">
              <a:defRPr/>
            </a:pPr>
            <a:endParaRPr lang="en-US" dirty="0"/>
          </a:p>
          <a:p>
            <a:endParaRPr lang="en-US" dirty="0"/>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13</a:t>
            </a:fld>
            <a:endParaRPr lang="en-US" altLang="en-US" dirty="0"/>
          </a:p>
        </p:txBody>
      </p:sp>
    </p:spTree>
    <p:extLst>
      <p:ext uri="{BB962C8B-B14F-4D97-AF65-F5344CB8AC3E}">
        <p14:creationId xmlns:p14="http://schemas.microsoft.com/office/powerpoint/2010/main" val="16995033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5896">
              <a:defRPr/>
            </a:pPr>
            <a:r>
              <a:rPr lang="en-US" dirty="0"/>
              <a:t>As</a:t>
            </a:r>
            <a:r>
              <a:rPr lang="en-US" baseline="0" dirty="0"/>
              <a:t> you can see, g</a:t>
            </a:r>
            <a:r>
              <a:rPr lang="en-US" dirty="0"/>
              <a:t>iven the variety of long-term and late effects that cancer survivors face, in</a:t>
            </a:r>
            <a:r>
              <a:rPr lang="en-US" baseline="0" dirty="0"/>
              <a:t> addition to other comorbidities common among all patients, it important to have a coordinated care plan with the patients’ specialty providers. </a:t>
            </a:r>
          </a:p>
          <a:p>
            <a:pPr defTabSz="905896">
              <a:defRPr/>
            </a:pPr>
            <a:endParaRPr lang="en-US" baseline="0" dirty="0"/>
          </a:p>
          <a:p>
            <a:pPr defTabSz="905896">
              <a:defRPr/>
            </a:pPr>
            <a:r>
              <a:rPr lang="en-US" dirty="0"/>
              <a:t>The first step would be to ask your patient</a:t>
            </a:r>
            <a:r>
              <a:rPr lang="en-US" baseline="0" dirty="0"/>
              <a:t> for their survivorship care plan (SCP), if their provider has given them one. If they do not have one, </a:t>
            </a:r>
            <a:r>
              <a:rPr lang="en-US" dirty="0"/>
              <a:t>contact</a:t>
            </a:r>
            <a:r>
              <a:rPr lang="en-US" baseline="0" dirty="0"/>
              <a:t> </a:t>
            </a:r>
            <a:r>
              <a:rPr lang="en-US" dirty="0"/>
              <a:t>the oncologist to request the survivorship</a:t>
            </a:r>
            <a:r>
              <a:rPr lang="en-US" baseline="0" dirty="0"/>
              <a:t> care plan</a:t>
            </a:r>
            <a:r>
              <a:rPr lang="en-US" dirty="0"/>
              <a:t>. </a:t>
            </a:r>
          </a:p>
          <a:p>
            <a:pPr defTabSz="905896">
              <a:defRPr/>
            </a:pPr>
            <a:endParaRPr lang="en-US" dirty="0"/>
          </a:p>
          <a:p>
            <a:pPr defTabSz="905896">
              <a:defRPr/>
            </a:pPr>
            <a:r>
              <a:rPr lang="en-US" dirty="0"/>
              <a:t>If there</a:t>
            </a:r>
            <a:r>
              <a:rPr lang="en-US" baseline="0" dirty="0"/>
              <a:t> is no SCP then recent notes from the oncology providers would be helpful to review. Noting the plan for who is ordering necessary follow up testing is critical: who will be ordering mammograms, MRIs, CTs- if indicated? Who is checking a yearly CBC if the chemotherapy puts a patient at increased risk for leukemia for the next decade? Who is ordering the echo if an </a:t>
            </a:r>
            <a:r>
              <a:rPr lang="en-US" baseline="0" dirty="0" err="1"/>
              <a:t>anthracycline</a:t>
            </a:r>
            <a:r>
              <a:rPr lang="en-US" baseline="0" dirty="0"/>
              <a:t> was used? Who is ordering the </a:t>
            </a:r>
            <a:r>
              <a:rPr lang="en-US" baseline="0" dirty="0" err="1"/>
              <a:t>Dexa</a:t>
            </a:r>
            <a:r>
              <a:rPr lang="en-US" baseline="0" dirty="0"/>
              <a:t> scans? The digital rectal exams? The PSAs? </a:t>
            </a:r>
          </a:p>
          <a:p>
            <a:pPr defTabSz="905896">
              <a:defRPr/>
            </a:pPr>
            <a:endParaRPr lang="en-US" baseline="0" dirty="0"/>
          </a:p>
          <a:p>
            <a:pPr defTabSz="905896">
              <a:defRPr/>
            </a:pPr>
            <a:r>
              <a:rPr lang="en-US" baseline="0" dirty="0"/>
              <a:t>Obviously, not all of these are indicated for every patient, but the primary care provider can be the essential hub of the wheel to help insure that the patient is monitored appropriately.</a:t>
            </a:r>
          </a:p>
          <a:p>
            <a:pPr defTabSz="905896">
              <a:defRPr/>
            </a:pPr>
            <a:endParaRPr lang="en-US" baseline="0" dirty="0"/>
          </a:p>
          <a:p>
            <a:endParaRPr lang="en-US" dirty="0"/>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14</a:t>
            </a:fld>
            <a:endParaRPr lang="en-US" altLang="en-US" dirty="0"/>
          </a:p>
        </p:txBody>
      </p:sp>
    </p:spTree>
    <p:extLst>
      <p:ext uri="{BB962C8B-B14F-4D97-AF65-F5344CB8AC3E}">
        <p14:creationId xmlns:p14="http://schemas.microsoft.com/office/powerpoint/2010/main" val="31984778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addition to a survivorship care</a:t>
            </a:r>
            <a:r>
              <a:rPr lang="en-US" baseline="0" dirty="0"/>
              <a:t> plan, guidelines are available to providers. T</a:t>
            </a:r>
            <a:r>
              <a:rPr lang="en-US" dirty="0"/>
              <a:t>he National Comprehensive Cancer Network has symptom-based</a:t>
            </a:r>
            <a:r>
              <a:rPr lang="en-US" baseline="0" dirty="0"/>
              <a:t> guidelines for survivors that cover </a:t>
            </a:r>
            <a:r>
              <a:rPr lang="en-US" dirty="0"/>
              <a:t>anxiety and depression, cognitive function, exercise, fatigue, immunizations and infections, pain, sexual function, and sleep disorders.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Their site specific guidelines also include</a:t>
            </a:r>
            <a:r>
              <a:rPr lang="en-US" baseline="0" dirty="0"/>
              <a:t> recommendations for monitoring, such as frequency of visits and appropriate tests. These guidelines are reviewed and updated regularly. </a:t>
            </a:r>
            <a:r>
              <a:rPr lang="en-US" dirty="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American Society</a:t>
            </a:r>
            <a:r>
              <a:rPr lang="en-US" baseline="0" dirty="0"/>
              <a:t> of Clinical Oncology (</a:t>
            </a:r>
            <a:r>
              <a:rPr lang="en-US" dirty="0"/>
              <a:t>ASCO) has limited disease-specific guidelines as well as symptom-based</a:t>
            </a:r>
            <a:r>
              <a:rPr lang="en-US" baseline="0" dirty="0"/>
              <a:t> guidelines covering </a:t>
            </a:r>
            <a:r>
              <a:rPr lang="en-US" dirty="0"/>
              <a:t>neuropathy, fatigue, anxiety and depression,</a:t>
            </a:r>
            <a:r>
              <a:rPr lang="en-US" baseline="0" dirty="0"/>
              <a:t> and</a:t>
            </a:r>
            <a:r>
              <a:rPr lang="en-US" dirty="0"/>
              <a:t> fertility preservation.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a:t>
            </a:r>
            <a:r>
              <a:rPr lang="en-US" baseline="0" dirty="0"/>
              <a:t> American Cancer Society (ACS) released tumor-specific guidelines including breast (in partnership with ASCO), prostate, colorectal, and head and neck guidelines. These guidelines are covered in the later modules of the E-Learning Series. </a:t>
            </a:r>
            <a:endParaRPr lang="en-US"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15</a:t>
            </a:fld>
            <a:endParaRPr lang="en-US"/>
          </a:p>
        </p:txBody>
      </p:sp>
    </p:spTree>
    <p:extLst>
      <p:ext uri="{BB962C8B-B14F-4D97-AF65-F5344CB8AC3E}">
        <p14:creationId xmlns:p14="http://schemas.microsoft.com/office/powerpoint/2010/main" val="25197264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5896">
              <a:defRPr/>
            </a:pPr>
            <a:r>
              <a:rPr lang="en-US" dirty="0"/>
              <a:t>When evaluating a cancer survivor in the survivorship clinic, I review treatment history</a:t>
            </a:r>
            <a:r>
              <a:rPr lang="en-US" baseline="0" dirty="0"/>
              <a:t> as well as other comorbidities.</a:t>
            </a:r>
            <a:r>
              <a:rPr lang="en-US" dirty="0"/>
              <a:t> Then I consider their habits and health maintenance. Are they active?</a:t>
            </a:r>
            <a:r>
              <a:rPr lang="en-US" baseline="0" dirty="0"/>
              <a:t> Are they eating a healthy diet</a:t>
            </a:r>
            <a:r>
              <a:rPr lang="en-US" dirty="0"/>
              <a:t>? Are they up-to-date with all their screenings for other cancers,</a:t>
            </a:r>
            <a:r>
              <a:rPr lang="en-US" baseline="0" dirty="0"/>
              <a:t> not just the one they were diagnosed with</a:t>
            </a:r>
            <a:r>
              <a:rPr lang="en-US" dirty="0"/>
              <a:t>? We also want to think about their family histories. </a:t>
            </a:r>
          </a:p>
          <a:p>
            <a:pPr defTabSz="905896">
              <a:defRPr/>
            </a:pPr>
            <a:endParaRPr lang="en-US" dirty="0"/>
          </a:p>
          <a:p>
            <a:pPr defTabSz="905896">
              <a:defRPr/>
            </a:pPr>
            <a:r>
              <a:rPr lang="en-US" dirty="0"/>
              <a:t>Sometimes they</a:t>
            </a:r>
            <a:r>
              <a:rPr lang="en-US" baseline="0" dirty="0"/>
              <a:t> may not think to report cancers in the family that are not the same one that they had, but as we are learning more about genetic mutations and hereditary cancer syndromes, information about other cancers may be a red flag that someone may need genetic counseling. Or m</a:t>
            </a:r>
            <a:r>
              <a:rPr lang="en-US" dirty="0"/>
              <a:t>aybe they don’t have a history of cancer, but they do have a history of heart disease or osteoporosis in the family,</a:t>
            </a:r>
            <a:r>
              <a:rPr lang="en-US" baseline="0" dirty="0"/>
              <a:t> which might cause us to emphasize one area of the survivorship care plan more. </a:t>
            </a:r>
          </a:p>
          <a:p>
            <a:pPr defTabSz="905896">
              <a:defRPr/>
            </a:pPr>
            <a:endParaRPr lang="en-US" baseline="0" dirty="0"/>
          </a:p>
          <a:p>
            <a:pPr defTabSz="905896">
              <a:defRPr/>
            </a:pPr>
            <a:r>
              <a:rPr lang="en-US" baseline="0" dirty="0"/>
              <a:t>Then, of course, assessing what symptoms they are experiencing now that are related to their specific cancer type and treatment. How severe are the symptoms? Have they been referred to specialty providers already?</a:t>
            </a:r>
            <a:endParaRPr lang="en-US" dirty="0"/>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16</a:t>
            </a:fld>
            <a:endParaRPr lang="en-US" altLang="en-US" dirty="0"/>
          </a:p>
        </p:txBody>
      </p:sp>
    </p:spTree>
    <p:extLst>
      <p:ext uri="{BB962C8B-B14F-4D97-AF65-F5344CB8AC3E}">
        <p14:creationId xmlns:p14="http://schemas.microsoft.com/office/powerpoint/2010/main" val="30714522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5896">
              <a:defRPr/>
            </a:pPr>
            <a:r>
              <a:rPr lang="en-US" baseline="0" dirty="0"/>
              <a:t>When a survivor comes in for an annual exam, </a:t>
            </a:r>
            <a:r>
              <a:rPr lang="en-US" dirty="0"/>
              <a:t>keep in mind the location of the cancer and the type of treatment they had at that location, and assess for their adherence to follow-up. Have they seen their oncologist recently? Did they have labs or</a:t>
            </a:r>
            <a:r>
              <a:rPr lang="en-US" baseline="0" dirty="0"/>
              <a:t> scans for you to review?</a:t>
            </a:r>
          </a:p>
          <a:p>
            <a:pPr defTabSz="905896">
              <a:defRPr/>
            </a:pPr>
            <a:endParaRPr lang="en-US" baseline="0" dirty="0"/>
          </a:p>
          <a:p>
            <a:pPr defTabSz="905896">
              <a:defRPr/>
            </a:pPr>
            <a:r>
              <a:rPr lang="en-US" baseline="0" dirty="0"/>
              <a:t>How the patient is feeling emotionally as well as physically post-diagnosis is important to discuss for the reasons previously mentioned and also because if a patient is feeling overwhelmed by fears of recurrence, or anxiety or depression, they may be more likely to avoid recommended follow-up visits with their oncologist or delay scans or testing. </a:t>
            </a:r>
          </a:p>
          <a:p>
            <a:pPr defTabSz="905896">
              <a:defRPr/>
            </a:pPr>
            <a:endParaRPr lang="en-US" baseline="0" dirty="0"/>
          </a:p>
          <a:p>
            <a:pPr defTabSz="905896">
              <a:defRPr/>
            </a:pPr>
            <a:r>
              <a:rPr lang="en-US" baseline="0"/>
              <a:t>It is </a:t>
            </a:r>
            <a:r>
              <a:rPr lang="en-US" baseline="0" dirty="0"/>
              <a:t>helpful to assess the available resources for support for cancer survivors, both for the individual- do they have a supportive partner or family?- and resources for support at your institution, in the community and nationally. </a:t>
            </a:r>
            <a:endParaRPr lang="en-US" dirty="0"/>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17</a:t>
            </a:fld>
            <a:endParaRPr lang="en-US" altLang="en-US" dirty="0"/>
          </a:p>
        </p:txBody>
      </p:sp>
    </p:spTree>
    <p:extLst>
      <p:ext uri="{BB962C8B-B14F-4D97-AF65-F5344CB8AC3E}">
        <p14:creationId xmlns:p14="http://schemas.microsoft.com/office/powerpoint/2010/main" val="14132239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5896">
              <a:defRPr/>
            </a:pPr>
            <a:r>
              <a:rPr lang="en-US" baseline="0" dirty="0"/>
              <a:t>As we have said, coordination with the oncology providers is crucial to avoid duplicate testing or gaps in care.  Because effects can be so wide ranging, referencing the guidelines for assessment and monitoring recommendations is critical.</a:t>
            </a:r>
          </a:p>
          <a:p>
            <a:pPr defTabSz="905896">
              <a:defRPr/>
            </a:pPr>
            <a:endParaRPr lang="en-US" baseline="0" dirty="0"/>
          </a:p>
          <a:p>
            <a:r>
              <a:rPr lang="en-US" baseline="0" dirty="0"/>
              <a:t>As it would be for any patient at their annual exam, it’s appropriate to focus on health maintenance, keeping in mind the increased risks these patients face as cancer survivors. For example, their treatment or just status as a cancer survivor is going to put them at increased risk for heart disease as we’ve discussed throughout this presentation. </a:t>
            </a:r>
          </a:p>
          <a:p>
            <a:endParaRPr lang="en-US" baseline="0" dirty="0"/>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18</a:t>
            </a:fld>
            <a:endParaRPr lang="en-US" altLang="en-US" dirty="0"/>
          </a:p>
        </p:txBody>
      </p:sp>
    </p:spTree>
    <p:extLst>
      <p:ext uri="{BB962C8B-B14F-4D97-AF65-F5344CB8AC3E}">
        <p14:creationId xmlns:p14="http://schemas.microsoft.com/office/powerpoint/2010/main" val="40843493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5896">
              <a:defRPr/>
            </a:pPr>
            <a:r>
              <a:rPr lang="en-US" dirty="0"/>
              <a:t>When providing care for cancer survivors, there are many referrals that might be necessary. Here are a couple of</a:t>
            </a:r>
            <a:r>
              <a:rPr lang="en-US" baseline="0" dirty="0"/>
              <a:t> </a:t>
            </a:r>
            <a:r>
              <a:rPr lang="en-US" dirty="0"/>
              <a:t>examples of what might be helpful.</a:t>
            </a:r>
            <a:r>
              <a:rPr lang="en-US" baseline="0" dirty="0"/>
              <a:t> Survivors</a:t>
            </a:r>
            <a:r>
              <a:rPr lang="en-US" dirty="0"/>
              <a:t> may need to be referred to neurology because they have chemo brain or cognitive impairment or maybe their neuropathy from their chemotherapy is really impairing their day to day activities. They may need to go to physical or occupational therapy because of the neuropathy.  </a:t>
            </a:r>
          </a:p>
          <a:p>
            <a:pPr defTabSz="905896">
              <a:defRPr/>
            </a:pPr>
            <a:endParaRPr lang="en-US" dirty="0"/>
          </a:p>
          <a:p>
            <a:pPr defTabSz="905896">
              <a:defRPr/>
            </a:pPr>
            <a:r>
              <a:rPr lang="en-US" dirty="0"/>
              <a:t>You</a:t>
            </a:r>
            <a:r>
              <a:rPr lang="en-US" baseline="0" dirty="0"/>
              <a:t> can see other common referrals listed here.</a:t>
            </a:r>
            <a:endParaRPr lang="en-US" dirty="0"/>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19</a:t>
            </a:fld>
            <a:endParaRPr lang="en-US" altLang="en-US" dirty="0"/>
          </a:p>
        </p:txBody>
      </p:sp>
    </p:spTree>
    <p:extLst>
      <p:ext uri="{BB962C8B-B14F-4D97-AF65-F5344CB8AC3E}">
        <p14:creationId xmlns:p14="http://schemas.microsoft.com/office/powerpoint/2010/main" val="23134434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5896">
              <a:defRPr/>
            </a:pPr>
            <a:r>
              <a:rPr lang="en-US" baseline="0" dirty="0"/>
              <a:t>For many cancers, excess weight is a risk factor, so for an overweight or obese cancer survivor, it is that much more important to refer them to providers and resources that can support weight loss. </a:t>
            </a:r>
          </a:p>
          <a:p>
            <a:pPr defTabSz="905896">
              <a:defRPr/>
            </a:pPr>
            <a:endParaRPr lang="en-US" baseline="0" dirty="0"/>
          </a:p>
          <a:p>
            <a:pPr defTabSz="905896">
              <a:defRPr/>
            </a:pPr>
            <a:r>
              <a:rPr lang="en-US" baseline="0" dirty="0"/>
              <a:t>Referrals to specialty providers to address sexual dysfunction are often necessary because the causes of dysfunction are so multi-factorial for these patients. </a:t>
            </a:r>
          </a:p>
          <a:p>
            <a:pPr defTabSz="905896">
              <a:defRPr/>
            </a:pPr>
            <a:endParaRPr lang="en-US" baseline="0" dirty="0"/>
          </a:p>
          <a:p>
            <a:pPr defTabSz="905896">
              <a:defRPr/>
            </a:pPr>
            <a:r>
              <a:rPr lang="en-US" baseline="0" dirty="0"/>
              <a:t>A thorough yearly skin cancer screening with a dermatologist is going to be important for all survivors, particularly those who have had radiation therapy.  </a:t>
            </a:r>
            <a:endParaRPr lang="en-US" dirty="0"/>
          </a:p>
          <a:p>
            <a:endParaRPr lang="en-US" dirty="0"/>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20</a:t>
            </a:fld>
            <a:endParaRPr lang="en-US" altLang="en-US" dirty="0"/>
          </a:p>
        </p:txBody>
      </p:sp>
    </p:spTree>
    <p:extLst>
      <p:ext uri="{BB962C8B-B14F-4D97-AF65-F5344CB8AC3E}">
        <p14:creationId xmlns:p14="http://schemas.microsoft.com/office/powerpoint/2010/main" val="7370853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work was</a:t>
            </a:r>
            <a:r>
              <a:rPr lang="en-US" baseline="0" dirty="0"/>
              <a:t> supported by cooperative agreements from the CDC. It’s contents are solely the responsibility of the authors and do not necessarily represent the official views of the CDC. No industry funding was used to support this work. </a:t>
            </a:r>
          </a:p>
          <a:p>
            <a:endParaRPr lang="en-US" baseline="0" dirty="0"/>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3</a:t>
            </a:fld>
            <a:endParaRPr lang="en-US" altLang="en-US" dirty="0"/>
          </a:p>
        </p:txBody>
      </p:sp>
    </p:spTree>
    <p:extLst>
      <p:ext uri="{BB962C8B-B14F-4D97-AF65-F5344CB8AC3E}">
        <p14:creationId xmlns:p14="http://schemas.microsoft.com/office/powerpoint/2010/main" val="11146255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5896">
              <a:defRPr/>
            </a:pPr>
            <a:r>
              <a:rPr lang="en-US" dirty="0"/>
              <a:t>Now that we’ve</a:t>
            </a:r>
            <a:r>
              <a:rPr lang="en-US" baseline="0" dirty="0"/>
              <a:t> provided an overview of long-term and late effects, comorbidities and referrals, l</a:t>
            </a:r>
            <a:r>
              <a:rPr lang="en-US" dirty="0"/>
              <a:t>et’s go</a:t>
            </a:r>
            <a:r>
              <a:rPr lang="en-US" baseline="0" dirty="0"/>
              <a:t> over a case study together. </a:t>
            </a:r>
          </a:p>
          <a:p>
            <a:pPr defTabSz="905896">
              <a:defRPr/>
            </a:pPr>
            <a:endParaRPr lang="en-US" baseline="0" dirty="0"/>
          </a:p>
          <a:p>
            <a:pPr defTabSz="905896">
              <a:defRPr/>
            </a:pPr>
            <a:r>
              <a:rPr lang="en-US" baseline="0" dirty="0"/>
              <a:t>You are seeing a</a:t>
            </a:r>
            <a:r>
              <a:rPr lang="en-US" dirty="0"/>
              <a:t> 56 year-old female with a history of early stage Invasive Left Breast Cancer. She was treated with dose dense AC + T, which is </a:t>
            </a:r>
            <a:r>
              <a:rPr lang="en-US" dirty="0" err="1"/>
              <a:t>adriamycin</a:t>
            </a:r>
            <a:r>
              <a:rPr lang="en-US" dirty="0"/>
              <a:t> plus</a:t>
            </a:r>
            <a:r>
              <a:rPr lang="en-US" baseline="0" dirty="0"/>
              <a:t> cyclophosphamide followed by </a:t>
            </a:r>
            <a:r>
              <a:rPr lang="en-US" baseline="0" dirty="0" err="1"/>
              <a:t>taxol</a:t>
            </a:r>
            <a:r>
              <a:rPr lang="en-US" dirty="0"/>
              <a:t>, she had radiation, and was put on hormone therapy, an aromatase inhibitor called </a:t>
            </a:r>
            <a:r>
              <a:rPr lang="en-US" dirty="0" err="1"/>
              <a:t>Anastrozole</a:t>
            </a:r>
            <a:r>
              <a:rPr lang="en-US" dirty="0"/>
              <a:t>. Now she has decreased range of motion after her surgery, and is feeling depressed. Her comorbidities are that she is overweight, has hypertension, and high cholesterol. </a:t>
            </a:r>
          </a:p>
          <a:p>
            <a:pPr defTabSz="905896">
              <a:defRPr/>
            </a:pPr>
            <a:endParaRPr lang="en-US" dirty="0"/>
          </a:p>
          <a:p>
            <a:pPr defTabSz="905896">
              <a:defRPr/>
            </a:pPr>
            <a:r>
              <a:rPr lang="en-US" dirty="0"/>
              <a:t>She also has a family history</a:t>
            </a:r>
            <a:r>
              <a:rPr lang="en-US" baseline="0" dirty="0"/>
              <a:t> of cardiovascular disease</a:t>
            </a:r>
            <a:endParaRPr lang="en-US" dirty="0"/>
          </a:p>
          <a:p>
            <a:pPr defTabSz="905896">
              <a:defRPr/>
            </a:pPr>
            <a:endParaRPr lang="en-US" dirty="0"/>
          </a:p>
          <a:p>
            <a:pPr defTabSz="905896">
              <a:defRPr/>
            </a:pPr>
            <a:r>
              <a:rPr lang="en-US" dirty="0"/>
              <a:t>In terms of health maintenance, she’s behind on pap smears, and she has not had a colonoscopy. She is eating a balanced diet, but she has not been exercising since treatment, and she’s looking forward to getting back to it. </a:t>
            </a:r>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21</a:t>
            </a:fld>
            <a:endParaRPr lang="en-US" altLang="en-US" dirty="0"/>
          </a:p>
        </p:txBody>
      </p:sp>
    </p:spTree>
    <p:extLst>
      <p:ext uri="{BB962C8B-B14F-4D97-AF65-F5344CB8AC3E}">
        <p14:creationId xmlns:p14="http://schemas.microsoft.com/office/powerpoint/2010/main" val="35883770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As you can see, there are quite a few late effects that she might be at</a:t>
            </a:r>
            <a:r>
              <a:rPr lang="en-US" baseline="0" dirty="0"/>
              <a:t> risk for given this treatment history. We will assume in this case study that she is getting excellent care from her oncology team, so we will focus on what is most relevant as a primary care provider. Module 9 will review the specific ACS/ASCO cancer survivorship guidelines in detail if you would like more information.</a:t>
            </a:r>
            <a:endParaRPr lang="en-US" dirty="0"/>
          </a:p>
          <a:p>
            <a:endParaRPr lang="en-US" dirty="0"/>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22</a:t>
            </a:fld>
            <a:endParaRPr lang="en-US" altLang="en-US" dirty="0"/>
          </a:p>
        </p:txBody>
      </p:sp>
    </p:spTree>
    <p:extLst>
      <p:ext uri="{BB962C8B-B14F-4D97-AF65-F5344CB8AC3E}">
        <p14:creationId xmlns:p14="http://schemas.microsoft.com/office/powerpoint/2010/main" val="42308366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5896">
              <a:defRPr/>
            </a:pPr>
            <a:r>
              <a:rPr lang="en-US" dirty="0"/>
              <a:t>Here we will look at the PCP’s role in monitoring</a:t>
            </a:r>
            <a:r>
              <a:rPr lang="en-US" baseline="0" dirty="0"/>
              <a:t> for a few of these late effects. </a:t>
            </a:r>
            <a:r>
              <a:rPr lang="en-US" dirty="0"/>
              <a:t>She has a risk of loss of bone density after the chemotherapy exposure and from the aromatase inhibitors, so her oncologist should be following the ASCO</a:t>
            </a:r>
            <a:r>
              <a:rPr lang="en-US" baseline="0" dirty="0"/>
              <a:t> </a:t>
            </a:r>
            <a:r>
              <a:rPr lang="en-US" dirty="0"/>
              <a:t>guidelines for</a:t>
            </a:r>
            <a:r>
              <a:rPr lang="en-US" baseline="0" dirty="0"/>
              <a:t> frequency of DEXA scans. As a PCP, your focus would be be on encouraging</a:t>
            </a:r>
            <a:r>
              <a:rPr lang="en-US" dirty="0"/>
              <a:t> regular, weight bearing exercise, and calcium and vitamin D in her diet. </a:t>
            </a:r>
          </a:p>
          <a:p>
            <a:pPr defTabSz="905896">
              <a:defRPr/>
            </a:pPr>
            <a:endParaRPr lang="en-US" dirty="0"/>
          </a:p>
          <a:p>
            <a:pPr defTabSz="905896">
              <a:defRPr/>
            </a:pPr>
            <a:r>
              <a:rPr lang="en-US" dirty="0"/>
              <a:t>She</a:t>
            </a:r>
            <a:r>
              <a:rPr lang="en-US" baseline="0" dirty="0"/>
              <a:t> is at ri</a:t>
            </a:r>
            <a:r>
              <a:rPr lang="en-US" dirty="0"/>
              <a:t>sk for high cholesterol because of the hormone therapy, so checking her lipids annually is helpful.</a:t>
            </a:r>
            <a:r>
              <a:rPr lang="en-US" baseline="0" dirty="0"/>
              <a:t> And, in general for heart health risks, the oncologist will take the lead on ordering echocardiograms per the guidelines. As a primary care provider, you would assess the patient’s overall heart health risks as part of routine follow-up and treat these. In this case, you’d focus on her pre-existing hypertension and high cholesterol.</a:t>
            </a:r>
            <a:endParaRPr lang="en-US" dirty="0"/>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23</a:t>
            </a:fld>
            <a:endParaRPr lang="en-US" altLang="en-US" dirty="0"/>
          </a:p>
        </p:txBody>
      </p:sp>
    </p:spTree>
    <p:extLst>
      <p:ext uri="{BB962C8B-B14F-4D97-AF65-F5344CB8AC3E}">
        <p14:creationId xmlns:p14="http://schemas.microsoft.com/office/powerpoint/2010/main" val="329598850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Since we are assuming</a:t>
            </a:r>
            <a:r>
              <a:rPr lang="en-US" baseline="0" dirty="0"/>
              <a:t> here that the oncology team is on top of her late effects monitoring, including imaging and labs, it’s another reason why the PCP should be sure to ask the patient if she is keeping up with her scheduled visits with the surgeon, medical oncologist, and radiation oncologist. NCCN guidelines indicate how often those visits should be occurring. Patients are sometimes surprised at how frequently they are supposed to keep seeing providers, particularly during the first 5 years after diagnosis.</a:t>
            </a:r>
          </a:p>
          <a:p>
            <a:endParaRPr lang="en-US" baseline="0" dirty="0"/>
          </a:p>
          <a:p>
            <a:r>
              <a:rPr lang="en-US" dirty="0"/>
              <a:t>So, to ensure the patient is getting the best care possible, we</a:t>
            </a:r>
            <a:r>
              <a:rPr lang="en-US" baseline="0" dirty="0"/>
              <a:t> have listed some of the relevant referrals to make. It is recommended that she see a dermatologist for annual skin checks due to radiation exposure. She should be referred to a knowledgeable provider for counseling on weight loss, such as a registered dietitian. Physical therapy will be needed to address the decreased range of motion in her arm, and also would be helpful for increasing her overall strength since she has not been exercising. She should also be encouraged to catch up on her screenings for other cancers and so referred to GI for colonoscopy and GYN for pap. </a:t>
            </a:r>
          </a:p>
          <a:p>
            <a:endParaRPr lang="en-US" baseline="0" dirty="0"/>
          </a:p>
          <a:p>
            <a:r>
              <a:rPr lang="en-US" baseline="0" dirty="0"/>
              <a:t>She could also be referred to a support group or a counselor, or other mental health provider to help address her depression, along with following up with you as her internal medicine provider. </a:t>
            </a:r>
            <a:endParaRPr lang="en-US" dirty="0"/>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24</a:t>
            </a:fld>
            <a:endParaRPr lang="en-US" altLang="en-US" dirty="0"/>
          </a:p>
        </p:txBody>
      </p:sp>
    </p:spTree>
    <p:extLst>
      <p:ext uri="{BB962C8B-B14F-4D97-AF65-F5344CB8AC3E}">
        <p14:creationId xmlns:p14="http://schemas.microsoft.com/office/powerpoint/2010/main" val="88718416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5896">
              <a:defRPr/>
            </a:pPr>
            <a:r>
              <a:rPr lang="en-US" dirty="0"/>
              <a:t>In conclusion, the numerous potential long-term and late effects of cancer treatment are based on the individual treatment that the patient had. </a:t>
            </a:r>
          </a:p>
          <a:p>
            <a:pPr defTabSz="905896">
              <a:defRPr/>
            </a:pPr>
            <a:endParaRPr lang="en-US" dirty="0"/>
          </a:p>
          <a:p>
            <a:pPr defTabSz="905896">
              <a:defRPr/>
            </a:pPr>
            <a:r>
              <a:rPr lang="en-US" dirty="0"/>
              <a:t>We need to monitor the effects and keep in mind that comorbidities are adding additional burden.</a:t>
            </a:r>
          </a:p>
          <a:p>
            <a:pPr defTabSz="905896">
              <a:defRPr/>
            </a:pPr>
            <a:endParaRPr lang="en-US" dirty="0"/>
          </a:p>
          <a:p>
            <a:pPr defTabSz="905896">
              <a:defRPr/>
            </a:pPr>
            <a:r>
              <a:rPr lang="en-US" dirty="0"/>
              <a:t>We also want to keep in mind physical and emotional side effects of the cancer treatment,</a:t>
            </a:r>
            <a:r>
              <a:rPr lang="en-US" baseline="0" dirty="0"/>
              <a:t> as they impact each other and the quality of life of the survivor. </a:t>
            </a:r>
            <a:endParaRPr lang="en-US" dirty="0"/>
          </a:p>
          <a:p>
            <a:pPr defTabSz="905896">
              <a:defRPr/>
            </a:pPr>
            <a:endParaRPr lang="en-US" dirty="0"/>
          </a:p>
          <a:p>
            <a:pPr defTabSz="905896">
              <a:defRPr/>
            </a:pPr>
            <a:r>
              <a:rPr lang="en-US" dirty="0"/>
              <a:t>Good</a:t>
            </a:r>
            <a:r>
              <a:rPr lang="en-US" baseline="0" dirty="0"/>
              <a:t> communication is essential, but not necessarily seamless at all institutions. </a:t>
            </a:r>
            <a:endParaRPr lang="en-US" dirty="0"/>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25</a:t>
            </a:fld>
            <a:endParaRPr lang="en-US" altLang="en-US" dirty="0"/>
          </a:p>
        </p:txBody>
      </p:sp>
    </p:spTree>
    <p:extLst>
      <p:ext uri="{BB962C8B-B14F-4D97-AF65-F5344CB8AC3E}">
        <p14:creationId xmlns:p14="http://schemas.microsoft.com/office/powerpoint/2010/main" val="7942493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5896">
              <a:defRPr/>
            </a:pPr>
            <a:r>
              <a:rPr lang="en-US" dirty="0"/>
              <a:t>Guidelines are important</a:t>
            </a:r>
            <a:r>
              <a:rPr lang="en-US" baseline="0" dirty="0"/>
              <a:t> to reference as more research is done on how to best care for cancer survivors.</a:t>
            </a:r>
          </a:p>
          <a:p>
            <a:pPr defTabSz="905896">
              <a:defRPr/>
            </a:pPr>
            <a:endParaRPr lang="en-US" baseline="0" dirty="0"/>
          </a:p>
          <a:p>
            <a:pPr marL="0" marR="0" indent="0" algn="l" defTabSz="905896" rtl="0" eaLnBrk="0" fontAlgn="base" latinLnBrk="0" hangingPunct="0">
              <a:lnSpc>
                <a:spcPct val="100000"/>
              </a:lnSpc>
              <a:spcBef>
                <a:spcPct val="30000"/>
              </a:spcBef>
              <a:spcAft>
                <a:spcPct val="0"/>
              </a:spcAft>
              <a:buClrTx/>
              <a:buSzTx/>
              <a:buFontTx/>
              <a:buNone/>
              <a:tabLst/>
              <a:defRPr/>
            </a:pPr>
            <a:r>
              <a:rPr lang="en-US" dirty="0"/>
              <a:t>Having a survivorship care plan can improve communication among providers, can educate the patient, and can be very useful for internists</a:t>
            </a:r>
            <a:r>
              <a:rPr lang="en-US" baseline="0" dirty="0"/>
              <a:t> to help provide quality of care for this patient population</a:t>
            </a:r>
            <a:r>
              <a:rPr lang="en-US" dirty="0"/>
              <a:t>. </a:t>
            </a:r>
          </a:p>
          <a:p>
            <a:pPr marL="0" marR="0" indent="0" algn="l" defTabSz="905896" rtl="0" eaLnBrk="0" fontAlgn="base" latinLnBrk="0" hangingPunct="0">
              <a:lnSpc>
                <a:spcPct val="100000"/>
              </a:lnSpc>
              <a:spcBef>
                <a:spcPct val="30000"/>
              </a:spcBef>
              <a:spcAft>
                <a:spcPct val="0"/>
              </a:spcAft>
              <a:buClrTx/>
              <a:buSzTx/>
              <a:buFontTx/>
              <a:buNone/>
              <a:tabLst/>
              <a:defRPr/>
            </a:pPr>
            <a:endParaRPr lang="en-US" dirty="0"/>
          </a:p>
          <a:p>
            <a:pPr defTabSz="905896">
              <a:defRPr/>
            </a:pPr>
            <a:endParaRPr lang="en-US" dirty="0"/>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26</a:t>
            </a:fld>
            <a:endParaRPr lang="en-US" altLang="en-US" dirty="0"/>
          </a:p>
        </p:txBody>
      </p:sp>
    </p:spTree>
    <p:extLst>
      <p:ext uri="{BB962C8B-B14F-4D97-AF65-F5344CB8AC3E}">
        <p14:creationId xmlns:p14="http://schemas.microsoft.com/office/powerpoint/2010/main" val="55538279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dirty="0"/>
              <a:t>This concludes the presentation, please continue to explore the remaining sections of the cancer survivorship e-learning series for primary care providers.</a:t>
            </a:r>
          </a:p>
          <a:p>
            <a:endParaRPr lang="en-US" dirty="0"/>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27</a:t>
            </a:fld>
            <a:endParaRPr lang="en-US" altLang="en-US" dirty="0"/>
          </a:p>
        </p:txBody>
      </p:sp>
    </p:spTree>
    <p:extLst>
      <p:ext uri="{BB962C8B-B14F-4D97-AF65-F5344CB8AC3E}">
        <p14:creationId xmlns:p14="http://schemas.microsoft.com/office/powerpoint/2010/main" val="59687505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dirty="0"/>
              <a:t>Welcome to this</a:t>
            </a:r>
            <a:r>
              <a:rPr lang="en-US" altLang="en-US" baseline="0" dirty="0"/>
              <a:t> presentation on Long-term and Late Effects of Cancer Treatment, Focus on Specific Cancer Types.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en-US" baseline="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baseline="0" dirty="0"/>
              <a:t>I am Jenny Lin, Professor in the Division of General Internal Medicine at the Icahn School of Medicine at Mount Sinai in New York.</a:t>
            </a:r>
            <a:endParaRPr lang="en-US" altLang="en-US" dirty="0"/>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dirty="0"/>
              <a:t>We are pleased to offer this educational session through the National Cancer Survivorship Resource Center, a collaboration between the American Cancer Society and the George Washington University Cancer Center originally funded by a five year cooperative agreement from the Centers for Disease Control and Prevention. </a:t>
            </a:r>
          </a:p>
          <a:p>
            <a:endParaRPr lang="en-US" dirty="0"/>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28</a:t>
            </a:fld>
            <a:endParaRPr lang="en-US" altLang="en-US" dirty="0"/>
          </a:p>
        </p:txBody>
      </p:sp>
    </p:spTree>
    <p:extLst>
      <p:ext uri="{BB962C8B-B14F-4D97-AF65-F5344CB8AC3E}">
        <p14:creationId xmlns:p14="http://schemas.microsoft.com/office/powerpoint/2010/main" val="144798551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This work was</a:t>
            </a:r>
            <a:r>
              <a:rPr lang="en-US" baseline="0" dirty="0"/>
              <a:t> supported by cooperative agreements from the CDC. It’s contents are solely the responsibility of the authors and do not necessarily represent the official views of the CDC. No industry funding was used to support this work. </a:t>
            </a:r>
          </a:p>
          <a:p>
            <a:endParaRPr lang="en-US" dirty="0"/>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29</a:t>
            </a:fld>
            <a:endParaRPr lang="en-US" altLang="en-US" dirty="0"/>
          </a:p>
        </p:txBody>
      </p:sp>
    </p:spTree>
    <p:extLst>
      <p:ext uri="{BB962C8B-B14F-4D97-AF65-F5344CB8AC3E}">
        <p14:creationId xmlns:p14="http://schemas.microsoft.com/office/powerpoint/2010/main" val="35521271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l">
              <a:buNone/>
            </a:pPr>
            <a:r>
              <a:rPr lang="en-US" sz="1200" dirty="0"/>
              <a:t>Before you being this lesson,</a:t>
            </a:r>
            <a:r>
              <a:rPr lang="en-US" sz="1200" baseline="0" dirty="0"/>
              <a:t> be sure to d</a:t>
            </a:r>
            <a:r>
              <a:rPr lang="en-US" sz="1200" dirty="0"/>
              <a:t>ownload the </a:t>
            </a:r>
            <a:r>
              <a:rPr lang="en-US" sz="1200" b="1" dirty="0">
                <a:hlinkClick r:id="rId3"/>
              </a:rPr>
              <a:t>Long-Term and Latent Side Effects of Specific Cancer Types</a:t>
            </a:r>
            <a:r>
              <a:rPr lang="en-US" sz="1200" b="1" dirty="0"/>
              <a:t> </a:t>
            </a:r>
            <a:r>
              <a:rPr lang="en-US" sz="1200" dirty="0"/>
              <a:t>article in the LMS. </a:t>
            </a:r>
          </a:p>
          <a:p>
            <a:pPr algn="l"/>
            <a:endParaRPr lang="en-US" sz="1200" dirty="0"/>
          </a:p>
          <a:p>
            <a:pPr marL="0" indent="0" algn="l">
              <a:buNone/>
            </a:pPr>
            <a:r>
              <a:rPr lang="en-US" sz="1200" dirty="0"/>
              <a:t>You may reference this article when completing the case studies.</a:t>
            </a:r>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30</a:t>
            </a:fld>
            <a:endParaRPr lang="en-US" altLang="en-US" dirty="0"/>
          </a:p>
        </p:txBody>
      </p:sp>
    </p:spTree>
    <p:extLst>
      <p:ext uri="{BB962C8B-B14F-4D97-AF65-F5344CB8AC3E}">
        <p14:creationId xmlns:p14="http://schemas.microsoft.com/office/powerpoint/2010/main" val="8876249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After completing this lesson, you will be able to:</a:t>
            </a:r>
            <a:r>
              <a:rPr lang="en-US" sz="1200" baseline="0" dirty="0"/>
              <a:t> d</a:t>
            </a:r>
            <a:r>
              <a:rPr lang="en-US" sz="1200" dirty="0"/>
              <a:t>escribe common long-term and late effects after treatment;</a:t>
            </a:r>
            <a:r>
              <a:rPr lang="en-US" sz="1200" baseline="0" dirty="0"/>
              <a:t> i</a:t>
            </a:r>
            <a:r>
              <a:rPr lang="en-US" sz="1200" dirty="0"/>
              <a:t>dentify organizations that provide cancer survivorship care guidelines;</a:t>
            </a:r>
            <a:r>
              <a:rPr lang="en-US" sz="1200" baseline="0" dirty="0"/>
              <a:t> and d</a:t>
            </a:r>
            <a:r>
              <a:rPr lang="en-US" sz="1200" dirty="0"/>
              <a:t>escribe the importance of care coordination with specialty providers.</a:t>
            </a:r>
          </a:p>
          <a:p>
            <a:endParaRPr lang="en-US" dirty="0"/>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4</a:t>
            </a:fld>
            <a:endParaRPr lang="en-US" altLang="en-US" dirty="0"/>
          </a:p>
        </p:txBody>
      </p:sp>
    </p:spTree>
    <p:extLst>
      <p:ext uri="{BB962C8B-B14F-4D97-AF65-F5344CB8AC3E}">
        <p14:creationId xmlns:p14="http://schemas.microsoft.com/office/powerpoint/2010/main" val="262038616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 completing this lesson, you will be able to:</a:t>
            </a:r>
            <a:r>
              <a:rPr lang="en-US" baseline="0" dirty="0"/>
              <a:t> d</a:t>
            </a:r>
            <a:r>
              <a:rPr lang="en-US" dirty="0"/>
              <a:t>escribe</a:t>
            </a:r>
            <a:r>
              <a:rPr lang="en-US" baseline="0" dirty="0"/>
              <a:t> common long-term and late effects by cancer type.</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31</a:t>
            </a:fld>
            <a:endParaRPr lang="en-US" altLang="en-US" dirty="0"/>
          </a:p>
        </p:txBody>
      </p:sp>
    </p:spTree>
    <p:extLst>
      <p:ext uri="{BB962C8B-B14F-4D97-AF65-F5344CB8AC3E}">
        <p14:creationId xmlns:p14="http://schemas.microsoft.com/office/powerpoint/2010/main" val="347004170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previous lesson</a:t>
            </a:r>
            <a:r>
              <a:rPr lang="en-US" baseline="0" dirty="0"/>
              <a:t> you learned about common long-term and late effects after cancer treatment, cancer survivorship clinical practice guidelines on how to best care for cancer survivors, and the importance of care coordination with specialty providers. </a:t>
            </a:r>
          </a:p>
          <a:p>
            <a:endParaRPr lang="en-US" baseline="0" dirty="0"/>
          </a:p>
          <a:p>
            <a:r>
              <a:rPr lang="en-US" baseline="0" dirty="0"/>
              <a:t>As discussed:</a:t>
            </a:r>
          </a:p>
          <a:p>
            <a:pPr marL="171450" indent="-171450">
              <a:buFont typeface="Arial" panose="020B0604020202020204" pitchFamily="34" charset="0"/>
              <a:buChar char="•"/>
            </a:pPr>
            <a:r>
              <a:rPr lang="en-US" sz="1200" dirty="0"/>
              <a:t>Many cancer survivors experience long-term and/or late effects as a result of cancer and its treatment</a:t>
            </a:r>
          </a:p>
          <a:p>
            <a:pPr marL="171450" indent="-171450">
              <a:buFont typeface="Arial" panose="020B0604020202020204" pitchFamily="34" charset="0"/>
              <a:buChar char="•"/>
            </a:pPr>
            <a:r>
              <a:rPr lang="en-US" sz="1200" dirty="0"/>
              <a:t>The risk for developing these effects is also related to factors such as age, comorbidities, genetic factors, and type, duration and dose of treatment </a:t>
            </a:r>
          </a:p>
          <a:p>
            <a:pPr marL="171450" indent="-171450">
              <a:buFont typeface="Arial" panose="020B0604020202020204" pitchFamily="34" charset="0"/>
              <a:buChar char="•"/>
            </a:pPr>
            <a:r>
              <a:rPr lang="en-US" sz="1200" dirty="0"/>
              <a:t>Long-term and late effects often have a significant impact on survivors’ quality of life</a:t>
            </a:r>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32</a:t>
            </a:fld>
            <a:endParaRPr lang="en-US" altLang="en-US" dirty="0"/>
          </a:p>
        </p:txBody>
      </p:sp>
    </p:spTree>
    <p:extLst>
      <p:ext uri="{BB962C8B-B14F-4D97-AF65-F5344CB8AC3E}">
        <p14:creationId xmlns:p14="http://schemas.microsoft.com/office/powerpoint/2010/main" val="392194423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dirty="0"/>
              <a:t>Primary care providers should be aware of these effects so they can better care for survivors</a:t>
            </a:r>
          </a:p>
          <a:p>
            <a:pPr marL="171450" indent="-171450">
              <a:buFont typeface="Arial" panose="020B0604020202020204" pitchFamily="34" charset="0"/>
              <a:buChar char="•"/>
            </a:pPr>
            <a:r>
              <a:rPr lang="en-US" sz="1200" dirty="0"/>
              <a:t>Cancer Survivorship Clinical Practice</a:t>
            </a:r>
            <a:r>
              <a:rPr lang="en-US" sz="1200" baseline="0" dirty="0"/>
              <a:t> Guidelines are important and available to providers</a:t>
            </a:r>
          </a:p>
          <a:p>
            <a:pPr marL="171450" indent="-171450">
              <a:buFont typeface="Arial" panose="020B0604020202020204" pitchFamily="34" charset="0"/>
              <a:buChar char="•"/>
            </a:pPr>
            <a:r>
              <a:rPr lang="en-US" sz="1200" baseline="0" dirty="0"/>
              <a:t>Coordinated communication is essential</a:t>
            </a:r>
          </a:p>
          <a:p>
            <a:pPr marL="171450" indent="-171450">
              <a:buFont typeface="Arial" panose="020B0604020202020204" pitchFamily="34" charset="0"/>
              <a:buChar char="•"/>
            </a:pPr>
            <a:r>
              <a:rPr lang="en-US" sz="1200" baseline="0" dirty="0"/>
              <a:t>A survivorship care plan is a useful care coordination tool</a:t>
            </a:r>
          </a:p>
          <a:p>
            <a:pPr marL="171450" indent="-171450">
              <a:buFont typeface="Arial" panose="020B0604020202020204" pitchFamily="34" charset="0"/>
              <a:buChar char="•"/>
            </a:pPr>
            <a:endParaRPr lang="en-US" sz="1200" baseline="0" dirty="0"/>
          </a:p>
          <a:p>
            <a:pPr marL="0" indent="0">
              <a:buFont typeface="Arial" panose="020B0604020202020204" pitchFamily="34" charset="0"/>
              <a:buNone/>
            </a:pPr>
            <a:r>
              <a:rPr lang="en-US" sz="1200" baseline="0" dirty="0"/>
              <a:t>In this lesson, we will focus on the common long-term and late effects by cancer type. We will then apply what you have learned in both the previous lesson and this lesson to work through a series of case studies together. </a:t>
            </a:r>
            <a:endParaRPr lang="en-US" sz="1200" dirty="0"/>
          </a:p>
          <a:p>
            <a:endParaRPr lang="en-US" dirty="0"/>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33</a:t>
            </a:fld>
            <a:endParaRPr lang="en-US" altLang="en-US" dirty="0"/>
          </a:p>
        </p:txBody>
      </p:sp>
    </p:spTree>
    <p:extLst>
      <p:ext uri="{BB962C8B-B14F-4D97-AF65-F5344CB8AC3E}">
        <p14:creationId xmlns:p14="http://schemas.microsoft.com/office/powerpoint/2010/main" val="60584549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As discussed in the previous lesson, many long-term and late effects are related to the specific type of treatment a patient received to treat their cancer. Using </a:t>
            </a:r>
            <a:r>
              <a:rPr lang="en-US" baseline="0" dirty="0" err="1"/>
              <a:t>Gregechkori</a:t>
            </a:r>
            <a:r>
              <a:rPr lang="en-US" baseline="0" dirty="0"/>
              <a:t>, Haines and Lin’s article: “Long-Term and Latent Side Effects of Specific Cancer Types,” we will discuss the most prevalent cancer types in the United States and the common long-term and late effects each patient population may experience.  </a:t>
            </a:r>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34</a:t>
            </a:fld>
            <a:endParaRPr lang="en-US" altLang="en-US" dirty="0"/>
          </a:p>
        </p:txBody>
      </p:sp>
    </p:spTree>
    <p:extLst>
      <p:ext uri="{BB962C8B-B14F-4D97-AF65-F5344CB8AC3E}">
        <p14:creationId xmlns:p14="http://schemas.microsoft.com/office/powerpoint/2010/main" val="357054890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Breast cancer is the most common non-skin cancer among women. As</a:t>
            </a:r>
            <a:r>
              <a:rPr lang="en-US" baseline="0" dirty="0"/>
              <a:t> of January 2019, approximately 3.8 million female breast cancer survivors are living in the United States. The median age of diagnosis is 62 years-old. Most women are diagnosed at an early-stage and the 5-year survival rate is 89 percent. It is projected that with improved treatment and early detection, the number of breast cancer survivors will increase to more than 20 million by 2026.</a:t>
            </a:r>
          </a:p>
          <a:p>
            <a:pPr marL="0" indent="0">
              <a:buFont typeface="Arial" panose="020B0604020202020204" pitchFamily="34" charset="0"/>
              <a:buNone/>
            </a:pPr>
            <a:endParaRPr lang="en-US" baseline="0" dirty="0"/>
          </a:p>
          <a:p>
            <a:pPr marL="0" indent="0">
              <a:buFont typeface="Arial" panose="020B0604020202020204" pitchFamily="34" charset="0"/>
              <a:buNone/>
            </a:pPr>
            <a:endParaRPr lang="en-US" baseline="0" dirty="0"/>
          </a:p>
          <a:p>
            <a:pPr marL="171450" indent="-171450">
              <a:buFont typeface="Arial" panose="020B0604020202020204" pitchFamily="34" charset="0"/>
              <a:buChar char="•"/>
            </a:pPr>
            <a:endParaRPr lang="en-US" baseline="0" dirty="0"/>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35</a:t>
            </a:fld>
            <a:endParaRPr lang="en-US" altLang="en-US" dirty="0"/>
          </a:p>
        </p:txBody>
      </p:sp>
    </p:spTree>
    <p:extLst>
      <p:ext uri="{BB962C8B-B14F-4D97-AF65-F5344CB8AC3E}">
        <p14:creationId xmlns:p14="http://schemas.microsoft.com/office/powerpoint/2010/main" val="282602230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This table</a:t>
            </a:r>
            <a:r>
              <a:rPr lang="en-US" baseline="0" dirty="0"/>
              <a:t> from </a:t>
            </a:r>
            <a:r>
              <a:rPr lang="en-US" sz="1200" i="0" dirty="0" err="1"/>
              <a:t>Gegechkori</a:t>
            </a:r>
            <a:r>
              <a:rPr lang="en-US" sz="1200" i="0" dirty="0"/>
              <a:t>, Haines &amp; Lin’s 2017 article</a:t>
            </a:r>
            <a:r>
              <a:rPr lang="en-US" i="0" baseline="0" dirty="0"/>
              <a:t> </a:t>
            </a:r>
            <a:r>
              <a:rPr lang="en-US" baseline="0" dirty="0"/>
              <a:t>outlines the long-term and late effects of breast cancer by treatment type including chemotherapy, hormonal therapy, immunotherapy, radiation therapy and surgery.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baseline="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baseline="0" dirty="0"/>
              <a:t>The most common long-term and late effects of breast cancer may include cardiotoxicity, lymphedema, fatigue, neuropathy, endocrine disruptions, infertility, sexual health issues, cognitive dysfunction, body image concerns and psychosocial issues.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baseline="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baseline="0" dirty="0"/>
              <a:t>The American Cancer Society/American Society of Clinical Oncology Breast Cancer Survivorship Care Guideline was developed to help inform care recommendations for breast cancer survivors. In addition, you may refer to Module 9: Spotlight on Breast Cancer Survivorship: Clinical Follow-up Care Guidelines for Primary Care Providers, which discusses these guidelines in more detail.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36</a:t>
            </a:fld>
            <a:endParaRPr lang="en-US" altLang="en-US" dirty="0"/>
          </a:p>
        </p:txBody>
      </p:sp>
    </p:spTree>
    <p:extLst>
      <p:ext uri="{BB962C8B-B14F-4D97-AF65-F5344CB8AC3E}">
        <p14:creationId xmlns:p14="http://schemas.microsoft.com/office/powerpoint/2010/main" val="337750443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Prostate cancer is the most common non-skin cancer among men</a:t>
            </a:r>
            <a:r>
              <a:rPr lang="en-US" baseline="0" dirty="0"/>
              <a:t>. </a:t>
            </a:r>
            <a:r>
              <a:rPr lang="en-US" dirty="0"/>
              <a:t>In</a:t>
            </a:r>
            <a:r>
              <a:rPr lang="en-US" baseline="0" dirty="0"/>
              <a:t> 2019, there are an estimated 3.6 million prostate cancer survivors living in the U.S. The median age of diagnosis is 66 years-old. Prostate cancer survivors make up about 20 percent of all cancer survivors. And the 5-year survival rate is more than 95 percent. </a:t>
            </a:r>
          </a:p>
          <a:p>
            <a:pPr marL="0" indent="0">
              <a:buFont typeface="Arial" panose="020B0604020202020204" pitchFamily="34" charset="0"/>
              <a:buNone/>
            </a:pPr>
            <a:endParaRPr lang="en-US" baseline="0" dirty="0"/>
          </a:p>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37</a:t>
            </a:fld>
            <a:endParaRPr lang="en-US" altLang="en-US" dirty="0"/>
          </a:p>
        </p:txBody>
      </p:sp>
    </p:spTree>
    <p:extLst>
      <p:ext uri="{BB962C8B-B14F-4D97-AF65-F5344CB8AC3E}">
        <p14:creationId xmlns:p14="http://schemas.microsoft.com/office/powerpoint/2010/main" val="394591386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a:t>
            </a:r>
            <a:r>
              <a:rPr lang="en-US" baseline="0" dirty="0"/>
              <a:t> table summarizes the long-term and late effects of prostate cancer treatment. </a:t>
            </a:r>
          </a:p>
          <a:p>
            <a:endParaRPr lang="en-US" baseline="0" dirty="0"/>
          </a:p>
          <a:p>
            <a:r>
              <a:rPr lang="en-US" baseline="0" dirty="0"/>
              <a:t>T</a:t>
            </a:r>
            <a:r>
              <a:rPr lang="en-US" dirty="0"/>
              <a:t>reatment for prostate</a:t>
            </a:r>
            <a:r>
              <a:rPr lang="en-US" baseline="0" dirty="0"/>
              <a:t> cancer includes active surveillance, hormonal therapy, radiation therapy and surgery. Common long-term and late effects may include urinary, bowel and sexual dysfunction as well as psychosocial issues. </a:t>
            </a:r>
          </a:p>
          <a:p>
            <a:endParaRPr lang="en-US" baseline="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baseline="0" dirty="0"/>
              <a:t>The American Cancer Society’s Prostate Cancer Survivorship Care Guidelines were developed to help primary care providers provide comprehensive follow-up care for adult post-treatment prostate cancer survivors. In addition, Module 7: Spotlight on Prostate Cancer Survivorship: Clinical Follow-up Care Guidelines for Primary Care Providers discusses these guidelines in more detail.  </a:t>
            </a:r>
          </a:p>
          <a:p>
            <a:endParaRPr lang="en-US" dirty="0"/>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38</a:t>
            </a:fld>
            <a:endParaRPr lang="en-US" altLang="en-US" dirty="0"/>
          </a:p>
        </p:txBody>
      </p:sp>
    </p:spTree>
    <p:extLst>
      <p:ext uri="{BB962C8B-B14F-4D97-AF65-F5344CB8AC3E}">
        <p14:creationId xmlns:p14="http://schemas.microsoft.com/office/powerpoint/2010/main" val="128887576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Lung</a:t>
            </a:r>
            <a:r>
              <a:rPr lang="en-US" baseline="0" dirty="0"/>
              <a:t> cancer is the second most commonly diagnosed cancer. </a:t>
            </a:r>
            <a:r>
              <a:rPr lang="en-US" dirty="0"/>
              <a:t>In 2019, approximatel</a:t>
            </a:r>
            <a:r>
              <a:rPr lang="en-US" baseline="0" dirty="0"/>
              <a:t>y 517,350 lung cancer survivors are living in the U.S. The median age at diagnosis is 70 years-old. Many patients are diagnosed with advanced stage lung cancer resulting in an overall survival rate of 3 percent. However, increased screening efforts for high-risk patients may lead to a shift in more early stage diagnoses. The 5-year survival rate of early stage lung cancer is 55 percent. </a:t>
            </a:r>
          </a:p>
          <a:p>
            <a:endParaRPr lang="en-US" i="1" baseline="0" dirty="0"/>
          </a:p>
          <a:p>
            <a:r>
              <a:rPr lang="en-US" baseline="0" dirty="0"/>
              <a:t>The stigma of having lung cancer may be an important care consideration. People living with lung cancer may have perceived stigma due to blame, guilt, regret, or shame that relate to lifestyle choices that may or may not have contributed to their diagnosis. Although smoking is by far the leading cause of lung cancer, 20 percent of people with lung cancer are non-smokers.</a:t>
            </a:r>
          </a:p>
          <a:p>
            <a:pPr marL="171450" indent="-171450">
              <a:buFont typeface="Arial" panose="020B0604020202020204" pitchFamily="34" charset="0"/>
              <a:buChar char="•"/>
            </a:pPr>
            <a:endParaRPr lang="en-US" baseline="0" dirty="0"/>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39</a:t>
            </a:fld>
            <a:endParaRPr lang="en-US" altLang="en-US" dirty="0"/>
          </a:p>
        </p:txBody>
      </p:sp>
    </p:spTree>
    <p:extLst>
      <p:ext uri="{BB962C8B-B14F-4D97-AF65-F5344CB8AC3E}">
        <p14:creationId xmlns:p14="http://schemas.microsoft.com/office/powerpoint/2010/main" val="220523254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table provides</a:t>
            </a:r>
            <a:r>
              <a:rPr lang="en-US" baseline="0" dirty="0"/>
              <a:t> the long-term and late effects of lung cancer treatment. </a:t>
            </a:r>
          </a:p>
          <a:p>
            <a:endParaRPr lang="en-US" baseline="0" dirty="0"/>
          </a:p>
          <a:p>
            <a:r>
              <a:rPr lang="en-US" dirty="0"/>
              <a:t>Treatment for lung</a:t>
            </a:r>
            <a:r>
              <a:rPr lang="en-US" baseline="0" dirty="0"/>
              <a:t> cancer includes surgery, chemotherapy, radiation therapy and targeted therapy.</a:t>
            </a:r>
          </a:p>
          <a:p>
            <a:endParaRPr lang="en-US" baseline="0" dirty="0"/>
          </a:p>
          <a:p>
            <a:r>
              <a:rPr lang="en-US" baseline="0" dirty="0"/>
              <a:t>The most common long-term and late effects may include pulmonary complications, neuropathy, fatigue and psychosocial issues. </a:t>
            </a:r>
            <a:endParaRPr lang="en-US" dirty="0"/>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40</a:t>
            </a:fld>
            <a:endParaRPr lang="en-US" altLang="en-US" dirty="0"/>
          </a:p>
        </p:txBody>
      </p:sp>
    </p:spTree>
    <p:extLst>
      <p:ext uri="{BB962C8B-B14F-4D97-AF65-F5344CB8AC3E}">
        <p14:creationId xmlns:p14="http://schemas.microsoft.com/office/powerpoint/2010/main" val="24030150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we being let’s define</a:t>
            </a:r>
            <a:r>
              <a:rPr lang="en-US" baseline="0" dirty="0"/>
              <a:t> long-term and late effects. </a:t>
            </a:r>
          </a:p>
          <a:p>
            <a:endParaRPr lang="en-US" baseline="0" dirty="0"/>
          </a:p>
          <a:p>
            <a:r>
              <a:rPr lang="en-US" baseline="0" dirty="0"/>
              <a:t>Long-term effects are side effects or complications of treatment. They generally begin during treatment and continue beyond treatment. </a:t>
            </a:r>
          </a:p>
          <a:p>
            <a:endParaRPr lang="en-US" baseline="0" dirty="0"/>
          </a:p>
          <a:p>
            <a:r>
              <a:rPr lang="en-US" baseline="0" dirty="0"/>
              <a:t>Late effects are unrecognized complications that are absent or subclinical at the end of treatment. They may occur months or year after treatment is completed. </a:t>
            </a:r>
            <a:endParaRPr lang="en-US" dirty="0"/>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5</a:t>
            </a:fld>
            <a:endParaRPr lang="en-US" altLang="en-US" dirty="0"/>
          </a:p>
        </p:txBody>
      </p:sp>
    </p:spTree>
    <p:extLst>
      <p:ext uri="{BB962C8B-B14F-4D97-AF65-F5344CB8AC3E}">
        <p14:creationId xmlns:p14="http://schemas.microsoft.com/office/powerpoint/2010/main" val="290071662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Colorectal cancer is the third most commonly diagnosed cancer.</a:t>
            </a:r>
            <a:r>
              <a:rPr lang="en-US" baseline="0" dirty="0"/>
              <a:t> </a:t>
            </a:r>
            <a:r>
              <a:rPr lang="en-US" dirty="0"/>
              <a:t>In 2019, there</a:t>
            </a:r>
            <a:r>
              <a:rPr lang="en-US" baseline="0" dirty="0"/>
              <a:t> are approximately 1.5 million colorectal cancer survivors living in the U.S. The median age of diagnosis for colon cancer is 69 years-old and the median age of diagnosis for rectal cancer is 63 years-old.</a:t>
            </a:r>
          </a:p>
          <a:p>
            <a:endParaRPr lang="en-US" baseline="0" dirty="0"/>
          </a:p>
          <a:p>
            <a:r>
              <a:rPr lang="en-US" baseline="0" dirty="0"/>
              <a:t>Due to screening efforts many patients are diagnosed at an early stage. The overall survival rate for colorectal cancer is 65 percent and 90 percent for those diagnosed at early stage. </a:t>
            </a:r>
          </a:p>
          <a:p>
            <a:pPr marL="171450" indent="-171450">
              <a:buFont typeface="Arial" panose="020B0604020202020204" pitchFamily="34" charset="0"/>
              <a:buChar char="•"/>
            </a:pPr>
            <a:endParaRPr lang="en-US" baseline="0" dirty="0"/>
          </a:p>
          <a:p>
            <a:pPr marL="0" indent="0">
              <a:buFont typeface="Arial" panose="020B0604020202020204" pitchFamily="34" charset="0"/>
              <a:buNone/>
            </a:pPr>
            <a:endParaRPr lang="en-US" baseline="0" dirty="0"/>
          </a:p>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41</a:t>
            </a:fld>
            <a:endParaRPr lang="en-US" altLang="en-US" dirty="0"/>
          </a:p>
        </p:txBody>
      </p:sp>
    </p:spTree>
    <p:extLst>
      <p:ext uri="{BB962C8B-B14F-4D97-AF65-F5344CB8AC3E}">
        <p14:creationId xmlns:p14="http://schemas.microsoft.com/office/powerpoint/2010/main" val="378015604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baseline="0" dirty="0"/>
              <a:t>This table summarizes the long-term and late effects of colorectal cancer treatment.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baseline="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baseline="0" dirty="0"/>
              <a:t>Treatment includes surgery, chemotherapy and radiation therapy. The common long-term and late effects may include bowel, bladder or sexual dysfunction, ostomy complications, neuropathy and psychosocial issues.</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baseline="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baseline="0" dirty="0"/>
              <a:t>The American Cancer Society’s Colorectal Cancer Survivorship Care Guidelines are available to help inform care recommendations. Module 8: Spotlight on Colorectal Cancer Survivorship: Clinical Follow-up Care Guidelines for Primary Care Providers discusses these guidelines in more detail.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42</a:t>
            </a:fld>
            <a:endParaRPr lang="en-US" altLang="en-US" dirty="0"/>
          </a:p>
        </p:txBody>
      </p:sp>
    </p:spTree>
    <p:extLst>
      <p:ext uri="{BB962C8B-B14F-4D97-AF65-F5344CB8AC3E}">
        <p14:creationId xmlns:p14="http://schemas.microsoft.com/office/powerpoint/2010/main" val="347901154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2016, there were an</a:t>
            </a:r>
            <a:r>
              <a:rPr lang="en-US" baseline="0" dirty="0"/>
              <a:t> estimated 436,060 head and neck cancer survivors living in the U.S. This includes cancers of the larynx, pharynx, oral cavity, lip, tongue, nasal and paranasal sinuses, salivary glands and nasopharynx. Head and neck cancer survivors comprise about 3 percent of the overall cancer survivor population. </a:t>
            </a:r>
          </a:p>
          <a:p>
            <a:endParaRPr lang="en-US" baseline="0" dirty="0"/>
          </a:p>
          <a:p>
            <a:r>
              <a:rPr lang="en-US" baseline="0" dirty="0"/>
              <a:t>Advances in surgical techniques have improved survival for this population. In addition, for those with early stage disease, approximately 80 to 90 percent will undergo full remission. </a:t>
            </a:r>
          </a:p>
          <a:p>
            <a:pPr marL="0" indent="0">
              <a:buFont typeface="Arial" panose="020B0604020202020204" pitchFamily="34" charset="0"/>
              <a:buNone/>
            </a:pPr>
            <a:endParaRPr lang="en-US" baseline="0"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43</a:t>
            </a:fld>
            <a:endParaRPr lang="en-US" altLang="en-US" dirty="0"/>
          </a:p>
        </p:txBody>
      </p:sp>
    </p:spTree>
    <p:extLst>
      <p:ext uri="{BB962C8B-B14F-4D97-AF65-F5344CB8AC3E}">
        <p14:creationId xmlns:p14="http://schemas.microsoft.com/office/powerpoint/2010/main" val="343378902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baseline="0" dirty="0"/>
              <a:t>The table outlines the long-term and late effects of head and neck cancer treatment. Treatment includes chemotherapy, radiation and surgery. </a:t>
            </a:r>
          </a:p>
          <a:p>
            <a:pPr marL="0" indent="0">
              <a:buFont typeface="Arial" panose="020B0604020202020204" pitchFamily="34" charset="0"/>
              <a:buNone/>
            </a:pPr>
            <a:endParaRPr lang="en-US" baseline="0" dirty="0"/>
          </a:p>
          <a:p>
            <a:pPr marL="0" indent="0">
              <a:buFont typeface="Arial" panose="020B0604020202020204" pitchFamily="34" charset="0"/>
              <a:buNone/>
            </a:pPr>
            <a:r>
              <a:rPr lang="en-US" baseline="0" dirty="0"/>
              <a:t>The most common long-term and late effects may include musculoskeletal and neuromuscular dysfunction, lymphedema, speech defects, upper gastrointestinal dysfunction, oral health issues, and psychosocial issues.</a:t>
            </a:r>
          </a:p>
          <a:p>
            <a:pPr marL="0" indent="0">
              <a:buFont typeface="Arial" panose="020B0604020202020204" pitchFamily="34" charset="0"/>
              <a:buNone/>
            </a:pPr>
            <a:endParaRPr lang="en-US" baseline="0" dirty="0"/>
          </a:p>
          <a:p>
            <a:pPr marL="0" marR="0" lvl="0" indent="0" algn="l" defTabSz="9144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baseline="0" dirty="0"/>
              <a:t>The American Cancer Society Head and Neck Cancer Survivorship Care Guideline provides information on assessment and management of physical and psychosocial long-term and late effects. In addition, Module 10: Spotlight on Head and Neck Cancer Survivorship: Clinical Follow-up Care Guidelines for Primary Care Providers, discusses these recommendations for care in more detail.</a:t>
            </a:r>
          </a:p>
          <a:p>
            <a:endParaRPr lang="en-US" dirty="0"/>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44</a:t>
            </a:fld>
            <a:endParaRPr lang="en-US" altLang="en-US" dirty="0"/>
          </a:p>
        </p:txBody>
      </p:sp>
    </p:spTree>
    <p:extLst>
      <p:ext uri="{BB962C8B-B14F-4D97-AF65-F5344CB8AC3E}">
        <p14:creationId xmlns:p14="http://schemas.microsoft.com/office/powerpoint/2010/main" val="39764941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2019, </a:t>
            </a:r>
            <a:r>
              <a:rPr lang="en-US" baseline="0" dirty="0"/>
              <a:t>approximately 1.3 million melanoma survivors are living in the U.S. The median age at diagnosis is younger in women than in men, 60 and 66 years-old respectively. </a:t>
            </a:r>
          </a:p>
          <a:p>
            <a:endParaRPr lang="en-US" baseline="0" dirty="0"/>
          </a:p>
          <a:p>
            <a:r>
              <a:rPr lang="en-US" baseline="0" dirty="0"/>
              <a:t>Primary treatment for non-metastatic melanoma is surgery. Treatments for advanced stage melanoma include removal of nearby lymph nodes, immunotherapy, targeted therapy, radiation therapy and chemotherapy.</a:t>
            </a:r>
          </a:p>
          <a:p>
            <a:endParaRPr lang="en-US" baseline="0" dirty="0"/>
          </a:p>
          <a:p>
            <a:r>
              <a:rPr lang="en-US" baseline="0" dirty="0"/>
              <a:t>The common long-term and late effects of melanoma treatment may include pain, neurotoxicity, autoimmune effects, fatigue and psychosocial issues.</a:t>
            </a:r>
            <a:endParaRPr lang="en-US" dirty="0"/>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45</a:t>
            </a:fld>
            <a:endParaRPr lang="en-US" altLang="en-US" dirty="0"/>
          </a:p>
        </p:txBody>
      </p:sp>
    </p:spTree>
    <p:extLst>
      <p:ext uri="{BB962C8B-B14F-4D97-AF65-F5344CB8AC3E}">
        <p14:creationId xmlns:p14="http://schemas.microsoft.com/office/powerpoint/2010/main" val="239341932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2019, there are approximately 829,620</a:t>
            </a:r>
            <a:r>
              <a:rPr lang="en-US" baseline="0" dirty="0"/>
              <a:t> urinary bladder cancer survivors living in the U.S. The median age at diagnosis is 72 years-old. The incidence of bladder cancer is 3 times higher in men than women. </a:t>
            </a:r>
          </a:p>
          <a:p>
            <a:endParaRPr lang="en-US" baseline="0" dirty="0"/>
          </a:p>
          <a:p>
            <a:r>
              <a:rPr lang="en-US" baseline="0" dirty="0"/>
              <a:t>Treatment varies based on stage and patient age, and may include surgery, chemotherapy, radiation therapy and immunotherapy. </a:t>
            </a:r>
            <a:br>
              <a:rPr lang="en-US" baseline="0" dirty="0"/>
            </a:br>
            <a:endParaRPr lang="en-US" baseline="0" dirty="0"/>
          </a:p>
          <a:p>
            <a:r>
              <a:rPr lang="en-US" baseline="0" dirty="0"/>
              <a:t>The common long-term and late effects of bladder cancer may include urinary, bowel and sexual dysfunction, neurotoxicity, fatigue and psychosocial issues.</a:t>
            </a:r>
          </a:p>
          <a:p>
            <a:endParaRPr lang="en-US" dirty="0"/>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46</a:t>
            </a:fld>
            <a:endParaRPr lang="en-US" altLang="en-US" dirty="0"/>
          </a:p>
        </p:txBody>
      </p:sp>
    </p:spTree>
    <p:extLst>
      <p:ext uri="{BB962C8B-B14F-4D97-AF65-F5344CB8AC3E}">
        <p14:creationId xmlns:p14="http://schemas.microsoft.com/office/powerpoint/2010/main" val="159998139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Now, using the information you learned in t</a:t>
            </a:r>
            <a:r>
              <a:rPr lang="en-US" baseline="0" dirty="0"/>
              <a:t>his lesson as well as the previous lesson on long-term and late effects, we will work through a series of case studies together.</a:t>
            </a:r>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47</a:t>
            </a:fld>
            <a:endParaRPr lang="en-US" altLang="en-US" dirty="0"/>
          </a:p>
        </p:txBody>
      </p:sp>
    </p:spTree>
    <p:extLst>
      <p:ext uri="{BB962C8B-B14F-4D97-AF65-F5344CB8AC3E}">
        <p14:creationId xmlns:p14="http://schemas.microsoft.com/office/powerpoint/2010/main" val="29491378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dirty="0"/>
              <a:t>Case study 1:</a:t>
            </a:r>
          </a:p>
          <a:p>
            <a:pPr marL="0" indent="0">
              <a:buNone/>
            </a:pPr>
            <a:endParaRPr lang="en-US" sz="1200" dirty="0"/>
          </a:p>
          <a:p>
            <a:pPr marL="0" indent="0">
              <a:buNone/>
            </a:pPr>
            <a:r>
              <a:rPr lang="en-US" sz="1200" dirty="0"/>
              <a:t>You are seeing </a:t>
            </a:r>
            <a:r>
              <a:rPr lang="en-US" sz="1200" dirty="0" err="1"/>
              <a:t>Yonas</a:t>
            </a:r>
            <a:r>
              <a:rPr lang="en-US" sz="1200" dirty="0"/>
              <a:t>, a 66 year-old man, who was diagnosed with Grade 3 (Gleason 7 [4+3]) prostate cancer 3 years ago. He was treated with external beam radiation (EBRT) and androgen-deprivation therapy (ADT) and remains in remission with PSA levels &lt;0.02. </a:t>
            </a:r>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48</a:t>
            </a:fld>
            <a:endParaRPr lang="en-US" altLang="en-US" dirty="0"/>
          </a:p>
        </p:txBody>
      </p:sp>
    </p:spTree>
    <p:extLst>
      <p:ext uri="{BB962C8B-B14F-4D97-AF65-F5344CB8AC3E}">
        <p14:creationId xmlns:p14="http://schemas.microsoft.com/office/powerpoint/2010/main" val="375604874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What symptoms may </a:t>
            </a:r>
            <a:r>
              <a:rPr lang="en-US" baseline="0" dirty="0" err="1"/>
              <a:t>Yonas</a:t>
            </a:r>
            <a:r>
              <a:rPr lang="en-US" baseline="0" dirty="0"/>
              <a:t> be experiencing that you would want to ask him about?</a:t>
            </a:r>
          </a:p>
          <a:p>
            <a:endParaRPr lang="en-US" baseline="0" dirty="0"/>
          </a:p>
          <a:p>
            <a:r>
              <a:rPr lang="en-US" baseline="0" dirty="0"/>
              <a:t>Remember, </a:t>
            </a:r>
            <a:r>
              <a:rPr lang="en-US" baseline="0" dirty="0" err="1"/>
              <a:t>Yonas</a:t>
            </a:r>
            <a:r>
              <a:rPr lang="en-US" baseline="0" dirty="0"/>
              <a:t> underwent treatment with radiation therapy as well as androgen deprivation therapy.</a:t>
            </a:r>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49</a:t>
            </a:fld>
            <a:endParaRPr lang="en-US" altLang="en-US" dirty="0"/>
          </a:p>
        </p:txBody>
      </p:sp>
    </p:spTree>
    <p:extLst>
      <p:ext uri="{BB962C8B-B14F-4D97-AF65-F5344CB8AC3E}">
        <p14:creationId xmlns:p14="http://schemas.microsoft.com/office/powerpoint/2010/main" val="312742932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dirty="0"/>
              <a:t>He reports that lately he has been having more diarrhea and has</a:t>
            </a:r>
            <a:r>
              <a:rPr lang="en-US" sz="1200" baseline="0" dirty="0"/>
              <a:t> also</a:t>
            </a:r>
            <a:r>
              <a:rPr lang="en-US" sz="1200" dirty="0"/>
              <a:t> noticed occasional blood in his stools. He also reports being frustrated by weight gain of approximately 10 pounds since his last visit. </a:t>
            </a:r>
          </a:p>
          <a:p>
            <a:endParaRPr lang="en-US" dirty="0"/>
          </a:p>
          <a:p>
            <a:r>
              <a:rPr lang="en-US" dirty="0"/>
              <a:t>Radiation </a:t>
            </a:r>
            <a:r>
              <a:rPr lang="en-US" dirty="0" err="1"/>
              <a:t>proctitis</a:t>
            </a:r>
            <a:r>
              <a:rPr lang="en-US" dirty="0"/>
              <a:t> and fecal urgency and/or incontinence can often be seen after radiation treatment.</a:t>
            </a:r>
          </a:p>
          <a:p>
            <a:endParaRPr lang="en-US" baseline="0" dirty="0"/>
          </a:p>
          <a:p>
            <a:r>
              <a:rPr lang="en-US" baseline="0" dirty="0"/>
              <a:t>In addition, hormonal therapy is associated with endocrine disorders such as weight gain and metabolic syndrome (with an increased risk of diabetes), as well as vasomotor symptoms (such as hot flashes), and an increased risk for bone loss.</a:t>
            </a:r>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50</a:t>
            </a:fld>
            <a:endParaRPr lang="en-US" altLang="en-US" dirty="0"/>
          </a:p>
        </p:txBody>
      </p:sp>
    </p:spTree>
    <p:extLst>
      <p:ext uri="{BB962C8B-B14F-4D97-AF65-F5344CB8AC3E}">
        <p14:creationId xmlns:p14="http://schemas.microsoft.com/office/powerpoint/2010/main" val="37308068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5896">
              <a:defRPr/>
            </a:pPr>
            <a:r>
              <a:rPr lang="en-US" dirty="0"/>
              <a:t>There are many long-term and late effects of cancer treatment. It is important to remember that the potential side effects are very individual for each patient, and they depend on what treatment that patient received. </a:t>
            </a:r>
          </a:p>
          <a:p>
            <a:pPr defTabSz="905896">
              <a:defRPr/>
            </a:pPr>
            <a:endParaRPr lang="en-US" dirty="0"/>
          </a:p>
          <a:p>
            <a:pPr defTabSz="905896">
              <a:defRPr/>
            </a:pPr>
            <a:r>
              <a:rPr lang="en-US" dirty="0"/>
              <a:t>Did they have surgery? If so, the surgical site is going to be a very important factor in the</a:t>
            </a:r>
            <a:r>
              <a:rPr lang="en-US" baseline="0" dirty="0"/>
              <a:t> </a:t>
            </a:r>
            <a:r>
              <a:rPr lang="en-US" dirty="0"/>
              <a:t>effects they may be experiencing. </a:t>
            </a:r>
          </a:p>
          <a:p>
            <a:pPr defTabSz="905896">
              <a:defRPr/>
            </a:pPr>
            <a:endParaRPr lang="en-US" dirty="0"/>
          </a:p>
          <a:p>
            <a:pPr defTabSz="905896">
              <a:defRPr/>
            </a:pPr>
            <a:r>
              <a:rPr lang="en-US" dirty="0"/>
              <a:t>Did they have chemotherapy or did they undergo radiation? </a:t>
            </a:r>
          </a:p>
          <a:p>
            <a:pPr defTabSz="905896">
              <a:defRPr/>
            </a:pPr>
            <a:endParaRPr lang="en-US" dirty="0"/>
          </a:p>
          <a:p>
            <a:pPr defTabSz="905896">
              <a:defRPr/>
            </a:pPr>
            <a:r>
              <a:rPr lang="en-US" dirty="0"/>
              <a:t>Maybe they had hormone therapy</a:t>
            </a:r>
            <a:r>
              <a:rPr lang="en-US" baseline="0" dirty="0"/>
              <a:t> as part of their treatment. </a:t>
            </a:r>
            <a:endParaRPr lang="en-US" dirty="0"/>
          </a:p>
          <a:p>
            <a:pPr defTabSz="905896">
              <a:defRPr/>
            </a:pPr>
            <a:endParaRPr lang="en-US" dirty="0"/>
          </a:p>
          <a:p>
            <a:pPr defTabSz="905896">
              <a:defRPr/>
            </a:pPr>
            <a:r>
              <a:rPr lang="en-US" dirty="0"/>
              <a:t>They could have had all or a combination of these therapies, but we need to consider the site, dose of treatment as well</a:t>
            </a:r>
            <a:r>
              <a:rPr lang="en-US" baseline="0" dirty="0"/>
              <a:t> as a variety of other factors</a:t>
            </a:r>
            <a:r>
              <a:rPr lang="en-US" dirty="0"/>
              <a:t>. </a:t>
            </a:r>
          </a:p>
          <a:p>
            <a:pPr defTabSz="905896">
              <a:defRPr/>
            </a:pPr>
            <a:endParaRPr lang="en-US" dirty="0"/>
          </a:p>
          <a:p>
            <a:pPr defTabSz="905896">
              <a:defRPr/>
            </a:pPr>
            <a:r>
              <a:rPr lang="en-US" dirty="0"/>
              <a:t>Side effects can come from treatments,</a:t>
            </a:r>
            <a:r>
              <a:rPr lang="en-US" baseline="0" dirty="0"/>
              <a:t> but there can be non-treatment specific side effects as well, which we will discuss. </a:t>
            </a:r>
            <a:endParaRPr lang="en-US" dirty="0"/>
          </a:p>
          <a:p>
            <a:endParaRPr lang="en-US" dirty="0"/>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6</a:t>
            </a:fld>
            <a:endParaRPr lang="en-US" altLang="en-US" dirty="0"/>
          </a:p>
        </p:txBody>
      </p:sp>
    </p:spTree>
    <p:extLst>
      <p:ext uri="{BB962C8B-B14F-4D97-AF65-F5344CB8AC3E}">
        <p14:creationId xmlns:p14="http://schemas.microsoft.com/office/powerpoint/2010/main" val="378365427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dirty="0"/>
              <a:t>What if </a:t>
            </a:r>
            <a:r>
              <a:rPr lang="en-US" sz="1200" dirty="0" err="1"/>
              <a:t>Yonas</a:t>
            </a:r>
            <a:r>
              <a:rPr lang="en-US" sz="1200" dirty="0"/>
              <a:t> had undergone radical prostatectomy instead of EBRT and ADT? What symptoms would you ask </a:t>
            </a:r>
            <a:r>
              <a:rPr lang="en-US" sz="1200" dirty="0" err="1"/>
              <a:t>Yonas</a:t>
            </a:r>
            <a:r>
              <a:rPr lang="en-US" sz="1200" dirty="0"/>
              <a:t> about in this case?</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baseline="0" dirty="0"/>
              <a:t>In patients who have undergone surgery with radical prostatectomy, they are more likely to complain of long term and late symptoms such as urinary incontinence and erectile dysfunction, rather than </a:t>
            </a:r>
            <a:r>
              <a:rPr lang="en-US" baseline="0" dirty="0" err="1"/>
              <a:t>proctitis</a:t>
            </a:r>
            <a:r>
              <a:rPr lang="en-US" baseline="0" dirty="0"/>
              <a:t> or fecal urgency or incontinence.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dirty="0"/>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51</a:t>
            </a:fld>
            <a:endParaRPr lang="en-US" altLang="en-US" dirty="0"/>
          </a:p>
        </p:txBody>
      </p:sp>
    </p:spTree>
    <p:extLst>
      <p:ext uri="{BB962C8B-B14F-4D97-AF65-F5344CB8AC3E}">
        <p14:creationId xmlns:p14="http://schemas.microsoft.com/office/powerpoint/2010/main" val="108496471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Case study 2: </a:t>
            </a:r>
            <a:r>
              <a:rPr lang="en-US" sz="1200" dirty="0"/>
              <a:t>Ivette is a 59 year-old woman with a history of stage IIA estrogen-receptor (ER)-positive HER2-negative breast cancer treated with lumpectomy and chemotherapy 2 years ago who is currently taking </a:t>
            </a:r>
            <a:r>
              <a:rPr lang="en-US" sz="1200" dirty="0" err="1"/>
              <a:t>Arimidex</a:t>
            </a:r>
            <a:r>
              <a:rPr lang="en-US" sz="1200" dirty="0"/>
              <a:t>. </a:t>
            </a:r>
          </a:p>
          <a:p>
            <a:endParaRPr lang="en-US" dirty="0"/>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52</a:t>
            </a:fld>
            <a:endParaRPr lang="en-US" altLang="en-US" dirty="0"/>
          </a:p>
        </p:txBody>
      </p:sp>
    </p:spTree>
    <p:extLst>
      <p:ext uri="{BB962C8B-B14F-4D97-AF65-F5344CB8AC3E}">
        <p14:creationId xmlns:p14="http://schemas.microsoft.com/office/powerpoint/2010/main" val="328563925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What symptoms would you ask Ivette about in this case?</a:t>
            </a:r>
          </a:p>
          <a:p>
            <a:endParaRPr lang="en-US" sz="1200" dirty="0"/>
          </a:p>
          <a:p>
            <a:r>
              <a:rPr lang="en-US" sz="1200" dirty="0"/>
              <a:t>What more would you like to know about her treatment history? </a:t>
            </a:r>
          </a:p>
          <a:p>
            <a:endParaRPr lang="en-US" sz="1200" dirty="0"/>
          </a:p>
          <a:p>
            <a:r>
              <a:rPr lang="en-US" sz="1200" dirty="0"/>
              <a:t>Are there screening measures you would like to do?</a:t>
            </a:r>
          </a:p>
          <a:p>
            <a:endParaRPr lang="en-US" sz="1200" dirty="0"/>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53</a:t>
            </a:fld>
            <a:endParaRPr lang="en-US" altLang="en-US" dirty="0"/>
          </a:p>
        </p:txBody>
      </p:sp>
    </p:spTree>
    <p:extLst>
      <p:ext uri="{BB962C8B-B14F-4D97-AF65-F5344CB8AC3E}">
        <p14:creationId xmlns:p14="http://schemas.microsoft.com/office/powerpoint/2010/main" val="424035741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dirty="0"/>
              <a:t>She reports daily joint pains and muscle aches that are tolerable but it is not clear if they are related to </a:t>
            </a:r>
            <a:r>
              <a:rPr lang="en-US" sz="1200" dirty="0" err="1"/>
              <a:t>Arimidex</a:t>
            </a:r>
            <a:r>
              <a:rPr lang="en-US" sz="1200" dirty="0"/>
              <a:t> or simply due to older age and arthritis.</a:t>
            </a:r>
          </a:p>
          <a:p>
            <a:pPr marL="0" indent="0">
              <a:buNone/>
            </a:pPr>
            <a:r>
              <a:rPr lang="en-US" sz="1200" dirty="0"/>
              <a:t>She also reports she was treated with doxorubicin and cyclophosphamide followed by paclitaxel.</a:t>
            </a:r>
          </a:p>
          <a:p>
            <a:pPr marL="0" indent="0">
              <a:buNone/>
            </a:pPr>
            <a:endParaRPr lang="en-US" sz="1200" dirty="0"/>
          </a:p>
          <a:p>
            <a:pPr marL="0" indent="0">
              <a:buNone/>
            </a:pPr>
            <a:r>
              <a:rPr lang="en-US" sz="1200" dirty="0"/>
              <a:t>You should consider echocardiography and bone density screening.</a:t>
            </a:r>
            <a:r>
              <a:rPr lang="en-US" sz="1200" baseline="0" dirty="0"/>
              <a:t> </a:t>
            </a:r>
            <a:r>
              <a:rPr lang="en-US" dirty="0"/>
              <a:t>Joint pain and muscle pain is common among those treated with aromatase</a:t>
            </a:r>
            <a:r>
              <a:rPr lang="en-US" baseline="0" dirty="0"/>
              <a:t> inhibitors.  Aromatase inhibitors also increase risk for bone loss and screening with bone density is important for women taking aromatase inhibitors. </a:t>
            </a:r>
          </a:p>
          <a:p>
            <a:endParaRPr lang="en-US" baseline="0" dirty="0"/>
          </a:p>
          <a:p>
            <a:r>
              <a:rPr lang="en-US" baseline="0" dirty="0"/>
              <a:t>Understanding the type of chemotherapy that patients may have received is important since certain types of chemotherapy such as doxorubicin increase the risk for cardiomyopathy. Patients should have been screened with echocardiogram prior to initiation of therapy and physicians should be aware of and have a low threshold for follow-up echocardiograms in patients who are complaining of symptoms associated with cardiomyopathy or congestive heart failure.</a:t>
            </a:r>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54</a:t>
            </a:fld>
            <a:endParaRPr lang="en-US" altLang="en-US" dirty="0"/>
          </a:p>
        </p:txBody>
      </p:sp>
    </p:spTree>
    <p:extLst>
      <p:ext uri="{BB962C8B-B14F-4D97-AF65-F5344CB8AC3E}">
        <p14:creationId xmlns:p14="http://schemas.microsoft.com/office/powerpoint/2010/main" val="242543323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Case study 3: </a:t>
            </a:r>
            <a:r>
              <a:rPr lang="en-US" sz="1200" dirty="0"/>
              <a:t>Sarah is a 66 year-old woman with a history of stage IIA non-small cell lung cancer diagnosed last year. She was treated with surgical wedge resection and chemotherapy with cisplatin and </a:t>
            </a:r>
            <a:r>
              <a:rPr lang="en-US" sz="1200" dirty="0" err="1"/>
              <a:t>vinorelbine</a:t>
            </a:r>
            <a:r>
              <a:rPr lang="en-US" sz="1200" dirty="0"/>
              <a:t>.</a:t>
            </a:r>
          </a:p>
          <a:p>
            <a:endParaRPr lang="en-US" dirty="0"/>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55</a:t>
            </a:fld>
            <a:endParaRPr lang="en-US" altLang="en-US" dirty="0"/>
          </a:p>
        </p:txBody>
      </p:sp>
    </p:spTree>
    <p:extLst>
      <p:ext uri="{BB962C8B-B14F-4D97-AF65-F5344CB8AC3E}">
        <p14:creationId xmlns:p14="http://schemas.microsoft.com/office/powerpoint/2010/main" val="4151771834"/>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dirty="0"/>
              <a:t>What symptoms may Sarah be experiencing that you would want to ask her about?</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dirty="0"/>
          </a:p>
          <a:p>
            <a:endParaRPr lang="en-US" baseline="0" dirty="0"/>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56</a:t>
            </a:fld>
            <a:endParaRPr lang="en-US" altLang="en-US" dirty="0"/>
          </a:p>
        </p:txBody>
      </p:sp>
    </p:spTree>
    <p:extLst>
      <p:ext uri="{BB962C8B-B14F-4D97-AF65-F5344CB8AC3E}">
        <p14:creationId xmlns:p14="http://schemas.microsoft.com/office/powerpoint/2010/main" val="1379646930"/>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dirty="0"/>
              <a:t>She reports persistent numbness and tingling in her hands that have not resolved. She also reports chronic fatigue and dyspnea.</a:t>
            </a:r>
          </a:p>
          <a:p>
            <a:endParaRPr lang="en-US" dirty="0"/>
          </a:p>
          <a:p>
            <a:r>
              <a:rPr lang="en-US" dirty="0"/>
              <a:t>Platinum</a:t>
            </a:r>
            <a:r>
              <a:rPr lang="en-US" baseline="0" dirty="0"/>
              <a:t> based chemotherapy can cause chemotherapy induced peripheral neuropathy (including </a:t>
            </a:r>
            <a:r>
              <a:rPr lang="en-US" baseline="0" dirty="0" err="1"/>
              <a:t>parethesias</a:t>
            </a:r>
            <a:r>
              <a:rPr lang="en-US" baseline="0" dirty="0"/>
              <a:t> and pain) in up to 50% of lung cancer survivors and may persist for years. Tricyclic antidepressants, gabapentin or </a:t>
            </a:r>
            <a:r>
              <a:rPr lang="en-US" baseline="0" dirty="0" err="1"/>
              <a:t>pregabalin</a:t>
            </a:r>
            <a:r>
              <a:rPr lang="en-US" baseline="0" dirty="0"/>
              <a:t> have been shown to help reduce symptoms. Additionally, surgical resection reduces lung volume so many lung cancer survivors experience persistent dyspnea after surgery. Some may also develop cough, particularly those who have received radiation therapy.</a:t>
            </a:r>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57</a:t>
            </a:fld>
            <a:endParaRPr lang="en-US" altLang="en-US" dirty="0"/>
          </a:p>
        </p:txBody>
      </p:sp>
    </p:spTree>
    <p:extLst>
      <p:ext uri="{BB962C8B-B14F-4D97-AF65-F5344CB8AC3E}">
        <p14:creationId xmlns:p14="http://schemas.microsoft.com/office/powerpoint/2010/main" val="242647125"/>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Case study 4: </a:t>
            </a:r>
            <a:r>
              <a:rPr lang="en-US" sz="1200" dirty="0"/>
              <a:t>Kenji, a 70 year-old man schedules an appointment with you to discuss problems he has been having with bowel movements. During examination, he tells you that he was diagnosed with colorectal cancer 3 years ago and was treated with surgery and radiation. </a:t>
            </a:r>
          </a:p>
          <a:p>
            <a:endParaRPr lang="en-US" dirty="0"/>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58</a:t>
            </a:fld>
            <a:endParaRPr lang="en-US" altLang="en-US" dirty="0"/>
          </a:p>
        </p:txBody>
      </p:sp>
    </p:spTree>
    <p:extLst>
      <p:ext uri="{BB962C8B-B14F-4D97-AF65-F5344CB8AC3E}">
        <p14:creationId xmlns:p14="http://schemas.microsoft.com/office/powerpoint/2010/main" val="1821920790"/>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dirty="0"/>
              <a:t>What symptoms would</a:t>
            </a:r>
            <a:r>
              <a:rPr lang="en-US" sz="1200" baseline="0" dirty="0"/>
              <a:t> you ask Kenji about in this case?</a:t>
            </a:r>
          </a:p>
          <a:p>
            <a:pPr marL="0" indent="0">
              <a:buNone/>
            </a:pPr>
            <a:br>
              <a:rPr lang="en-US" sz="1200" baseline="0" dirty="0"/>
            </a:br>
            <a:r>
              <a:rPr lang="en-US" sz="1200" baseline="0" dirty="0"/>
              <a:t>Remember again, he was treated with surgery and radiation.</a:t>
            </a:r>
            <a:endParaRPr lang="en-US" sz="1200" dirty="0"/>
          </a:p>
          <a:p>
            <a:endParaRPr lang="en-US" baseline="0" dirty="0"/>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59</a:t>
            </a:fld>
            <a:endParaRPr lang="en-US" altLang="en-US" dirty="0"/>
          </a:p>
        </p:txBody>
      </p:sp>
    </p:spTree>
    <p:extLst>
      <p:ext uri="{BB962C8B-B14F-4D97-AF65-F5344CB8AC3E}">
        <p14:creationId xmlns:p14="http://schemas.microsoft.com/office/powerpoint/2010/main" val="2163265074"/>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dirty="0"/>
              <a:t>He reports increasing urgency and frequency of stools and 1 or 2 episodes of fecal incontinence. He also reports some bladder symptoms with difficulty voiding but is unsure if this is related to his bowel issues. </a:t>
            </a:r>
          </a:p>
          <a:p>
            <a:endParaRPr lang="en-US" dirty="0"/>
          </a:p>
          <a:p>
            <a:r>
              <a:rPr lang="en-US" dirty="0"/>
              <a:t>Radiation</a:t>
            </a:r>
            <a:r>
              <a:rPr lang="en-US" baseline="0" dirty="0"/>
              <a:t> is linked to considerable bowel side effects including frequency, urgency, fecal incontinence and radiation </a:t>
            </a:r>
            <a:r>
              <a:rPr lang="en-US" baseline="0" dirty="0" err="1"/>
              <a:t>proctitis</a:t>
            </a:r>
            <a:r>
              <a:rPr lang="en-US" baseline="0" dirty="0"/>
              <a:t>. Almost half of colorectal survivors have chronic diarrhea. Radiation can also cause bladder dysfunction, often manifested as difficulty voiding, overflow incontinence or loss of bladder fullness and can occur in up to 1/3-3/4 of colorectal survivors.</a:t>
            </a:r>
            <a:endParaRPr lang="en-US" dirty="0"/>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60</a:t>
            </a:fld>
            <a:endParaRPr lang="en-US" altLang="en-US" dirty="0"/>
          </a:p>
        </p:txBody>
      </p:sp>
    </p:spTree>
    <p:extLst>
      <p:ext uri="{BB962C8B-B14F-4D97-AF65-F5344CB8AC3E}">
        <p14:creationId xmlns:p14="http://schemas.microsoft.com/office/powerpoint/2010/main" val="17969087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noted, there can be many surgery</a:t>
            </a:r>
            <a:r>
              <a:rPr lang="en-US" baseline="0" dirty="0"/>
              <a:t>-related effects</a:t>
            </a:r>
            <a:r>
              <a:rPr lang="en-US" dirty="0"/>
              <a:t>. </a:t>
            </a:r>
            <a:r>
              <a:rPr lang="en-US" sz="1200" kern="1200" dirty="0">
                <a:solidFill>
                  <a:schemeClr val="tx1"/>
                </a:solidFill>
                <a:effectLst/>
                <a:latin typeface="+mn-lt"/>
                <a:ea typeface="+mn-ea"/>
                <a:cs typeface="+mn-cs"/>
              </a:rPr>
              <a:t>An individual</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may have an altered appearance due</a:t>
            </a:r>
            <a:r>
              <a:rPr lang="en-US" sz="1200" kern="1200" baseline="0" dirty="0">
                <a:solidFill>
                  <a:schemeClr val="tx1"/>
                </a:solidFill>
                <a:effectLst/>
                <a:latin typeface="+mn-lt"/>
                <a:ea typeface="+mn-ea"/>
                <a:cs typeface="+mn-cs"/>
              </a:rPr>
              <a:t> to surgery:</a:t>
            </a:r>
            <a:r>
              <a:rPr lang="en-US" sz="1200" kern="1200" dirty="0">
                <a:solidFill>
                  <a:schemeClr val="tx1"/>
                </a:solidFill>
                <a:effectLst/>
                <a:latin typeface="+mn-lt"/>
                <a:ea typeface="+mn-ea"/>
                <a:cs typeface="+mn-cs"/>
              </a:rPr>
              <a:t> for example a patient with head/neck cancer treated with surgery may have an altered appearance of their facial features at the surgical site because of damage to nerves.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a:t>
            </a:r>
            <a:r>
              <a:rPr lang="en-US" sz="1200" kern="1200" baseline="0" dirty="0">
                <a:solidFill>
                  <a:schemeClr val="tx1"/>
                </a:solidFill>
                <a:effectLst/>
                <a:latin typeface="+mn-lt"/>
                <a:ea typeface="+mn-ea"/>
                <a:cs typeface="+mn-cs"/>
              </a:rPr>
              <a:t> think it’s always important to remember to assess for body image concerns because something that may appear to be a minor alteration to the clinician, such as a slight discrepancy in breast size after partial mastectomy, may be having a larger psychological impact on the patient and may be impacting the patient’s emotional health. </a:t>
            </a:r>
          </a:p>
          <a:p>
            <a:endParaRPr lang="en-US" sz="1200" kern="1200" baseline="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Maybe a patient</a:t>
            </a:r>
            <a:r>
              <a:rPr lang="en-US" sz="1200" kern="1200" baseline="0" dirty="0">
                <a:solidFill>
                  <a:schemeClr val="tx1"/>
                </a:solidFill>
                <a:effectLst/>
                <a:latin typeface="+mn-lt"/>
                <a:ea typeface="+mn-ea"/>
                <a:cs typeface="+mn-cs"/>
              </a:rPr>
              <a:t> has </a:t>
            </a:r>
            <a:r>
              <a:rPr lang="en-US" sz="1200" kern="1200" dirty="0">
                <a:solidFill>
                  <a:schemeClr val="tx1"/>
                </a:solidFill>
                <a:effectLst/>
                <a:latin typeface="+mn-lt"/>
                <a:ea typeface="+mn-ea"/>
                <a:cs typeface="+mn-cs"/>
              </a:rPr>
              <a:t>lymphedema of an arm or lower extremity after multiple lymph nodes were removed.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Patients can have chronic pain after surgery, and this kind of long-term nerve pain</a:t>
            </a:r>
            <a:r>
              <a:rPr lang="en-US" sz="1200" kern="1200" baseline="0" dirty="0">
                <a:solidFill>
                  <a:schemeClr val="tx1"/>
                </a:solidFill>
                <a:effectLst/>
                <a:latin typeface="+mn-lt"/>
                <a:ea typeface="+mn-ea"/>
                <a:cs typeface="+mn-cs"/>
              </a:rPr>
              <a:t> may not have been </a:t>
            </a:r>
            <a:r>
              <a:rPr lang="en-US" sz="1200" kern="1200" dirty="0">
                <a:solidFill>
                  <a:schemeClr val="tx1"/>
                </a:solidFill>
                <a:effectLst/>
                <a:latin typeface="+mn-lt"/>
                <a:ea typeface="+mn-ea"/>
                <a:cs typeface="+mn-cs"/>
              </a:rPr>
              <a:t>anticipated when deciding to have surgery. There can be scarring, there can be fibrosis, and patients can be at risk of cellulitis.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Providers do educate patients about</a:t>
            </a:r>
            <a:r>
              <a:rPr lang="en-US" sz="1200" kern="1200" baseline="0" dirty="0">
                <a:solidFill>
                  <a:schemeClr val="tx1"/>
                </a:solidFill>
                <a:effectLst/>
                <a:latin typeface="+mn-lt"/>
                <a:ea typeface="+mn-ea"/>
                <a:cs typeface="+mn-cs"/>
              </a:rPr>
              <a:t> how</a:t>
            </a:r>
            <a:r>
              <a:rPr lang="en-US" sz="1200" kern="1200" dirty="0">
                <a:solidFill>
                  <a:schemeClr val="tx1"/>
                </a:solidFill>
                <a:effectLst/>
                <a:latin typeface="+mn-lt"/>
                <a:ea typeface="+mn-ea"/>
                <a:cs typeface="+mn-cs"/>
              </a:rPr>
              <a:t> after having lymph nodes removed after surgery, they are at risk for cellulitis and lymphedema. But, like may of</a:t>
            </a:r>
            <a:r>
              <a:rPr lang="en-US" sz="1200" kern="1200" baseline="0" dirty="0">
                <a:solidFill>
                  <a:schemeClr val="tx1"/>
                </a:solidFill>
                <a:effectLst/>
                <a:latin typeface="+mn-lt"/>
                <a:ea typeface="+mn-ea"/>
                <a:cs typeface="+mn-cs"/>
              </a:rPr>
              <a:t> these effects, it still may come as a surprise to patients when it does happen, so reminders and re-education are helpful. </a:t>
            </a:r>
          </a:p>
          <a:p>
            <a:endParaRPr lang="en-US" sz="1200" kern="1200" baseline="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It</a:t>
            </a:r>
            <a:r>
              <a:rPr lang="en-US" sz="1200" kern="1200" baseline="0" dirty="0">
                <a:solidFill>
                  <a:schemeClr val="tx1"/>
                </a:solidFill>
                <a:effectLst/>
                <a:latin typeface="+mn-lt"/>
                <a:ea typeface="+mn-ea"/>
                <a:cs typeface="+mn-cs"/>
              </a:rPr>
              <a:t> is also not uncommon for p</a:t>
            </a:r>
            <a:r>
              <a:rPr lang="en-US" sz="1200" kern="1200" dirty="0">
                <a:solidFill>
                  <a:schemeClr val="tx1"/>
                </a:solidFill>
                <a:effectLst/>
                <a:latin typeface="+mn-lt"/>
                <a:ea typeface="+mn-ea"/>
                <a:cs typeface="+mn-cs"/>
              </a:rPr>
              <a:t>atients to have erectile dysfunction after prostatectomy. Survivors may be dealing</a:t>
            </a:r>
            <a:r>
              <a:rPr lang="en-US" sz="1200" kern="1200" baseline="0" dirty="0">
                <a:solidFill>
                  <a:schemeClr val="tx1"/>
                </a:solidFill>
                <a:effectLst/>
                <a:latin typeface="+mn-lt"/>
                <a:ea typeface="+mn-ea"/>
                <a:cs typeface="+mn-cs"/>
              </a:rPr>
              <a:t> with </a:t>
            </a:r>
            <a:r>
              <a:rPr lang="en-US" sz="1200" kern="1200" dirty="0">
                <a:solidFill>
                  <a:schemeClr val="tx1"/>
                </a:solidFill>
                <a:effectLst/>
                <a:latin typeface="+mn-lt"/>
                <a:ea typeface="+mn-ea"/>
                <a:cs typeface="+mn-cs"/>
              </a:rPr>
              <a:t>incontinence after prostate surgery or rectal surgery</a:t>
            </a:r>
            <a:r>
              <a:rPr lang="en-US" sz="1200" kern="1200" baseline="0" dirty="0">
                <a:solidFill>
                  <a:schemeClr val="tx1"/>
                </a:solidFill>
                <a:effectLst/>
                <a:latin typeface="+mn-lt"/>
                <a:ea typeface="+mn-ea"/>
                <a:cs typeface="+mn-cs"/>
              </a:rPr>
              <a:t> as well.</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This</a:t>
            </a:r>
            <a:r>
              <a:rPr lang="en-US" sz="1200" kern="1200" baseline="0" dirty="0">
                <a:solidFill>
                  <a:schemeClr val="tx1"/>
                </a:solidFill>
                <a:effectLst/>
                <a:latin typeface="+mn-lt"/>
                <a:ea typeface="+mn-ea"/>
                <a:cs typeface="+mn-cs"/>
              </a:rPr>
              <a:t> list is not exhaustive and is meant to get you thinking about how surgery at a particular site could impact the patient long-term, even after the initial healing has gone smoothly. </a:t>
            </a:r>
            <a:endParaRPr lang="en-US" dirty="0"/>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7</a:t>
            </a:fld>
            <a:endParaRPr lang="en-US" altLang="en-US" dirty="0"/>
          </a:p>
        </p:txBody>
      </p:sp>
    </p:spTree>
    <p:extLst>
      <p:ext uri="{BB962C8B-B14F-4D97-AF65-F5344CB8AC3E}">
        <p14:creationId xmlns:p14="http://schemas.microsoft.com/office/powerpoint/2010/main" val="22072010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dirty="0"/>
              <a:t>This concludes the presentation. Please continue to explore the remaining sections of the cancer survivorship e-learning series for primary care providers.</a:t>
            </a:r>
          </a:p>
          <a:p>
            <a:endParaRPr lang="en-US" dirty="0"/>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61</a:t>
            </a:fld>
            <a:endParaRPr lang="en-US" altLang="en-US" dirty="0"/>
          </a:p>
        </p:txBody>
      </p:sp>
    </p:spTree>
    <p:extLst>
      <p:ext uri="{BB962C8B-B14F-4D97-AF65-F5344CB8AC3E}">
        <p14:creationId xmlns:p14="http://schemas.microsoft.com/office/powerpoint/2010/main" val="5383712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side effects of chemotherapy are drug and dose-specific. There can be early</a:t>
            </a:r>
            <a:r>
              <a:rPr lang="en-US" baseline="0" dirty="0"/>
              <a:t> menopause from </a:t>
            </a:r>
            <a:r>
              <a:rPr lang="en-US" dirty="0"/>
              <a:t>ovarian suppression and infertility for both men and women. There can be a notable loss of libido as well. If a patient has had an </a:t>
            </a:r>
            <a:r>
              <a:rPr lang="en-US" dirty="0" err="1"/>
              <a:t>anthracycline</a:t>
            </a:r>
            <a:r>
              <a:rPr lang="en-US" dirty="0"/>
              <a:t> such as doxorubicin</a:t>
            </a:r>
            <a:r>
              <a:rPr lang="en-US" baseline="0" dirty="0"/>
              <a:t>,</a:t>
            </a:r>
            <a:r>
              <a:rPr lang="en-US" dirty="0"/>
              <a:t> the person can be at risk of cardiomyopathy or at increased risk of leukemia. Other chemotherapies can increase</a:t>
            </a:r>
            <a:r>
              <a:rPr lang="en-US" baseline="0" dirty="0"/>
              <a:t> risk for bladder cancer or lung toxicity. </a:t>
            </a:r>
            <a:endParaRPr lang="en-US" dirty="0"/>
          </a:p>
          <a:p>
            <a:endParaRPr lang="en-US" dirty="0"/>
          </a:p>
          <a:p>
            <a:r>
              <a:rPr lang="en-US" dirty="0"/>
              <a:t>There are many chemotherapies that can cause peripheral neuropathy, which can resolve</a:t>
            </a:r>
            <a:r>
              <a:rPr lang="en-US" baseline="0" dirty="0"/>
              <a:t> over time for some, but not for others</a:t>
            </a:r>
            <a:r>
              <a:rPr lang="en-US" dirty="0"/>
              <a:t>. As</a:t>
            </a:r>
            <a:r>
              <a:rPr lang="en-US" baseline="0" dirty="0"/>
              <a:t> we are trying to emphasize throughout this training, these effects can last a long time and the course can be hard to predict for each individual, which can make it frustrating for survivors. </a:t>
            </a:r>
            <a:endParaRPr lang="en-US" dirty="0"/>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8</a:t>
            </a:fld>
            <a:endParaRPr lang="en-US" altLang="en-US" dirty="0"/>
          </a:p>
        </p:txBody>
      </p:sp>
    </p:spTree>
    <p:extLst>
      <p:ext uri="{BB962C8B-B14F-4D97-AF65-F5344CB8AC3E}">
        <p14:creationId xmlns:p14="http://schemas.microsoft.com/office/powerpoint/2010/main" val="38577542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terms of radiation, we need to think about where this person received</a:t>
            </a:r>
            <a:r>
              <a:rPr lang="en-US" baseline="0" dirty="0"/>
              <a:t> radiation </a:t>
            </a:r>
            <a:r>
              <a:rPr lang="en-US" dirty="0"/>
              <a:t>and the dose. Were they irradiated at a particular organ site? Were there other organs close by that could have received a small dose of radiation? Were lymph nodes in the field? Some side effects include lymphedema, pulmonary injury or fibrosis, or cardiovascular disease. </a:t>
            </a:r>
          </a:p>
          <a:p>
            <a:endParaRPr lang="en-US" dirty="0"/>
          </a:p>
          <a:p>
            <a:r>
              <a:rPr lang="en-US" dirty="0"/>
              <a:t>We do see that radiation is found to induce atherosclerosis. It may be necessary to follow patients closely for this if they are radiated to the mediastinum or the supraclavicular lymph nodes. They may need to have Doppler studies to look for atherosclerosis, like a carotid Doppler for instance. </a:t>
            </a:r>
          </a:p>
          <a:p>
            <a:endParaRPr lang="en-US" dirty="0"/>
          </a:p>
          <a:p>
            <a:r>
              <a:rPr lang="en-US" dirty="0"/>
              <a:t>The skin</a:t>
            </a:r>
            <a:r>
              <a:rPr lang="en-US" baseline="0" dirty="0"/>
              <a:t> in the </a:t>
            </a:r>
            <a:r>
              <a:rPr lang="en-US" dirty="0"/>
              <a:t>area that received radiation</a:t>
            </a:r>
            <a:r>
              <a:rPr lang="en-US" baseline="0" dirty="0"/>
              <a:t> </a:t>
            </a:r>
            <a:r>
              <a:rPr lang="en-US" dirty="0"/>
              <a:t>is more at risk for melanoma. A patient can be at risk for developing incontinence or erectile dysfunction or bowel problems</a:t>
            </a:r>
            <a:r>
              <a:rPr lang="en-US" baseline="0" dirty="0"/>
              <a:t> </a:t>
            </a:r>
            <a:r>
              <a:rPr lang="en-US" dirty="0"/>
              <a:t>if they received radiation to the rectum, to the prostate, or to the bladder. It’s important to address these issues to ensure good quality of life for</a:t>
            </a:r>
            <a:r>
              <a:rPr lang="en-US" baseline="0" dirty="0"/>
              <a:t> the patients</a:t>
            </a:r>
            <a:r>
              <a:rPr lang="en-US" dirty="0"/>
              <a:t>.</a:t>
            </a:r>
          </a:p>
          <a:p>
            <a:endParaRPr lang="en-US" dirty="0"/>
          </a:p>
          <a:p>
            <a:r>
              <a:rPr lang="en-US" dirty="0"/>
              <a:t>Radiation can also cause long-lasting pain. Hypothyroidism is another potential long-term side effect for neck</a:t>
            </a:r>
            <a:r>
              <a:rPr lang="en-US" baseline="0" dirty="0"/>
              <a:t> and chest radiation treatment</a:t>
            </a:r>
            <a:r>
              <a:rPr lang="en-US" dirty="0"/>
              <a:t>. Pericardial disease or chronic pericardial effusion is possible. </a:t>
            </a:r>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9</a:t>
            </a:fld>
            <a:endParaRPr lang="en-US" altLang="en-US" dirty="0"/>
          </a:p>
        </p:txBody>
      </p:sp>
    </p:spTree>
    <p:extLst>
      <p:ext uri="{BB962C8B-B14F-4D97-AF65-F5344CB8AC3E}">
        <p14:creationId xmlns:p14="http://schemas.microsoft.com/office/powerpoint/2010/main" val="41078227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5896">
              <a:defRPr/>
            </a:pPr>
            <a:r>
              <a:rPr lang="en-US" baseline="0" dirty="0"/>
              <a:t>Hormone therapy can be longer term therapies that patients are generally on for 5 to 10 years and the s</a:t>
            </a:r>
            <a:r>
              <a:rPr lang="en-US" dirty="0"/>
              <a:t>ide effects will be drug-specific.</a:t>
            </a:r>
            <a:r>
              <a:rPr lang="en-US" baseline="0" dirty="0"/>
              <a:t> </a:t>
            </a:r>
            <a:endParaRPr lang="en-US" dirty="0"/>
          </a:p>
          <a:p>
            <a:pPr defTabSz="905896">
              <a:defRPr/>
            </a:pPr>
            <a:endParaRPr lang="en-US" baseline="0" dirty="0"/>
          </a:p>
          <a:p>
            <a:pPr defTabSz="905896">
              <a:defRPr/>
            </a:pPr>
            <a:r>
              <a:rPr lang="en-US" dirty="0"/>
              <a:t>For example,</a:t>
            </a:r>
            <a:r>
              <a:rPr lang="en-US" baseline="0" dirty="0"/>
              <a:t> T</a:t>
            </a:r>
            <a:r>
              <a:rPr lang="en-US" dirty="0"/>
              <a:t>amoxifen is a common long-term hormonal therapy after initial breast cancer treatment and may be used for breast cancer prevention in high risk populations. It is associated with an increased</a:t>
            </a:r>
            <a:r>
              <a:rPr lang="en-US" baseline="0" dirty="0"/>
              <a:t> </a:t>
            </a:r>
            <a:r>
              <a:rPr lang="en-US" dirty="0"/>
              <a:t>risk for blood</a:t>
            </a:r>
            <a:r>
              <a:rPr lang="en-US" baseline="0" dirty="0"/>
              <a:t> clots, stroke, </a:t>
            </a:r>
            <a:r>
              <a:rPr lang="en-US" dirty="0"/>
              <a:t>and cataract formation. So</a:t>
            </a:r>
            <a:r>
              <a:rPr lang="en-US" baseline="0" dirty="0"/>
              <a:t>, it’s important to remind patients to take extra precautions to prevent DVTs, such as when they are going on a long flight or might have other long periods of immobility, particularly if they have other risk factors for blood clots. And, it’s another reason to remind these patients to have yearly eye exams with an ophthalmologist to catch any early signs of cataracts. Another impact of </a:t>
            </a:r>
            <a:r>
              <a:rPr lang="en-US" baseline="0" dirty="0" err="1"/>
              <a:t>Tamoxifen</a:t>
            </a:r>
            <a:r>
              <a:rPr lang="en-US" baseline="0" dirty="0"/>
              <a:t> therapy is increased risk for uterine cancer. Any unusual vaginal bleeding should be worked up. </a:t>
            </a:r>
          </a:p>
          <a:p>
            <a:pPr defTabSz="905896">
              <a:defRPr/>
            </a:pPr>
            <a:endParaRPr lang="en-US" baseline="0" dirty="0"/>
          </a:p>
          <a:p>
            <a:pPr defTabSz="905896">
              <a:defRPr/>
            </a:pPr>
            <a:r>
              <a:rPr lang="en-US" baseline="0" dirty="0"/>
              <a:t>With the Aromatase inhibitors or AIs such as </a:t>
            </a:r>
            <a:r>
              <a:rPr lang="en-US" baseline="0" dirty="0" err="1"/>
              <a:t>anastrozole</a:t>
            </a:r>
            <a:r>
              <a:rPr lang="en-US" baseline="0" dirty="0"/>
              <a:t>, there is increased risk for osteoporosis. The current guidelines, as of 2018, indicate that there should be a baseline </a:t>
            </a:r>
            <a:r>
              <a:rPr lang="en-US" baseline="0" dirty="0" err="1"/>
              <a:t>Dexa</a:t>
            </a:r>
            <a:r>
              <a:rPr lang="en-US" baseline="0" dirty="0"/>
              <a:t> scan at the start of AI therapy. Then it should be repeated every 2 years. AIs may be associated with joint pain. If a patient is experiencing joint pain, often oncologists will work with the patient to switch to a different AI in order to keep the patient on one of the AIs. </a:t>
            </a:r>
          </a:p>
          <a:p>
            <a:pPr defTabSz="905896">
              <a:defRPr/>
            </a:pPr>
            <a:endParaRPr lang="en-US" baseline="0" dirty="0"/>
          </a:p>
          <a:p>
            <a:pPr marL="0" marR="0" lvl="0" indent="0" algn="l" defTabSz="905896" rtl="0" eaLnBrk="0" fontAlgn="base" latinLnBrk="0" hangingPunct="0">
              <a:lnSpc>
                <a:spcPct val="100000"/>
              </a:lnSpc>
              <a:spcBef>
                <a:spcPct val="30000"/>
              </a:spcBef>
              <a:spcAft>
                <a:spcPct val="0"/>
              </a:spcAft>
              <a:buClrTx/>
              <a:buSzTx/>
              <a:buFontTx/>
              <a:buNone/>
              <a:tabLst/>
              <a:defRPr/>
            </a:pPr>
            <a:r>
              <a:rPr lang="en-US" dirty="0"/>
              <a:t>Other possible side effects of hormone therapy, for many patients, include high cholesterol, loss of bone density, hot flashes and loss of libido. Some patients report fatigue as well. Hot flashes are common for both men and women who have had breast cancer or prostate cancer and are on hormone therapy. Although</a:t>
            </a:r>
            <a:r>
              <a:rPr lang="en-US" baseline="0" dirty="0"/>
              <a:t> hot flashes may seem like a minor concern after having had cancer, if they are severe, they can potentially impact sleep, which of course impacts healing and quality of life, so intervention with medications or integrative therapies might be necessary.</a:t>
            </a:r>
          </a:p>
          <a:p>
            <a:pPr defTabSz="905896">
              <a:defRPr/>
            </a:pPr>
            <a:endParaRPr lang="en-US" baseline="0" dirty="0"/>
          </a:p>
          <a:p>
            <a:pPr defTabSz="905896">
              <a:defRPr/>
            </a:pPr>
            <a:r>
              <a:rPr lang="en-US" baseline="0" dirty="0"/>
              <a:t>It is important for primary care providers to be aware of these effects because as patients get years out from diagnosis they may be seeing their oncology provider less frequently. It’s important for primary care providers to be on the look out for these effects to be able to refer to other providers and address patients’ concerns. </a:t>
            </a:r>
            <a:endParaRPr lang="en-US" dirty="0"/>
          </a:p>
        </p:txBody>
      </p:sp>
      <p:sp>
        <p:nvSpPr>
          <p:cNvPr id="4" name="Slide Number Placeholder 3"/>
          <p:cNvSpPr>
            <a:spLocks noGrp="1"/>
          </p:cNvSpPr>
          <p:nvPr>
            <p:ph type="sldNum" sz="quarter" idx="10"/>
          </p:nvPr>
        </p:nvSpPr>
        <p:spPr/>
        <p:txBody>
          <a:bodyPr/>
          <a:lstStyle/>
          <a:p>
            <a:fld id="{E3F68133-703A-4EC2-BF9C-7A3DF1B44ECF}" type="slidenum">
              <a:rPr lang="en-US" altLang="en-US" smtClean="0"/>
              <a:pPr/>
              <a:t>10</a:t>
            </a:fld>
            <a:endParaRPr lang="en-US" altLang="en-US" dirty="0"/>
          </a:p>
        </p:txBody>
      </p:sp>
    </p:spTree>
    <p:extLst>
      <p:ext uri="{BB962C8B-B14F-4D97-AF65-F5344CB8AC3E}">
        <p14:creationId xmlns:p14="http://schemas.microsoft.com/office/powerpoint/2010/main" val="378524260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152400" y="152400"/>
            <a:ext cx="8839200" cy="1143000"/>
          </a:xfrm>
          <a:prstGeom prst="rect">
            <a:avLst/>
          </a:prstGeom>
          <a:solidFill>
            <a:srgbClr val="365F9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defRPr/>
            </a:pPr>
            <a:r>
              <a:rPr lang="en-US" altLang="en-US" sz="2800" dirty="0">
                <a:solidFill>
                  <a:srgbClr val="FFEAD5"/>
                </a:solidFill>
              </a:rPr>
              <a:t>Cancer Survivorship E-Learning Series </a:t>
            </a:r>
          </a:p>
          <a:p>
            <a:pPr algn="r" eaLnBrk="1" hangingPunct="1">
              <a:defRPr/>
            </a:pPr>
            <a:r>
              <a:rPr lang="en-US" altLang="en-US" sz="2800" dirty="0">
                <a:solidFill>
                  <a:srgbClr val="FFEAD5"/>
                </a:solidFill>
              </a:rPr>
              <a:t>for Primary Care Providers</a:t>
            </a:r>
          </a:p>
        </p:txBody>
      </p:sp>
      <p:sp>
        <p:nvSpPr>
          <p:cNvPr id="5" name="Freeform 8"/>
          <p:cNvSpPr>
            <a:spLocks/>
          </p:cNvSpPr>
          <p:nvPr/>
        </p:nvSpPr>
        <p:spPr bwMode="auto">
          <a:xfrm>
            <a:off x="152400" y="152400"/>
            <a:ext cx="8839200" cy="381000"/>
          </a:xfrm>
          <a:custGeom>
            <a:avLst/>
            <a:gdLst>
              <a:gd name="T0" fmla="*/ 2147483646 w 2448"/>
              <a:gd name="T1" fmla="*/ 2147483646 h 248"/>
              <a:gd name="T2" fmla="*/ 0 w 2448"/>
              <a:gd name="T3" fmla="*/ 2147483646 h 248"/>
              <a:gd name="T4" fmla="*/ 0 60000 65536"/>
              <a:gd name="T5" fmla="*/ 0 60000 65536"/>
            </a:gdLst>
            <a:ahLst/>
            <a:cxnLst>
              <a:cxn ang="T4">
                <a:pos x="T0" y="T1"/>
              </a:cxn>
              <a:cxn ang="T5">
                <a:pos x="T2" y="T3"/>
              </a:cxn>
            </a:cxnLst>
            <a:rect l="0" t="0" r="r" b="b"/>
            <a:pathLst>
              <a:path w="2448" h="248">
                <a:moveTo>
                  <a:pt x="2448" y="56"/>
                </a:moveTo>
                <a:cubicBezTo>
                  <a:pt x="1822" y="1"/>
                  <a:pt x="929" y="0"/>
                  <a:pt x="0" y="248"/>
                </a:cubicBezTo>
              </a:path>
            </a:pathLst>
          </a:custGeom>
          <a:noFill/>
          <a:ln w="6350" cap="flat" cmpd="sng" algn="ctr">
            <a:solidFill>
              <a:srgbClr val="FFEAD5"/>
            </a:solidFill>
            <a:prstDash val="solid"/>
            <a:miter lim="800000"/>
            <a:headEnd/>
            <a:tailEnd/>
          </a:ln>
          <a:effectLst/>
          <a:extLst>
            <a:ext uri="{909E8E84-426E-40dd-AFC4-6F175D3DCCD1}">
              <a14:hiddenFill xmlns:a14="http://schemas.microsoft.com/office/drawing/2010/main" xmlns="">
                <a:solidFill>
                  <a:srgbClr val="FFEAD5"/>
                </a:solidFill>
              </a14:hiddenFill>
            </a:ext>
            <a:ext uri="{AF507438-7753-43e0-B8FC-AC1667EBCBE1}">
              <a14:hiddenEffects xmlns:a14="http://schemas.microsoft.com/office/drawing/2010/main" xmlns="">
                <a:effectLst>
                  <a:outerShdw dist="35921" dir="2700000" algn="ctr" rotWithShape="0">
                    <a:srgbClr val="8C8682"/>
                  </a:outerShdw>
                </a:effectLst>
              </a14:hiddenEffects>
            </a:ext>
          </a:extLst>
        </p:spPr>
        <p:txBody>
          <a:bodyPr/>
          <a:lstStyle/>
          <a:p>
            <a:endParaRPr lang="en-US" dirty="0"/>
          </a:p>
        </p:txBody>
      </p:sp>
      <p:pic>
        <p:nvPicPr>
          <p:cNvPr id="8" name="Picture 10"/>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315200" y="6172200"/>
            <a:ext cx="995363" cy="592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098" name="Rectangle 2"/>
          <p:cNvSpPr>
            <a:spLocks noGrp="1" noChangeArrowheads="1"/>
          </p:cNvSpPr>
          <p:nvPr>
            <p:ph type="ctrTitle"/>
          </p:nvPr>
        </p:nvSpPr>
        <p:spPr>
          <a:xfrm>
            <a:off x="685800" y="2130425"/>
            <a:ext cx="7772400" cy="1470025"/>
          </a:xfrm>
          <a:extLst>
            <a:ext uri="{909E8E84-426E-40dd-AFC4-6F175D3DCCD1}">
              <a14:hiddenFill xmlns:a14="http://schemas.microsoft.com/office/drawing/2010/main" xmlns="">
                <a:solidFill>
                  <a:schemeClr val="accent1"/>
                </a:solidFill>
              </a14:hiddenFill>
            </a:ext>
          </a:extLst>
        </p:spPr>
        <p:txBody>
          <a:bodyPr/>
          <a:lstStyle>
            <a:lvl1pPr>
              <a:defRPr sz="4000">
                <a:latin typeface="Trebuchet MS" pitchFamily="34" charset="0"/>
              </a:defRPr>
            </a:lvl1pPr>
          </a:lstStyle>
          <a:p>
            <a:pPr lvl="0"/>
            <a:r>
              <a:rPr lang="en-US" noProof="0" dirty="0"/>
              <a:t>Click to edit Master title style</a:t>
            </a:r>
          </a:p>
        </p:txBody>
      </p:sp>
      <p:sp>
        <p:nvSpPr>
          <p:cNvPr id="4099" name="Rectangle 3"/>
          <p:cNvSpPr>
            <a:spLocks noGrp="1" noChangeArrowheads="1"/>
          </p:cNvSpPr>
          <p:nvPr>
            <p:ph type="subTitle" idx="1"/>
          </p:nvPr>
        </p:nvSpPr>
        <p:spPr>
          <a:xfrm>
            <a:off x="1371600" y="3886200"/>
            <a:ext cx="6400800" cy="1752600"/>
          </a:xfrm>
        </p:spPr>
        <p:txBody>
          <a:bodyPr/>
          <a:lstStyle>
            <a:lvl1pPr marL="0" indent="0" algn="ctr">
              <a:buFontTx/>
              <a:buNone/>
              <a:defRPr sz="2400">
                <a:solidFill>
                  <a:srgbClr val="898989"/>
                </a:solidFill>
                <a:latin typeface="Times New Roman" pitchFamily="18" charset="0"/>
                <a:cs typeface="Times New Roman" pitchFamily="18" charset="0"/>
              </a:defRPr>
            </a:lvl1pPr>
          </a:lstStyle>
          <a:p>
            <a:pPr lvl="0"/>
            <a:r>
              <a:rPr lang="en-US" noProof="0" dirty="0"/>
              <a:t>Click to edit Master subtitle style</a:t>
            </a:r>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3352800" y="6230153"/>
            <a:ext cx="2362200" cy="402218"/>
          </a:xfrm>
          <a:prstGeom prst="rect">
            <a:avLst/>
          </a:prstGeom>
          <a:noFill/>
          <a:extLst>
            <a:ext uri="{909E8E84-426E-40dd-AFC4-6F175D3DCCD1}">
              <a14:hiddenFill xmlns:a14="http://schemas.microsoft.com/office/drawing/2010/main" xmlns="">
                <a:solidFill>
                  <a:srgbClr val="FFFFFF"/>
                </a:solidFill>
              </a14:hiddenFill>
            </a:ext>
          </a:extLst>
        </p:spPr>
      </p:pic>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09486" y="6140824"/>
            <a:ext cx="858837" cy="654148"/>
          </a:xfrm>
          <a:prstGeom prst="rect">
            <a:avLst/>
          </a:prstGeom>
        </p:spPr>
      </p:pic>
    </p:spTree>
    <p:extLst>
      <p:ext uri="{BB962C8B-B14F-4D97-AF65-F5344CB8AC3E}">
        <p14:creationId xmlns:p14="http://schemas.microsoft.com/office/powerpoint/2010/main" val="2409116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endParaRPr lang="en-US" dirty="0"/>
          </a:p>
        </p:txBody>
      </p:sp>
      <p:sp>
        <p:nvSpPr>
          <p:cNvPr id="5" name="Rectangle 5"/>
          <p:cNvSpPr>
            <a:spLocks noGrp="1" noChangeArrowheads="1"/>
          </p:cNvSpPr>
          <p:nvPr>
            <p:ph type="sldNum" sz="quarter" idx="11"/>
          </p:nvPr>
        </p:nvSpPr>
        <p:spPr>
          <a:ln/>
        </p:spPr>
        <p:txBody>
          <a:bodyPr/>
          <a:lstStyle>
            <a:lvl1pPr>
              <a:defRPr/>
            </a:lvl1pPr>
          </a:lstStyle>
          <a:p>
            <a:fld id="{FF39C73A-86B5-4F52-84F6-DEF6745BB42C}" type="slidenum">
              <a:rPr lang="en-US" altLang="en-US"/>
              <a:pPr/>
              <a:t>‹#›</a:t>
            </a:fld>
            <a:endParaRPr lang="en-US" altLang="en-US" dirty="0"/>
          </a:p>
        </p:txBody>
      </p:sp>
    </p:spTree>
    <p:extLst>
      <p:ext uri="{BB962C8B-B14F-4D97-AF65-F5344CB8AC3E}">
        <p14:creationId xmlns:p14="http://schemas.microsoft.com/office/powerpoint/2010/main" val="757085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04800"/>
            <a:ext cx="20574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304800"/>
            <a:ext cx="60198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endParaRPr lang="en-US" dirty="0"/>
          </a:p>
        </p:txBody>
      </p:sp>
      <p:sp>
        <p:nvSpPr>
          <p:cNvPr id="5" name="Rectangle 5"/>
          <p:cNvSpPr>
            <a:spLocks noGrp="1" noChangeArrowheads="1"/>
          </p:cNvSpPr>
          <p:nvPr>
            <p:ph type="sldNum" sz="quarter" idx="11"/>
          </p:nvPr>
        </p:nvSpPr>
        <p:spPr>
          <a:ln/>
        </p:spPr>
        <p:txBody>
          <a:bodyPr/>
          <a:lstStyle>
            <a:lvl1pPr>
              <a:defRPr/>
            </a:lvl1pPr>
          </a:lstStyle>
          <a:p>
            <a:fld id="{F3D18EDF-AAAE-4DD1-A88A-DB106E43F086}" type="slidenum">
              <a:rPr lang="en-US" altLang="en-US"/>
              <a:pPr/>
              <a:t>‹#›</a:t>
            </a:fld>
            <a:endParaRPr lang="en-US" altLang="en-US" dirty="0"/>
          </a:p>
        </p:txBody>
      </p:sp>
    </p:spTree>
    <p:extLst>
      <p:ext uri="{BB962C8B-B14F-4D97-AF65-F5344CB8AC3E}">
        <p14:creationId xmlns:p14="http://schemas.microsoft.com/office/powerpoint/2010/main" val="26693619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2C00C-EF72-EDAB-4553-F9DF3EE1CC01}"/>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F8E00625-A50E-0559-DB3D-13F7F23159C0}"/>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573B25AF-2642-1910-CBFE-4C3ADF003F21}"/>
              </a:ext>
            </a:extLst>
          </p:cNvPr>
          <p:cNvSpPr>
            <a:spLocks noGrp="1"/>
          </p:cNvSpPr>
          <p:nvPr>
            <p:ph type="dt" sz="half" idx="10"/>
          </p:nvPr>
        </p:nvSpPr>
        <p:spPr/>
        <p:txBody>
          <a:bodyPr/>
          <a:lstStyle/>
          <a:p>
            <a:pPr defTabSz="685800" eaLnBrk="1" fontAlgn="auto" hangingPunct="1">
              <a:spcBef>
                <a:spcPts val="0"/>
              </a:spcBef>
              <a:spcAft>
                <a:spcPts val="0"/>
              </a:spcAft>
            </a:pPr>
            <a:fld id="{8E8277B4-E56C-4D1B-9A9F-2F16D528C1A3}" type="datetimeFigureOut">
              <a:rPr lang="en-US" smtClean="0">
                <a:solidFill>
                  <a:prstClr val="black">
                    <a:tint val="82000"/>
                  </a:prstClr>
                </a:solidFill>
                <a:latin typeface="Aptos" panose="02110004020202020204"/>
              </a:rPr>
              <a:pPr defTabSz="685800" eaLnBrk="1" fontAlgn="auto" hangingPunct="1">
                <a:spcBef>
                  <a:spcPts val="0"/>
                </a:spcBef>
                <a:spcAft>
                  <a:spcPts val="0"/>
                </a:spcAft>
              </a:pPr>
              <a:t>5/15/2025</a:t>
            </a:fld>
            <a:endParaRPr lang="en-US">
              <a:solidFill>
                <a:prstClr val="black">
                  <a:tint val="82000"/>
                </a:prstClr>
              </a:solidFill>
              <a:latin typeface="Aptos" panose="02110004020202020204"/>
            </a:endParaRPr>
          </a:p>
        </p:txBody>
      </p:sp>
      <p:sp>
        <p:nvSpPr>
          <p:cNvPr id="5" name="Footer Placeholder 4">
            <a:extLst>
              <a:ext uri="{FF2B5EF4-FFF2-40B4-BE49-F238E27FC236}">
                <a16:creationId xmlns:a16="http://schemas.microsoft.com/office/drawing/2014/main" id="{37EC6E93-7A0E-774F-CCAB-A21DF1903FC2}"/>
              </a:ext>
            </a:extLst>
          </p:cNvPr>
          <p:cNvSpPr>
            <a:spLocks noGrp="1"/>
          </p:cNvSpPr>
          <p:nvPr>
            <p:ph type="ftr" sz="quarter" idx="11"/>
          </p:nvPr>
        </p:nvSpPr>
        <p:spPr/>
        <p:txBody>
          <a:bodyPr/>
          <a:lstStyle/>
          <a:p>
            <a:pPr defTabSz="685800" eaLnBrk="1" fontAlgn="auto" hangingPunct="1">
              <a:spcBef>
                <a:spcPts val="0"/>
              </a:spcBef>
              <a:spcAft>
                <a:spcPts val="0"/>
              </a:spcAft>
            </a:pPr>
            <a:endParaRPr lang="en-US">
              <a:solidFill>
                <a:prstClr val="black">
                  <a:tint val="82000"/>
                </a:prstClr>
              </a:solidFill>
              <a:latin typeface="Aptos" panose="02110004020202020204"/>
            </a:endParaRPr>
          </a:p>
        </p:txBody>
      </p:sp>
      <p:sp>
        <p:nvSpPr>
          <p:cNvPr id="6" name="Slide Number Placeholder 5">
            <a:extLst>
              <a:ext uri="{FF2B5EF4-FFF2-40B4-BE49-F238E27FC236}">
                <a16:creationId xmlns:a16="http://schemas.microsoft.com/office/drawing/2014/main" id="{6EED517D-BC53-F251-9F7F-1AEAC9C1A8A1}"/>
              </a:ext>
            </a:extLst>
          </p:cNvPr>
          <p:cNvSpPr>
            <a:spLocks noGrp="1"/>
          </p:cNvSpPr>
          <p:nvPr>
            <p:ph type="sldNum" sz="quarter" idx="12"/>
          </p:nvPr>
        </p:nvSpPr>
        <p:spPr/>
        <p:txBody>
          <a:bodyPr/>
          <a:lstStyle/>
          <a:p>
            <a:pPr defTabSz="685800" eaLnBrk="1" fontAlgn="auto" hangingPunct="1">
              <a:spcBef>
                <a:spcPts val="0"/>
              </a:spcBef>
              <a:spcAft>
                <a:spcPts val="0"/>
              </a:spcAft>
            </a:pPr>
            <a:fld id="{53378E6D-65B6-41C2-8515-2F1633BF0193}" type="slidenum">
              <a:rPr lang="en-US" smtClean="0">
                <a:solidFill>
                  <a:prstClr val="black">
                    <a:tint val="82000"/>
                  </a:prstClr>
                </a:solidFill>
                <a:latin typeface="Aptos" panose="02110004020202020204"/>
              </a:rPr>
              <a:pPr defTabSz="685800" eaLnBrk="1" fontAlgn="auto" hangingPunct="1">
                <a:spcBef>
                  <a:spcPts val="0"/>
                </a:spcBef>
                <a:spcAft>
                  <a:spcPts val="0"/>
                </a:spcAft>
              </a:pPr>
              <a:t>‹#›</a:t>
            </a:fld>
            <a:endParaRPr lang="en-US">
              <a:solidFill>
                <a:prstClr val="black">
                  <a:tint val="82000"/>
                </a:prstClr>
              </a:solidFill>
              <a:latin typeface="Aptos" panose="02110004020202020204"/>
            </a:endParaRPr>
          </a:p>
        </p:txBody>
      </p:sp>
    </p:spTree>
    <p:extLst>
      <p:ext uri="{BB962C8B-B14F-4D97-AF65-F5344CB8AC3E}">
        <p14:creationId xmlns:p14="http://schemas.microsoft.com/office/powerpoint/2010/main" val="31083086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endParaRPr lang="en-US" dirty="0"/>
          </a:p>
        </p:txBody>
      </p:sp>
      <p:sp>
        <p:nvSpPr>
          <p:cNvPr id="5" name="Rectangle 5"/>
          <p:cNvSpPr>
            <a:spLocks noGrp="1" noChangeArrowheads="1"/>
          </p:cNvSpPr>
          <p:nvPr>
            <p:ph type="sldNum" sz="quarter" idx="11"/>
          </p:nvPr>
        </p:nvSpPr>
        <p:spPr>
          <a:ln/>
        </p:spPr>
        <p:txBody>
          <a:bodyPr/>
          <a:lstStyle>
            <a:lvl1pPr>
              <a:defRPr/>
            </a:lvl1pPr>
          </a:lstStyle>
          <a:p>
            <a:fld id="{24F7E29D-54F0-45B5-BA4A-7DF651C48AE4}" type="slidenum">
              <a:rPr lang="en-US" altLang="en-US"/>
              <a:pPr/>
              <a:t>‹#›</a:t>
            </a:fld>
            <a:endParaRPr lang="en-US" altLang="en-US" dirty="0"/>
          </a:p>
        </p:txBody>
      </p:sp>
    </p:spTree>
    <p:extLst>
      <p:ext uri="{BB962C8B-B14F-4D97-AF65-F5344CB8AC3E}">
        <p14:creationId xmlns:p14="http://schemas.microsoft.com/office/powerpoint/2010/main" val="2444903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0"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endParaRPr lang="en-US" dirty="0"/>
          </a:p>
        </p:txBody>
      </p:sp>
      <p:sp>
        <p:nvSpPr>
          <p:cNvPr id="5" name="Rectangle 5"/>
          <p:cNvSpPr>
            <a:spLocks noGrp="1" noChangeArrowheads="1"/>
          </p:cNvSpPr>
          <p:nvPr>
            <p:ph type="sldNum" sz="quarter" idx="11"/>
          </p:nvPr>
        </p:nvSpPr>
        <p:spPr>
          <a:ln/>
        </p:spPr>
        <p:txBody>
          <a:bodyPr/>
          <a:lstStyle>
            <a:lvl1pPr>
              <a:defRPr/>
            </a:lvl1pPr>
          </a:lstStyle>
          <a:p>
            <a:fld id="{002CE895-BCE4-40FC-ACDC-83F1CE05A28B}" type="slidenum">
              <a:rPr lang="en-US" altLang="en-US"/>
              <a:pPr/>
              <a:t>‹#›</a:t>
            </a:fld>
            <a:endParaRPr lang="en-US" altLang="en-US" dirty="0"/>
          </a:p>
        </p:txBody>
      </p:sp>
    </p:spTree>
    <p:extLst>
      <p:ext uri="{BB962C8B-B14F-4D97-AF65-F5344CB8AC3E}">
        <p14:creationId xmlns:p14="http://schemas.microsoft.com/office/powerpoint/2010/main" val="2260165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dirty="0"/>
          </a:p>
        </p:txBody>
      </p:sp>
      <p:sp>
        <p:nvSpPr>
          <p:cNvPr id="6" name="Rectangle 5"/>
          <p:cNvSpPr>
            <a:spLocks noGrp="1" noChangeArrowheads="1"/>
          </p:cNvSpPr>
          <p:nvPr>
            <p:ph type="sldNum" sz="quarter" idx="11"/>
          </p:nvPr>
        </p:nvSpPr>
        <p:spPr>
          <a:ln/>
        </p:spPr>
        <p:txBody>
          <a:bodyPr/>
          <a:lstStyle>
            <a:lvl1pPr>
              <a:defRPr/>
            </a:lvl1pPr>
          </a:lstStyle>
          <a:p>
            <a:fld id="{C4483477-33DF-43B2-93EC-6F624102B926}" type="slidenum">
              <a:rPr lang="en-US" altLang="en-US"/>
              <a:pPr/>
              <a:t>‹#›</a:t>
            </a:fld>
            <a:endParaRPr lang="en-US" altLang="en-US" dirty="0"/>
          </a:p>
        </p:txBody>
      </p:sp>
    </p:spTree>
    <p:extLst>
      <p:ext uri="{BB962C8B-B14F-4D97-AF65-F5344CB8AC3E}">
        <p14:creationId xmlns:p14="http://schemas.microsoft.com/office/powerpoint/2010/main" val="2526863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ftr" sz="quarter" idx="10"/>
          </p:nvPr>
        </p:nvSpPr>
        <p:spPr>
          <a:ln/>
        </p:spPr>
        <p:txBody>
          <a:bodyPr/>
          <a:lstStyle>
            <a:lvl1pPr>
              <a:defRPr/>
            </a:lvl1pPr>
          </a:lstStyle>
          <a:p>
            <a:pPr>
              <a:defRPr/>
            </a:pPr>
            <a:endParaRPr lang="en-US" dirty="0"/>
          </a:p>
        </p:txBody>
      </p:sp>
      <p:sp>
        <p:nvSpPr>
          <p:cNvPr id="8" name="Rectangle 5"/>
          <p:cNvSpPr>
            <a:spLocks noGrp="1" noChangeArrowheads="1"/>
          </p:cNvSpPr>
          <p:nvPr>
            <p:ph type="sldNum" sz="quarter" idx="11"/>
          </p:nvPr>
        </p:nvSpPr>
        <p:spPr>
          <a:ln/>
        </p:spPr>
        <p:txBody>
          <a:bodyPr/>
          <a:lstStyle>
            <a:lvl1pPr>
              <a:defRPr/>
            </a:lvl1pPr>
          </a:lstStyle>
          <a:p>
            <a:fld id="{94BEFD76-7FE5-4777-A41B-1E39F0CB67E7}" type="slidenum">
              <a:rPr lang="en-US" altLang="en-US"/>
              <a:pPr/>
              <a:t>‹#›</a:t>
            </a:fld>
            <a:endParaRPr lang="en-US" altLang="en-US" dirty="0"/>
          </a:p>
        </p:txBody>
      </p:sp>
    </p:spTree>
    <p:extLst>
      <p:ext uri="{BB962C8B-B14F-4D97-AF65-F5344CB8AC3E}">
        <p14:creationId xmlns:p14="http://schemas.microsoft.com/office/powerpoint/2010/main" val="822080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Rectangle 4"/>
          <p:cNvSpPr>
            <a:spLocks noGrp="1" noChangeArrowheads="1"/>
          </p:cNvSpPr>
          <p:nvPr>
            <p:ph type="ftr" sz="quarter" idx="10"/>
          </p:nvPr>
        </p:nvSpPr>
        <p:spPr>
          <a:ln/>
        </p:spPr>
        <p:txBody>
          <a:bodyPr/>
          <a:lstStyle>
            <a:lvl1pPr>
              <a:defRPr/>
            </a:lvl1pPr>
          </a:lstStyle>
          <a:p>
            <a:pPr>
              <a:defRPr/>
            </a:pPr>
            <a:endParaRPr lang="en-US" dirty="0"/>
          </a:p>
        </p:txBody>
      </p:sp>
      <p:sp>
        <p:nvSpPr>
          <p:cNvPr id="4" name="Rectangle 5"/>
          <p:cNvSpPr>
            <a:spLocks noGrp="1" noChangeArrowheads="1"/>
          </p:cNvSpPr>
          <p:nvPr>
            <p:ph type="sldNum" sz="quarter" idx="11"/>
          </p:nvPr>
        </p:nvSpPr>
        <p:spPr>
          <a:ln/>
        </p:spPr>
        <p:txBody>
          <a:bodyPr/>
          <a:lstStyle>
            <a:lvl1pPr>
              <a:defRPr/>
            </a:lvl1pPr>
          </a:lstStyle>
          <a:p>
            <a:fld id="{00C4270B-0C35-4017-BC63-8541A5305614}" type="slidenum">
              <a:rPr lang="en-US" altLang="en-US"/>
              <a:pPr/>
              <a:t>‹#›</a:t>
            </a:fld>
            <a:endParaRPr lang="en-US" altLang="en-US" dirty="0"/>
          </a:p>
        </p:txBody>
      </p:sp>
    </p:spTree>
    <p:extLst>
      <p:ext uri="{BB962C8B-B14F-4D97-AF65-F5344CB8AC3E}">
        <p14:creationId xmlns:p14="http://schemas.microsoft.com/office/powerpoint/2010/main" val="577242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endParaRPr lang="en-US" dirty="0"/>
          </a:p>
        </p:txBody>
      </p:sp>
      <p:sp>
        <p:nvSpPr>
          <p:cNvPr id="3" name="Rectangle 5"/>
          <p:cNvSpPr>
            <a:spLocks noGrp="1" noChangeArrowheads="1"/>
          </p:cNvSpPr>
          <p:nvPr>
            <p:ph type="sldNum" sz="quarter" idx="11"/>
          </p:nvPr>
        </p:nvSpPr>
        <p:spPr>
          <a:ln/>
        </p:spPr>
        <p:txBody>
          <a:bodyPr/>
          <a:lstStyle>
            <a:lvl1pPr>
              <a:defRPr/>
            </a:lvl1pPr>
          </a:lstStyle>
          <a:p>
            <a:fld id="{EA57E6FA-C758-4044-8240-B2A75D704C4B}" type="slidenum">
              <a:rPr lang="en-US" altLang="en-US"/>
              <a:pPr/>
              <a:t>‹#›</a:t>
            </a:fld>
            <a:endParaRPr lang="en-US" altLang="en-US" dirty="0"/>
          </a:p>
        </p:txBody>
      </p:sp>
    </p:spTree>
    <p:extLst>
      <p:ext uri="{BB962C8B-B14F-4D97-AF65-F5344CB8AC3E}">
        <p14:creationId xmlns:p14="http://schemas.microsoft.com/office/powerpoint/2010/main" val="678055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dirty="0"/>
          </a:p>
        </p:txBody>
      </p:sp>
      <p:sp>
        <p:nvSpPr>
          <p:cNvPr id="6" name="Rectangle 5"/>
          <p:cNvSpPr>
            <a:spLocks noGrp="1" noChangeArrowheads="1"/>
          </p:cNvSpPr>
          <p:nvPr>
            <p:ph type="sldNum" sz="quarter" idx="11"/>
          </p:nvPr>
        </p:nvSpPr>
        <p:spPr>
          <a:ln/>
        </p:spPr>
        <p:txBody>
          <a:bodyPr/>
          <a:lstStyle>
            <a:lvl1pPr>
              <a:defRPr/>
            </a:lvl1pPr>
          </a:lstStyle>
          <a:p>
            <a:fld id="{B56DBE9F-5D5F-4416-B46A-C440E3833489}" type="slidenum">
              <a:rPr lang="en-US" altLang="en-US"/>
              <a:pPr/>
              <a:t>‹#›</a:t>
            </a:fld>
            <a:endParaRPr lang="en-US" altLang="en-US" dirty="0"/>
          </a:p>
        </p:txBody>
      </p:sp>
    </p:spTree>
    <p:extLst>
      <p:ext uri="{BB962C8B-B14F-4D97-AF65-F5344CB8AC3E}">
        <p14:creationId xmlns:p14="http://schemas.microsoft.com/office/powerpoint/2010/main" val="2966519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dirty="0"/>
          </a:p>
        </p:txBody>
      </p:sp>
      <p:sp>
        <p:nvSpPr>
          <p:cNvPr id="6" name="Rectangle 5"/>
          <p:cNvSpPr>
            <a:spLocks noGrp="1" noChangeArrowheads="1"/>
          </p:cNvSpPr>
          <p:nvPr>
            <p:ph type="sldNum" sz="quarter" idx="11"/>
          </p:nvPr>
        </p:nvSpPr>
        <p:spPr>
          <a:ln/>
        </p:spPr>
        <p:txBody>
          <a:bodyPr/>
          <a:lstStyle>
            <a:lvl1pPr>
              <a:defRPr/>
            </a:lvl1pPr>
          </a:lstStyle>
          <a:p>
            <a:fld id="{FFFDD953-59DD-4258-99E4-B30FC60A1F32}" type="slidenum">
              <a:rPr lang="en-US" altLang="en-US"/>
              <a:pPr/>
              <a:t>‹#›</a:t>
            </a:fld>
            <a:endParaRPr lang="en-US" altLang="en-US" dirty="0"/>
          </a:p>
        </p:txBody>
      </p:sp>
    </p:spTree>
    <p:extLst>
      <p:ext uri="{BB962C8B-B14F-4D97-AF65-F5344CB8AC3E}">
        <p14:creationId xmlns:p14="http://schemas.microsoft.com/office/powerpoint/2010/main" val="1344611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04800"/>
            <a:ext cx="8229600" cy="1143000"/>
          </a:xfrm>
          <a:prstGeom prst="rect">
            <a:avLst/>
          </a:prstGeom>
          <a:noFill/>
          <a:ln>
            <a:noFill/>
          </a:ln>
          <a:effectLst/>
          <a:extLst>
            <a:ext uri="{909E8E84-426E-40dd-AFC4-6F175D3DCCD1}">
              <a14:hiddenFill xmlns:a14="http://schemas.microsoft.com/office/drawing/2010/main" xmlns="">
                <a:solidFill>
                  <a:srgbClr val="0C52B8"/>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076" name="Rectangle 4"/>
          <p:cNvSpPr>
            <a:spLocks noGrp="1" noChangeArrowheads="1"/>
          </p:cNvSpPr>
          <p:nvPr>
            <p:ph type="ftr" sz="quarter" idx="3"/>
          </p:nvPr>
        </p:nvSpPr>
        <p:spPr bwMode="auto">
          <a:xfrm>
            <a:off x="457200" y="6248400"/>
            <a:ext cx="2895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dirty="0"/>
          </a:p>
        </p:txBody>
      </p:sp>
      <p:sp>
        <p:nvSpPr>
          <p:cNvPr id="3077" name="Rectangle 5"/>
          <p:cNvSpPr>
            <a:spLocks noGrp="1" noChangeArrowheads="1"/>
          </p:cNvSpPr>
          <p:nvPr>
            <p:ph type="sldNum" sz="quarter" idx="4"/>
          </p:nvPr>
        </p:nvSpPr>
        <p:spPr bwMode="auto">
          <a:xfrm>
            <a:off x="8458200" y="6381750"/>
            <a:ext cx="685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b="1"/>
            </a:lvl1pPr>
          </a:lstStyle>
          <a:p>
            <a:fld id="{6C909AE3-BA7B-4FBA-9CE3-70EC110D0E44}" type="slidenum">
              <a:rPr lang="en-US" altLang="en-US"/>
              <a:pPr/>
              <a:t>‹#›</a:t>
            </a:fld>
            <a:endParaRPr lang="en-US" altLang="en-US" dirty="0"/>
          </a:p>
        </p:txBody>
      </p:sp>
      <p:sp>
        <p:nvSpPr>
          <p:cNvPr id="1030" name="Rectangle 6"/>
          <p:cNvSpPr>
            <a:spLocks noChangeArrowheads="1"/>
          </p:cNvSpPr>
          <p:nvPr/>
        </p:nvSpPr>
        <p:spPr bwMode="auto">
          <a:xfrm>
            <a:off x="5791200" y="6248400"/>
            <a:ext cx="2895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en-US" altLang="en-US" sz="1400" dirty="0"/>
          </a:p>
        </p:txBody>
      </p:sp>
      <p:pic>
        <p:nvPicPr>
          <p:cNvPr id="1033" name="Picture 10"/>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7315200" y="6172200"/>
            <a:ext cx="995363" cy="592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34" name="Rectangle 10"/>
          <p:cNvSpPr>
            <a:spLocks noChangeArrowheads="1"/>
          </p:cNvSpPr>
          <p:nvPr/>
        </p:nvSpPr>
        <p:spPr bwMode="auto">
          <a:xfrm>
            <a:off x="0" y="0"/>
            <a:ext cx="9144000" cy="304800"/>
          </a:xfrm>
          <a:prstGeom prst="rect">
            <a:avLst/>
          </a:prstGeom>
          <a:solidFill>
            <a:srgbClr val="365F9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035" name="Freeform 11"/>
          <p:cNvSpPr>
            <a:spLocks/>
          </p:cNvSpPr>
          <p:nvPr/>
        </p:nvSpPr>
        <p:spPr bwMode="auto">
          <a:xfrm>
            <a:off x="0" y="76200"/>
            <a:ext cx="9144000" cy="228600"/>
          </a:xfrm>
          <a:custGeom>
            <a:avLst/>
            <a:gdLst>
              <a:gd name="T0" fmla="*/ 2147483646 w 2448"/>
              <a:gd name="T1" fmla="*/ 2147483646 h 248"/>
              <a:gd name="T2" fmla="*/ 0 w 2448"/>
              <a:gd name="T3" fmla="*/ 2147483646 h 248"/>
              <a:gd name="T4" fmla="*/ 0 60000 65536"/>
              <a:gd name="T5" fmla="*/ 0 60000 65536"/>
            </a:gdLst>
            <a:ahLst/>
            <a:cxnLst>
              <a:cxn ang="T4">
                <a:pos x="T0" y="T1"/>
              </a:cxn>
              <a:cxn ang="T5">
                <a:pos x="T2" y="T3"/>
              </a:cxn>
            </a:cxnLst>
            <a:rect l="0" t="0" r="r" b="b"/>
            <a:pathLst>
              <a:path w="2448" h="248">
                <a:moveTo>
                  <a:pt x="2448" y="56"/>
                </a:moveTo>
                <a:cubicBezTo>
                  <a:pt x="1822" y="1"/>
                  <a:pt x="929" y="0"/>
                  <a:pt x="0" y="248"/>
                </a:cubicBezTo>
              </a:path>
            </a:pathLst>
          </a:custGeom>
          <a:noFill/>
          <a:ln w="6350" cap="flat" cmpd="sng" algn="ctr">
            <a:solidFill>
              <a:srgbClr val="FFEAD5"/>
            </a:solidFill>
            <a:prstDash val="solid"/>
            <a:miter lim="800000"/>
            <a:headEnd/>
            <a:tailEnd/>
          </a:ln>
          <a:effectLst/>
          <a:extLst>
            <a:ext uri="{909E8E84-426E-40dd-AFC4-6F175D3DCCD1}">
              <a14:hiddenFill xmlns:a14="http://schemas.microsoft.com/office/drawing/2010/main" xmlns="">
                <a:solidFill>
                  <a:srgbClr val="FFFFFE"/>
                </a:solidFill>
              </a14:hiddenFill>
            </a:ext>
            <a:ext uri="{AF507438-7753-43e0-B8FC-AC1667EBCBE1}">
              <a14:hiddenEffects xmlns:a14="http://schemas.microsoft.com/office/drawing/2010/main" xmlns="">
                <a:effectLst>
                  <a:outerShdw dist="35921" dir="2700000" algn="ctr" rotWithShape="0">
                    <a:srgbClr val="8C8682"/>
                  </a:outerShdw>
                </a:effectLst>
              </a14:hiddenEffects>
            </a:ext>
          </a:extLst>
        </p:spPr>
        <p:txBody>
          <a:bodyPr/>
          <a:lstStyle/>
          <a:p>
            <a:endParaRPr lang="en-US" dirty="0"/>
          </a:p>
        </p:txBody>
      </p:sp>
      <p:pic>
        <p:nvPicPr>
          <p:cNvPr id="12" name="Picture 2"/>
          <p:cNvPicPr>
            <a:picLocks noChangeAspect="1" noChangeArrowheads="1"/>
          </p:cNvPicPr>
          <p:nvPr userDrawn="1"/>
        </p:nvPicPr>
        <p:blipFill>
          <a:blip r:embed="rId14" cstate="print">
            <a:extLst>
              <a:ext uri="{28A0092B-C50C-407E-A947-70E740481C1C}">
                <a14:useLocalDpi xmlns:a14="http://schemas.microsoft.com/office/drawing/2010/main" val="0"/>
              </a:ext>
            </a:extLst>
          </a:blip>
          <a:stretch>
            <a:fillRect/>
          </a:stretch>
        </p:blipFill>
        <p:spPr bwMode="auto">
          <a:xfrm>
            <a:off x="3352800" y="6245428"/>
            <a:ext cx="2362200" cy="402218"/>
          </a:xfrm>
          <a:prstGeom prst="rect">
            <a:avLst/>
          </a:prstGeom>
          <a:noFill/>
          <a:extLst>
            <a:ext uri="{909E8E84-426E-40dd-AFC4-6F175D3DCCD1}">
              <a14:hiddenFill xmlns:a14="http://schemas.microsoft.com/office/drawing/2010/main" xmlns="">
                <a:solidFill>
                  <a:srgbClr val="FFFFFF"/>
                </a:solidFill>
              </a14:hiddenFill>
            </a:ext>
          </a:extLst>
        </p:spPr>
      </p:pic>
      <p:pic>
        <p:nvPicPr>
          <p:cNvPr id="2" name="Picture 1"/>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809486" y="6140824"/>
            <a:ext cx="858837" cy="654148"/>
          </a:xfrm>
          <a:prstGeom prst="rect">
            <a:avLst/>
          </a:prstGeom>
        </p:spPr>
      </p:pic>
    </p:spTree>
  </p:cSld>
  <p:clrMap bg1="lt1" tx1="dk1" bg2="lt2" tx2="dk2" accent1="accent1" accent2="accent2" accent3="accent3" accent4="accent4" accent5="accent5" accent6="accent6" hlink="hlink" folHlink="folHlink"/>
  <p:sldLayoutIdLst>
    <p:sldLayoutId id="2147483778"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Lst>
  <p:txStyles>
    <p:titleStyle>
      <a:lvl1pPr algn="ctr" rtl="0" eaLnBrk="0" fontAlgn="base" hangingPunct="0">
        <a:spcBef>
          <a:spcPct val="0"/>
        </a:spcBef>
        <a:spcAft>
          <a:spcPct val="0"/>
        </a:spcAft>
        <a:defRPr sz="3600">
          <a:solidFill>
            <a:srgbClr val="365F91"/>
          </a:solidFill>
          <a:latin typeface="Trebuchet MS" pitchFamily="34" charset="0"/>
          <a:ea typeface="+mj-ea"/>
          <a:cs typeface="+mj-cs"/>
        </a:defRPr>
      </a:lvl1pPr>
      <a:lvl2pPr algn="ctr" rtl="0" eaLnBrk="0" fontAlgn="base" hangingPunct="0">
        <a:spcBef>
          <a:spcPct val="0"/>
        </a:spcBef>
        <a:spcAft>
          <a:spcPct val="0"/>
        </a:spcAft>
        <a:defRPr sz="3600">
          <a:solidFill>
            <a:srgbClr val="365F91"/>
          </a:solidFill>
          <a:latin typeface="Trebuchet MS" pitchFamily="34" charset="0"/>
        </a:defRPr>
      </a:lvl2pPr>
      <a:lvl3pPr algn="ctr" rtl="0" eaLnBrk="0" fontAlgn="base" hangingPunct="0">
        <a:spcBef>
          <a:spcPct val="0"/>
        </a:spcBef>
        <a:spcAft>
          <a:spcPct val="0"/>
        </a:spcAft>
        <a:defRPr sz="3600">
          <a:solidFill>
            <a:srgbClr val="365F91"/>
          </a:solidFill>
          <a:latin typeface="Trebuchet MS" pitchFamily="34" charset="0"/>
        </a:defRPr>
      </a:lvl3pPr>
      <a:lvl4pPr algn="ctr" rtl="0" eaLnBrk="0" fontAlgn="base" hangingPunct="0">
        <a:spcBef>
          <a:spcPct val="0"/>
        </a:spcBef>
        <a:spcAft>
          <a:spcPct val="0"/>
        </a:spcAft>
        <a:defRPr sz="3600">
          <a:solidFill>
            <a:srgbClr val="365F91"/>
          </a:solidFill>
          <a:latin typeface="Trebuchet MS" pitchFamily="34" charset="0"/>
        </a:defRPr>
      </a:lvl4pPr>
      <a:lvl5pPr algn="ctr" rtl="0" eaLnBrk="0" fontAlgn="base" hangingPunct="0">
        <a:spcBef>
          <a:spcPct val="0"/>
        </a:spcBef>
        <a:spcAft>
          <a:spcPct val="0"/>
        </a:spcAft>
        <a:defRPr sz="3600">
          <a:solidFill>
            <a:srgbClr val="365F91"/>
          </a:solidFill>
          <a:latin typeface="Trebuchet MS" pitchFamily="34" charset="0"/>
        </a:defRPr>
      </a:lvl5pPr>
      <a:lvl6pPr marL="457200" algn="ctr" rtl="0" fontAlgn="base">
        <a:spcBef>
          <a:spcPct val="0"/>
        </a:spcBef>
        <a:spcAft>
          <a:spcPct val="0"/>
        </a:spcAft>
        <a:defRPr sz="4400">
          <a:solidFill>
            <a:srgbClr val="365F91"/>
          </a:solidFill>
          <a:latin typeface="Arial" charset="0"/>
        </a:defRPr>
      </a:lvl6pPr>
      <a:lvl7pPr marL="914400" algn="ctr" rtl="0" fontAlgn="base">
        <a:spcBef>
          <a:spcPct val="0"/>
        </a:spcBef>
        <a:spcAft>
          <a:spcPct val="0"/>
        </a:spcAft>
        <a:defRPr sz="4400">
          <a:solidFill>
            <a:srgbClr val="365F91"/>
          </a:solidFill>
          <a:latin typeface="Arial" charset="0"/>
        </a:defRPr>
      </a:lvl7pPr>
      <a:lvl8pPr marL="1371600" algn="ctr" rtl="0" fontAlgn="base">
        <a:spcBef>
          <a:spcPct val="0"/>
        </a:spcBef>
        <a:spcAft>
          <a:spcPct val="0"/>
        </a:spcAft>
        <a:defRPr sz="4400">
          <a:solidFill>
            <a:srgbClr val="365F91"/>
          </a:solidFill>
          <a:latin typeface="Arial" charset="0"/>
        </a:defRPr>
      </a:lvl8pPr>
      <a:lvl9pPr marL="1828800" algn="ctr" rtl="0" fontAlgn="base">
        <a:spcBef>
          <a:spcPct val="0"/>
        </a:spcBef>
        <a:spcAft>
          <a:spcPct val="0"/>
        </a:spcAft>
        <a:defRPr sz="4400">
          <a:solidFill>
            <a:srgbClr val="365F91"/>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9696EA9-500D-5C0E-1121-5B55B262AC64}"/>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F44DA46-9976-2C08-A507-00BC27B1BF70}"/>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1684D7-775B-8CB7-48BC-B109A2B43AC2}"/>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82000"/>
                  </a:schemeClr>
                </a:solidFill>
              </a:defRPr>
            </a:lvl1pPr>
          </a:lstStyle>
          <a:p>
            <a:fld id="{8E8277B4-E56C-4D1B-9A9F-2F16D528C1A3}" type="datetimeFigureOut">
              <a:rPr lang="en-US" smtClean="0"/>
              <a:t>5/15/2025</a:t>
            </a:fld>
            <a:endParaRPr lang="en-US"/>
          </a:p>
        </p:txBody>
      </p:sp>
      <p:sp>
        <p:nvSpPr>
          <p:cNvPr id="5" name="Footer Placeholder 4">
            <a:extLst>
              <a:ext uri="{FF2B5EF4-FFF2-40B4-BE49-F238E27FC236}">
                <a16:creationId xmlns:a16="http://schemas.microsoft.com/office/drawing/2014/main" id="{3A9B3947-C055-5DDA-25F7-0D03D2D9B3E2}"/>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66CBECFF-7A16-915B-9039-687B8C814625}"/>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82000"/>
                  </a:schemeClr>
                </a:solidFill>
              </a:defRPr>
            </a:lvl1pPr>
          </a:lstStyle>
          <a:p>
            <a:fld id="{53378E6D-65B6-41C2-8515-2F1633BF0193}" type="slidenum">
              <a:rPr lang="en-US" smtClean="0"/>
              <a:t>‹#›</a:t>
            </a:fld>
            <a:endParaRPr lang="en-US"/>
          </a:p>
        </p:txBody>
      </p:sp>
    </p:spTree>
    <p:extLst>
      <p:ext uri="{BB962C8B-B14F-4D97-AF65-F5344CB8AC3E}">
        <p14:creationId xmlns:p14="http://schemas.microsoft.com/office/powerpoint/2010/main" val="4078784105"/>
      </p:ext>
    </p:extLst>
  </p:cSld>
  <p:clrMap bg1="lt1" tx1="dk1" bg2="lt2" tx2="dk2" accent1="accent1" accent2="accent2" accent3="accent3" accent4="accent4" accent5="accent5" accent6="accent6" hlink="hlink" folHlink="folHlink"/>
  <p:sldLayoutIdLst>
    <p:sldLayoutId id="2147483780" r:id="rId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me.smhs.gwu.edu/gw-cancer-center-/content/cancer-survivorship-series" TargetMode="External"/><Relationship Id="rId2" Type="http://schemas.openxmlformats.org/officeDocument/2006/relationships/image" Target="../media/image4.png"/><Relationship Id="rId1" Type="http://schemas.openxmlformats.org/officeDocument/2006/relationships/slideLayout" Target="../slideLayouts/slideLayout12.xml"/><Relationship Id="rId4" Type="http://schemas.openxmlformats.org/officeDocument/2006/relationships/hyperlink" Target="mailto:cancercontrol@gwu.edu"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clinicalkey.com/#!/content/playContent/1-s2.0-S002571251730086X?returnurl=https:%2F%2Flinkinghub.elsevier.com%2Fretrieve%2Fpii%2FS002571251730086X%3Fshowall%3Dtrue&amp;referrer=https:%2F%2Fwww.ncbi.nlm.nih.gov%2F"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9504C9-2E54-D9E3-A553-AB318193D2AB}"/>
            </a:ext>
          </a:extLst>
        </p:cNvPr>
        <p:cNvGrpSpPr/>
        <p:nvPr/>
      </p:nvGrpSpPr>
      <p:grpSpPr>
        <a:xfrm>
          <a:off x="0" y="0"/>
          <a:ext cx="0" cy="0"/>
          <a:chOff x="0" y="0"/>
          <a:chExt cx="0" cy="0"/>
        </a:xfrm>
      </p:grpSpPr>
      <p:pic>
        <p:nvPicPr>
          <p:cNvPr id="6" name="Picture 5" descr="A black background with white text&#10;&#10;Description automatically generated">
            <a:extLst>
              <a:ext uri="{FF2B5EF4-FFF2-40B4-BE49-F238E27FC236}">
                <a16:creationId xmlns:a16="http://schemas.microsoft.com/office/drawing/2014/main" id="{A66EAD1C-23A4-E5E1-25AA-96552A90C8F2}"/>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5186"/>
          <a:stretch/>
        </p:blipFill>
        <p:spPr bwMode="auto">
          <a:xfrm>
            <a:off x="358097" y="1132219"/>
            <a:ext cx="2066449" cy="752951"/>
          </a:xfrm>
          <a:prstGeom prst="rect">
            <a:avLst/>
          </a:prstGeom>
          <a:ln>
            <a:noFill/>
          </a:ln>
          <a:extLst>
            <a:ext uri="{53640926-AAD7-44D8-BBD7-CCE9431645EC}">
              <a14:shadowObscured xmlns:a14="http://schemas.microsoft.com/office/drawing/2010/main"/>
            </a:ext>
          </a:extLst>
        </p:spPr>
      </p:pic>
      <p:sp>
        <p:nvSpPr>
          <p:cNvPr id="7" name="TextBox 6">
            <a:extLst>
              <a:ext uri="{FF2B5EF4-FFF2-40B4-BE49-F238E27FC236}">
                <a16:creationId xmlns:a16="http://schemas.microsoft.com/office/drawing/2014/main" id="{04292F39-E55C-1444-7AF4-5C043BE2E9E9}"/>
              </a:ext>
            </a:extLst>
          </p:cNvPr>
          <p:cNvSpPr txBox="1"/>
          <p:nvPr/>
        </p:nvSpPr>
        <p:spPr>
          <a:xfrm>
            <a:off x="358097" y="2016785"/>
            <a:ext cx="7848308" cy="3658694"/>
          </a:xfrm>
          <a:prstGeom prst="rect">
            <a:avLst/>
          </a:prstGeom>
          <a:noFill/>
        </p:spPr>
        <p:txBody>
          <a:bodyPr wrap="square" rtlCol="0">
            <a:spAutoFit/>
          </a:bodyPr>
          <a:lstStyle/>
          <a:p>
            <a:pPr defTabSz="685800" eaLnBrk="1" fontAlgn="auto" hangingPunct="1">
              <a:lnSpc>
                <a:spcPct val="107000"/>
              </a:lnSpc>
              <a:spcBef>
                <a:spcPts val="0"/>
              </a:spcBef>
              <a:spcAft>
                <a:spcPts val="600"/>
              </a:spcAft>
            </a:pPr>
            <a:r>
              <a:rPr lang="en-US" sz="900" kern="100" dirty="0">
                <a:solidFill>
                  <a:prstClr val="black"/>
                </a:solidFill>
                <a:latin typeface="Aptos" panose="020B0004020202020204" pitchFamily="34" charset="0"/>
                <a:ea typeface="Aptos" panose="020B0004020202020204" pitchFamily="34" charset="0"/>
                <a:cs typeface="Times New Roman" panose="02020603050405020304" pitchFamily="18" charset="0"/>
              </a:rPr>
              <a:t> </a:t>
            </a:r>
            <a:r>
              <a:rPr lang="en-US" sz="1350" kern="100" dirty="0">
                <a:solidFill>
                  <a:prstClr val="black"/>
                </a:solidFill>
                <a:latin typeface="Aptos" panose="020B0004020202020204" pitchFamily="34" charset="0"/>
                <a:ea typeface="Aptos" panose="020B0004020202020204" pitchFamily="34" charset="0"/>
                <a:cs typeface="Times New Roman" panose="02020603050405020304" pitchFamily="18" charset="0"/>
              </a:rPr>
              <a:t>This content may be used or adapted for noncommercial, educational purposes only. Please use the following citation:</a:t>
            </a:r>
          </a:p>
          <a:p>
            <a:pPr defTabSz="685800" eaLnBrk="1" fontAlgn="auto" hangingPunct="1">
              <a:lnSpc>
                <a:spcPct val="107000"/>
              </a:lnSpc>
              <a:spcBef>
                <a:spcPts val="0"/>
              </a:spcBef>
              <a:spcAft>
                <a:spcPts val="600"/>
              </a:spcAft>
            </a:pPr>
            <a:r>
              <a:rPr lang="en-US" sz="1350" kern="100" dirty="0">
                <a:solidFill>
                  <a:prstClr val="black"/>
                </a:solidFill>
                <a:latin typeface="Aptos" panose="020B0004020202020204" pitchFamily="34" charset="0"/>
                <a:ea typeface="Aptos" panose="020B0004020202020204" pitchFamily="34" charset="0"/>
                <a:cs typeface="Times New Roman" panose="02020603050405020304" pitchFamily="18" charset="0"/>
              </a:rPr>
              <a:t> </a:t>
            </a:r>
          </a:p>
          <a:p>
            <a:pPr defTabSz="685800" eaLnBrk="1" fontAlgn="auto" hangingPunct="1">
              <a:lnSpc>
                <a:spcPct val="107000"/>
              </a:lnSpc>
              <a:spcBef>
                <a:spcPts val="0"/>
              </a:spcBef>
              <a:spcAft>
                <a:spcPts val="600"/>
              </a:spcAft>
            </a:pPr>
            <a:r>
              <a:rPr lang="en-US" sz="1350" kern="100" dirty="0">
                <a:solidFill>
                  <a:prstClr val="black"/>
                </a:solidFill>
                <a:latin typeface="Aptos" panose="020B0004020202020204" pitchFamily="34" charset="0"/>
                <a:ea typeface="Aptos" panose="020B0004020202020204" pitchFamily="34" charset="0"/>
                <a:cs typeface="Times New Roman" panose="02020603050405020304" pitchFamily="18" charset="0"/>
              </a:rPr>
              <a:t>George Washington University Cancer Center TAP. </a:t>
            </a:r>
            <a:r>
              <a:rPr lang="en-US" sz="1350" kern="100">
                <a:solidFill>
                  <a:prstClr val="black"/>
                </a:solidFill>
                <a:latin typeface="Aptos" panose="020B0004020202020204" pitchFamily="34" charset="0"/>
                <a:ea typeface="Aptos" panose="020B0004020202020204" pitchFamily="34" charset="0"/>
                <a:cs typeface="Times New Roman" panose="02020603050405020304" pitchFamily="18" charset="0"/>
              </a:rPr>
              <a:t>(2020). </a:t>
            </a:r>
            <a:r>
              <a:rPr lang="en-US" sz="1350" i="1" kern="100" dirty="0">
                <a:solidFill>
                  <a:prstClr val="black"/>
                </a:solidFill>
                <a:latin typeface="Aptos" panose="020B0004020202020204" pitchFamily="34" charset="0"/>
                <a:ea typeface="Aptos" panose="020B0004020202020204" pitchFamily="34" charset="0"/>
                <a:cs typeface="Times New Roman" panose="02020603050405020304" pitchFamily="18" charset="0"/>
              </a:rPr>
              <a:t>Cancer Survivorship Series</a:t>
            </a:r>
            <a:r>
              <a:rPr lang="en-US" sz="1350" kern="100" dirty="0">
                <a:solidFill>
                  <a:prstClr val="black"/>
                </a:solidFill>
                <a:latin typeface="Aptos" panose="020B0004020202020204" pitchFamily="34" charset="0"/>
                <a:ea typeface="Aptos" panose="020B0004020202020204" pitchFamily="34" charset="0"/>
                <a:cs typeface="Times New Roman" panose="02020603050405020304" pitchFamily="18" charset="0"/>
              </a:rPr>
              <a:t> [PowerPoint Slides]. GWU Cancer Center TAP. </a:t>
            </a:r>
            <a:r>
              <a:rPr lang="en-US" sz="1350" kern="100" dirty="0">
                <a:solidFill>
                  <a:prstClr val="black"/>
                </a:solidFill>
                <a:latin typeface="Aptos" panose="020B0004020202020204" pitchFamily="34" charset="0"/>
                <a:ea typeface="Aptos" panose="020B0004020202020204" pitchFamily="34" charset="0"/>
                <a:cs typeface="Times New Roman" panose="02020603050405020304" pitchFamily="18" charset="0"/>
                <a:hlinkClick r:id="rId3"/>
              </a:rPr>
              <a:t>https://cme.smhs.gwu.edu/gw-cancer-center-/content/cancer-survivorship-series</a:t>
            </a:r>
            <a:r>
              <a:rPr lang="en-US" sz="1350" kern="100" dirty="0">
                <a:solidFill>
                  <a:prstClr val="black"/>
                </a:solidFill>
                <a:latin typeface="Aptos" panose="020B0004020202020204" pitchFamily="34" charset="0"/>
                <a:ea typeface="Aptos" panose="020B0004020202020204" pitchFamily="34" charset="0"/>
                <a:cs typeface="Times New Roman" panose="02020603050405020304" pitchFamily="18" charset="0"/>
              </a:rPr>
              <a:t> </a:t>
            </a:r>
          </a:p>
          <a:p>
            <a:pPr defTabSz="685800" eaLnBrk="1" fontAlgn="auto" hangingPunct="1">
              <a:lnSpc>
                <a:spcPct val="107000"/>
              </a:lnSpc>
              <a:spcBef>
                <a:spcPts val="0"/>
              </a:spcBef>
              <a:spcAft>
                <a:spcPts val="600"/>
              </a:spcAft>
            </a:pPr>
            <a:r>
              <a:rPr lang="en-US" sz="1350" kern="100" dirty="0">
                <a:solidFill>
                  <a:prstClr val="black"/>
                </a:solidFill>
                <a:latin typeface="Aptos" panose="020B0004020202020204" pitchFamily="34" charset="0"/>
                <a:ea typeface="Aptos" panose="020B0004020202020204" pitchFamily="34" charset="0"/>
                <a:cs typeface="Times New Roman" panose="02020603050405020304" pitchFamily="18" charset="0"/>
              </a:rPr>
              <a:t> </a:t>
            </a:r>
          </a:p>
          <a:p>
            <a:pPr defTabSz="685800" eaLnBrk="1" fontAlgn="auto" hangingPunct="1">
              <a:lnSpc>
                <a:spcPct val="107000"/>
              </a:lnSpc>
              <a:spcBef>
                <a:spcPts val="0"/>
              </a:spcBef>
              <a:spcAft>
                <a:spcPts val="600"/>
              </a:spcAft>
            </a:pPr>
            <a:r>
              <a:rPr lang="en-US" sz="1350" kern="100" dirty="0">
                <a:solidFill>
                  <a:prstClr val="black"/>
                </a:solidFill>
                <a:latin typeface="Aptos" panose="020B0004020202020204" pitchFamily="34" charset="0"/>
                <a:ea typeface="Aptos" panose="020B0004020202020204" pitchFamily="34" charset="0"/>
                <a:cs typeface="Times New Roman" panose="02020603050405020304" pitchFamily="18" charset="0"/>
              </a:rPr>
              <a:t>This content was adapted from the GW Cancer Center the Oncology Patient Navigation Training: The Fundamentals (PI: Pratt-Chapman) developed and maintained by CDC cooperative agreements #NU38DP004972, #5NU58DP006461 and #NU58DP007539. The content added, changed, or adapted by our organization do not necessarily represent the views of the GW Cancer Center or the CDC.</a:t>
            </a:r>
          </a:p>
          <a:p>
            <a:pPr defTabSz="685800" eaLnBrk="1" fontAlgn="auto" hangingPunct="1">
              <a:lnSpc>
                <a:spcPct val="107000"/>
              </a:lnSpc>
              <a:spcBef>
                <a:spcPts val="0"/>
              </a:spcBef>
              <a:spcAft>
                <a:spcPts val="600"/>
              </a:spcAft>
            </a:pPr>
            <a:r>
              <a:rPr lang="en-US" sz="1350" kern="100" dirty="0">
                <a:solidFill>
                  <a:prstClr val="black"/>
                </a:solidFill>
                <a:latin typeface="Aptos" panose="020B0004020202020204" pitchFamily="34" charset="0"/>
                <a:ea typeface="Aptos" panose="020B0004020202020204" pitchFamily="34" charset="0"/>
                <a:cs typeface="Times New Roman" panose="02020603050405020304" pitchFamily="18" charset="0"/>
              </a:rPr>
              <a:t> </a:t>
            </a:r>
          </a:p>
          <a:p>
            <a:pPr defTabSz="685800" eaLnBrk="1" fontAlgn="auto" hangingPunct="1">
              <a:lnSpc>
                <a:spcPct val="107000"/>
              </a:lnSpc>
              <a:spcBef>
                <a:spcPts val="0"/>
              </a:spcBef>
              <a:spcAft>
                <a:spcPts val="600"/>
              </a:spcAft>
            </a:pPr>
            <a:r>
              <a:rPr lang="en-US" sz="1350" kern="100" dirty="0">
                <a:solidFill>
                  <a:prstClr val="black"/>
                </a:solidFill>
                <a:latin typeface="Aptos" panose="020B0004020202020204" pitchFamily="34" charset="0"/>
                <a:ea typeface="Aptos" panose="020B0004020202020204" pitchFamily="34" charset="0"/>
                <a:cs typeface="Times New Roman" panose="02020603050405020304" pitchFamily="18" charset="0"/>
              </a:rPr>
              <a:t>If you have any questions about the following material or would like permission to use this material, please contact </a:t>
            </a:r>
            <a:r>
              <a:rPr lang="en-US" sz="1350" u="sng" kern="100" dirty="0">
                <a:solidFill>
                  <a:srgbClr val="467886"/>
                </a:solidFill>
                <a:latin typeface="Aptos" panose="020B0004020202020204" pitchFamily="34" charset="0"/>
                <a:ea typeface="Aptos" panose="020B0004020202020204" pitchFamily="34" charset="0"/>
                <a:cs typeface="Times New Roman" panose="02020603050405020304" pitchFamily="18" charset="0"/>
                <a:hlinkClick r:id="rId4"/>
              </a:rPr>
              <a:t>cancercontrol@gwu.edu</a:t>
            </a:r>
            <a:r>
              <a:rPr lang="en-US" sz="1350" kern="100" dirty="0">
                <a:solidFill>
                  <a:prstClr val="black"/>
                </a:solidFill>
                <a:latin typeface="Aptos" panose="020B0004020202020204" pitchFamily="34" charset="0"/>
                <a:ea typeface="Aptos" panose="020B0004020202020204" pitchFamily="34" charset="0"/>
                <a:cs typeface="Times New Roman" panose="02020603050405020304" pitchFamily="18" charset="0"/>
              </a:rPr>
              <a:t> </a:t>
            </a:r>
            <a:endParaRPr lang="en-US" sz="900" kern="100" dirty="0">
              <a:solidFill>
                <a:prstClr val="black"/>
              </a:solidFill>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2021839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Long-term and Late Effects </a:t>
            </a:r>
            <a:br>
              <a:rPr lang="en-US" dirty="0"/>
            </a:br>
            <a:r>
              <a:rPr lang="en-US" dirty="0"/>
              <a:t>of Hormone Therapy</a:t>
            </a:r>
          </a:p>
        </p:txBody>
      </p:sp>
      <p:sp>
        <p:nvSpPr>
          <p:cNvPr id="3" name="Content Placeholder 2"/>
          <p:cNvSpPr>
            <a:spLocks noGrp="1"/>
          </p:cNvSpPr>
          <p:nvPr>
            <p:ph idx="1"/>
          </p:nvPr>
        </p:nvSpPr>
        <p:spPr>
          <a:xfrm>
            <a:off x="457200" y="1600201"/>
            <a:ext cx="8229600" cy="3581400"/>
          </a:xfrm>
        </p:spPr>
        <p:txBody>
          <a:bodyPr/>
          <a:lstStyle/>
          <a:p>
            <a:r>
              <a:rPr lang="en-US" sz="2800" dirty="0"/>
              <a:t>Hyperlipidemia</a:t>
            </a:r>
          </a:p>
          <a:p>
            <a:r>
              <a:rPr lang="en-US" sz="2800" dirty="0"/>
              <a:t>Loss of bone density</a:t>
            </a:r>
          </a:p>
          <a:p>
            <a:r>
              <a:rPr lang="en-US" sz="2800" dirty="0"/>
              <a:t>Hot flashes</a:t>
            </a:r>
          </a:p>
          <a:p>
            <a:r>
              <a:rPr lang="en-US" sz="2800" dirty="0"/>
              <a:t>Vaginal dryness</a:t>
            </a:r>
          </a:p>
          <a:p>
            <a:r>
              <a:rPr lang="en-US" sz="2800" dirty="0"/>
              <a:t>Joint pain</a:t>
            </a:r>
          </a:p>
          <a:p>
            <a:pPr marL="0" indent="0">
              <a:buNone/>
            </a:pPr>
            <a:endParaRPr lang="en-US" sz="1600" i="1" dirty="0"/>
          </a:p>
          <a:p>
            <a:pPr marL="0" indent="0">
              <a:buNone/>
            </a:pPr>
            <a:endParaRPr lang="en-US" sz="1600" i="1" dirty="0"/>
          </a:p>
          <a:p>
            <a:pPr marL="0" indent="0">
              <a:buNone/>
            </a:pPr>
            <a:r>
              <a:rPr lang="en-US" sz="1800" i="1" dirty="0"/>
              <a:t>Note: A partial list of late and long term effects is presented. </a:t>
            </a:r>
          </a:p>
        </p:txBody>
      </p:sp>
      <p:sp>
        <p:nvSpPr>
          <p:cNvPr id="5" name="TextBox 4"/>
          <p:cNvSpPr txBox="1"/>
          <p:nvPr/>
        </p:nvSpPr>
        <p:spPr>
          <a:xfrm>
            <a:off x="457200" y="5715002"/>
            <a:ext cx="8534400" cy="276999"/>
          </a:xfrm>
          <a:prstGeom prst="rect">
            <a:avLst/>
          </a:prstGeom>
          <a:noFill/>
        </p:spPr>
        <p:txBody>
          <a:bodyPr wrap="square" rtlCol="0">
            <a:spAutoFit/>
          </a:bodyPr>
          <a:lstStyle/>
          <a:p>
            <a:r>
              <a:rPr lang="en-US" sz="1200" i="1" dirty="0" err="1">
                <a:solidFill>
                  <a:schemeClr val="bg1">
                    <a:lumMod val="50000"/>
                  </a:schemeClr>
                </a:solidFill>
              </a:rPr>
              <a:t>Skolarus</a:t>
            </a:r>
            <a:r>
              <a:rPr lang="en-US" sz="1200" i="1" dirty="0">
                <a:solidFill>
                  <a:schemeClr val="bg1">
                    <a:lumMod val="50000"/>
                  </a:schemeClr>
                </a:solidFill>
              </a:rPr>
              <a:t> et al., 2014; </a:t>
            </a:r>
            <a:r>
              <a:rPr lang="en-US" sz="1200" i="1" dirty="0" err="1">
                <a:solidFill>
                  <a:schemeClr val="bg1">
                    <a:lumMod val="50000"/>
                  </a:schemeClr>
                </a:solidFill>
              </a:rPr>
              <a:t>Runowicz</a:t>
            </a:r>
            <a:r>
              <a:rPr lang="en-US" sz="1200" i="1" dirty="0">
                <a:solidFill>
                  <a:schemeClr val="bg1">
                    <a:lumMod val="50000"/>
                  </a:schemeClr>
                </a:solidFill>
              </a:rPr>
              <a:t> et al., 2015.</a:t>
            </a:r>
          </a:p>
        </p:txBody>
      </p:sp>
    </p:spTree>
    <p:extLst>
      <p:ext uri="{BB962C8B-B14F-4D97-AF65-F5344CB8AC3E}">
        <p14:creationId xmlns:p14="http://schemas.microsoft.com/office/powerpoint/2010/main" val="22819918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Non-Treatment Specific Long-term </a:t>
            </a:r>
            <a:br>
              <a:rPr lang="en-US" dirty="0"/>
            </a:br>
            <a:r>
              <a:rPr lang="en-US" dirty="0"/>
              <a:t>and Late Effects</a:t>
            </a:r>
          </a:p>
        </p:txBody>
      </p:sp>
      <p:sp>
        <p:nvSpPr>
          <p:cNvPr id="3" name="Content Placeholder 2"/>
          <p:cNvSpPr>
            <a:spLocks noGrp="1"/>
          </p:cNvSpPr>
          <p:nvPr>
            <p:ph idx="1"/>
          </p:nvPr>
        </p:nvSpPr>
        <p:spPr/>
        <p:txBody>
          <a:bodyPr/>
          <a:lstStyle/>
          <a:p>
            <a:r>
              <a:rPr lang="en-US" sz="2800" dirty="0"/>
              <a:t>Depression</a:t>
            </a:r>
          </a:p>
          <a:p>
            <a:r>
              <a:rPr lang="en-US" sz="2800" dirty="0"/>
              <a:t>Anxiety</a:t>
            </a:r>
          </a:p>
          <a:p>
            <a:r>
              <a:rPr lang="en-US" sz="2800" dirty="0"/>
              <a:t>Fear of recurrence</a:t>
            </a:r>
          </a:p>
          <a:p>
            <a:r>
              <a:rPr lang="en-US" sz="2800" dirty="0"/>
              <a:t>Distress: emotional, financial, spiritual</a:t>
            </a:r>
          </a:p>
          <a:p>
            <a:r>
              <a:rPr lang="en-US" sz="2800" dirty="0"/>
              <a:t>Fatigue</a:t>
            </a:r>
          </a:p>
          <a:p>
            <a:pPr marL="0" indent="0">
              <a:buNone/>
            </a:pPr>
            <a:endParaRPr lang="en-US" dirty="0"/>
          </a:p>
        </p:txBody>
      </p:sp>
      <p:sp>
        <p:nvSpPr>
          <p:cNvPr id="4" name="TextBox 3"/>
          <p:cNvSpPr txBox="1"/>
          <p:nvPr/>
        </p:nvSpPr>
        <p:spPr>
          <a:xfrm>
            <a:off x="457200" y="5715002"/>
            <a:ext cx="8534400" cy="276999"/>
          </a:xfrm>
          <a:prstGeom prst="rect">
            <a:avLst/>
          </a:prstGeom>
          <a:noFill/>
        </p:spPr>
        <p:txBody>
          <a:bodyPr wrap="square" rtlCol="0">
            <a:spAutoFit/>
          </a:bodyPr>
          <a:lstStyle/>
          <a:p>
            <a:r>
              <a:rPr lang="en-US" sz="1200" i="1" dirty="0" err="1">
                <a:solidFill>
                  <a:schemeClr val="bg1">
                    <a:lumMod val="50000"/>
                  </a:schemeClr>
                </a:solidFill>
              </a:rPr>
              <a:t>Skolarus</a:t>
            </a:r>
            <a:r>
              <a:rPr lang="en-US" sz="1200" i="1" dirty="0">
                <a:solidFill>
                  <a:schemeClr val="bg1">
                    <a:lumMod val="50000"/>
                  </a:schemeClr>
                </a:solidFill>
              </a:rPr>
              <a:t> et al., 2014; El-</a:t>
            </a:r>
            <a:r>
              <a:rPr lang="en-US" sz="1200" i="1" dirty="0" err="1">
                <a:solidFill>
                  <a:schemeClr val="bg1">
                    <a:lumMod val="50000"/>
                  </a:schemeClr>
                </a:solidFill>
              </a:rPr>
              <a:t>Shami</a:t>
            </a:r>
            <a:r>
              <a:rPr lang="en-US" sz="1200" i="1" dirty="0">
                <a:solidFill>
                  <a:schemeClr val="bg1">
                    <a:lumMod val="50000"/>
                  </a:schemeClr>
                </a:solidFill>
              </a:rPr>
              <a:t> et al., 2015; </a:t>
            </a:r>
            <a:r>
              <a:rPr lang="en-US" sz="1200" i="1" dirty="0" err="1">
                <a:solidFill>
                  <a:schemeClr val="bg1">
                    <a:lumMod val="50000"/>
                  </a:schemeClr>
                </a:solidFill>
              </a:rPr>
              <a:t>Runowicz</a:t>
            </a:r>
            <a:r>
              <a:rPr lang="en-US" sz="1200" i="1" dirty="0">
                <a:solidFill>
                  <a:schemeClr val="bg1">
                    <a:lumMod val="50000"/>
                  </a:schemeClr>
                </a:solidFill>
              </a:rPr>
              <a:t> et al., 2015; Cohen et al., 2016.</a:t>
            </a:r>
          </a:p>
        </p:txBody>
      </p:sp>
    </p:spTree>
    <p:extLst>
      <p:ext uri="{BB962C8B-B14F-4D97-AF65-F5344CB8AC3E}">
        <p14:creationId xmlns:p14="http://schemas.microsoft.com/office/powerpoint/2010/main" val="8328496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Common Comorbidities</a:t>
            </a:r>
          </a:p>
        </p:txBody>
      </p:sp>
      <p:sp>
        <p:nvSpPr>
          <p:cNvPr id="3" name="Content Placeholder 2"/>
          <p:cNvSpPr>
            <a:spLocks noGrp="1"/>
          </p:cNvSpPr>
          <p:nvPr>
            <p:ph idx="1"/>
          </p:nvPr>
        </p:nvSpPr>
        <p:spPr>
          <a:xfrm>
            <a:off x="457200" y="1600201"/>
            <a:ext cx="8229600" cy="3505200"/>
          </a:xfrm>
        </p:spPr>
        <p:txBody>
          <a:bodyPr/>
          <a:lstStyle/>
          <a:p>
            <a:r>
              <a:rPr lang="en-US" sz="2800" dirty="0"/>
              <a:t>Common comorbidities among cancer patients include:</a:t>
            </a:r>
          </a:p>
          <a:p>
            <a:pPr lvl="1"/>
            <a:r>
              <a:rPr lang="en-US" sz="2400" dirty="0"/>
              <a:t>Hyperlipidemia</a:t>
            </a:r>
          </a:p>
          <a:p>
            <a:pPr lvl="1"/>
            <a:r>
              <a:rPr lang="en-US" sz="2400" dirty="0"/>
              <a:t>Hypertension</a:t>
            </a:r>
          </a:p>
          <a:p>
            <a:pPr lvl="1"/>
            <a:r>
              <a:rPr lang="en-US" sz="2400" dirty="0"/>
              <a:t>Diabetes Mellitus</a:t>
            </a:r>
          </a:p>
          <a:p>
            <a:pPr lvl="1"/>
            <a:r>
              <a:rPr lang="en-US" sz="2400" dirty="0"/>
              <a:t>Obesity</a:t>
            </a:r>
          </a:p>
          <a:p>
            <a:pPr marL="0" indent="0">
              <a:buNone/>
            </a:pPr>
            <a:endParaRPr lang="en-US" sz="1200" i="1" dirty="0"/>
          </a:p>
          <a:p>
            <a:pPr marL="0" indent="0">
              <a:buNone/>
            </a:pPr>
            <a:endParaRPr lang="en-US" sz="1200" i="1" dirty="0"/>
          </a:p>
          <a:p>
            <a:pPr marL="0" indent="0">
              <a:buNone/>
            </a:pPr>
            <a:r>
              <a:rPr lang="en-US" sz="1800" i="1" dirty="0"/>
              <a:t>Note: A partial list of comorbidities is presented. </a:t>
            </a:r>
            <a:endParaRPr lang="en-US" sz="1800" dirty="0"/>
          </a:p>
          <a:p>
            <a:pPr marL="0" indent="0">
              <a:buNone/>
            </a:pPr>
            <a:endParaRPr lang="en-US" dirty="0"/>
          </a:p>
        </p:txBody>
      </p:sp>
      <p:sp>
        <p:nvSpPr>
          <p:cNvPr id="4" name="TextBox 3"/>
          <p:cNvSpPr txBox="1"/>
          <p:nvPr/>
        </p:nvSpPr>
        <p:spPr>
          <a:xfrm>
            <a:off x="457200" y="5715002"/>
            <a:ext cx="5257800" cy="276999"/>
          </a:xfrm>
          <a:prstGeom prst="rect">
            <a:avLst/>
          </a:prstGeom>
          <a:noFill/>
        </p:spPr>
        <p:txBody>
          <a:bodyPr wrap="square" rtlCol="0">
            <a:spAutoFit/>
          </a:bodyPr>
          <a:lstStyle/>
          <a:p>
            <a:r>
              <a:rPr lang="en-US" sz="1200" i="1" dirty="0">
                <a:solidFill>
                  <a:schemeClr val="bg1">
                    <a:lumMod val="50000"/>
                  </a:schemeClr>
                </a:solidFill>
              </a:rPr>
              <a:t>Ogle, K.S., Swanson, G.M., Woods, N., &amp; </a:t>
            </a:r>
            <a:r>
              <a:rPr lang="en-US" sz="1200" i="1" dirty="0" err="1">
                <a:solidFill>
                  <a:schemeClr val="bg1">
                    <a:lumMod val="50000"/>
                  </a:schemeClr>
                </a:solidFill>
              </a:rPr>
              <a:t>Azzouz</a:t>
            </a:r>
            <a:r>
              <a:rPr lang="en-US" sz="1200" i="1" dirty="0">
                <a:solidFill>
                  <a:schemeClr val="bg1">
                    <a:lumMod val="50000"/>
                  </a:schemeClr>
                </a:solidFill>
              </a:rPr>
              <a:t>, F., 2000.</a:t>
            </a:r>
          </a:p>
        </p:txBody>
      </p:sp>
    </p:spTree>
    <p:extLst>
      <p:ext uri="{BB962C8B-B14F-4D97-AF65-F5344CB8AC3E}">
        <p14:creationId xmlns:p14="http://schemas.microsoft.com/office/powerpoint/2010/main" val="33816137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Additional Diagnoses and Risks</a:t>
            </a:r>
          </a:p>
        </p:txBody>
      </p:sp>
      <p:sp>
        <p:nvSpPr>
          <p:cNvPr id="3" name="Content Placeholder 2"/>
          <p:cNvSpPr>
            <a:spLocks noGrp="1"/>
          </p:cNvSpPr>
          <p:nvPr>
            <p:ph idx="1"/>
          </p:nvPr>
        </p:nvSpPr>
        <p:spPr>
          <a:xfrm>
            <a:off x="457200" y="1600201"/>
            <a:ext cx="8229600" cy="3733800"/>
          </a:xfrm>
        </p:spPr>
        <p:txBody>
          <a:bodyPr/>
          <a:lstStyle/>
          <a:p>
            <a:r>
              <a:rPr lang="en-US" sz="2800" dirty="0"/>
              <a:t>Increased risk of a new cancer</a:t>
            </a:r>
          </a:p>
          <a:p>
            <a:r>
              <a:rPr lang="en-US" sz="2800" dirty="0"/>
              <a:t>Sexual dysfunction</a:t>
            </a:r>
          </a:p>
          <a:p>
            <a:r>
              <a:rPr lang="en-US" sz="2800" dirty="0"/>
              <a:t>Metabolic syndrome</a:t>
            </a:r>
          </a:p>
          <a:p>
            <a:r>
              <a:rPr lang="en-US" sz="2800" dirty="0"/>
              <a:t>Depression</a:t>
            </a:r>
          </a:p>
        </p:txBody>
      </p:sp>
    </p:spTree>
    <p:extLst>
      <p:ext uri="{BB962C8B-B14F-4D97-AF65-F5344CB8AC3E}">
        <p14:creationId xmlns:p14="http://schemas.microsoft.com/office/powerpoint/2010/main" val="30553559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Care Coordination with Specialty Providers</a:t>
            </a:r>
          </a:p>
        </p:txBody>
      </p:sp>
      <p:sp>
        <p:nvSpPr>
          <p:cNvPr id="3" name="Content Placeholder 2"/>
          <p:cNvSpPr>
            <a:spLocks noGrp="1"/>
          </p:cNvSpPr>
          <p:nvPr>
            <p:ph idx="1"/>
          </p:nvPr>
        </p:nvSpPr>
        <p:spPr/>
        <p:txBody>
          <a:bodyPr/>
          <a:lstStyle/>
          <a:p>
            <a:r>
              <a:rPr lang="en-US" sz="2800" dirty="0"/>
              <a:t>Ideally, obtain a Survivorship Care Plan (SCP) from oncologist or refer patient to a Survivorship Clinic</a:t>
            </a:r>
          </a:p>
          <a:p>
            <a:endParaRPr lang="en-US" sz="2800" dirty="0"/>
          </a:p>
          <a:p>
            <a:r>
              <a:rPr lang="en-US" sz="2800" dirty="0"/>
              <a:t>If SCP not available, request a post-treatment note from the treating providers (medical oncologist, surgeon, radiation oncologist, etc.)</a:t>
            </a:r>
          </a:p>
          <a:p>
            <a:endParaRPr lang="en-US" dirty="0"/>
          </a:p>
        </p:txBody>
      </p:sp>
    </p:spTree>
    <p:extLst>
      <p:ext uri="{BB962C8B-B14F-4D97-AF65-F5344CB8AC3E}">
        <p14:creationId xmlns:p14="http://schemas.microsoft.com/office/powerpoint/2010/main" val="28227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dirty="0"/>
              <a:t>Cancer Survivorship Clinical Practice Guidelines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70592157"/>
              </p:ext>
            </p:extLst>
          </p:nvPr>
        </p:nvGraphicFramePr>
        <p:xfrm>
          <a:off x="457200" y="1600200"/>
          <a:ext cx="8229600" cy="3810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398328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Evaluating the Cancer Survivor</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54071620"/>
              </p:ext>
            </p:extLst>
          </p:nvPr>
        </p:nvGraphicFramePr>
        <p:xfrm>
          <a:off x="457200" y="14478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619229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Annual Physical for Cancer Survivor</a:t>
            </a:r>
          </a:p>
        </p:txBody>
      </p:sp>
      <p:sp>
        <p:nvSpPr>
          <p:cNvPr id="3" name="Content Placeholder 2"/>
          <p:cNvSpPr>
            <a:spLocks noGrp="1"/>
          </p:cNvSpPr>
          <p:nvPr>
            <p:ph idx="1"/>
          </p:nvPr>
        </p:nvSpPr>
        <p:spPr/>
        <p:txBody>
          <a:bodyPr/>
          <a:lstStyle/>
          <a:p>
            <a:r>
              <a:rPr lang="en-US" sz="2800" dirty="0"/>
              <a:t>Key points to consider:</a:t>
            </a:r>
          </a:p>
          <a:p>
            <a:pPr lvl="1"/>
            <a:r>
              <a:rPr lang="en-US" sz="2400" dirty="0"/>
              <a:t>Location of cancer </a:t>
            </a:r>
          </a:p>
          <a:p>
            <a:pPr lvl="1"/>
            <a:r>
              <a:rPr lang="en-US" sz="2400" dirty="0"/>
              <a:t>Treatment received</a:t>
            </a:r>
          </a:p>
          <a:p>
            <a:pPr lvl="1"/>
            <a:r>
              <a:rPr lang="en-US" sz="2400" dirty="0"/>
              <a:t>Current physical and emotional health state</a:t>
            </a:r>
          </a:p>
          <a:p>
            <a:pPr marL="457200" lvl="1" indent="0">
              <a:buNone/>
            </a:pPr>
            <a:endParaRPr lang="en-US" sz="2400" dirty="0"/>
          </a:p>
          <a:p>
            <a:r>
              <a:rPr lang="en-US" sz="2800" dirty="0"/>
              <a:t>Resources for support</a:t>
            </a:r>
          </a:p>
          <a:p>
            <a:pPr lvl="1"/>
            <a:r>
              <a:rPr lang="en-US" sz="2400" dirty="0"/>
              <a:t>Patient’s personal support system</a:t>
            </a:r>
          </a:p>
          <a:p>
            <a:pPr lvl="1"/>
            <a:r>
              <a:rPr lang="en-US" sz="2400" dirty="0"/>
              <a:t>Institutional resources</a:t>
            </a:r>
          </a:p>
          <a:p>
            <a:endParaRPr lang="en-US" dirty="0"/>
          </a:p>
        </p:txBody>
      </p:sp>
    </p:spTree>
    <p:extLst>
      <p:ext uri="{BB962C8B-B14F-4D97-AF65-F5344CB8AC3E}">
        <p14:creationId xmlns:p14="http://schemas.microsoft.com/office/powerpoint/2010/main" val="26763011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Annual Physical for Cancer Survivor</a:t>
            </a:r>
          </a:p>
        </p:txBody>
      </p:sp>
      <p:sp>
        <p:nvSpPr>
          <p:cNvPr id="3" name="Content Placeholder 2"/>
          <p:cNvSpPr>
            <a:spLocks noGrp="1"/>
          </p:cNvSpPr>
          <p:nvPr>
            <p:ph idx="1"/>
          </p:nvPr>
        </p:nvSpPr>
        <p:spPr/>
        <p:txBody>
          <a:bodyPr/>
          <a:lstStyle/>
          <a:p>
            <a:r>
              <a:rPr lang="en-US" sz="2800" dirty="0"/>
              <a:t>Coordinate with oncologist to monitor appropriately for recurrence or secondary cancers</a:t>
            </a:r>
          </a:p>
          <a:p>
            <a:pPr marL="0" indent="0">
              <a:buNone/>
            </a:pPr>
            <a:endParaRPr lang="en-US" sz="2800" dirty="0"/>
          </a:p>
          <a:p>
            <a:r>
              <a:rPr lang="en-US" sz="2800" dirty="0"/>
              <a:t>Focus on health maintenance</a:t>
            </a:r>
          </a:p>
          <a:p>
            <a:pPr lvl="1"/>
            <a:r>
              <a:rPr lang="en-US" sz="2400" dirty="0"/>
              <a:t>Healthy lifestyle</a:t>
            </a:r>
          </a:p>
          <a:p>
            <a:pPr lvl="1"/>
            <a:r>
              <a:rPr lang="en-US" sz="2400" dirty="0"/>
              <a:t>Heart disease risk factors</a:t>
            </a:r>
          </a:p>
          <a:p>
            <a:pPr lvl="1"/>
            <a:r>
              <a:rPr lang="en-US" sz="2400" dirty="0"/>
              <a:t>Cancer screenings</a:t>
            </a:r>
          </a:p>
          <a:p>
            <a:pPr lvl="1"/>
            <a:r>
              <a:rPr lang="en-US" sz="2400" dirty="0"/>
              <a:t>Immunizations</a:t>
            </a:r>
          </a:p>
        </p:txBody>
      </p:sp>
    </p:spTree>
    <p:extLst>
      <p:ext uri="{BB962C8B-B14F-4D97-AF65-F5344CB8AC3E}">
        <p14:creationId xmlns:p14="http://schemas.microsoft.com/office/powerpoint/2010/main" val="1510009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Common Referrals</a:t>
            </a:r>
          </a:p>
        </p:txBody>
      </p:sp>
      <p:sp>
        <p:nvSpPr>
          <p:cNvPr id="3" name="Content Placeholder 2"/>
          <p:cNvSpPr>
            <a:spLocks noGrp="1"/>
          </p:cNvSpPr>
          <p:nvPr>
            <p:ph idx="1"/>
          </p:nvPr>
        </p:nvSpPr>
        <p:spPr/>
        <p:txBody>
          <a:bodyPr/>
          <a:lstStyle/>
          <a:p>
            <a:pPr>
              <a:buFont typeface="Arial" pitchFamily="34" charset="0"/>
              <a:buChar char="•"/>
            </a:pPr>
            <a:r>
              <a:rPr lang="en-US" sz="2400" dirty="0"/>
              <a:t>Psycho-social support/depression</a:t>
            </a:r>
          </a:p>
          <a:p>
            <a:pPr lvl="1">
              <a:buFont typeface="Arial" pitchFamily="34" charset="0"/>
              <a:buChar char="•"/>
            </a:pPr>
            <a:r>
              <a:rPr lang="en-US" sz="1800" dirty="0"/>
              <a:t>Psychologist/Psychiatrist for cognitive behavioral therapy</a:t>
            </a:r>
          </a:p>
          <a:p>
            <a:pPr lvl="1">
              <a:buFont typeface="Arial" pitchFamily="34" charset="0"/>
              <a:buChar char="•"/>
            </a:pPr>
            <a:r>
              <a:rPr lang="en-US" sz="1800" dirty="0"/>
              <a:t>Social work for resources</a:t>
            </a:r>
          </a:p>
          <a:p>
            <a:pPr>
              <a:buFont typeface="Arial" pitchFamily="34" charset="0"/>
              <a:buChar char="•"/>
            </a:pPr>
            <a:r>
              <a:rPr lang="en-US" sz="2400" dirty="0"/>
              <a:t>Peripheral Neuropathy</a:t>
            </a:r>
          </a:p>
          <a:p>
            <a:pPr lvl="1">
              <a:buFont typeface="Arial" pitchFamily="34" charset="0"/>
              <a:buChar char="•"/>
            </a:pPr>
            <a:r>
              <a:rPr lang="en-US" sz="1800" dirty="0"/>
              <a:t>PT/OT</a:t>
            </a:r>
          </a:p>
          <a:p>
            <a:pPr lvl="1">
              <a:buFont typeface="Arial" pitchFamily="34" charset="0"/>
              <a:buChar char="•"/>
            </a:pPr>
            <a:r>
              <a:rPr lang="en-US" sz="1800" dirty="0"/>
              <a:t>Neurology</a:t>
            </a:r>
          </a:p>
          <a:p>
            <a:pPr>
              <a:buFont typeface="Arial" pitchFamily="34" charset="0"/>
              <a:buChar char="•"/>
            </a:pPr>
            <a:r>
              <a:rPr lang="en-US" sz="2400" dirty="0"/>
              <a:t>Lymphedema, loss of ROM</a:t>
            </a:r>
          </a:p>
          <a:p>
            <a:pPr lvl="1">
              <a:buFont typeface="Arial" pitchFamily="34" charset="0"/>
              <a:buChar char="•"/>
            </a:pPr>
            <a:r>
              <a:rPr lang="en-US" sz="1800" dirty="0"/>
              <a:t>PT, Lymphedema therapy</a:t>
            </a:r>
          </a:p>
          <a:p>
            <a:pPr lvl="1">
              <a:buFont typeface="Arial" pitchFamily="34" charset="0"/>
              <a:buChar char="•"/>
            </a:pPr>
            <a:r>
              <a:rPr lang="en-US" sz="1800" dirty="0"/>
              <a:t>Cancer rehab</a:t>
            </a:r>
          </a:p>
          <a:p>
            <a:pPr>
              <a:buFont typeface="Arial" pitchFamily="34" charset="0"/>
              <a:buChar char="•"/>
            </a:pPr>
            <a:r>
              <a:rPr lang="en-US" sz="2400" dirty="0"/>
              <a:t>Family history of cancer</a:t>
            </a:r>
          </a:p>
          <a:p>
            <a:pPr lvl="1">
              <a:buFont typeface="Arial" pitchFamily="34" charset="0"/>
              <a:buChar char="•"/>
            </a:pPr>
            <a:r>
              <a:rPr lang="en-US" sz="1800" dirty="0"/>
              <a:t>Genetic counseling</a:t>
            </a:r>
          </a:p>
        </p:txBody>
      </p:sp>
    </p:spTree>
    <p:extLst>
      <p:ext uri="{BB962C8B-B14F-4D97-AF65-F5344CB8AC3E}">
        <p14:creationId xmlns:p14="http://schemas.microsoft.com/office/powerpoint/2010/main" val="636368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81200"/>
            <a:ext cx="7772400" cy="1470025"/>
          </a:xfrm>
        </p:spPr>
        <p:txBody>
          <a:bodyPr>
            <a:normAutofit fontScale="90000"/>
          </a:bodyPr>
          <a:lstStyle/>
          <a:p>
            <a:r>
              <a:rPr lang="en-US" dirty="0"/>
              <a:t>Long-term and Late Effects </a:t>
            </a:r>
            <a:br>
              <a:rPr lang="en-US" dirty="0"/>
            </a:br>
            <a:r>
              <a:rPr lang="en-US" dirty="0"/>
              <a:t>of Cancer and its Treatments</a:t>
            </a:r>
            <a:br>
              <a:rPr lang="en-US" dirty="0"/>
            </a:br>
            <a:r>
              <a:rPr lang="en-US" sz="3100" dirty="0"/>
              <a:t>Managing Comorbidities and Coordinating </a:t>
            </a:r>
            <a:br>
              <a:rPr lang="en-US" sz="3100" dirty="0"/>
            </a:br>
            <a:r>
              <a:rPr lang="en-US" sz="3100" dirty="0"/>
              <a:t>with Specialty Providers</a:t>
            </a:r>
          </a:p>
        </p:txBody>
      </p:sp>
      <p:sp>
        <p:nvSpPr>
          <p:cNvPr id="3" name="Subtitle 2"/>
          <p:cNvSpPr>
            <a:spLocks noGrp="1"/>
          </p:cNvSpPr>
          <p:nvPr>
            <p:ph type="subTitle" idx="1"/>
          </p:nvPr>
        </p:nvSpPr>
        <p:spPr>
          <a:xfrm>
            <a:off x="685800" y="4038600"/>
            <a:ext cx="7772400" cy="1676400"/>
          </a:xfrm>
        </p:spPr>
        <p:txBody>
          <a:bodyPr>
            <a:noAutofit/>
          </a:bodyPr>
          <a:lstStyle/>
          <a:p>
            <a:pPr>
              <a:spcBef>
                <a:spcPts val="0"/>
              </a:spcBef>
            </a:pPr>
            <a:r>
              <a:rPr lang="en-US" sz="2000" dirty="0">
                <a:solidFill>
                  <a:schemeClr val="bg1">
                    <a:lumMod val="50000"/>
                  </a:schemeClr>
                </a:solidFill>
                <a:latin typeface="+mj-lt"/>
              </a:rPr>
              <a:t>Presented by: Elizabeth Hatcher, MSN, RN, FNP-BC</a:t>
            </a:r>
          </a:p>
          <a:p>
            <a:pPr>
              <a:spcBef>
                <a:spcPts val="0"/>
              </a:spcBef>
            </a:pPr>
            <a:r>
              <a:rPr lang="en-US" sz="2000" dirty="0">
                <a:solidFill>
                  <a:schemeClr val="bg1">
                    <a:lumMod val="50000"/>
                  </a:schemeClr>
                </a:solidFill>
                <a:latin typeface="+mj-lt"/>
              </a:rPr>
              <a:t>Nurse Practitioner</a:t>
            </a:r>
          </a:p>
          <a:p>
            <a:pPr>
              <a:spcBef>
                <a:spcPts val="0"/>
              </a:spcBef>
            </a:pPr>
            <a:br>
              <a:rPr lang="en-US" sz="2000" dirty="0">
                <a:solidFill>
                  <a:schemeClr val="bg1">
                    <a:lumMod val="50000"/>
                  </a:schemeClr>
                </a:solidFill>
                <a:latin typeface="+mj-lt"/>
              </a:rPr>
            </a:br>
            <a:r>
              <a:rPr lang="en-US" sz="2000" dirty="0">
                <a:solidFill>
                  <a:schemeClr val="bg1">
                    <a:lumMod val="50000"/>
                  </a:schemeClr>
                </a:solidFill>
                <a:latin typeface="+mj-lt"/>
              </a:rPr>
              <a:t>Originally developed by: Carrie Tilley, MSN, RN, ANP-BC</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Common Referrals</a:t>
            </a:r>
          </a:p>
        </p:txBody>
      </p:sp>
      <p:sp>
        <p:nvSpPr>
          <p:cNvPr id="3" name="Content Placeholder 2"/>
          <p:cNvSpPr>
            <a:spLocks noGrp="1"/>
          </p:cNvSpPr>
          <p:nvPr>
            <p:ph idx="1"/>
          </p:nvPr>
        </p:nvSpPr>
        <p:spPr/>
        <p:txBody>
          <a:bodyPr/>
          <a:lstStyle/>
          <a:p>
            <a:pPr lvl="0">
              <a:buFont typeface="Arial" pitchFamily="34" charset="0"/>
              <a:buChar char="•"/>
            </a:pPr>
            <a:r>
              <a:rPr lang="en-US" sz="2800" dirty="0">
                <a:solidFill>
                  <a:srgbClr val="000000"/>
                </a:solidFill>
              </a:rPr>
              <a:t>Obesity</a:t>
            </a:r>
          </a:p>
          <a:p>
            <a:pPr lvl="1">
              <a:buFont typeface="Arial" pitchFamily="34" charset="0"/>
              <a:buChar char="•"/>
            </a:pPr>
            <a:r>
              <a:rPr lang="en-US" sz="2000" dirty="0">
                <a:solidFill>
                  <a:srgbClr val="000000"/>
                </a:solidFill>
              </a:rPr>
              <a:t>Registered Dietitian</a:t>
            </a:r>
          </a:p>
          <a:p>
            <a:pPr lvl="1">
              <a:buFont typeface="Arial" pitchFamily="34" charset="0"/>
              <a:buChar char="•"/>
            </a:pPr>
            <a:r>
              <a:rPr lang="en-US" sz="2000" dirty="0">
                <a:solidFill>
                  <a:srgbClr val="000000"/>
                </a:solidFill>
              </a:rPr>
              <a:t>Weight management program</a:t>
            </a:r>
            <a:endParaRPr lang="en-US" sz="1050" dirty="0">
              <a:solidFill>
                <a:srgbClr val="000000"/>
              </a:solidFill>
            </a:endParaRPr>
          </a:p>
          <a:p>
            <a:pPr lvl="0">
              <a:buFont typeface="Arial" pitchFamily="34" charset="0"/>
              <a:buChar char="•"/>
            </a:pPr>
            <a:r>
              <a:rPr lang="en-US" sz="2800" dirty="0">
                <a:solidFill>
                  <a:srgbClr val="000000"/>
                </a:solidFill>
              </a:rPr>
              <a:t>Sexual dysfunction</a:t>
            </a:r>
          </a:p>
          <a:p>
            <a:pPr lvl="1">
              <a:buFont typeface="Arial" pitchFamily="34" charset="0"/>
              <a:buChar char="•"/>
            </a:pPr>
            <a:r>
              <a:rPr lang="en-US" sz="2000" dirty="0">
                <a:solidFill>
                  <a:srgbClr val="000000"/>
                </a:solidFill>
              </a:rPr>
              <a:t>Pelvic rehab</a:t>
            </a:r>
          </a:p>
          <a:p>
            <a:pPr lvl="1">
              <a:buFont typeface="Arial" pitchFamily="34" charset="0"/>
              <a:buChar char="•"/>
            </a:pPr>
            <a:r>
              <a:rPr lang="en-US" sz="2000" dirty="0">
                <a:solidFill>
                  <a:srgbClr val="000000"/>
                </a:solidFill>
              </a:rPr>
              <a:t>Urology/GYN</a:t>
            </a:r>
          </a:p>
          <a:p>
            <a:pPr lvl="1">
              <a:buFont typeface="Arial" pitchFamily="34" charset="0"/>
              <a:buChar char="•"/>
            </a:pPr>
            <a:r>
              <a:rPr lang="en-US" sz="2000" dirty="0">
                <a:solidFill>
                  <a:srgbClr val="000000"/>
                </a:solidFill>
              </a:rPr>
              <a:t>Relationship counseling</a:t>
            </a:r>
          </a:p>
          <a:p>
            <a:pPr lvl="0">
              <a:buFont typeface="Arial" pitchFamily="34" charset="0"/>
              <a:buChar char="•"/>
            </a:pPr>
            <a:r>
              <a:rPr lang="en-US" sz="2800" dirty="0">
                <a:solidFill>
                  <a:srgbClr val="000000"/>
                </a:solidFill>
              </a:rPr>
              <a:t>Skin cancer screening</a:t>
            </a:r>
          </a:p>
          <a:p>
            <a:pPr lvl="1">
              <a:buFont typeface="Arial" pitchFamily="34" charset="0"/>
              <a:buChar char="•"/>
            </a:pPr>
            <a:r>
              <a:rPr lang="en-US" sz="2000" dirty="0">
                <a:solidFill>
                  <a:srgbClr val="000000"/>
                </a:solidFill>
              </a:rPr>
              <a:t>Dermatology</a:t>
            </a:r>
          </a:p>
        </p:txBody>
      </p:sp>
    </p:spTree>
    <p:extLst>
      <p:ext uri="{BB962C8B-B14F-4D97-AF65-F5344CB8AC3E}">
        <p14:creationId xmlns:p14="http://schemas.microsoft.com/office/powerpoint/2010/main" val="11638455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Case Study</a:t>
            </a:r>
          </a:p>
        </p:txBody>
      </p:sp>
      <p:sp>
        <p:nvSpPr>
          <p:cNvPr id="3" name="Content Placeholder 2"/>
          <p:cNvSpPr>
            <a:spLocks noGrp="1"/>
          </p:cNvSpPr>
          <p:nvPr>
            <p:ph idx="1"/>
          </p:nvPr>
        </p:nvSpPr>
        <p:spPr>
          <a:xfrm>
            <a:off x="457200" y="1447801"/>
            <a:ext cx="8229600" cy="4343400"/>
          </a:xfrm>
        </p:spPr>
        <p:txBody>
          <a:bodyPr/>
          <a:lstStyle/>
          <a:p>
            <a:pPr marL="0" indent="0">
              <a:buNone/>
            </a:pPr>
            <a:r>
              <a:rPr lang="en-US" sz="2800" b="1" dirty="0"/>
              <a:t>56 year-old female with history of early stage Invasive Left Breast Cancer</a:t>
            </a:r>
          </a:p>
          <a:p>
            <a:r>
              <a:rPr lang="en-US" sz="2000" dirty="0"/>
              <a:t>Treated with: Dose dense AC + T, Radiation, (AI) </a:t>
            </a:r>
            <a:r>
              <a:rPr lang="en-US" sz="2000" dirty="0" err="1"/>
              <a:t>Anastrozole</a:t>
            </a:r>
            <a:r>
              <a:rPr lang="en-US" sz="2000" dirty="0"/>
              <a:t>. Now with decreased ROM of left UE, depressed.</a:t>
            </a:r>
          </a:p>
          <a:p>
            <a:pPr>
              <a:buNone/>
            </a:pPr>
            <a:endParaRPr lang="en-US" sz="2000" dirty="0"/>
          </a:p>
          <a:p>
            <a:r>
              <a:rPr lang="en-US" sz="2000" dirty="0"/>
              <a:t>Comorbidities: Overweight, HTN, hyperlipidemia.  </a:t>
            </a:r>
          </a:p>
          <a:p>
            <a:endParaRPr lang="en-US" sz="2000" dirty="0"/>
          </a:p>
          <a:p>
            <a:r>
              <a:rPr lang="en-US" sz="2000" dirty="0"/>
              <a:t>Family History: Cardiovascular Disease </a:t>
            </a:r>
          </a:p>
          <a:p>
            <a:pPr>
              <a:buNone/>
            </a:pPr>
            <a:endParaRPr lang="en-US" sz="2000" dirty="0"/>
          </a:p>
          <a:p>
            <a:r>
              <a:rPr lang="en-US" sz="2000" dirty="0"/>
              <a:t>Health Maintenance: No pap smear x 5 years, no baseline colonoscopy, eating well balanced diet but not exercising since treatment.</a:t>
            </a:r>
          </a:p>
          <a:p>
            <a:pPr marL="0" indent="0">
              <a:buNone/>
            </a:pPr>
            <a:endParaRPr lang="en-US" sz="2000" dirty="0"/>
          </a:p>
        </p:txBody>
      </p:sp>
    </p:spTree>
    <p:extLst>
      <p:ext uri="{BB962C8B-B14F-4D97-AF65-F5344CB8AC3E}">
        <p14:creationId xmlns:p14="http://schemas.microsoft.com/office/powerpoint/2010/main" val="4925302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Case Study</a:t>
            </a:r>
          </a:p>
        </p:txBody>
      </p:sp>
      <p:sp>
        <p:nvSpPr>
          <p:cNvPr id="3" name="Content Placeholder 2"/>
          <p:cNvSpPr>
            <a:spLocks noGrp="1"/>
          </p:cNvSpPr>
          <p:nvPr>
            <p:ph idx="1"/>
          </p:nvPr>
        </p:nvSpPr>
        <p:spPr/>
        <p:txBody>
          <a:bodyPr/>
          <a:lstStyle/>
          <a:p>
            <a:r>
              <a:rPr lang="en-US" sz="2800" dirty="0"/>
              <a:t>Possible late effects: </a:t>
            </a:r>
          </a:p>
          <a:p>
            <a:pPr lvl="1"/>
            <a:r>
              <a:rPr lang="en-US" sz="2400" dirty="0"/>
              <a:t>Cardiomyopathy</a:t>
            </a:r>
          </a:p>
          <a:p>
            <a:pPr lvl="1"/>
            <a:r>
              <a:rPr lang="en-US" sz="2400" dirty="0"/>
              <a:t>Secondary cancers</a:t>
            </a:r>
          </a:p>
          <a:p>
            <a:pPr lvl="1"/>
            <a:r>
              <a:rPr lang="en-US" sz="2400" dirty="0"/>
              <a:t>Risk of melanoma </a:t>
            </a:r>
          </a:p>
          <a:p>
            <a:pPr lvl="1"/>
            <a:r>
              <a:rPr lang="en-US" sz="2400" dirty="0"/>
              <a:t>Cardiovascular injury</a:t>
            </a:r>
          </a:p>
          <a:p>
            <a:pPr lvl="1"/>
            <a:r>
              <a:rPr lang="en-US" sz="2400" dirty="0"/>
              <a:t>Pulmonary injury</a:t>
            </a:r>
          </a:p>
          <a:p>
            <a:pPr lvl="1"/>
            <a:r>
              <a:rPr lang="en-US" sz="2400" dirty="0"/>
              <a:t>Hyperlipidemia</a:t>
            </a:r>
          </a:p>
          <a:p>
            <a:pPr lvl="1"/>
            <a:r>
              <a:rPr lang="en-US" sz="2400" dirty="0"/>
              <a:t>Loss of bone density</a:t>
            </a:r>
          </a:p>
          <a:p>
            <a:endParaRPr lang="en-US" dirty="0"/>
          </a:p>
        </p:txBody>
      </p:sp>
    </p:spTree>
    <p:extLst>
      <p:ext uri="{BB962C8B-B14F-4D97-AF65-F5344CB8AC3E}">
        <p14:creationId xmlns:p14="http://schemas.microsoft.com/office/powerpoint/2010/main" val="22522935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Plan</a:t>
            </a:r>
          </a:p>
        </p:txBody>
      </p:sp>
      <p:sp>
        <p:nvSpPr>
          <p:cNvPr id="3" name="Content Placeholder 2"/>
          <p:cNvSpPr>
            <a:spLocks noGrp="1"/>
          </p:cNvSpPr>
          <p:nvPr>
            <p:ph idx="1"/>
          </p:nvPr>
        </p:nvSpPr>
        <p:spPr/>
        <p:txBody>
          <a:bodyPr/>
          <a:lstStyle/>
          <a:p>
            <a:r>
              <a:rPr lang="en-US" sz="2000" dirty="0"/>
              <a:t>Risk of osteoporosis due to chemotherapy exposure and use of AI: </a:t>
            </a:r>
          </a:p>
          <a:p>
            <a:pPr lvl="1" indent="-342900"/>
            <a:r>
              <a:rPr lang="en-US" sz="1800" dirty="0"/>
              <a:t>Oncologist: DEXA as per ASCO guidelines</a:t>
            </a:r>
          </a:p>
          <a:p>
            <a:pPr lvl="1" indent="-342900"/>
            <a:r>
              <a:rPr lang="en-US" sz="1800" dirty="0"/>
              <a:t> PCP: Bone health recommendations: Regular weight bearing exercises and Calcium and Vitamin D intake through diet/supplement</a:t>
            </a:r>
            <a:r>
              <a:rPr lang="en-US" sz="1800"/>
              <a:t>.  </a:t>
            </a:r>
            <a:endParaRPr lang="en-US" sz="1800" dirty="0"/>
          </a:p>
          <a:p>
            <a:r>
              <a:rPr lang="en-US" sz="2000" dirty="0"/>
              <a:t>Risk of Hyperlipidemia due to </a:t>
            </a:r>
            <a:r>
              <a:rPr lang="en-US" sz="2000" dirty="0" err="1"/>
              <a:t>Anastrozole</a:t>
            </a:r>
            <a:r>
              <a:rPr lang="en-US" sz="2000" dirty="0"/>
              <a:t> and current HLD:</a:t>
            </a:r>
          </a:p>
          <a:p>
            <a:pPr lvl="1"/>
            <a:r>
              <a:rPr lang="en-US" sz="2000" dirty="0"/>
              <a:t> </a:t>
            </a:r>
            <a:r>
              <a:rPr lang="en-US" sz="1800" dirty="0"/>
              <a:t>Lipids should be monitored </a:t>
            </a:r>
          </a:p>
          <a:p>
            <a:r>
              <a:rPr lang="en-US" sz="2000" dirty="0"/>
              <a:t>Risk of cardiomyopathy due to exposure to Adriamycin: </a:t>
            </a:r>
          </a:p>
          <a:p>
            <a:pPr lvl="1"/>
            <a:r>
              <a:rPr lang="en-US" sz="1800" dirty="0"/>
              <a:t>Oncologist: Echocardiograms per guidelines</a:t>
            </a:r>
          </a:p>
          <a:p>
            <a:pPr lvl="1"/>
            <a:r>
              <a:rPr lang="en-US" sz="1800" dirty="0"/>
              <a:t>PCP: Patient should be monitored for heart health risks with annual physical</a:t>
            </a:r>
          </a:p>
        </p:txBody>
      </p:sp>
    </p:spTree>
    <p:extLst>
      <p:ext uri="{BB962C8B-B14F-4D97-AF65-F5344CB8AC3E}">
        <p14:creationId xmlns:p14="http://schemas.microsoft.com/office/powerpoint/2010/main" val="34705901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Plan</a:t>
            </a:r>
          </a:p>
        </p:txBody>
      </p:sp>
      <p:sp>
        <p:nvSpPr>
          <p:cNvPr id="3" name="Content Placeholder 2"/>
          <p:cNvSpPr>
            <a:spLocks noGrp="1"/>
          </p:cNvSpPr>
          <p:nvPr>
            <p:ph idx="1"/>
          </p:nvPr>
        </p:nvSpPr>
        <p:spPr/>
        <p:txBody>
          <a:bodyPr/>
          <a:lstStyle/>
          <a:p>
            <a:r>
              <a:rPr lang="en-US" sz="2400" dirty="0"/>
              <a:t>Care coordination and referrals are critical</a:t>
            </a:r>
          </a:p>
          <a:p>
            <a:r>
              <a:rPr lang="en-US" sz="2400" dirty="0"/>
              <a:t>Referrals:</a:t>
            </a:r>
          </a:p>
          <a:p>
            <a:pPr lvl="1"/>
            <a:r>
              <a:rPr lang="en-US" sz="2000" dirty="0"/>
              <a:t>Dermatology for skin check</a:t>
            </a:r>
          </a:p>
          <a:p>
            <a:pPr lvl="1"/>
            <a:r>
              <a:rPr lang="en-US" sz="2000" dirty="0"/>
              <a:t>RD for weight loss</a:t>
            </a:r>
          </a:p>
          <a:p>
            <a:pPr lvl="1"/>
            <a:r>
              <a:rPr lang="en-US" sz="2000" dirty="0"/>
              <a:t>PT for decreased ROM, debility</a:t>
            </a:r>
          </a:p>
          <a:p>
            <a:pPr lvl="1"/>
            <a:r>
              <a:rPr lang="en-US" sz="2000" dirty="0"/>
              <a:t>GI for colonoscopy</a:t>
            </a:r>
          </a:p>
          <a:p>
            <a:pPr lvl="1"/>
            <a:r>
              <a:rPr lang="en-US" sz="2000" dirty="0"/>
              <a:t>GYN for pap</a:t>
            </a:r>
          </a:p>
          <a:p>
            <a:pPr lvl="1"/>
            <a:r>
              <a:rPr lang="en-US" sz="2000" dirty="0"/>
              <a:t>Psych/counseling for depression</a:t>
            </a:r>
          </a:p>
        </p:txBody>
      </p:sp>
    </p:spTree>
    <p:extLst>
      <p:ext uri="{BB962C8B-B14F-4D97-AF65-F5344CB8AC3E}">
        <p14:creationId xmlns:p14="http://schemas.microsoft.com/office/powerpoint/2010/main" val="19270700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Conclusion</a:t>
            </a:r>
          </a:p>
        </p:txBody>
      </p:sp>
      <p:sp>
        <p:nvSpPr>
          <p:cNvPr id="3" name="Content Placeholder 2"/>
          <p:cNvSpPr>
            <a:spLocks noGrp="1"/>
          </p:cNvSpPr>
          <p:nvPr>
            <p:ph idx="1"/>
          </p:nvPr>
        </p:nvSpPr>
        <p:spPr/>
        <p:txBody>
          <a:bodyPr/>
          <a:lstStyle/>
          <a:p>
            <a:r>
              <a:rPr lang="en-US" sz="2400" dirty="0"/>
              <a:t>Long-term and late effects of cancer treatment are based on treatments received</a:t>
            </a:r>
          </a:p>
          <a:p>
            <a:r>
              <a:rPr lang="en-US" sz="2400" dirty="0"/>
              <a:t>Important to monitor effects and address comorbidities</a:t>
            </a:r>
          </a:p>
          <a:p>
            <a:r>
              <a:rPr lang="en-US" sz="2400" dirty="0"/>
              <a:t>Address physical and emotional effects together</a:t>
            </a:r>
          </a:p>
          <a:p>
            <a:r>
              <a:rPr lang="en-US" sz="2400" dirty="0"/>
              <a:t>Communication between oncologists and primary care providers is essential</a:t>
            </a:r>
          </a:p>
        </p:txBody>
      </p:sp>
    </p:spTree>
    <p:extLst>
      <p:ext uri="{BB962C8B-B14F-4D97-AF65-F5344CB8AC3E}">
        <p14:creationId xmlns:p14="http://schemas.microsoft.com/office/powerpoint/2010/main" val="8860556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Conclusion</a:t>
            </a:r>
          </a:p>
        </p:txBody>
      </p:sp>
      <p:sp>
        <p:nvSpPr>
          <p:cNvPr id="3" name="Content Placeholder 2"/>
          <p:cNvSpPr>
            <a:spLocks noGrp="1"/>
          </p:cNvSpPr>
          <p:nvPr>
            <p:ph idx="1"/>
          </p:nvPr>
        </p:nvSpPr>
        <p:spPr/>
        <p:txBody>
          <a:bodyPr/>
          <a:lstStyle/>
          <a:p>
            <a:r>
              <a:rPr lang="en-US" sz="2400" dirty="0"/>
              <a:t>Guidelines are important and available to providers</a:t>
            </a:r>
          </a:p>
          <a:p>
            <a:endParaRPr lang="en-US" sz="2400" dirty="0"/>
          </a:p>
          <a:p>
            <a:r>
              <a:rPr lang="en-US" sz="2400" dirty="0"/>
              <a:t>A survivorship care plan outlines individual long-term and late effects of treatment and is a tool for oncologists and primary care providers</a:t>
            </a:r>
          </a:p>
          <a:p>
            <a:endParaRPr lang="en-US" sz="2400" dirty="0"/>
          </a:p>
        </p:txBody>
      </p:sp>
    </p:spTree>
    <p:extLst>
      <p:ext uri="{BB962C8B-B14F-4D97-AF65-F5344CB8AC3E}">
        <p14:creationId xmlns:p14="http://schemas.microsoft.com/office/powerpoint/2010/main" val="8377855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References</a:t>
            </a:r>
          </a:p>
        </p:txBody>
      </p:sp>
      <p:sp>
        <p:nvSpPr>
          <p:cNvPr id="3" name="Content Placeholder 2"/>
          <p:cNvSpPr>
            <a:spLocks noGrp="1"/>
          </p:cNvSpPr>
          <p:nvPr>
            <p:ph idx="1"/>
          </p:nvPr>
        </p:nvSpPr>
        <p:spPr/>
        <p:txBody>
          <a:bodyPr/>
          <a:lstStyle/>
          <a:p>
            <a:pPr marL="461963" indent="-461963" defTabSz="457200">
              <a:buNone/>
            </a:pPr>
            <a:r>
              <a:rPr lang="en-US" sz="1600" dirty="0"/>
              <a:t>Cohen, E. E. W., </a:t>
            </a:r>
            <a:r>
              <a:rPr lang="en-US" sz="1600" dirty="0" err="1"/>
              <a:t>Lamonte</a:t>
            </a:r>
            <a:r>
              <a:rPr lang="en-US" sz="1600" dirty="0"/>
              <a:t>, S. J., </a:t>
            </a:r>
            <a:r>
              <a:rPr lang="en-US" sz="1600" dirty="0" err="1"/>
              <a:t>Erb</a:t>
            </a:r>
            <a:r>
              <a:rPr lang="en-US" sz="1600" dirty="0"/>
              <a:t>, N. L., Beckman, K. L., </a:t>
            </a:r>
            <a:r>
              <a:rPr lang="en-US" sz="1600" dirty="0" err="1"/>
              <a:t>Sadeghi</a:t>
            </a:r>
            <a:r>
              <a:rPr lang="en-US" sz="1600" dirty="0"/>
              <a:t>, N., Hutcheson, K. A., et al. (2016). American Cancer Society head and neck cancer survivorship care guideline. CA Cancer Journal for Clinicians, 66(3), 203-239. </a:t>
            </a:r>
          </a:p>
          <a:p>
            <a:pPr marL="461963" indent="-461963" defTabSz="457200">
              <a:buNone/>
            </a:pPr>
            <a:r>
              <a:rPr lang="en-US" sz="1600" dirty="0"/>
              <a:t>El-</a:t>
            </a:r>
            <a:r>
              <a:rPr lang="en-US" sz="1600" dirty="0" err="1"/>
              <a:t>Shami</a:t>
            </a:r>
            <a:r>
              <a:rPr lang="en-US" sz="1600" dirty="0"/>
              <a:t>, K., </a:t>
            </a:r>
            <a:r>
              <a:rPr lang="en-US" sz="1600" dirty="0" err="1"/>
              <a:t>Oeffinger</a:t>
            </a:r>
            <a:r>
              <a:rPr lang="en-US" sz="1600" dirty="0"/>
              <a:t>, K. C., </a:t>
            </a:r>
            <a:r>
              <a:rPr lang="en-US" sz="1600" dirty="0" err="1"/>
              <a:t>Erb</a:t>
            </a:r>
            <a:r>
              <a:rPr lang="en-US" sz="1600" dirty="0"/>
              <a:t>, N. L., Willis, A., </a:t>
            </a:r>
            <a:r>
              <a:rPr lang="en-US" sz="1600" dirty="0" err="1"/>
              <a:t>Bretsch</a:t>
            </a:r>
            <a:r>
              <a:rPr lang="en-US" sz="1600" dirty="0"/>
              <a:t>, J. K., Pratt-Chapman, M. L., et al. (2015). American Cancer Society colorectal cancer survivorship care guidelines. CA Cancer Journal for Clinicians, 65(6), 427-455. </a:t>
            </a:r>
          </a:p>
          <a:p>
            <a:pPr marL="0" indent="0" defTabSz="457200">
              <a:buNone/>
            </a:pPr>
            <a:r>
              <a:rPr lang="en-US" sz="1600" dirty="0"/>
              <a:t>Ogle, K.S., Swanson, G.M., Woods, N., &amp; </a:t>
            </a:r>
            <a:r>
              <a:rPr lang="en-US" sz="1600" dirty="0" err="1"/>
              <a:t>Azzouz</a:t>
            </a:r>
            <a:r>
              <a:rPr lang="en-US" sz="1600" dirty="0"/>
              <a:t>, F. (2000). Cancer and comorbidity: 	Redefining chronic disease. </a:t>
            </a:r>
            <a:r>
              <a:rPr lang="en-US" sz="1600" i="1" dirty="0"/>
              <a:t>Cancer</a:t>
            </a:r>
            <a:r>
              <a:rPr lang="en-US" sz="1600" dirty="0"/>
              <a:t>, 88:653–63. </a:t>
            </a:r>
          </a:p>
          <a:p>
            <a:pPr marL="461963" indent="-461963" defTabSz="463550">
              <a:buNone/>
            </a:pPr>
            <a:r>
              <a:rPr lang="en-US" sz="1600" dirty="0" err="1"/>
              <a:t>Runowicz</a:t>
            </a:r>
            <a:r>
              <a:rPr lang="en-US" sz="1600" dirty="0"/>
              <a:t>, C. D., Leach, C. R., Henry, N. L., Henry, K. S., Mackey, H. T., </a:t>
            </a:r>
            <a:r>
              <a:rPr lang="en-US" sz="1600" dirty="0" err="1"/>
              <a:t>Cowens</a:t>
            </a:r>
            <a:r>
              <a:rPr lang="en-US" sz="1600" dirty="0"/>
              <a:t>-Alvarado, R. L., et al. (2016). American Cancer Society/American Society of Clinical Oncology breast cancer survivorship care guideline. Journal of Clinical Oncology, 34(6), 611-635.</a:t>
            </a:r>
          </a:p>
          <a:p>
            <a:pPr marL="514350" indent="-514350" defTabSz="463550">
              <a:buNone/>
            </a:pPr>
            <a:r>
              <a:rPr lang="en-US" sz="1600" dirty="0" err="1"/>
              <a:t>Skolarus</a:t>
            </a:r>
            <a:r>
              <a:rPr lang="en-US" sz="1600" dirty="0"/>
              <a:t>, T. A., Wolf, A. M. D., </a:t>
            </a:r>
            <a:r>
              <a:rPr lang="en-US" sz="1600" dirty="0" err="1"/>
              <a:t>Erb</a:t>
            </a:r>
            <a:r>
              <a:rPr lang="en-US" sz="1600" dirty="0"/>
              <a:t>, N. L., Brooks, D. D., Rivers, B. M., Underwood III, W., et al. (2014). American Cancer Society prostate cancer survivorship care guidelines. CA Cancer Journal for Clinicians, 64(4), 225-249. </a:t>
            </a:r>
          </a:p>
        </p:txBody>
      </p:sp>
    </p:spTree>
    <p:extLst>
      <p:ext uri="{BB962C8B-B14F-4D97-AF65-F5344CB8AC3E}">
        <p14:creationId xmlns:p14="http://schemas.microsoft.com/office/powerpoint/2010/main" val="3045194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600" dirty="0"/>
              <a:t>Long-term and Late Effects of Cancer Treatment</a:t>
            </a:r>
            <a:br>
              <a:rPr lang="en-US" dirty="0"/>
            </a:br>
            <a:r>
              <a:rPr lang="en-US" sz="2800" dirty="0"/>
              <a:t>Focus on Specific Cancer Types</a:t>
            </a:r>
          </a:p>
        </p:txBody>
      </p:sp>
      <p:sp>
        <p:nvSpPr>
          <p:cNvPr id="3" name="Subtitle 2"/>
          <p:cNvSpPr>
            <a:spLocks noGrp="1"/>
          </p:cNvSpPr>
          <p:nvPr>
            <p:ph type="subTitle" idx="1"/>
          </p:nvPr>
        </p:nvSpPr>
        <p:spPr>
          <a:xfrm>
            <a:off x="1371600" y="4038600"/>
            <a:ext cx="6400800" cy="1752600"/>
          </a:xfrm>
        </p:spPr>
        <p:txBody>
          <a:bodyPr/>
          <a:lstStyle/>
          <a:p>
            <a:r>
              <a:rPr lang="en-US" sz="2200" dirty="0"/>
              <a:t>Jenny J. Lin, MD, MPH</a:t>
            </a:r>
          </a:p>
          <a:p>
            <a:r>
              <a:rPr lang="en-US" sz="2200" dirty="0"/>
              <a:t>Professor</a:t>
            </a:r>
          </a:p>
          <a:p>
            <a:r>
              <a:rPr lang="en-US" sz="2200" dirty="0"/>
              <a:t>Division of General Internal Medicine</a:t>
            </a:r>
          </a:p>
          <a:p>
            <a:r>
              <a:rPr lang="en-US" sz="2200" dirty="0"/>
              <a:t>Icahn School of Medicine at Mount Sinai</a:t>
            </a:r>
          </a:p>
        </p:txBody>
      </p:sp>
    </p:spTree>
    <p:extLst>
      <p:ext uri="{BB962C8B-B14F-4D97-AF65-F5344CB8AC3E}">
        <p14:creationId xmlns:p14="http://schemas.microsoft.com/office/powerpoint/2010/main" val="21935606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Disclosure</a:t>
            </a:r>
          </a:p>
        </p:txBody>
      </p:sp>
      <p:sp>
        <p:nvSpPr>
          <p:cNvPr id="3" name="Content Placeholder 2"/>
          <p:cNvSpPr>
            <a:spLocks noGrp="1"/>
          </p:cNvSpPr>
          <p:nvPr>
            <p:ph idx="1"/>
          </p:nvPr>
        </p:nvSpPr>
        <p:spPr>
          <a:xfrm>
            <a:off x="457200" y="1447800"/>
            <a:ext cx="8229600" cy="4678363"/>
          </a:xfrm>
        </p:spPr>
        <p:txBody>
          <a:bodyPr/>
          <a:lstStyle/>
          <a:p>
            <a:pPr marL="0" indent="0">
              <a:buFontTx/>
              <a:buNone/>
            </a:pPr>
            <a:r>
              <a:rPr lang="en-US" sz="2400" dirty="0"/>
              <a:t>This program was originally developed through the National Cancer Survivorship Resource Center (The Survivorship Center), a collaboration between the American Cancer Society and the George Washington University Cancer Center funded by a 5-year cooperative agreement (#5U55DP003054) from the Centers for Disease Control and Prevention (CDC). </a:t>
            </a:r>
          </a:p>
          <a:p>
            <a:pPr marL="0" indent="0">
              <a:buFontTx/>
              <a:buNone/>
            </a:pPr>
            <a:r>
              <a:rPr lang="en-US" sz="2400" dirty="0"/>
              <a:t>It is currently supported through a cooperative agreement (#NU58DP006461-01) from the CDC. The GW Cancer Center would also like to thank the CDC for their partnership on this program.</a:t>
            </a:r>
            <a:endParaRPr lang="en-US" altLang="en-US" sz="2400" dirty="0"/>
          </a:p>
          <a:p>
            <a:endParaRPr lang="en-US" sz="2400" dirty="0"/>
          </a:p>
        </p:txBody>
      </p:sp>
    </p:spTree>
    <p:extLst>
      <p:ext uri="{BB962C8B-B14F-4D97-AF65-F5344CB8AC3E}">
        <p14:creationId xmlns:p14="http://schemas.microsoft.com/office/powerpoint/2010/main" val="691462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Disclosures</a:t>
            </a:r>
          </a:p>
        </p:txBody>
      </p:sp>
      <p:sp>
        <p:nvSpPr>
          <p:cNvPr id="3" name="Content Placeholder 2"/>
          <p:cNvSpPr>
            <a:spLocks noGrp="1"/>
          </p:cNvSpPr>
          <p:nvPr>
            <p:ph idx="1"/>
          </p:nvPr>
        </p:nvSpPr>
        <p:spPr/>
        <p:txBody>
          <a:bodyPr/>
          <a:lstStyle/>
          <a:p>
            <a:pPr marL="0" indent="0">
              <a:buNone/>
            </a:pPr>
            <a:r>
              <a:rPr lang="en-US" sz="2400" dirty="0"/>
              <a:t>This work was supported by Cooperative Agreements #5U55DP003054 and #1U38DP004972-05 from the Centers for Disease Control and Prevention. Its contents are solely the responsibility of the authors and do not necessarily represent the official views of the Centers for Disease Control and Prevention. No industry funding was used to support this work.</a:t>
            </a:r>
          </a:p>
        </p:txBody>
      </p:sp>
    </p:spTree>
    <p:extLst>
      <p:ext uri="{BB962C8B-B14F-4D97-AF65-F5344CB8AC3E}">
        <p14:creationId xmlns:p14="http://schemas.microsoft.com/office/powerpoint/2010/main" val="362134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Article Needed for Lesson</a:t>
            </a:r>
          </a:p>
        </p:txBody>
      </p:sp>
      <p:sp>
        <p:nvSpPr>
          <p:cNvPr id="3" name="Content Placeholder 2"/>
          <p:cNvSpPr>
            <a:spLocks noGrp="1"/>
          </p:cNvSpPr>
          <p:nvPr>
            <p:ph idx="1"/>
          </p:nvPr>
        </p:nvSpPr>
        <p:spPr>
          <a:xfrm>
            <a:off x="762000" y="1676400"/>
            <a:ext cx="7620000" cy="3886199"/>
          </a:xfrm>
        </p:spPr>
        <p:txBody>
          <a:bodyPr/>
          <a:lstStyle/>
          <a:p>
            <a:pPr marL="0" indent="0" algn="ctr">
              <a:buNone/>
            </a:pPr>
            <a:r>
              <a:rPr lang="en-US" sz="2800" dirty="0"/>
              <a:t>Download the </a:t>
            </a:r>
            <a:r>
              <a:rPr lang="en-US" sz="2800" b="1" dirty="0">
                <a:hlinkClick r:id="rId3"/>
              </a:rPr>
              <a:t>Long-Term and Latent Side Effects of Specific Cancer Types</a:t>
            </a:r>
            <a:r>
              <a:rPr lang="en-US" sz="2800" b="1" dirty="0"/>
              <a:t> </a:t>
            </a:r>
            <a:r>
              <a:rPr lang="en-US" sz="2800" dirty="0"/>
              <a:t>article</a:t>
            </a:r>
          </a:p>
          <a:p>
            <a:pPr algn="ctr"/>
            <a:endParaRPr lang="en-US" sz="2800" dirty="0"/>
          </a:p>
          <a:p>
            <a:pPr marL="0" indent="0" algn="ctr">
              <a:buNone/>
            </a:pPr>
            <a:r>
              <a:rPr lang="en-US" sz="2800" dirty="0"/>
              <a:t>You may reference this article when completing the case studies.</a:t>
            </a:r>
          </a:p>
          <a:p>
            <a:pPr marL="0" indent="0" algn="ctr">
              <a:buNone/>
            </a:pPr>
            <a:endParaRPr lang="en-US" sz="2800" dirty="0"/>
          </a:p>
          <a:p>
            <a:pPr marL="0" indent="0" algn="ctr">
              <a:buNone/>
            </a:pPr>
            <a:r>
              <a:rPr lang="en-US" sz="1800" dirty="0"/>
              <a:t>Full article citation:</a:t>
            </a:r>
          </a:p>
          <a:p>
            <a:pPr marL="0" indent="0">
              <a:buNone/>
            </a:pPr>
            <a:r>
              <a:rPr lang="en-US" sz="1600" dirty="0" err="1"/>
              <a:t>Gegechkori</a:t>
            </a:r>
            <a:r>
              <a:rPr lang="en-US" sz="1600" dirty="0"/>
              <a:t>, N., Haines, L., &amp; Lin, J.J. (2017). Long-term and latent side effects of specific cancer types. </a:t>
            </a:r>
            <a:r>
              <a:rPr lang="en-US" sz="1600" i="1" dirty="0"/>
              <a:t>Medical Clinics of North America, </a:t>
            </a:r>
            <a:r>
              <a:rPr lang="en-US" sz="1600" dirty="0"/>
              <a:t>101(6): 1053-1073.</a:t>
            </a:r>
          </a:p>
          <a:p>
            <a:pPr marL="0" indent="0" algn="ctr">
              <a:buNone/>
            </a:pPr>
            <a:endParaRPr lang="en-US" sz="1800" dirty="0"/>
          </a:p>
          <a:p>
            <a:pPr marL="0" indent="0">
              <a:buNone/>
            </a:pPr>
            <a:endParaRPr lang="en-US" sz="2400" dirty="0"/>
          </a:p>
        </p:txBody>
      </p:sp>
    </p:spTree>
    <p:extLst>
      <p:ext uri="{BB962C8B-B14F-4D97-AF65-F5344CB8AC3E}">
        <p14:creationId xmlns:p14="http://schemas.microsoft.com/office/powerpoint/2010/main" val="36375846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Learning Objectives</a:t>
            </a:r>
          </a:p>
        </p:txBody>
      </p:sp>
      <p:sp>
        <p:nvSpPr>
          <p:cNvPr id="3" name="Content Placeholder 2"/>
          <p:cNvSpPr>
            <a:spLocks noGrp="1"/>
          </p:cNvSpPr>
          <p:nvPr>
            <p:ph idx="1"/>
          </p:nvPr>
        </p:nvSpPr>
        <p:spPr/>
        <p:txBody>
          <a:bodyPr/>
          <a:lstStyle/>
          <a:p>
            <a:r>
              <a:rPr lang="en-US" sz="2800" dirty="0"/>
              <a:t>Describe common long-term and late effects by cancer type.</a:t>
            </a:r>
          </a:p>
        </p:txBody>
      </p:sp>
    </p:spTree>
    <p:extLst>
      <p:ext uri="{BB962C8B-B14F-4D97-AF65-F5344CB8AC3E}">
        <p14:creationId xmlns:p14="http://schemas.microsoft.com/office/powerpoint/2010/main" val="24201999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Recap</a:t>
            </a:r>
          </a:p>
        </p:txBody>
      </p:sp>
      <p:sp>
        <p:nvSpPr>
          <p:cNvPr id="3" name="Content Placeholder 2"/>
          <p:cNvSpPr>
            <a:spLocks noGrp="1"/>
          </p:cNvSpPr>
          <p:nvPr>
            <p:ph idx="1"/>
          </p:nvPr>
        </p:nvSpPr>
        <p:spPr>
          <a:xfrm>
            <a:off x="457200" y="1447801"/>
            <a:ext cx="8229600" cy="4114800"/>
          </a:xfrm>
        </p:spPr>
        <p:txBody>
          <a:bodyPr/>
          <a:lstStyle/>
          <a:p>
            <a:r>
              <a:rPr lang="en-US" sz="2400" dirty="0"/>
              <a:t>Many cancer survivors experience long-term and/or late effects as a result of cancer and its treatment</a:t>
            </a:r>
            <a:br>
              <a:rPr lang="en-US" sz="2400" dirty="0"/>
            </a:br>
            <a:endParaRPr lang="en-US" sz="2400" dirty="0"/>
          </a:p>
          <a:p>
            <a:r>
              <a:rPr lang="en-US" sz="2400" dirty="0"/>
              <a:t>The risk for developing long-term and late effects may be related to factors such as age, comorbidities, genetic factors, and type, duration and dose of treatment </a:t>
            </a:r>
            <a:br>
              <a:rPr lang="en-US" sz="2400" dirty="0"/>
            </a:br>
            <a:endParaRPr lang="en-US" sz="2400" dirty="0"/>
          </a:p>
          <a:p>
            <a:r>
              <a:rPr lang="en-US" sz="2400" dirty="0"/>
              <a:t>Long-term and late effects often have a significant impact on survivors’ quality of life</a:t>
            </a:r>
          </a:p>
          <a:p>
            <a:endParaRPr lang="en-US" sz="1800" dirty="0"/>
          </a:p>
          <a:p>
            <a:endParaRPr lang="en-US" sz="1800" dirty="0"/>
          </a:p>
        </p:txBody>
      </p:sp>
      <p:sp>
        <p:nvSpPr>
          <p:cNvPr id="4" name="Rectangle 3"/>
          <p:cNvSpPr/>
          <p:nvPr/>
        </p:nvSpPr>
        <p:spPr>
          <a:xfrm>
            <a:off x="457200" y="5715000"/>
            <a:ext cx="4572000" cy="261610"/>
          </a:xfrm>
          <a:prstGeom prst="rect">
            <a:avLst/>
          </a:prstGeom>
        </p:spPr>
        <p:txBody>
          <a:bodyPr>
            <a:spAutoFit/>
          </a:bodyPr>
          <a:lstStyle/>
          <a:p>
            <a:r>
              <a:rPr lang="en-US" sz="1100" i="1" dirty="0" err="1">
                <a:solidFill>
                  <a:schemeClr val="bg1">
                    <a:lumMod val="50000"/>
                  </a:schemeClr>
                </a:solidFill>
              </a:rPr>
              <a:t>Gegechkori</a:t>
            </a:r>
            <a:r>
              <a:rPr lang="en-US" sz="1100" i="1" dirty="0">
                <a:solidFill>
                  <a:schemeClr val="bg1">
                    <a:lumMod val="50000"/>
                  </a:schemeClr>
                </a:solidFill>
              </a:rPr>
              <a:t>, Haines &amp; Lin, 2017. </a:t>
            </a:r>
          </a:p>
        </p:txBody>
      </p:sp>
    </p:spTree>
    <p:extLst>
      <p:ext uri="{BB962C8B-B14F-4D97-AF65-F5344CB8AC3E}">
        <p14:creationId xmlns:p14="http://schemas.microsoft.com/office/powerpoint/2010/main" val="37174547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Recap</a:t>
            </a:r>
          </a:p>
        </p:txBody>
      </p:sp>
      <p:sp>
        <p:nvSpPr>
          <p:cNvPr id="3" name="Content Placeholder 2"/>
          <p:cNvSpPr>
            <a:spLocks noGrp="1"/>
          </p:cNvSpPr>
          <p:nvPr>
            <p:ph idx="1"/>
          </p:nvPr>
        </p:nvSpPr>
        <p:spPr>
          <a:xfrm>
            <a:off x="457200" y="1447801"/>
            <a:ext cx="8229600" cy="4114800"/>
          </a:xfrm>
        </p:spPr>
        <p:txBody>
          <a:bodyPr/>
          <a:lstStyle/>
          <a:p>
            <a:r>
              <a:rPr lang="en-US" sz="2400" dirty="0"/>
              <a:t>Primary care providers should be aware of these late and long-term effects of cancer treatment to better care for survivors</a:t>
            </a:r>
            <a:br>
              <a:rPr lang="en-US" sz="2400" dirty="0"/>
            </a:br>
            <a:endParaRPr lang="en-US" sz="1600" dirty="0"/>
          </a:p>
          <a:p>
            <a:r>
              <a:rPr lang="en-US" sz="2400" dirty="0"/>
              <a:t>Cancer Survivorship Clinical Practice Guidelines are important and available to providers</a:t>
            </a:r>
            <a:br>
              <a:rPr lang="en-US" sz="2400" dirty="0"/>
            </a:br>
            <a:endParaRPr lang="en-US" sz="1600" dirty="0"/>
          </a:p>
          <a:p>
            <a:r>
              <a:rPr lang="en-US" sz="2400" dirty="0"/>
              <a:t>Coordinated communication is essential </a:t>
            </a:r>
            <a:br>
              <a:rPr lang="en-US" sz="2400" dirty="0"/>
            </a:br>
            <a:endParaRPr lang="en-US" sz="1600" dirty="0"/>
          </a:p>
          <a:p>
            <a:r>
              <a:rPr lang="en-US" sz="2400" dirty="0"/>
              <a:t>A survivorship care plan is a useful care coordination tool</a:t>
            </a:r>
          </a:p>
          <a:p>
            <a:endParaRPr lang="en-US" sz="2400" dirty="0"/>
          </a:p>
        </p:txBody>
      </p:sp>
      <p:sp>
        <p:nvSpPr>
          <p:cNvPr id="4" name="Rectangle 3"/>
          <p:cNvSpPr/>
          <p:nvPr/>
        </p:nvSpPr>
        <p:spPr>
          <a:xfrm>
            <a:off x="457200" y="5715000"/>
            <a:ext cx="4572000" cy="261610"/>
          </a:xfrm>
          <a:prstGeom prst="rect">
            <a:avLst/>
          </a:prstGeom>
        </p:spPr>
        <p:txBody>
          <a:bodyPr>
            <a:spAutoFit/>
          </a:bodyPr>
          <a:lstStyle/>
          <a:p>
            <a:r>
              <a:rPr lang="en-US" sz="1100" i="1" dirty="0" err="1">
                <a:solidFill>
                  <a:schemeClr val="bg1">
                    <a:lumMod val="50000"/>
                  </a:schemeClr>
                </a:solidFill>
              </a:rPr>
              <a:t>Gegechkori</a:t>
            </a:r>
            <a:r>
              <a:rPr lang="en-US" sz="1100" i="1" dirty="0">
                <a:solidFill>
                  <a:schemeClr val="bg1">
                    <a:lumMod val="50000"/>
                  </a:schemeClr>
                </a:solidFill>
              </a:rPr>
              <a:t>, Haines &amp; Lin, 2017. </a:t>
            </a:r>
          </a:p>
        </p:txBody>
      </p:sp>
    </p:spTree>
    <p:extLst>
      <p:ext uri="{BB962C8B-B14F-4D97-AF65-F5344CB8AC3E}">
        <p14:creationId xmlns:p14="http://schemas.microsoft.com/office/powerpoint/2010/main" val="9471638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Long-Term &amp; Late Effects by Cancer type</a:t>
            </a:r>
          </a:p>
        </p:txBody>
      </p:sp>
    </p:spTree>
    <p:extLst>
      <p:ext uri="{BB962C8B-B14F-4D97-AF65-F5344CB8AC3E}">
        <p14:creationId xmlns:p14="http://schemas.microsoft.com/office/powerpoint/2010/main" val="17396647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41101" y="5791200"/>
            <a:ext cx="8245699" cy="261610"/>
          </a:xfrm>
          <a:prstGeom prst="rect">
            <a:avLst/>
          </a:prstGeom>
        </p:spPr>
        <p:txBody>
          <a:bodyPr wrap="square">
            <a:spAutoFit/>
          </a:bodyPr>
          <a:lstStyle/>
          <a:p>
            <a:r>
              <a:rPr lang="en-US" sz="1100" i="1" dirty="0">
                <a:solidFill>
                  <a:schemeClr val="bg1">
                    <a:lumMod val="50000"/>
                  </a:schemeClr>
                </a:solidFill>
              </a:rPr>
              <a:t>American Cancer Society, 2019; </a:t>
            </a:r>
            <a:r>
              <a:rPr lang="en-US" sz="1100" i="1" dirty="0" err="1">
                <a:solidFill>
                  <a:schemeClr val="bg1">
                    <a:lumMod val="50000"/>
                  </a:schemeClr>
                </a:solidFill>
              </a:rPr>
              <a:t>Gegechkori</a:t>
            </a:r>
            <a:r>
              <a:rPr lang="en-US" sz="1100" i="1" dirty="0">
                <a:solidFill>
                  <a:schemeClr val="bg1">
                    <a:lumMod val="50000"/>
                  </a:schemeClr>
                </a:solidFill>
              </a:rPr>
              <a:t>, Haines &amp; Lin, 2017; </a:t>
            </a:r>
            <a:r>
              <a:rPr lang="en-US" sz="1100" i="1" dirty="0" err="1">
                <a:solidFill>
                  <a:schemeClr val="bg1">
                    <a:lumMod val="50000"/>
                  </a:schemeClr>
                </a:solidFill>
              </a:rPr>
              <a:t>Nekhlyudov</a:t>
            </a:r>
            <a:r>
              <a:rPr lang="en-US" sz="1100" i="1" dirty="0">
                <a:solidFill>
                  <a:schemeClr val="bg1">
                    <a:lumMod val="50000"/>
                  </a:schemeClr>
                </a:solidFill>
              </a:rPr>
              <a:t>, </a:t>
            </a:r>
            <a:r>
              <a:rPr lang="en-US" sz="1100" i="1" dirty="0" err="1">
                <a:solidFill>
                  <a:schemeClr val="bg1">
                    <a:lumMod val="50000"/>
                  </a:schemeClr>
                </a:solidFill>
              </a:rPr>
              <a:t>Goel</a:t>
            </a:r>
            <a:r>
              <a:rPr lang="en-US" sz="1100" i="1" dirty="0">
                <a:solidFill>
                  <a:schemeClr val="bg1">
                    <a:lumMod val="50000"/>
                  </a:schemeClr>
                </a:solidFill>
              </a:rPr>
              <a:t>, Lin, </a:t>
            </a:r>
            <a:r>
              <a:rPr lang="en-US" sz="1100" i="1" dirty="0" err="1">
                <a:solidFill>
                  <a:schemeClr val="bg1">
                    <a:lumMod val="50000"/>
                  </a:schemeClr>
                </a:solidFill>
              </a:rPr>
              <a:t>Overholser</a:t>
            </a:r>
            <a:r>
              <a:rPr lang="en-US" sz="1100" i="1" dirty="0">
                <a:solidFill>
                  <a:schemeClr val="bg1">
                    <a:lumMod val="50000"/>
                  </a:schemeClr>
                </a:solidFill>
              </a:rPr>
              <a:t>  &amp; </a:t>
            </a:r>
            <a:r>
              <a:rPr lang="en-US" sz="1100" i="1" dirty="0" err="1">
                <a:solidFill>
                  <a:schemeClr val="bg1">
                    <a:lumMod val="50000"/>
                  </a:schemeClr>
                </a:solidFill>
              </a:rPr>
              <a:t>Peairs</a:t>
            </a:r>
            <a:r>
              <a:rPr lang="en-US" sz="1100" i="1" dirty="0">
                <a:solidFill>
                  <a:schemeClr val="bg1">
                    <a:lumMod val="50000"/>
                  </a:schemeClr>
                </a:solidFill>
              </a:rPr>
              <a:t>, 2019. </a:t>
            </a:r>
          </a:p>
        </p:txBody>
      </p:sp>
      <p:sp>
        <p:nvSpPr>
          <p:cNvPr id="7" name="Content Placeholder 2"/>
          <p:cNvSpPr>
            <a:spLocks noGrp="1"/>
          </p:cNvSpPr>
          <p:nvPr>
            <p:ph idx="1"/>
          </p:nvPr>
        </p:nvSpPr>
        <p:spPr>
          <a:xfrm>
            <a:off x="457200" y="1371600"/>
            <a:ext cx="8229600" cy="4267200"/>
          </a:xfrm>
        </p:spPr>
        <p:txBody>
          <a:bodyPr/>
          <a:lstStyle/>
          <a:p>
            <a:pPr marL="285750" indent="-285750">
              <a:buFont typeface="Arial" panose="020B0604020202020204" pitchFamily="34" charset="0"/>
              <a:buChar char="•"/>
            </a:pPr>
            <a:r>
              <a:rPr lang="en-US" sz="2400" dirty="0"/>
              <a:t>Approximately, 3.8 million female survivors </a:t>
            </a:r>
            <a:br>
              <a:rPr lang="en-US" sz="2400" dirty="0"/>
            </a:br>
            <a:endParaRPr lang="en-US" sz="2400" dirty="0"/>
          </a:p>
          <a:p>
            <a:pPr marL="285750" indent="-285750">
              <a:buFont typeface="Arial" panose="020B0604020202020204" pitchFamily="34" charset="0"/>
              <a:buChar char="•"/>
            </a:pPr>
            <a:r>
              <a:rPr lang="en-US" sz="2400" dirty="0"/>
              <a:t>Median age of diagnosis is 62 years-old</a:t>
            </a:r>
            <a:br>
              <a:rPr lang="en-US" sz="2400" dirty="0"/>
            </a:br>
            <a:endParaRPr lang="en-US" sz="2400" dirty="0"/>
          </a:p>
          <a:p>
            <a:pPr marL="285750" indent="-285750">
              <a:buFont typeface="Arial" panose="020B0604020202020204" pitchFamily="34" charset="0"/>
              <a:buChar char="•"/>
            </a:pPr>
            <a:r>
              <a:rPr lang="en-US" sz="2400" dirty="0"/>
              <a:t>Most diagnosed at early-stage</a:t>
            </a:r>
            <a:br>
              <a:rPr lang="en-US" sz="2400" dirty="0"/>
            </a:br>
            <a:endParaRPr lang="en-US" sz="2400" dirty="0"/>
          </a:p>
          <a:p>
            <a:pPr marL="285750" indent="-285750">
              <a:buFont typeface="Arial" panose="020B0604020202020204" pitchFamily="34" charset="0"/>
              <a:buChar char="•"/>
            </a:pPr>
            <a:r>
              <a:rPr lang="en-US" sz="2400" dirty="0"/>
              <a:t>5-year survival rate is 89%</a:t>
            </a:r>
            <a:br>
              <a:rPr lang="en-US" sz="2400" dirty="0"/>
            </a:br>
            <a:endParaRPr lang="en-US" sz="2400" dirty="0"/>
          </a:p>
          <a:p>
            <a:pPr marL="285750" indent="-285750">
              <a:buFont typeface="Arial" panose="020B0604020202020204" pitchFamily="34" charset="0"/>
              <a:buChar char="•"/>
            </a:pPr>
            <a:r>
              <a:rPr lang="en-US" sz="2400" dirty="0"/>
              <a:t>Increased number of survivors with improved treatment and early detection</a:t>
            </a:r>
          </a:p>
        </p:txBody>
      </p:sp>
      <p:sp>
        <p:nvSpPr>
          <p:cNvPr id="3" name="Title 2"/>
          <p:cNvSpPr>
            <a:spLocks noGrp="1"/>
          </p:cNvSpPr>
          <p:nvPr>
            <p:ph type="title"/>
          </p:nvPr>
        </p:nvSpPr>
        <p:spPr/>
        <p:txBody>
          <a:bodyPr/>
          <a:lstStyle/>
          <a:p>
            <a:r>
              <a:rPr lang="en-US" dirty="0"/>
              <a:t>Breast Cancer</a:t>
            </a:r>
          </a:p>
        </p:txBody>
      </p:sp>
    </p:spTree>
    <p:extLst>
      <p:ext uri="{BB962C8B-B14F-4D97-AF65-F5344CB8AC3E}">
        <p14:creationId xmlns:p14="http://schemas.microsoft.com/office/powerpoint/2010/main" val="31099075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441101" y="5791200"/>
            <a:ext cx="8245699" cy="261610"/>
          </a:xfrm>
          <a:prstGeom prst="rect">
            <a:avLst/>
          </a:prstGeom>
        </p:spPr>
        <p:txBody>
          <a:bodyPr wrap="square">
            <a:spAutoFit/>
          </a:bodyPr>
          <a:lstStyle/>
          <a:p>
            <a:r>
              <a:rPr lang="en-US" sz="1100" i="1" dirty="0" err="1">
                <a:solidFill>
                  <a:schemeClr val="bg1">
                    <a:lumMod val="50000"/>
                  </a:schemeClr>
                </a:solidFill>
              </a:rPr>
              <a:t>Gegechkori</a:t>
            </a:r>
            <a:r>
              <a:rPr lang="en-US" sz="1100" i="1" dirty="0">
                <a:solidFill>
                  <a:schemeClr val="bg1">
                    <a:lumMod val="50000"/>
                  </a:schemeClr>
                </a:solidFill>
              </a:rPr>
              <a:t>, Haines &amp; Lin, 2017; </a:t>
            </a:r>
            <a:r>
              <a:rPr lang="en-US" sz="1100" i="1" dirty="0" err="1">
                <a:solidFill>
                  <a:schemeClr val="bg1">
                    <a:lumMod val="50000"/>
                  </a:schemeClr>
                </a:solidFill>
              </a:rPr>
              <a:t>Okwuosa</a:t>
            </a:r>
            <a:r>
              <a:rPr lang="en-US" sz="1100" i="1" dirty="0">
                <a:solidFill>
                  <a:schemeClr val="bg1">
                    <a:lumMod val="50000"/>
                  </a:schemeClr>
                </a:solidFill>
              </a:rPr>
              <a:t>, </a:t>
            </a:r>
            <a:r>
              <a:rPr lang="en-US" sz="1100" i="1" dirty="0" err="1">
                <a:solidFill>
                  <a:schemeClr val="bg1">
                    <a:lumMod val="50000"/>
                  </a:schemeClr>
                </a:solidFill>
              </a:rPr>
              <a:t>Anzevino</a:t>
            </a:r>
            <a:r>
              <a:rPr lang="en-US" sz="1100" i="1" dirty="0">
                <a:solidFill>
                  <a:schemeClr val="bg1">
                    <a:lumMod val="50000"/>
                  </a:schemeClr>
                </a:solidFill>
              </a:rPr>
              <a:t> &amp; Rao, 2017. </a:t>
            </a:r>
          </a:p>
        </p:txBody>
      </p:sp>
      <p:graphicFrame>
        <p:nvGraphicFramePr>
          <p:cNvPr id="2" name="Table 1"/>
          <p:cNvGraphicFramePr>
            <a:graphicFrameLocks noGrp="1"/>
          </p:cNvGraphicFramePr>
          <p:nvPr/>
        </p:nvGraphicFramePr>
        <p:xfrm>
          <a:off x="441102" y="457199"/>
          <a:ext cx="8245698" cy="5257802"/>
        </p:xfrm>
        <a:graphic>
          <a:graphicData uri="http://schemas.openxmlformats.org/drawingml/2006/table">
            <a:tbl>
              <a:tblPr firstRow="1" firstCol="1" bandRow="1">
                <a:tableStyleId>{5C22544A-7EE6-4342-B048-85BDC9FD1C3A}</a:tableStyleId>
              </a:tblPr>
              <a:tblGrid>
                <a:gridCol w="3622862">
                  <a:extLst>
                    <a:ext uri="{9D8B030D-6E8A-4147-A177-3AD203B41FA5}">
                      <a16:colId xmlns:a16="http://schemas.microsoft.com/office/drawing/2014/main" val="291511278"/>
                    </a:ext>
                  </a:extLst>
                </a:gridCol>
                <a:gridCol w="887955">
                  <a:extLst>
                    <a:ext uri="{9D8B030D-6E8A-4147-A177-3AD203B41FA5}">
                      <a16:colId xmlns:a16="http://schemas.microsoft.com/office/drawing/2014/main" val="1805917029"/>
                    </a:ext>
                  </a:extLst>
                </a:gridCol>
                <a:gridCol w="833314">
                  <a:extLst>
                    <a:ext uri="{9D8B030D-6E8A-4147-A177-3AD203B41FA5}">
                      <a16:colId xmlns:a16="http://schemas.microsoft.com/office/drawing/2014/main" val="2095604281"/>
                    </a:ext>
                  </a:extLst>
                </a:gridCol>
                <a:gridCol w="901617">
                  <a:extLst>
                    <a:ext uri="{9D8B030D-6E8A-4147-A177-3AD203B41FA5}">
                      <a16:colId xmlns:a16="http://schemas.microsoft.com/office/drawing/2014/main" val="42154767"/>
                    </a:ext>
                  </a:extLst>
                </a:gridCol>
                <a:gridCol w="999975">
                  <a:extLst>
                    <a:ext uri="{9D8B030D-6E8A-4147-A177-3AD203B41FA5}">
                      <a16:colId xmlns:a16="http://schemas.microsoft.com/office/drawing/2014/main" val="2991098924"/>
                    </a:ext>
                  </a:extLst>
                </a:gridCol>
                <a:gridCol w="999975">
                  <a:extLst>
                    <a:ext uri="{9D8B030D-6E8A-4147-A177-3AD203B41FA5}">
                      <a16:colId xmlns:a16="http://schemas.microsoft.com/office/drawing/2014/main" val="4063091199"/>
                    </a:ext>
                  </a:extLst>
                </a:gridCol>
              </a:tblGrid>
              <a:tr h="189006">
                <a:tc gridSpan="6">
                  <a:txBody>
                    <a:bodyPr/>
                    <a:lstStyle/>
                    <a:p>
                      <a:pPr marL="0" marR="0">
                        <a:spcBef>
                          <a:spcPts val="0"/>
                        </a:spcBef>
                        <a:spcAft>
                          <a:spcPts val="0"/>
                        </a:spcAft>
                      </a:pPr>
                      <a:r>
                        <a:rPr lang="en-US" sz="1100" dirty="0">
                          <a:solidFill>
                            <a:schemeClr val="bg1"/>
                          </a:solidFill>
                          <a:effectLst/>
                        </a:rPr>
                        <a:t>Long term and latent effects of breast cancer treatment</a:t>
                      </a:r>
                      <a:endParaRPr lang="en-US" sz="1200" dirty="0">
                        <a:solidFill>
                          <a:schemeClr val="bg1"/>
                        </a:solidFill>
                        <a:effectLst/>
                        <a:latin typeface="Arial" panose="020B0604020202020204" pitchFamily="34" charset="0"/>
                        <a:ea typeface="MS Mincho"/>
                      </a:endParaRPr>
                    </a:p>
                  </a:txBody>
                  <a:tcPr marL="66558" marR="66558" marT="0" marB="0" anchor="ctr">
                    <a:solidFill>
                      <a:srgbClr val="0096D6"/>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19391445"/>
                  </a:ext>
                </a:extLst>
              </a:tr>
              <a:tr h="189006">
                <a:tc rowSpan="2">
                  <a:txBody>
                    <a:bodyPr/>
                    <a:lstStyle/>
                    <a:p>
                      <a:pPr marL="0" marR="0">
                        <a:spcBef>
                          <a:spcPts val="0"/>
                        </a:spcBef>
                        <a:spcAft>
                          <a:spcPts val="0"/>
                        </a:spcAft>
                      </a:pPr>
                      <a:r>
                        <a:rPr lang="en-US" sz="1100" dirty="0">
                          <a:solidFill>
                            <a:schemeClr val="bg1"/>
                          </a:solidFill>
                          <a:effectLst/>
                        </a:rPr>
                        <a:t>Side Effect</a:t>
                      </a:r>
                      <a:endParaRPr lang="en-US" sz="1200" dirty="0">
                        <a:solidFill>
                          <a:schemeClr val="bg1"/>
                        </a:solidFill>
                        <a:effectLst/>
                        <a:latin typeface="Arial" panose="020B0604020202020204" pitchFamily="34" charset="0"/>
                        <a:ea typeface="MS Mincho"/>
                      </a:endParaRPr>
                    </a:p>
                  </a:txBody>
                  <a:tcPr marL="66558" marR="66558" marT="0" marB="0" anchor="ctr">
                    <a:solidFill>
                      <a:srgbClr val="0096D6"/>
                    </a:solidFill>
                  </a:tcPr>
                </a:tc>
                <a:tc gridSpan="5">
                  <a:txBody>
                    <a:bodyPr/>
                    <a:lstStyle/>
                    <a:p>
                      <a:pPr marL="0" marR="0" algn="ctr">
                        <a:spcBef>
                          <a:spcPts val="0"/>
                        </a:spcBef>
                        <a:spcAft>
                          <a:spcPts val="0"/>
                        </a:spcAft>
                      </a:pPr>
                      <a:r>
                        <a:rPr lang="en-US" sz="1100" b="1" dirty="0">
                          <a:solidFill>
                            <a:schemeClr val="bg1"/>
                          </a:solidFill>
                          <a:effectLst/>
                        </a:rPr>
                        <a:t>Treatment Type</a:t>
                      </a:r>
                      <a:endParaRPr lang="en-US" sz="1200" b="1" dirty="0">
                        <a:solidFill>
                          <a:schemeClr val="bg1"/>
                        </a:solidFill>
                        <a:effectLst/>
                        <a:latin typeface="Arial" panose="020B0604020202020204" pitchFamily="34" charset="0"/>
                        <a:ea typeface="MS Mincho"/>
                      </a:endParaRPr>
                    </a:p>
                  </a:txBody>
                  <a:tcPr marL="66558" marR="66558" marT="0" marB="0" anchor="ctr">
                    <a:solidFill>
                      <a:srgbClr val="0096D6"/>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96331318"/>
                  </a:ext>
                </a:extLst>
              </a:tr>
              <a:tr h="189006">
                <a:tc vMerge="1">
                  <a:txBody>
                    <a:bodyPr/>
                    <a:lstStyle/>
                    <a:p>
                      <a:endParaRPr lang="en-US"/>
                    </a:p>
                  </a:txBody>
                  <a:tcPr/>
                </a:tc>
                <a:tc>
                  <a:txBody>
                    <a:bodyPr/>
                    <a:lstStyle/>
                    <a:p>
                      <a:pPr marL="0" marR="0" algn="ctr">
                        <a:spcBef>
                          <a:spcPts val="0"/>
                        </a:spcBef>
                        <a:spcAft>
                          <a:spcPts val="0"/>
                        </a:spcAft>
                      </a:pPr>
                      <a:r>
                        <a:rPr lang="en-US" sz="1100" b="1" dirty="0">
                          <a:solidFill>
                            <a:schemeClr val="bg1"/>
                          </a:solidFill>
                          <a:effectLst/>
                        </a:rPr>
                        <a:t>Chemo</a:t>
                      </a:r>
                      <a:endParaRPr lang="en-US" sz="1200" b="1" dirty="0">
                        <a:solidFill>
                          <a:schemeClr val="bg1"/>
                        </a:solidFill>
                        <a:effectLst/>
                        <a:latin typeface="Arial" panose="020B0604020202020204" pitchFamily="34" charset="0"/>
                        <a:ea typeface="MS Mincho"/>
                      </a:endParaRPr>
                    </a:p>
                  </a:txBody>
                  <a:tcPr marL="66558" marR="66558" marT="0" marB="0" anchor="ctr">
                    <a:solidFill>
                      <a:srgbClr val="0096D6"/>
                    </a:solidFill>
                  </a:tcPr>
                </a:tc>
                <a:tc>
                  <a:txBody>
                    <a:bodyPr/>
                    <a:lstStyle/>
                    <a:p>
                      <a:pPr marL="0" marR="0" algn="ctr">
                        <a:spcBef>
                          <a:spcPts val="0"/>
                        </a:spcBef>
                        <a:spcAft>
                          <a:spcPts val="0"/>
                        </a:spcAft>
                      </a:pPr>
                      <a:r>
                        <a:rPr lang="en-US" sz="1100" b="1" dirty="0">
                          <a:solidFill>
                            <a:schemeClr val="bg1"/>
                          </a:solidFill>
                          <a:effectLst/>
                        </a:rPr>
                        <a:t>HT</a:t>
                      </a:r>
                      <a:endParaRPr lang="en-US" sz="1200" b="1" dirty="0">
                        <a:solidFill>
                          <a:schemeClr val="bg1"/>
                        </a:solidFill>
                        <a:effectLst/>
                        <a:latin typeface="Arial" panose="020B0604020202020204" pitchFamily="34" charset="0"/>
                        <a:ea typeface="MS Mincho"/>
                      </a:endParaRPr>
                    </a:p>
                  </a:txBody>
                  <a:tcPr marL="66558" marR="66558" marT="0" marB="0" anchor="ctr">
                    <a:solidFill>
                      <a:srgbClr val="0096D6"/>
                    </a:solidFill>
                  </a:tcPr>
                </a:tc>
                <a:tc>
                  <a:txBody>
                    <a:bodyPr/>
                    <a:lstStyle/>
                    <a:p>
                      <a:pPr marL="0" marR="0" algn="ctr">
                        <a:spcBef>
                          <a:spcPts val="0"/>
                        </a:spcBef>
                        <a:spcAft>
                          <a:spcPts val="0"/>
                        </a:spcAft>
                      </a:pPr>
                      <a:r>
                        <a:rPr lang="en-US" sz="1100" b="1" dirty="0">
                          <a:solidFill>
                            <a:schemeClr val="bg1"/>
                          </a:solidFill>
                          <a:effectLst/>
                        </a:rPr>
                        <a:t>IM</a:t>
                      </a:r>
                      <a:endParaRPr lang="en-US" sz="1200" b="1" dirty="0">
                        <a:solidFill>
                          <a:schemeClr val="bg1"/>
                        </a:solidFill>
                        <a:effectLst/>
                        <a:latin typeface="Arial" panose="020B0604020202020204" pitchFamily="34" charset="0"/>
                        <a:ea typeface="MS Mincho"/>
                      </a:endParaRPr>
                    </a:p>
                  </a:txBody>
                  <a:tcPr marL="66558" marR="66558" marT="0" marB="0" anchor="ctr">
                    <a:solidFill>
                      <a:srgbClr val="0096D6"/>
                    </a:solidFill>
                  </a:tcPr>
                </a:tc>
                <a:tc>
                  <a:txBody>
                    <a:bodyPr/>
                    <a:lstStyle/>
                    <a:p>
                      <a:pPr marL="0" marR="0" algn="ctr">
                        <a:spcBef>
                          <a:spcPts val="0"/>
                        </a:spcBef>
                        <a:spcAft>
                          <a:spcPts val="0"/>
                        </a:spcAft>
                      </a:pPr>
                      <a:r>
                        <a:rPr lang="en-US" sz="1100" b="1" dirty="0">
                          <a:solidFill>
                            <a:schemeClr val="bg1"/>
                          </a:solidFill>
                          <a:effectLst/>
                        </a:rPr>
                        <a:t>RT</a:t>
                      </a:r>
                      <a:endParaRPr lang="en-US" sz="1200" b="1" dirty="0">
                        <a:solidFill>
                          <a:schemeClr val="bg1"/>
                        </a:solidFill>
                        <a:effectLst/>
                        <a:latin typeface="Arial" panose="020B0604020202020204" pitchFamily="34" charset="0"/>
                        <a:ea typeface="MS Mincho"/>
                      </a:endParaRPr>
                    </a:p>
                  </a:txBody>
                  <a:tcPr marL="66558" marR="66558" marT="0" marB="0" anchor="ctr">
                    <a:solidFill>
                      <a:srgbClr val="0096D6"/>
                    </a:solidFill>
                  </a:tcPr>
                </a:tc>
                <a:tc>
                  <a:txBody>
                    <a:bodyPr/>
                    <a:lstStyle/>
                    <a:p>
                      <a:pPr marL="0" marR="0" algn="ctr">
                        <a:spcBef>
                          <a:spcPts val="0"/>
                        </a:spcBef>
                        <a:spcAft>
                          <a:spcPts val="0"/>
                        </a:spcAft>
                      </a:pPr>
                      <a:r>
                        <a:rPr lang="en-US" sz="1100" b="1" dirty="0">
                          <a:solidFill>
                            <a:schemeClr val="bg1"/>
                          </a:solidFill>
                          <a:effectLst/>
                        </a:rPr>
                        <a:t>Surgery</a:t>
                      </a:r>
                      <a:endParaRPr lang="en-US" sz="1200" b="1" dirty="0">
                        <a:solidFill>
                          <a:schemeClr val="bg1"/>
                        </a:solidFill>
                        <a:effectLst/>
                        <a:latin typeface="Arial" panose="020B0604020202020204" pitchFamily="34" charset="0"/>
                        <a:ea typeface="MS Mincho"/>
                      </a:endParaRPr>
                    </a:p>
                  </a:txBody>
                  <a:tcPr marL="66558" marR="66558" marT="0" marB="0" anchor="ctr">
                    <a:solidFill>
                      <a:srgbClr val="0096D6"/>
                    </a:solidFill>
                  </a:tcPr>
                </a:tc>
                <a:extLst>
                  <a:ext uri="{0D108BD9-81ED-4DB2-BD59-A6C34878D82A}">
                    <a16:rowId xmlns:a16="http://schemas.microsoft.com/office/drawing/2014/main" val="1568257580"/>
                  </a:ext>
                </a:extLst>
              </a:tr>
              <a:tr h="756023">
                <a:tc>
                  <a:txBody>
                    <a:bodyPr/>
                    <a:lstStyle/>
                    <a:p>
                      <a:pPr marL="0" marR="0">
                        <a:spcBef>
                          <a:spcPts val="0"/>
                        </a:spcBef>
                        <a:spcAft>
                          <a:spcPts val="0"/>
                        </a:spcAft>
                      </a:pPr>
                      <a:r>
                        <a:rPr lang="en-US" sz="1100" b="0" dirty="0">
                          <a:solidFill>
                            <a:schemeClr val="tx1"/>
                          </a:solidFill>
                          <a:effectLst/>
                        </a:rPr>
                        <a:t>General</a:t>
                      </a:r>
                      <a:endParaRPr lang="en-US" sz="1200" b="0" dirty="0">
                        <a:solidFill>
                          <a:schemeClr val="tx1"/>
                        </a:solidFill>
                        <a:effectLst/>
                      </a:endParaRPr>
                    </a:p>
                    <a:p>
                      <a:pPr marL="0" marR="0">
                        <a:spcBef>
                          <a:spcPts val="0"/>
                        </a:spcBef>
                        <a:spcAft>
                          <a:spcPts val="0"/>
                        </a:spcAft>
                      </a:pPr>
                      <a:r>
                        <a:rPr lang="en-US" sz="1100" b="0" dirty="0">
                          <a:solidFill>
                            <a:schemeClr val="tx1"/>
                          </a:solidFill>
                          <a:effectLst/>
                        </a:rPr>
                        <a:t>  Fatigue</a:t>
                      </a:r>
                      <a:endParaRPr lang="en-US" sz="1200" b="0" dirty="0">
                        <a:solidFill>
                          <a:schemeClr val="tx1"/>
                        </a:solidFill>
                        <a:effectLst/>
                      </a:endParaRPr>
                    </a:p>
                    <a:p>
                      <a:pPr marL="0" marR="0">
                        <a:spcBef>
                          <a:spcPts val="0"/>
                        </a:spcBef>
                        <a:spcAft>
                          <a:spcPts val="0"/>
                        </a:spcAft>
                      </a:pPr>
                      <a:r>
                        <a:rPr lang="en-US" sz="1100" b="0" dirty="0">
                          <a:solidFill>
                            <a:schemeClr val="tx1"/>
                          </a:solidFill>
                          <a:effectLst/>
                        </a:rPr>
                        <a:t>  Pain</a:t>
                      </a:r>
                      <a:endParaRPr lang="en-US" sz="1200" b="0" dirty="0">
                        <a:solidFill>
                          <a:schemeClr val="tx1"/>
                        </a:solidFill>
                        <a:effectLst/>
                      </a:endParaRPr>
                    </a:p>
                    <a:p>
                      <a:pPr marL="0" marR="0">
                        <a:spcBef>
                          <a:spcPts val="0"/>
                        </a:spcBef>
                        <a:spcAft>
                          <a:spcPts val="0"/>
                        </a:spcAft>
                      </a:pPr>
                      <a:r>
                        <a:rPr lang="en-US" sz="1100" b="0" dirty="0">
                          <a:solidFill>
                            <a:schemeClr val="tx1"/>
                          </a:solidFill>
                          <a:effectLst/>
                        </a:rPr>
                        <a:t>  Weakness</a:t>
                      </a:r>
                      <a:endParaRPr lang="en-US" sz="1200" b="0" dirty="0">
                        <a:solidFill>
                          <a:schemeClr val="tx1"/>
                        </a:solidFill>
                        <a:effectLst/>
                        <a:latin typeface="Arial" panose="020B0604020202020204" pitchFamily="34" charset="0"/>
                        <a:ea typeface="MS Mincho"/>
                      </a:endParaRPr>
                    </a:p>
                  </a:txBody>
                  <a:tcPr marL="66558" marR="66558" marT="0" marB="0" anchor="ctr">
                    <a:solidFill>
                      <a:schemeClr val="bg1">
                        <a:lumMod val="85000"/>
                      </a:schemeClr>
                    </a:solidFill>
                  </a:tcPr>
                </a:tc>
                <a:tc>
                  <a:txBody>
                    <a:bodyPr/>
                    <a:lstStyle/>
                    <a:p>
                      <a:pPr marL="0" marR="0" algn="ctr">
                        <a:spcBef>
                          <a:spcPts val="0"/>
                        </a:spcBef>
                        <a:spcAft>
                          <a:spcPts val="0"/>
                        </a:spcAft>
                      </a:pPr>
                      <a:r>
                        <a:rPr lang="en-US" sz="1100" dirty="0">
                          <a:solidFill>
                            <a:schemeClr val="tx1"/>
                          </a:solidFill>
                          <a:effectLst/>
                        </a:rPr>
                        <a:t> </a:t>
                      </a:r>
                      <a:endParaRPr lang="en-US" sz="1200" dirty="0">
                        <a:solidFill>
                          <a:schemeClr val="tx1"/>
                        </a:solidFill>
                        <a:effectLst/>
                      </a:endParaRPr>
                    </a:p>
                    <a:p>
                      <a:pPr marL="0" marR="0" algn="ctr">
                        <a:spcBef>
                          <a:spcPts val="0"/>
                        </a:spcBef>
                        <a:spcAft>
                          <a:spcPts val="0"/>
                        </a:spcAft>
                      </a:pPr>
                      <a:r>
                        <a:rPr lang="en-US" sz="1100" dirty="0">
                          <a:solidFill>
                            <a:schemeClr val="tx1"/>
                          </a:solidFill>
                          <a:effectLst/>
                        </a:rPr>
                        <a:t>X</a:t>
                      </a:r>
                      <a:endParaRPr lang="en-US" sz="1200" dirty="0">
                        <a:solidFill>
                          <a:schemeClr val="tx1"/>
                        </a:solidFill>
                        <a:effectLst/>
                      </a:endParaRPr>
                    </a:p>
                    <a:p>
                      <a:pPr marL="0" marR="0" algn="ctr">
                        <a:spcBef>
                          <a:spcPts val="0"/>
                        </a:spcBef>
                        <a:spcAft>
                          <a:spcPts val="0"/>
                        </a:spcAft>
                      </a:pPr>
                      <a:r>
                        <a:rPr lang="en-US" sz="1100" dirty="0">
                          <a:solidFill>
                            <a:schemeClr val="tx1"/>
                          </a:solidFill>
                          <a:effectLst/>
                        </a:rPr>
                        <a:t> </a:t>
                      </a:r>
                      <a:endParaRPr lang="en-US" sz="1200" dirty="0">
                        <a:solidFill>
                          <a:schemeClr val="tx1"/>
                        </a:solidFill>
                        <a:effectLst/>
                      </a:endParaRPr>
                    </a:p>
                    <a:p>
                      <a:pPr marL="0" marR="0" algn="ctr">
                        <a:spcBef>
                          <a:spcPts val="0"/>
                        </a:spcBef>
                        <a:spcAft>
                          <a:spcPts val="0"/>
                        </a:spcAft>
                      </a:pPr>
                      <a:r>
                        <a:rPr lang="en-US" sz="1100" dirty="0">
                          <a:solidFill>
                            <a:schemeClr val="tx1"/>
                          </a:solidFill>
                          <a:effectLst/>
                        </a:rPr>
                        <a:t>X</a:t>
                      </a:r>
                      <a:endParaRPr lang="en-US" sz="1200" dirty="0">
                        <a:solidFill>
                          <a:schemeClr val="tx1"/>
                        </a:solidFill>
                        <a:effectLst/>
                        <a:latin typeface="Arial" panose="020B0604020202020204" pitchFamily="34" charset="0"/>
                        <a:ea typeface="MS Mincho"/>
                      </a:endParaRPr>
                    </a:p>
                  </a:txBody>
                  <a:tcPr marL="66558" marR="66558" marT="0" marB="0" anchor="ctr">
                    <a:solidFill>
                      <a:schemeClr val="bg1">
                        <a:lumMod val="85000"/>
                      </a:schemeClr>
                    </a:solidFill>
                  </a:tcPr>
                </a:tc>
                <a:tc>
                  <a:txBody>
                    <a:bodyPr/>
                    <a:lstStyle/>
                    <a:p>
                      <a:pPr marL="0" marR="0" algn="ctr">
                        <a:spcBef>
                          <a:spcPts val="0"/>
                        </a:spcBef>
                        <a:spcAft>
                          <a:spcPts val="0"/>
                        </a:spcAft>
                      </a:pPr>
                      <a:r>
                        <a:rPr lang="en-US" sz="1100" dirty="0">
                          <a:solidFill>
                            <a:schemeClr val="tx1"/>
                          </a:solidFill>
                          <a:effectLst/>
                        </a:rPr>
                        <a:t> </a:t>
                      </a:r>
                      <a:endParaRPr lang="en-US" sz="1200" dirty="0">
                        <a:solidFill>
                          <a:schemeClr val="tx1"/>
                        </a:solidFill>
                        <a:effectLst/>
                        <a:latin typeface="Arial" panose="020B0604020202020204" pitchFamily="34" charset="0"/>
                        <a:ea typeface="MS Mincho"/>
                      </a:endParaRPr>
                    </a:p>
                  </a:txBody>
                  <a:tcPr marL="66558" marR="66558" marT="0" marB="0" anchor="ctr">
                    <a:solidFill>
                      <a:schemeClr val="bg1">
                        <a:lumMod val="85000"/>
                      </a:schemeClr>
                    </a:solidFill>
                  </a:tcPr>
                </a:tc>
                <a:tc>
                  <a:txBody>
                    <a:bodyPr/>
                    <a:lstStyle/>
                    <a:p>
                      <a:pPr marL="0" marR="0" algn="ctr">
                        <a:spcBef>
                          <a:spcPts val="0"/>
                        </a:spcBef>
                        <a:spcAft>
                          <a:spcPts val="0"/>
                        </a:spcAft>
                      </a:pPr>
                      <a:r>
                        <a:rPr lang="en-US" sz="1100" dirty="0">
                          <a:solidFill>
                            <a:schemeClr val="tx1"/>
                          </a:solidFill>
                          <a:effectLst/>
                        </a:rPr>
                        <a:t> </a:t>
                      </a:r>
                      <a:endParaRPr lang="en-US" sz="1200" dirty="0">
                        <a:solidFill>
                          <a:schemeClr val="tx1"/>
                        </a:solidFill>
                        <a:effectLst/>
                        <a:latin typeface="Arial" panose="020B0604020202020204" pitchFamily="34" charset="0"/>
                        <a:ea typeface="MS Mincho"/>
                      </a:endParaRPr>
                    </a:p>
                  </a:txBody>
                  <a:tcPr marL="66558" marR="66558" marT="0" marB="0" anchor="ctr">
                    <a:solidFill>
                      <a:schemeClr val="bg1">
                        <a:lumMod val="85000"/>
                      </a:schemeClr>
                    </a:solidFill>
                  </a:tcPr>
                </a:tc>
                <a:tc>
                  <a:txBody>
                    <a:bodyPr/>
                    <a:lstStyle/>
                    <a:p>
                      <a:pPr marL="0" marR="0" algn="ctr">
                        <a:spcBef>
                          <a:spcPts val="0"/>
                        </a:spcBef>
                        <a:spcAft>
                          <a:spcPts val="0"/>
                        </a:spcAft>
                      </a:pPr>
                      <a:r>
                        <a:rPr lang="en-US" sz="1100" dirty="0">
                          <a:solidFill>
                            <a:schemeClr val="tx1"/>
                          </a:solidFill>
                          <a:effectLst/>
                        </a:rPr>
                        <a:t> </a:t>
                      </a:r>
                      <a:endParaRPr lang="en-US" sz="1200" dirty="0">
                        <a:solidFill>
                          <a:schemeClr val="tx1"/>
                        </a:solidFill>
                        <a:effectLst/>
                      </a:endParaRPr>
                    </a:p>
                    <a:p>
                      <a:pPr marL="0" marR="0" algn="ctr">
                        <a:spcBef>
                          <a:spcPts val="0"/>
                        </a:spcBef>
                        <a:spcAft>
                          <a:spcPts val="0"/>
                        </a:spcAft>
                      </a:pPr>
                      <a:r>
                        <a:rPr lang="en-US" sz="1100" dirty="0">
                          <a:solidFill>
                            <a:schemeClr val="tx1"/>
                          </a:solidFill>
                          <a:effectLst/>
                        </a:rPr>
                        <a:t>X</a:t>
                      </a:r>
                      <a:endParaRPr lang="en-US" sz="1200" dirty="0">
                        <a:solidFill>
                          <a:schemeClr val="tx1"/>
                        </a:solidFill>
                        <a:effectLst/>
                      </a:endParaRPr>
                    </a:p>
                    <a:p>
                      <a:pPr marL="0" marR="0" algn="ctr">
                        <a:spcBef>
                          <a:spcPts val="0"/>
                        </a:spcBef>
                        <a:spcAft>
                          <a:spcPts val="0"/>
                        </a:spcAft>
                      </a:pPr>
                      <a:r>
                        <a:rPr lang="en-US" sz="1100" dirty="0">
                          <a:solidFill>
                            <a:schemeClr val="tx1"/>
                          </a:solidFill>
                          <a:effectLst/>
                        </a:rPr>
                        <a:t>X</a:t>
                      </a:r>
                      <a:endParaRPr lang="en-US" sz="1200" dirty="0">
                        <a:solidFill>
                          <a:schemeClr val="tx1"/>
                        </a:solidFill>
                        <a:effectLst/>
                      </a:endParaRPr>
                    </a:p>
                    <a:p>
                      <a:pPr marL="0" marR="0" algn="ctr">
                        <a:spcBef>
                          <a:spcPts val="0"/>
                        </a:spcBef>
                        <a:spcAft>
                          <a:spcPts val="0"/>
                        </a:spcAft>
                      </a:pPr>
                      <a:r>
                        <a:rPr lang="en-US" sz="1100" dirty="0">
                          <a:solidFill>
                            <a:schemeClr val="tx1"/>
                          </a:solidFill>
                          <a:effectLst/>
                        </a:rPr>
                        <a:t>X</a:t>
                      </a:r>
                      <a:endParaRPr lang="en-US" sz="1200" dirty="0">
                        <a:solidFill>
                          <a:schemeClr val="tx1"/>
                        </a:solidFill>
                        <a:effectLst/>
                        <a:latin typeface="Arial" panose="020B0604020202020204" pitchFamily="34" charset="0"/>
                        <a:ea typeface="MS Mincho"/>
                      </a:endParaRPr>
                    </a:p>
                  </a:txBody>
                  <a:tcPr marL="66558" marR="66558" marT="0" marB="0" anchor="ctr">
                    <a:solidFill>
                      <a:schemeClr val="bg1">
                        <a:lumMod val="85000"/>
                      </a:schemeClr>
                    </a:solidFill>
                  </a:tcPr>
                </a:tc>
                <a:tc>
                  <a:txBody>
                    <a:bodyPr/>
                    <a:lstStyle/>
                    <a:p>
                      <a:pPr marL="0" marR="0" algn="ctr">
                        <a:spcBef>
                          <a:spcPts val="0"/>
                        </a:spcBef>
                        <a:spcAft>
                          <a:spcPts val="0"/>
                        </a:spcAft>
                      </a:pPr>
                      <a:r>
                        <a:rPr lang="en-US" sz="1100" dirty="0">
                          <a:solidFill>
                            <a:schemeClr val="tx1"/>
                          </a:solidFill>
                          <a:effectLst/>
                        </a:rPr>
                        <a:t> </a:t>
                      </a:r>
                      <a:endParaRPr lang="en-US" sz="1200" dirty="0">
                        <a:solidFill>
                          <a:schemeClr val="tx1"/>
                        </a:solidFill>
                        <a:effectLst/>
                      </a:endParaRPr>
                    </a:p>
                    <a:p>
                      <a:pPr marL="0" marR="0" algn="ctr">
                        <a:spcBef>
                          <a:spcPts val="0"/>
                        </a:spcBef>
                        <a:spcAft>
                          <a:spcPts val="0"/>
                        </a:spcAft>
                      </a:pPr>
                      <a:r>
                        <a:rPr lang="en-US" sz="1100" dirty="0">
                          <a:solidFill>
                            <a:schemeClr val="tx1"/>
                          </a:solidFill>
                          <a:effectLst/>
                        </a:rPr>
                        <a:t> </a:t>
                      </a:r>
                      <a:endParaRPr lang="en-US" sz="1200" dirty="0">
                        <a:solidFill>
                          <a:schemeClr val="tx1"/>
                        </a:solidFill>
                        <a:effectLst/>
                      </a:endParaRPr>
                    </a:p>
                    <a:p>
                      <a:pPr marL="0" marR="0" algn="ctr">
                        <a:spcBef>
                          <a:spcPts val="0"/>
                        </a:spcBef>
                        <a:spcAft>
                          <a:spcPts val="0"/>
                        </a:spcAft>
                      </a:pPr>
                      <a:r>
                        <a:rPr lang="en-US" sz="1100" dirty="0">
                          <a:solidFill>
                            <a:schemeClr val="tx1"/>
                          </a:solidFill>
                          <a:effectLst/>
                        </a:rPr>
                        <a:t>X</a:t>
                      </a:r>
                      <a:endParaRPr lang="en-US" sz="1200" dirty="0">
                        <a:solidFill>
                          <a:schemeClr val="tx1"/>
                        </a:solidFill>
                        <a:effectLst/>
                      </a:endParaRPr>
                    </a:p>
                    <a:p>
                      <a:pPr marL="0" marR="0" algn="ctr">
                        <a:spcBef>
                          <a:spcPts val="0"/>
                        </a:spcBef>
                        <a:spcAft>
                          <a:spcPts val="0"/>
                        </a:spcAft>
                      </a:pPr>
                      <a:r>
                        <a:rPr lang="en-US" sz="1100" dirty="0">
                          <a:solidFill>
                            <a:schemeClr val="tx1"/>
                          </a:solidFill>
                          <a:effectLst/>
                        </a:rPr>
                        <a:t>X</a:t>
                      </a:r>
                      <a:endParaRPr lang="en-US" sz="1200" dirty="0">
                        <a:solidFill>
                          <a:schemeClr val="tx1"/>
                        </a:solidFill>
                        <a:effectLst/>
                        <a:latin typeface="Arial" panose="020B0604020202020204" pitchFamily="34" charset="0"/>
                        <a:ea typeface="MS Mincho"/>
                      </a:endParaRPr>
                    </a:p>
                  </a:txBody>
                  <a:tcPr marL="66558" marR="66558" marT="0" marB="0" anchor="ctr">
                    <a:solidFill>
                      <a:schemeClr val="bg1">
                        <a:lumMod val="85000"/>
                      </a:schemeClr>
                    </a:solidFill>
                  </a:tcPr>
                </a:tc>
                <a:extLst>
                  <a:ext uri="{0D108BD9-81ED-4DB2-BD59-A6C34878D82A}">
                    <a16:rowId xmlns:a16="http://schemas.microsoft.com/office/drawing/2014/main" val="1599081100"/>
                  </a:ext>
                </a:extLst>
              </a:tr>
              <a:tr h="567018">
                <a:tc>
                  <a:txBody>
                    <a:bodyPr/>
                    <a:lstStyle/>
                    <a:p>
                      <a:pPr marL="0" marR="0">
                        <a:spcBef>
                          <a:spcPts val="0"/>
                        </a:spcBef>
                        <a:spcAft>
                          <a:spcPts val="0"/>
                        </a:spcAft>
                      </a:pPr>
                      <a:r>
                        <a:rPr lang="en-US" sz="1100" b="0" dirty="0">
                          <a:solidFill>
                            <a:schemeClr val="tx1"/>
                          </a:solidFill>
                          <a:effectLst/>
                        </a:rPr>
                        <a:t>Cardiac</a:t>
                      </a:r>
                      <a:endParaRPr lang="en-US" sz="1200" b="0" dirty="0">
                        <a:solidFill>
                          <a:schemeClr val="tx1"/>
                        </a:solidFill>
                        <a:effectLst/>
                      </a:endParaRPr>
                    </a:p>
                    <a:p>
                      <a:pPr marL="0" marR="0">
                        <a:spcBef>
                          <a:spcPts val="0"/>
                        </a:spcBef>
                        <a:spcAft>
                          <a:spcPts val="0"/>
                        </a:spcAft>
                      </a:pPr>
                      <a:r>
                        <a:rPr lang="en-US" sz="1100" b="0" dirty="0">
                          <a:solidFill>
                            <a:schemeClr val="tx1"/>
                          </a:solidFill>
                          <a:effectLst/>
                        </a:rPr>
                        <a:t>  Cardiomyopathy</a:t>
                      </a:r>
                      <a:endParaRPr lang="en-US" sz="1200" b="0" dirty="0">
                        <a:solidFill>
                          <a:schemeClr val="tx1"/>
                        </a:solidFill>
                        <a:effectLst/>
                      </a:endParaRPr>
                    </a:p>
                    <a:p>
                      <a:pPr marL="0" marR="0">
                        <a:spcBef>
                          <a:spcPts val="0"/>
                        </a:spcBef>
                        <a:spcAft>
                          <a:spcPts val="0"/>
                        </a:spcAft>
                      </a:pPr>
                      <a:r>
                        <a:rPr lang="en-US" sz="1100" b="0" dirty="0">
                          <a:solidFill>
                            <a:schemeClr val="tx1"/>
                          </a:solidFill>
                          <a:effectLst/>
                        </a:rPr>
                        <a:t>  Thromboembolism </a:t>
                      </a:r>
                      <a:endParaRPr lang="en-US" sz="1200" b="0" dirty="0">
                        <a:solidFill>
                          <a:schemeClr val="tx1"/>
                        </a:solidFill>
                        <a:effectLst/>
                        <a:latin typeface="Arial" panose="020B0604020202020204" pitchFamily="34" charset="0"/>
                        <a:ea typeface="MS Mincho"/>
                      </a:endParaRPr>
                    </a:p>
                  </a:txBody>
                  <a:tcPr marL="66558" marR="66558" marT="0" marB="0" anchor="ctr">
                    <a:solidFill>
                      <a:schemeClr val="bg1">
                        <a:lumMod val="95000"/>
                      </a:schemeClr>
                    </a:solidFill>
                  </a:tcPr>
                </a:tc>
                <a:tc>
                  <a:txBody>
                    <a:bodyPr/>
                    <a:lstStyle/>
                    <a:p>
                      <a:pPr marL="0" marR="0" algn="ctr">
                        <a:spcBef>
                          <a:spcPts val="0"/>
                        </a:spcBef>
                        <a:spcAft>
                          <a:spcPts val="0"/>
                        </a:spcAft>
                      </a:pPr>
                      <a:r>
                        <a:rPr lang="en-US" sz="1100" dirty="0">
                          <a:solidFill>
                            <a:schemeClr val="tx1"/>
                          </a:solidFill>
                          <a:effectLst/>
                        </a:rPr>
                        <a:t>X</a:t>
                      </a:r>
                      <a:endParaRPr lang="en-US" sz="1100" dirty="0">
                        <a:solidFill>
                          <a:schemeClr val="tx1"/>
                        </a:solidFill>
                        <a:effectLst/>
                        <a:latin typeface="Arial" panose="020B0604020202020204" pitchFamily="34" charset="0"/>
                        <a:ea typeface="MS Mincho"/>
                      </a:endParaRPr>
                    </a:p>
                  </a:txBody>
                  <a:tcPr marL="66558" marR="66558" marT="0" marB="0" anchor="ctr">
                    <a:solidFill>
                      <a:schemeClr val="bg1">
                        <a:lumMod val="95000"/>
                      </a:schemeClr>
                    </a:solidFill>
                  </a:tcPr>
                </a:tc>
                <a:tc>
                  <a:txBody>
                    <a:bodyPr/>
                    <a:lstStyle/>
                    <a:p>
                      <a:pPr marL="0" marR="0" algn="ctr">
                        <a:spcBef>
                          <a:spcPts val="0"/>
                        </a:spcBef>
                        <a:spcAft>
                          <a:spcPts val="0"/>
                        </a:spcAft>
                      </a:pPr>
                      <a:r>
                        <a:rPr lang="en-US" sz="1100" dirty="0">
                          <a:solidFill>
                            <a:schemeClr val="tx1"/>
                          </a:solidFill>
                          <a:effectLst/>
                        </a:rPr>
                        <a:t> </a:t>
                      </a:r>
                    </a:p>
                    <a:p>
                      <a:pPr marL="0" marR="0" algn="ctr">
                        <a:spcBef>
                          <a:spcPts val="0"/>
                        </a:spcBef>
                        <a:spcAft>
                          <a:spcPts val="0"/>
                        </a:spcAft>
                      </a:pPr>
                      <a:r>
                        <a:rPr lang="en-US" sz="1100" dirty="0">
                          <a:solidFill>
                            <a:schemeClr val="tx1"/>
                          </a:solidFill>
                          <a:effectLst/>
                        </a:rPr>
                        <a:t> </a:t>
                      </a:r>
                    </a:p>
                    <a:p>
                      <a:pPr marL="0" marR="0" algn="ctr">
                        <a:spcBef>
                          <a:spcPts val="0"/>
                        </a:spcBef>
                        <a:spcAft>
                          <a:spcPts val="0"/>
                        </a:spcAft>
                      </a:pPr>
                      <a:r>
                        <a:rPr lang="en-US" sz="1100" dirty="0">
                          <a:solidFill>
                            <a:schemeClr val="tx1"/>
                          </a:solidFill>
                          <a:effectLst/>
                        </a:rPr>
                        <a:t>X</a:t>
                      </a:r>
                      <a:endParaRPr lang="en-US" sz="1100" dirty="0">
                        <a:solidFill>
                          <a:schemeClr val="tx1"/>
                        </a:solidFill>
                        <a:effectLst/>
                        <a:latin typeface="Arial" panose="020B0604020202020204" pitchFamily="34" charset="0"/>
                        <a:ea typeface="MS Mincho"/>
                      </a:endParaRPr>
                    </a:p>
                  </a:txBody>
                  <a:tcPr marL="66558" marR="66558" marT="0" marB="0" anchor="ctr">
                    <a:solidFill>
                      <a:schemeClr val="bg1">
                        <a:lumMod val="95000"/>
                      </a:schemeClr>
                    </a:solidFill>
                  </a:tcPr>
                </a:tc>
                <a:tc>
                  <a:txBody>
                    <a:bodyPr/>
                    <a:lstStyle/>
                    <a:p>
                      <a:pPr marL="0" marR="0" algn="ctr">
                        <a:spcBef>
                          <a:spcPts val="0"/>
                        </a:spcBef>
                        <a:spcAft>
                          <a:spcPts val="0"/>
                        </a:spcAft>
                      </a:pPr>
                      <a:r>
                        <a:rPr lang="en-US" sz="1100" dirty="0">
                          <a:solidFill>
                            <a:schemeClr val="tx1"/>
                          </a:solidFill>
                          <a:effectLst/>
                        </a:rPr>
                        <a:t>X</a:t>
                      </a:r>
                      <a:endParaRPr lang="en-US" sz="1100" dirty="0">
                        <a:solidFill>
                          <a:schemeClr val="tx1"/>
                        </a:solidFill>
                        <a:effectLst/>
                        <a:latin typeface="Arial" panose="020B0604020202020204" pitchFamily="34" charset="0"/>
                        <a:ea typeface="MS Mincho"/>
                      </a:endParaRPr>
                    </a:p>
                  </a:txBody>
                  <a:tcPr marL="66558" marR="66558" marT="0" marB="0" anchor="ctr">
                    <a:solidFill>
                      <a:schemeClr val="bg1">
                        <a:lumMod val="95000"/>
                      </a:schemeClr>
                    </a:solidFill>
                  </a:tcPr>
                </a:tc>
                <a:tc>
                  <a:txBody>
                    <a:bodyPr/>
                    <a:lstStyle/>
                    <a:p>
                      <a:pPr marL="0" marR="0" algn="ctr">
                        <a:spcBef>
                          <a:spcPts val="0"/>
                        </a:spcBef>
                        <a:spcAft>
                          <a:spcPts val="0"/>
                        </a:spcAft>
                      </a:pPr>
                      <a:r>
                        <a:rPr lang="en-US" sz="1100" dirty="0">
                          <a:solidFill>
                            <a:schemeClr val="tx1"/>
                          </a:solidFill>
                          <a:effectLst/>
                        </a:rPr>
                        <a:t> X</a:t>
                      </a:r>
                      <a:endParaRPr lang="en-US" sz="1100" dirty="0">
                        <a:solidFill>
                          <a:schemeClr val="tx1"/>
                        </a:solidFill>
                        <a:effectLst/>
                        <a:latin typeface="Arial" panose="020B0604020202020204" pitchFamily="34" charset="0"/>
                        <a:ea typeface="MS Mincho"/>
                      </a:endParaRPr>
                    </a:p>
                  </a:txBody>
                  <a:tcPr marL="66558" marR="66558" marT="0" marB="0" anchor="ctr">
                    <a:solidFill>
                      <a:schemeClr val="bg1">
                        <a:lumMod val="95000"/>
                      </a:schemeClr>
                    </a:solidFill>
                  </a:tcPr>
                </a:tc>
                <a:tc>
                  <a:txBody>
                    <a:bodyPr/>
                    <a:lstStyle/>
                    <a:p>
                      <a:pPr marL="0" marR="0" algn="ctr">
                        <a:spcBef>
                          <a:spcPts val="0"/>
                        </a:spcBef>
                        <a:spcAft>
                          <a:spcPts val="0"/>
                        </a:spcAft>
                      </a:pPr>
                      <a:r>
                        <a:rPr lang="en-US" sz="1100" dirty="0">
                          <a:solidFill>
                            <a:schemeClr val="tx1"/>
                          </a:solidFill>
                          <a:effectLst/>
                        </a:rPr>
                        <a:t> </a:t>
                      </a:r>
                      <a:endParaRPr lang="en-US" sz="1100" dirty="0">
                        <a:solidFill>
                          <a:schemeClr val="tx1"/>
                        </a:solidFill>
                        <a:effectLst/>
                        <a:latin typeface="Arial" panose="020B0604020202020204" pitchFamily="34" charset="0"/>
                        <a:ea typeface="MS Mincho"/>
                      </a:endParaRPr>
                    </a:p>
                  </a:txBody>
                  <a:tcPr marL="66558" marR="66558" marT="0" marB="0" anchor="ctr">
                    <a:solidFill>
                      <a:schemeClr val="bg1">
                        <a:lumMod val="95000"/>
                      </a:schemeClr>
                    </a:solidFill>
                  </a:tcPr>
                </a:tc>
                <a:extLst>
                  <a:ext uri="{0D108BD9-81ED-4DB2-BD59-A6C34878D82A}">
                    <a16:rowId xmlns:a16="http://schemas.microsoft.com/office/drawing/2014/main" val="1130820939"/>
                  </a:ext>
                </a:extLst>
              </a:tr>
              <a:tr h="945029">
                <a:tc>
                  <a:txBody>
                    <a:bodyPr/>
                    <a:lstStyle/>
                    <a:p>
                      <a:pPr marL="0" marR="0">
                        <a:spcBef>
                          <a:spcPts val="0"/>
                        </a:spcBef>
                        <a:spcAft>
                          <a:spcPts val="0"/>
                        </a:spcAft>
                      </a:pPr>
                      <a:r>
                        <a:rPr lang="en-US" sz="1100" b="0" dirty="0">
                          <a:solidFill>
                            <a:schemeClr val="tx1"/>
                          </a:solidFill>
                          <a:effectLst/>
                        </a:rPr>
                        <a:t>Endocrine</a:t>
                      </a:r>
                      <a:endParaRPr lang="en-US" sz="1200" b="0" dirty="0">
                        <a:solidFill>
                          <a:schemeClr val="tx1"/>
                        </a:solidFill>
                        <a:effectLst/>
                      </a:endParaRPr>
                    </a:p>
                    <a:p>
                      <a:pPr marL="0" marR="0">
                        <a:spcBef>
                          <a:spcPts val="0"/>
                        </a:spcBef>
                        <a:spcAft>
                          <a:spcPts val="0"/>
                        </a:spcAft>
                      </a:pPr>
                      <a:r>
                        <a:rPr lang="en-US" sz="1100" b="0" dirty="0">
                          <a:solidFill>
                            <a:schemeClr val="tx1"/>
                          </a:solidFill>
                          <a:effectLst/>
                        </a:rPr>
                        <a:t>  Bone loss</a:t>
                      </a:r>
                      <a:endParaRPr lang="en-US" sz="1200" b="0" dirty="0">
                        <a:solidFill>
                          <a:schemeClr val="tx1"/>
                        </a:solidFill>
                        <a:effectLst/>
                      </a:endParaRPr>
                    </a:p>
                    <a:p>
                      <a:pPr marL="0" marR="0">
                        <a:spcBef>
                          <a:spcPts val="0"/>
                        </a:spcBef>
                        <a:spcAft>
                          <a:spcPts val="0"/>
                        </a:spcAft>
                      </a:pPr>
                      <a:r>
                        <a:rPr lang="en-US" sz="1100" b="0" dirty="0">
                          <a:solidFill>
                            <a:schemeClr val="tx1"/>
                          </a:solidFill>
                          <a:effectLst/>
                        </a:rPr>
                        <a:t>  Infertility</a:t>
                      </a:r>
                      <a:endParaRPr lang="en-US" sz="1200" b="0" dirty="0">
                        <a:solidFill>
                          <a:schemeClr val="tx1"/>
                        </a:solidFill>
                        <a:effectLst/>
                      </a:endParaRPr>
                    </a:p>
                    <a:p>
                      <a:pPr marL="0" marR="0">
                        <a:spcBef>
                          <a:spcPts val="0"/>
                        </a:spcBef>
                        <a:spcAft>
                          <a:spcPts val="0"/>
                        </a:spcAft>
                      </a:pPr>
                      <a:r>
                        <a:rPr lang="en-US" sz="1100" b="0" dirty="0">
                          <a:solidFill>
                            <a:schemeClr val="tx1"/>
                          </a:solidFill>
                          <a:effectLst/>
                        </a:rPr>
                        <a:t>  Premature menopause</a:t>
                      </a:r>
                      <a:endParaRPr lang="en-US" sz="1200" b="0" dirty="0">
                        <a:solidFill>
                          <a:schemeClr val="tx1"/>
                        </a:solidFill>
                        <a:effectLst/>
                      </a:endParaRPr>
                    </a:p>
                    <a:p>
                      <a:pPr marL="0" marR="0">
                        <a:spcBef>
                          <a:spcPts val="0"/>
                        </a:spcBef>
                        <a:spcAft>
                          <a:spcPts val="0"/>
                        </a:spcAft>
                      </a:pPr>
                      <a:r>
                        <a:rPr lang="en-US" sz="1100" b="0" dirty="0">
                          <a:solidFill>
                            <a:schemeClr val="tx1"/>
                          </a:solidFill>
                          <a:effectLst/>
                        </a:rPr>
                        <a:t>  Vasomotor symptoms</a:t>
                      </a:r>
                      <a:endParaRPr lang="en-US" sz="1200" b="0" dirty="0">
                        <a:solidFill>
                          <a:schemeClr val="tx1"/>
                        </a:solidFill>
                        <a:effectLst/>
                        <a:latin typeface="Arial" panose="020B0604020202020204" pitchFamily="34" charset="0"/>
                        <a:ea typeface="MS Mincho"/>
                      </a:endParaRPr>
                    </a:p>
                  </a:txBody>
                  <a:tcPr marL="66558" marR="66558" marT="0" marB="0" anchor="ctr">
                    <a:solidFill>
                      <a:schemeClr val="bg1">
                        <a:lumMod val="85000"/>
                      </a:schemeClr>
                    </a:solidFill>
                  </a:tcPr>
                </a:tc>
                <a:tc>
                  <a:txBody>
                    <a:bodyPr/>
                    <a:lstStyle/>
                    <a:p>
                      <a:pPr marL="0" marR="0" algn="ctr">
                        <a:spcBef>
                          <a:spcPts val="0"/>
                        </a:spcBef>
                        <a:spcAft>
                          <a:spcPts val="0"/>
                        </a:spcAft>
                      </a:pPr>
                      <a:r>
                        <a:rPr lang="en-US" sz="1100" dirty="0">
                          <a:solidFill>
                            <a:schemeClr val="tx1"/>
                          </a:solidFill>
                          <a:effectLst/>
                        </a:rPr>
                        <a:t> </a:t>
                      </a:r>
                      <a:endParaRPr lang="en-US" sz="1200" dirty="0">
                        <a:solidFill>
                          <a:schemeClr val="tx1"/>
                        </a:solidFill>
                        <a:effectLst/>
                      </a:endParaRPr>
                    </a:p>
                    <a:p>
                      <a:pPr marL="0" marR="0" algn="ctr">
                        <a:spcBef>
                          <a:spcPts val="0"/>
                        </a:spcBef>
                        <a:spcAft>
                          <a:spcPts val="0"/>
                        </a:spcAft>
                      </a:pPr>
                      <a:r>
                        <a:rPr lang="en-US" sz="1100" dirty="0">
                          <a:solidFill>
                            <a:schemeClr val="tx1"/>
                          </a:solidFill>
                          <a:effectLst/>
                        </a:rPr>
                        <a:t> </a:t>
                      </a:r>
                      <a:endParaRPr lang="en-US" sz="1200" dirty="0">
                        <a:solidFill>
                          <a:schemeClr val="tx1"/>
                        </a:solidFill>
                        <a:effectLst/>
                      </a:endParaRPr>
                    </a:p>
                    <a:p>
                      <a:pPr marL="0" marR="0" algn="ctr">
                        <a:spcBef>
                          <a:spcPts val="0"/>
                        </a:spcBef>
                        <a:spcAft>
                          <a:spcPts val="0"/>
                        </a:spcAft>
                      </a:pPr>
                      <a:r>
                        <a:rPr lang="en-US" sz="1100" dirty="0">
                          <a:solidFill>
                            <a:schemeClr val="tx1"/>
                          </a:solidFill>
                          <a:effectLst/>
                        </a:rPr>
                        <a:t>X</a:t>
                      </a:r>
                      <a:endParaRPr lang="en-US" sz="1200" dirty="0">
                        <a:solidFill>
                          <a:schemeClr val="tx1"/>
                        </a:solidFill>
                        <a:effectLst/>
                      </a:endParaRPr>
                    </a:p>
                    <a:p>
                      <a:pPr marL="0" marR="0" algn="ctr">
                        <a:spcBef>
                          <a:spcPts val="0"/>
                        </a:spcBef>
                        <a:spcAft>
                          <a:spcPts val="0"/>
                        </a:spcAft>
                      </a:pPr>
                      <a:r>
                        <a:rPr lang="en-US" sz="1100" dirty="0">
                          <a:solidFill>
                            <a:schemeClr val="tx1"/>
                          </a:solidFill>
                          <a:effectLst/>
                        </a:rPr>
                        <a:t>X</a:t>
                      </a:r>
                      <a:endParaRPr lang="en-US" sz="1200" dirty="0">
                        <a:solidFill>
                          <a:schemeClr val="tx1"/>
                        </a:solidFill>
                        <a:effectLst/>
                      </a:endParaRPr>
                    </a:p>
                    <a:p>
                      <a:pPr marL="0" marR="0" algn="ctr">
                        <a:spcBef>
                          <a:spcPts val="0"/>
                        </a:spcBef>
                        <a:spcAft>
                          <a:spcPts val="0"/>
                        </a:spcAft>
                      </a:pPr>
                      <a:r>
                        <a:rPr lang="en-US" sz="1100" dirty="0">
                          <a:solidFill>
                            <a:schemeClr val="tx1"/>
                          </a:solidFill>
                          <a:effectLst/>
                        </a:rPr>
                        <a:t>X</a:t>
                      </a:r>
                      <a:endParaRPr lang="en-US" sz="1200" dirty="0">
                        <a:solidFill>
                          <a:schemeClr val="tx1"/>
                        </a:solidFill>
                        <a:effectLst/>
                        <a:latin typeface="Arial" panose="020B0604020202020204" pitchFamily="34" charset="0"/>
                        <a:ea typeface="MS Mincho"/>
                      </a:endParaRPr>
                    </a:p>
                  </a:txBody>
                  <a:tcPr marL="66558" marR="66558" marT="0" marB="0" anchor="ctr">
                    <a:solidFill>
                      <a:schemeClr val="bg1">
                        <a:lumMod val="85000"/>
                      </a:schemeClr>
                    </a:solidFill>
                  </a:tcPr>
                </a:tc>
                <a:tc>
                  <a:txBody>
                    <a:bodyPr/>
                    <a:lstStyle/>
                    <a:p>
                      <a:pPr marL="0" marR="0" algn="ctr">
                        <a:spcBef>
                          <a:spcPts val="0"/>
                        </a:spcBef>
                        <a:spcAft>
                          <a:spcPts val="0"/>
                        </a:spcAft>
                      </a:pPr>
                      <a:r>
                        <a:rPr lang="en-US" sz="1100" dirty="0">
                          <a:solidFill>
                            <a:schemeClr val="tx1"/>
                          </a:solidFill>
                          <a:effectLst/>
                        </a:rPr>
                        <a:t> </a:t>
                      </a:r>
                      <a:endParaRPr lang="en-US" sz="1200" dirty="0">
                        <a:solidFill>
                          <a:schemeClr val="tx1"/>
                        </a:solidFill>
                        <a:effectLst/>
                      </a:endParaRPr>
                    </a:p>
                    <a:p>
                      <a:pPr marL="0" marR="0" algn="ctr">
                        <a:spcBef>
                          <a:spcPts val="0"/>
                        </a:spcBef>
                        <a:spcAft>
                          <a:spcPts val="0"/>
                        </a:spcAft>
                      </a:pPr>
                      <a:r>
                        <a:rPr lang="en-US" sz="1100" dirty="0">
                          <a:solidFill>
                            <a:schemeClr val="tx1"/>
                          </a:solidFill>
                          <a:effectLst/>
                        </a:rPr>
                        <a:t>X</a:t>
                      </a:r>
                      <a:endParaRPr lang="en-US" sz="1200" dirty="0">
                        <a:solidFill>
                          <a:schemeClr val="tx1"/>
                        </a:solidFill>
                        <a:effectLst/>
                      </a:endParaRPr>
                    </a:p>
                    <a:p>
                      <a:pPr marL="0" marR="0" algn="ctr">
                        <a:spcBef>
                          <a:spcPts val="0"/>
                        </a:spcBef>
                        <a:spcAft>
                          <a:spcPts val="0"/>
                        </a:spcAft>
                      </a:pPr>
                      <a:r>
                        <a:rPr lang="en-US" sz="1100" dirty="0">
                          <a:solidFill>
                            <a:schemeClr val="tx1"/>
                          </a:solidFill>
                          <a:effectLst/>
                        </a:rPr>
                        <a:t>X</a:t>
                      </a:r>
                      <a:endParaRPr lang="en-US" sz="1200" dirty="0">
                        <a:solidFill>
                          <a:schemeClr val="tx1"/>
                        </a:solidFill>
                        <a:effectLst/>
                      </a:endParaRPr>
                    </a:p>
                    <a:p>
                      <a:pPr marL="0" marR="0" algn="ctr">
                        <a:spcBef>
                          <a:spcPts val="0"/>
                        </a:spcBef>
                        <a:spcAft>
                          <a:spcPts val="0"/>
                        </a:spcAft>
                      </a:pPr>
                      <a:r>
                        <a:rPr lang="en-US" sz="1100" dirty="0">
                          <a:solidFill>
                            <a:schemeClr val="tx1"/>
                          </a:solidFill>
                          <a:effectLst/>
                        </a:rPr>
                        <a:t>X</a:t>
                      </a:r>
                      <a:endParaRPr lang="en-US" sz="1200" dirty="0">
                        <a:solidFill>
                          <a:schemeClr val="tx1"/>
                        </a:solidFill>
                        <a:effectLst/>
                      </a:endParaRPr>
                    </a:p>
                    <a:p>
                      <a:pPr marL="0" marR="0" algn="ctr">
                        <a:spcBef>
                          <a:spcPts val="0"/>
                        </a:spcBef>
                        <a:spcAft>
                          <a:spcPts val="0"/>
                        </a:spcAft>
                      </a:pPr>
                      <a:r>
                        <a:rPr lang="en-US" sz="1100" dirty="0">
                          <a:solidFill>
                            <a:schemeClr val="tx1"/>
                          </a:solidFill>
                          <a:effectLst/>
                        </a:rPr>
                        <a:t>X</a:t>
                      </a:r>
                      <a:endParaRPr lang="en-US" sz="1200" dirty="0">
                        <a:solidFill>
                          <a:schemeClr val="tx1"/>
                        </a:solidFill>
                        <a:effectLst/>
                        <a:latin typeface="Arial" panose="020B0604020202020204" pitchFamily="34" charset="0"/>
                        <a:ea typeface="MS Mincho"/>
                      </a:endParaRPr>
                    </a:p>
                  </a:txBody>
                  <a:tcPr marL="66558" marR="66558" marT="0" marB="0" anchor="ctr">
                    <a:solidFill>
                      <a:schemeClr val="bg1">
                        <a:lumMod val="85000"/>
                      </a:schemeClr>
                    </a:solidFill>
                  </a:tcPr>
                </a:tc>
                <a:tc>
                  <a:txBody>
                    <a:bodyPr/>
                    <a:lstStyle/>
                    <a:p>
                      <a:pPr marL="0" marR="0" algn="ctr">
                        <a:spcBef>
                          <a:spcPts val="0"/>
                        </a:spcBef>
                        <a:spcAft>
                          <a:spcPts val="0"/>
                        </a:spcAft>
                      </a:pPr>
                      <a:r>
                        <a:rPr lang="en-US" sz="1100" dirty="0">
                          <a:solidFill>
                            <a:schemeClr val="tx1"/>
                          </a:solidFill>
                          <a:effectLst/>
                        </a:rPr>
                        <a:t> </a:t>
                      </a:r>
                      <a:endParaRPr lang="en-US" sz="1200" dirty="0">
                        <a:solidFill>
                          <a:schemeClr val="tx1"/>
                        </a:solidFill>
                        <a:effectLst/>
                        <a:latin typeface="Arial" panose="020B0604020202020204" pitchFamily="34" charset="0"/>
                        <a:ea typeface="MS Mincho"/>
                      </a:endParaRPr>
                    </a:p>
                  </a:txBody>
                  <a:tcPr marL="66558" marR="66558" marT="0" marB="0" anchor="ctr">
                    <a:solidFill>
                      <a:schemeClr val="bg1">
                        <a:lumMod val="85000"/>
                      </a:schemeClr>
                    </a:solidFill>
                  </a:tcPr>
                </a:tc>
                <a:tc>
                  <a:txBody>
                    <a:bodyPr/>
                    <a:lstStyle/>
                    <a:p>
                      <a:pPr marL="0" marR="0" algn="ctr">
                        <a:spcBef>
                          <a:spcPts val="0"/>
                        </a:spcBef>
                        <a:spcAft>
                          <a:spcPts val="0"/>
                        </a:spcAft>
                      </a:pPr>
                      <a:r>
                        <a:rPr lang="en-US" sz="1100" dirty="0">
                          <a:solidFill>
                            <a:schemeClr val="tx1"/>
                          </a:solidFill>
                          <a:effectLst/>
                        </a:rPr>
                        <a:t> </a:t>
                      </a:r>
                      <a:endParaRPr lang="en-US" sz="1200" dirty="0">
                        <a:solidFill>
                          <a:schemeClr val="tx1"/>
                        </a:solidFill>
                        <a:effectLst/>
                        <a:latin typeface="Arial" panose="020B0604020202020204" pitchFamily="34" charset="0"/>
                        <a:ea typeface="MS Mincho"/>
                      </a:endParaRPr>
                    </a:p>
                  </a:txBody>
                  <a:tcPr marL="66558" marR="66558" marT="0" marB="0" anchor="ctr">
                    <a:solidFill>
                      <a:schemeClr val="bg1">
                        <a:lumMod val="85000"/>
                      </a:schemeClr>
                    </a:solidFill>
                  </a:tcPr>
                </a:tc>
                <a:tc>
                  <a:txBody>
                    <a:bodyPr/>
                    <a:lstStyle/>
                    <a:p>
                      <a:pPr marL="0" marR="0" algn="ctr">
                        <a:spcBef>
                          <a:spcPts val="0"/>
                        </a:spcBef>
                        <a:spcAft>
                          <a:spcPts val="0"/>
                        </a:spcAft>
                      </a:pPr>
                      <a:r>
                        <a:rPr lang="en-US" sz="1100" dirty="0">
                          <a:solidFill>
                            <a:schemeClr val="tx1"/>
                          </a:solidFill>
                          <a:effectLst/>
                        </a:rPr>
                        <a:t> </a:t>
                      </a:r>
                      <a:endParaRPr lang="en-US" sz="1200" dirty="0">
                        <a:solidFill>
                          <a:schemeClr val="tx1"/>
                        </a:solidFill>
                        <a:effectLst/>
                        <a:latin typeface="Arial" panose="020B0604020202020204" pitchFamily="34" charset="0"/>
                        <a:ea typeface="MS Mincho"/>
                      </a:endParaRPr>
                    </a:p>
                  </a:txBody>
                  <a:tcPr marL="66558" marR="66558" marT="0" marB="0" anchor="ctr">
                    <a:solidFill>
                      <a:schemeClr val="bg1">
                        <a:lumMod val="85000"/>
                      </a:schemeClr>
                    </a:solidFill>
                  </a:tcPr>
                </a:tc>
                <a:extLst>
                  <a:ext uri="{0D108BD9-81ED-4DB2-BD59-A6C34878D82A}">
                    <a16:rowId xmlns:a16="http://schemas.microsoft.com/office/drawing/2014/main" val="142112088"/>
                  </a:ext>
                </a:extLst>
              </a:tr>
              <a:tr h="756023">
                <a:tc>
                  <a:txBody>
                    <a:bodyPr/>
                    <a:lstStyle/>
                    <a:p>
                      <a:pPr marL="0" marR="0">
                        <a:spcBef>
                          <a:spcPts val="0"/>
                        </a:spcBef>
                        <a:spcAft>
                          <a:spcPts val="0"/>
                        </a:spcAft>
                      </a:pPr>
                      <a:r>
                        <a:rPr lang="en-US" sz="1100" b="0" dirty="0">
                          <a:solidFill>
                            <a:schemeClr val="tx1"/>
                          </a:solidFill>
                          <a:effectLst/>
                        </a:rPr>
                        <a:t>Musculoskeletal</a:t>
                      </a:r>
                      <a:endParaRPr lang="en-US" sz="1200" b="0" dirty="0">
                        <a:solidFill>
                          <a:schemeClr val="tx1"/>
                        </a:solidFill>
                        <a:effectLst/>
                      </a:endParaRPr>
                    </a:p>
                    <a:p>
                      <a:pPr marL="0" marR="0">
                        <a:spcBef>
                          <a:spcPts val="0"/>
                        </a:spcBef>
                        <a:spcAft>
                          <a:spcPts val="0"/>
                        </a:spcAft>
                      </a:pPr>
                      <a:r>
                        <a:rPr lang="en-US" sz="1100" b="0" dirty="0">
                          <a:solidFill>
                            <a:schemeClr val="tx1"/>
                          </a:solidFill>
                          <a:effectLst/>
                        </a:rPr>
                        <a:t>  Arthralgia/</a:t>
                      </a:r>
                      <a:r>
                        <a:rPr lang="en-US" sz="1100" b="0" dirty="0" err="1">
                          <a:solidFill>
                            <a:schemeClr val="tx1"/>
                          </a:solidFill>
                          <a:effectLst/>
                        </a:rPr>
                        <a:t>myalgias</a:t>
                      </a:r>
                      <a:endParaRPr lang="en-US" sz="1200" b="0" dirty="0">
                        <a:solidFill>
                          <a:schemeClr val="tx1"/>
                        </a:solidFill>
                        <a:effectLst/>
                      </a:endParaRPr>
                    </a:p>
                    <a:p>
                      <a:pPr marL="0" marR="0">
                        <a:spcBef>
                          <a:spcPts val="0"/>
                        </a:spcBef>
                        <a:spcAft>
                          <a:spcPts val="0"/>
                        </a:spcAft>
                      </a:pPr>
                      <a:r>
                        <a:rPr lang="en-US" sz="1100" b="0" dirty="0">
                          <a:solidFill>
                            <a:schemeClr val="tx1"/>
                          </a:solidFill>
                          <a:effectLst/>
                        </a:rPr>
                        <a:t>  Lymphedema</a:t>
                      </a:r>
                      <a:endParaRPr lang="en-US" sz="1200" b="0" dirty="0">
                        <a:solidFill>
                          <a:schemeClr val="tx1"/>
                        </a:solidFill>
                        <a:effectLst/>
                      </a:endParaRPr>
                    </a:p>
                    <a:p>
                      <a:pPr marL="0" marR="0">
                        <a:spcBef>
                          <a:spcPts val="0"/>
                        </a:spcBef>
                        <a:spcAft>
                          <a:spcPts val="0"/>
                        </a:spcAft>
                      </a:pPr>
                      <a:r>
                        <a:rPr lang="en-US" sz="1100" b="0" dirty="0">
                          <a:solidFill>
                            <a:schemeClr val="tx1"/>
                          </a:solidFill>
                          <a:effectLst/>
                        </a:rPr>
                        <a:t>  Rotator cuff disease</a:t>
                      </a:r>
                      <a:endParaRPr lang="en-US" sz="1200" b="0" dirty="0">
                        <a:solidFill>
                          <a:schemeClr val="tx1"/>
                        </a:solidFill>
                        <a:effectLst/>
                        <a:latin typeface="Arial" panose="020B0604020202020204" pitchFamily="34" charset="0"/>
                        <a:ea typeface="MS Mincho"/>
                      </a:endParaRPr>
                    </a:p>
                  </a:txBody>
                  <a:tcPr marL="66558" marR="66558" marT="0" marB="0" anchor="ctr">
                    <a:solidFill>
                      <a:schemeClr val="bg1">
                        <a:lumMod val="95000"/>
                      </a:schemeClr>
                    </a:solidFill>
                  </a:tcPr>
                </a:tc>
                <a:tc>
                  <a:txBody>
                    <a:bodyPr/>
                    <a:lstStyle/>
                    <a:p>
                      <a:pPr marL="0" marR="0" algn="ctr">
                        <a:spcBef>
                          <a:spcPts val="0"/>
                        </a:spcBef>
                        <a:spcAft>
                          <a:spcPts val="0"/>
                        </a:spcAft>
                      </a:pPr>
                      <a:r>
                        <a:rPr lang="en-US" sz="1100">
                          <a:solidFill>
                            <a:schemeClr val="tx1"/>
                          </a:solidFill>
                          <a:effectLst/>
                        </a:rPr>
                        <a:t> </a:t>
                      </a:r>
                      <a:endParaRPr lang="en-US" sz="1200">
                        <a:solidFill>
                          <a:schemeClr val="tx1"/>
                        </a:solidFill>
                        <a:effectLst/>
                        <a:latin typeface="Arial" panose="020B0604020202020204" pitchFamily="34" charset="0"/>
                        <a:ea typeface="MS Mincho"/>
                      </a:endParaRPr>
                    </a:p>
                  </a:txBody>
                  <a:tcPr marL="66558" marR="66558" marT="0" marB="0" anchor="ctr">
                    <a:solidFill>
                      <a:schemeClr val="bg1">
                        <a:lumMod val="95000"/>
                      </a:schemeClr>
                    </a:solidFill>
                  </a:tcPr>
                </a:tc>
                <a:tc>
                  <a:txBody>
                    <a:bodyPr/>
                    <a:lstStyle/>
                    <a:p>
                      <a:pPr marL="0" marR="0" algn="ctr">
                        <a:spcBef>
                          <a:spcPts val="0"/>
                        </a:spcBef>
                        <a:spcAft>
                          <a:spcPts val="0"/>
                        </a:spcAft>
                      </a:pPr>
                      <a:r>
                        <a:rPr lang="en-US" sz="1100" dirty="0">
                          <a:solidFill>
                            <a:schemeClr val="tx1"/>
                          </a:solidFill>
                          <a:effectLst/>
                        </a:rPr>
                        <a:t> </a:t>
                      </a:r>
                      <a:endParaRPr lang="en-US" sz="1200" dirty="0">
                        <a:solidFill>
                          <a:schemeClr val="tx1"/>
                        </a:solidFill>
                        <a:effectLst/>
                      </a:endParaRPr>
                    </a:p>
                    <a:p>
                      <a:pPr marL="0" marR="0" algn="ctr">
                        <a:spcBef>
                          <a:spcPts val="0"/>
                        </a:spcBef>
                        <a:spcAft>
                          <a:spcPts val="0"/>
                        </a:spcAft>
                      </a:pPr>
                      <a:r>
                        <a:rPr lang="en-US" sz="1100" dirty="0">
                          <a:solidFill>
                            <a:schemeClr val="tx1"/>
                          </a:solidFill>
                          <a:effectLst/>
                        </a:rPr>
                        <a:t>X</a:t>
                      </a:r>
                      <a:endParaRPr lang="en-US" sz="1200" dirty="0">
                        <a:solidFill>
                          <a:schemeClr val="tx1"/>
                        </a:solidFill>
                        <a:effectLst/>
                        <a:latin typeface="Arial" panose="020B0604020202020204" pitchFamily="34" charset="0"/>
                        <a:ea typeface="MS Mincho"/>
                      </a:endParaRPr>
                    </a:p>
                  </a:txBody>
                  <a:tcPr marL="66558" marR="66558" marT="0" marB="0" anchor="ctr">
                    <a:solidFill>
                      <a:schemeClr val="bg1">
                        <a:lumMod val="95000"/>
                      </a:schemeClr>
                    </a:solidFill>
                  </a:tcPr>
                </a:tc>
                <a:tc>
                  <a:txBody>
                    <a:bodyPr/>
                    <a:lstStyle/>
                    <a:p>
                      <a:pPr marL="0" marR="0" algn="ctr">
                        <a:spcBef>
                          <a:spcPts val="0"/>
                        </a:spcBef>
                        <a:spcAft>
                          <a:spcPts val="0"/>
                        </a:spcAft>
                      </a:pPr>
                      <a:r>
                        <a:rPr lang="en-US" sz="1100" dirty="0">
                          <a:solidFill>
                            <a:schemeClr val="tx1"/>
                          </a:solidFill>
                          <a:effectLst/>
                        </a:rPr>
                        <a:t> </a:t>
                      </a:r>
                      <a:endParaRPr lang="en-US" sz="1200" dirty="0">
                        <a:solidFill>
                          <a:schemeClr val="tx1"/>
                        </a:solidFill>
                        <a:effectLst/>
                        <a:latin typeface="Arial" panose="020B0604020202020204" pitchFamily="34" charset="0"/>
                        <a:ea typeface="MS Mincho"/>
                      </a:endParaRPr>
                    </a:p>
                  </a:txBody>
                  <a:tcPr marL="66558" marR="66558" marT="0" marB="0" anchor="ctr">
                    <a:solidFill>
                      <a:schemeClr val="bg1">
                        <a:lumMod val="95000"/>
                      </a:schemeClr>
                    </a:solidFill>
                  </a:tcPr>
                </a:tc>
                <a:tc>
                  <a:txBody>
                    <a:bodyPr/>
                    <a:lstStyle/>
                    <a:p>
                      <a:pPr marL="0" marR="0" algn="ctr">
                        <a:spcBef>
                          <a:spcPts val="0"/>
                        </a:spcBef>
                        <a:spcAft>
                          <a:spcPts val="0"/>
                        </a:spcAft>
                      </a:pPr>
                      <a:r>
                        <a:rPr lang="en-US" sz="1100" dirty="0">
                          <a:solidFill>
                            <a:schemeClr val="tx1"/>
                          </a:solidFill>
                          <a:effectLst/>
                        </a:rPr>
                        <a:t> </a:t>
                      </a:r>
                      <a:endParaRPr lang="en-US" sz="1200" dirty="0">
                        <a:solidFill>
                          <a:schemeClr val="tx1"/>
                        </a:solidFill>
                        <a:effectLst/>
                      </a:endParaRPr>
                    </a:p>
                    <a:p>
                      <a:pPr marL="0" marR="0" algn="ctr">
                        <a:spcBef>
                          <a:spcPts val="0"/>
                        </a:spcBef>
                        <a:spcAft>
                          <a:spcPts val="0"/>
                        </a:spcAft>
                      </a:pPr>
                      <a:r>
                        <a:rPr lang="en-US" sz="1100" dirty="0">
                          <a:solidFill>
                            <a:schemeClr val="tx1"/>
                          </a:solidFill>
                          <a:effectLst/>
                        </a:rPr>
                        <a:t> </a:t>
                      </a:r>
                      <a:endParaRPr lang="en-US" sz="1200" dirty="0">
                        <a:solidFill>
                          <a:schemeClr val="tx1"/>
                        </a:solidFill>
                        <a:effectLst/>
                      </a:endParaRPr>
                    </a:p>
                    <a:p>
                      <a:pPr marL="0" marR="0" algn="ctr">
                        <a:spcBef>
                          <a:spcPts val="0"/>
                        </a:spcBef>
                        <a:spcAft>
                          <a:spcPts val="0"/>
                        </a:spcAft>
                      </a:pPr>
                      <a:r>
                        <a:rPr lang="en-US" sz="1100" dirty="0">
                          <a:solidFill>
                            <a:schemeClr val="tx1"/>
                          </a:solidFill>
                          <a:effectLst/>
                        </a:rPr>
                        <a:t>X</a:t>
                      </a:r>
                      <a:endParaRPr lang="en-US" sz="1200" dirty="0">
                        <a:solidFill>
                          <a:schemeClr val="tx1"/>
                        </a:solidFill>
                        <a:effectLst/>
                        <a:latin typeface="Arial" panose="020B0604020202020204" pitchFamily="34" charset="0"/>
                        <a:ea typeface="MS Mincho"/>
                      </a:endParaRPr>
                    </a:p>
                  </a:txBody>
                  <a:tcPr marL="66558" marR="66558" marT="0" marB="0" anchor="ctr">
                    <a:solidFill>
                      <a:schemeClr val="bg1">
                        <a:lumMod val="95000"/>
                      </a:schemeClr>
                    </a:solidFill>
                  </a:tcPr>
                </a:tc>
                <a:tc>
                  <a:txBody>
                    <a:bodyPr/>
                    <a:lstStyle/>
                    <a:p>
                      <a:pPr marL="0" marR="0" algn="ctr">
                        <a:spcBef>
                          <a:spcPts val="0"/>
                        </a:spcBef>
                        <a:spcAft>
                          <a:spcPts val="0"/>
                        </a:spcAft>
                      </a:pPr>
                      <a:r>
                        <a:rPr lang="en-US" sz="1100" dirty="0">
                          <a:solidFill>
                            <a:schemeClr val="tx1"/>
                          </a:solidFill>
                          <a:effectLst/>
                        </a:rPr>
                        <a:t> </a:t>
                      </a:r>
                      <a:endParaRPr lang="en-US" sz="1200" dirty="0">
                        <a:solidFill>
                          <a:schemeClr val="tx1"/>
                        </a:solidFill>
                        <a:effectLst/>
                      </a:endParaRPr>
                    </a:p>
                    <a:p>
                      <a:pPr marL="0" marR="0" algn="ctr">
                        <a:spcBef>
                          <a:spcPts val="0"/>
                        </a:spcBef>
                        <a:spcAft>
                          <a:spcPts val="0"/>
                        </a:spcAft>
                      </a:pPr>
                      <a:r>
                        <a:rPr lang="en-US" sz="1100" dirty="0">
                          <a:solidFill>
                            <a:schemeClr val="tx1"/>
                          </a:solidFill>
                          <a:effectLst/>
                        </a:rPr>
                        <a:t> </a:t>
                      </a:r>
                      <a:endParaRPr lang="en-US" sz="1200" dirty="0">
                        <a:solidFill>
                          <a:schemeClr val="tx1"/>
                        </a:solidFill>
                        <a:effectLst/>
                      </a:endParaRPr>
                    </a:p>
                    <a:p>
                      <a:pPr marL="0" marR="0" algn="ctr">
                        <a:spcBef>
                          <a:spcPts val="0"/>
                        </a:spcBef>
                        <a:spcAft>
                          <a:spcPts val="0"/>
                        </a:spcAft>
                      </a:pPr>
                      <a:r>
                        <a:rPr lang="en-US" sz="1100" dirty="0">
                          <a:solidFill>
                            <a:schemeClr val="tx1"/>
                          </a:solidFill>
                          <a:effectLst/>
                        </a:rPr>
                        <a:t>X</a:t>
                      </a:r>
                      <a:endParaRPr lang="en-US" sz="1200" dirty="0">
                        <a:solidFill>
                          <a:schemeClr val="tx1"/>
                        </a:solidFill>
                        <a:effectLst/>
                      </a:endParaRPr>
                    </a:p>
                    <a:p>
                      <a:pPr marL="0" marR="0" algn="ctr">
                        <a:spcBef>
                          <a:spcPts val="0"/>
                        </a:spcBef>
                        <a:spcAft>
                          <a:spcPts val="0"/>
                        </a:spcAft>
                      </a:pPr>
                      <a:r>
                        <a:rPr lang="en-US" sz="1100" dirty="0">
                          <a:solidFill>
                            <a:schemeClr val="tx1"/>
                          </a:solidFill>
                          <a:effectLst/>
                        </a:rPr>
                        <a:t>X</a:t>
                      </a:r>
                      <a:endParaRPr lang="en-US" sz="1200" dirty="0">
                        <a:solidFill>
                          <a:schemeClr val="tx1"/>
                        </a:solidFill>
                        <a:effectLst/>
                        <a:latin typeface="Arial" panose="020B0604020202020204" pitchFamily="34" charset="0"/>
                        <a:ea typeface="MS Mincho"/>
                      </a:endParaRPr>
                    </a:p>
                  </a:txBody>
                  <a:tcPr marL="66558" marR="66558" marT="0" marB="0" anchor="ctr">
                    <a:solidFill>
                      <a:schemeClr val="bg1">
                        <a:lumMod val="95000"/>
                      </a:schemeClr>
                    </a:solidFill>
                  </a:tcPr>
                </a:tc>
                <a:extLst>
                  <a:ext uri="{0D108BD9-81ED-4DB2-BD59-A6C34878D82A}">
                    <a16:rowId xmlns:a16="http://schemas.microsoft.com/office/drawing/2014/main" val="3344691086"/>
                  </a:ext>
                </a:extLst>
              </a:tr>
              <a:tr h="567018">
                <a:tc>
                  <a:txBody>
                    <a:bodyPr/>
                    <a:lstStyle/>
                    <a:p>
                      <a:pPr marL="0" marR="0">
                        <a:spcBef>
                          <a:spcPts val="0"/>
                        </a:spcBef>
                        <a:spcAft>
                          <a:spcPts val="0"/>
                        </a:spcAft>
                      </a:pPr>
                      <a:r>
                        <a:rPr lang="en-US" sz="1100" b="0" dirty="0">
                          <a:solidFill>
                            <a:schemeClr val="tx1"/>
                          </a:solidFill>
                          <a:effectLst/>
                        </a:rPr>
                        <a:t>Neurologic</a:t>
                      </a:r>
                      <a:endParaRPr lang="en-US" sz="1200" b="0" dirty="0">
                        <a:solidFill>
                          <a:schemeClr val="tx1"/>
                        </a:solidFill>
                        <a:effectLst/>
                      </a:endParaRPr>
                    </a:p>
                    <a:p>
                      <a:pPr marL="0" marR="0">
                        <a:spcBef>
                          <a:spcPts val="0"/>
                        </a:spcBef>
                        <a:spcAft>
                          <a:spcPts val="0"/>
                        </a:spcAft>
                      </a:pPr>
                      <a:r>
                        <a:rPr lang="en-US" sz="1100" b="0" dirty="0">
                          <a:solidFill>
                            <a:schemeClr val="tx1"/>
                          </a:solidFill>
                          <a:effectLst/>
                        </a:rPr>
                        <a:t>  Cognitive dysfunction</a:t>
                      </a:r>
                      <a:endParaRPr lang="en-US" sz="1200" b="0" dirty="0">
                        <a:solidFill>
                          <a:schemeClr val="tx1"/>
                        </a:solidFill>
                        <a:effectLst/>
                      </a:endParaRPr>
                    </a:p>
                    <a:p>
                      <a:pPr marL="0" marR="0">
                        <a:spcBef>
                          <a:spcPts val="0"/>
                        </a:spcBef>
                        <a:spcAft>
                          <a:spcPts val="0"/>
                        </a:spcAft>
                      </a:pPr>
                      <a:r>
                        <a:rPr lang="en-US" sz="1100" b="0" dirty="0">
                          <a:solidFill>
                            <a:schemeClr val="tx1"/>
                          </a:solidFill>
                          <a:effectLst/>
                        </a:rPr>
                        <a:t>  Neuropathy  </a:t>
                      </a:r>
                      <a:endParaRPr lang="en-US" sz="1200" b="0" dirty="0">
                        <a:solidFill>
                          <a:schemeClr val="tx1"/>
                        </a:solidFill>
                        <a:effectLst/>
                        <a:latin typeface="Arial" panose="020B0604020202020204" pitchFamily="34" charset="0"/>
                        <a:ea typeface="MS Mincho"/>
                      </a:endParaRPr>
                    </a:p>
                  </a:txBody>
                  <a:tcPr marL="66558" marR="66558" marT="0" marB="0" anchor="ctr">
                    <a:solidFill>
                      <a:schemeClr val="bg1">
                        <a:lumMod val="85000"/>
                      </a:schemeClr>
                    </a:solidFill>
                  </a:tcPr>
                </a:tc>
                <a:tc>
                  <a:txBody>
                    <a:bodyPr/>
                    <a:lstStyle/>
                    <a:p>
                      <a:pPr marL="0" marR="0" algn="ctr">
                        <a:spcBef>
                          <a:spcPts val="0"/>
                        </a:spcBef>
                        <a:spcAft>
                          <a:spcPts val="0"/>
                        </a:spcAft>
                      </a:pPr>
                      <a:r>
                        <a:rPr lang="en-US" sz="1100" dirty="0">
                          <a:solidFill>
                            <a:schemeClr val="tx1"/>
                          </a:solidFill>
                          <a:effectLst/>
                        </a:rPr>
                        <a:t> </a:t>
                      </a:r>
                      <a:endParaRPr lang="en-US" sz="1200" dirty="0">
                        <a:solidFill>
                          <a:schemeClr val="tx1"/>
                        </a:solidFill>
                        <a:effectLst/>
                      </a:endParaRPr>
                    </a:p>
                    <a:p>
                      <a:pPr marL="0" marR="0" algn="ctr">
                        <a:spcBef>
                          <a:spcPts val="0"/>
                        </a:spcBef>
                        <a:spcAft>
                          <a:spcPts val="0"/>
                        </a:spcAft>
                      </a:pPr>
                      <a:r>
                        <a:rPr lang="en-US" sz="1100" dirty="0">
                          <a:solidFill>
                            <a:schemeClr val="tx1"/>
                          </a:solidFill>
                          <a:effectLst/>
                        </a:rPr>
                        <a:t>X</a:t>
                      </a:r>
                      <a:endParaRPr lang="en-US" sz="1200" dirty="0">
                        <a:solidFill>
                          <a:schemeClr val="tx1"/>
                        </a:solidFill>
                        <a:effectLst/>
                      </a:endParaRPr>
                    </a:p>
                    <a:p>
                      <a:pPr marL="0" marR="0" algn="ctr">
                        <a:spcBef>
                          <a:spcPts val="0"/>
                        </a:spcBef>
                        <a:spcAft>
                          <a:spcPts val="0"/>
                        </a:spcAft>
                      </a:pPr>
                      <a:r>
                        <a:rPr lang="en-US" sz="1100" dirty="0">
                          <a:solidFill>
                            <a:schemeClr val="tx1"/>
                          </a:solidFill>
                          <a:effectLst/>
                        </a:rPr>
                        <a:t>X</a:t>
                      </a:r>
                      <a:endParaRPr lang="en-US" sz="1200" dirty="0">
                        <a:solidFill>
                          <a:schemeClr val="tx1"/>
                        </a:solidFill>
                        <a:effectLst/>
                        <a:latin typeface="Arial" panose="020B0604020202020204" pitchFamily="34" charset="0"/>
                        <a:ea typeface="MS Mincho"/>
                      </a:endParaRPr>
                    </a:p>
                  </a:txBody>
                  <a:tcPr marL="66558" marR="66558" marT="0" marB="0" anchor="c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solidFill>
                            <a:schemeClr val="tx1"/>
                          </a:solidFill>
                          <a:effectLst/>
                        </a:rPr>
                        <a:t> </a:t>
                      </a:r>
                      <a:endParaRPr lang="en-US" sz="1400" dirty="0">
                        <a:solidFill>
                          <a:schemeClr val="tx1"/>
                        </a:solidFill>
                        <a:effectLst/>
                      </a:endParaRPr>
                    </a:p>
                    <a:p>
                      <a:pPr marL="0" marR="0" algn="ctr">
                        <a:spcBef>
                          <a:spcPts val="0"/>
                        </a:spcBef>
                        <a:spcAft>
                          <a:spcPts val="0"/>
                        </a:spcAft>
                      </a:pPr>
                      <a:r>
                        <a:rPr lang="en-US" sz="1100" dirty="0">
                          <a:solidFill>
                            <a:schemeClr val="tx1"/>
                          </a:solidFill>
                          <a:effectLst/>
                        </a:rPr>
                        <a:t>X</a:t>
                      </a:r>
                    </a:p>
                    <a:p>
                      <a:pPr marL="0" marR="0" algn="ctr">
                        <a:spcBef>
                          <a:spcPts val="0"/>
                        </a:spcBef>
                        <a:spcAft>
                          <a:spcPts val="0"/>
                        </a:spcAft>
                      </a:pPr>
                      <a:endParaRPr lang="en-US" sz="1200" dirty="0">
                        <a:solidFill>
                          <a:schemeClr val="tx1"/>
                        </a:solidFill>
                        <a:effectLst/>
                        <a:latin typeface="Arial" panose="020B0604020202020204" pitchFamily="34" charset="0"/>
                        <a:ea typeface="MS Mincho"/>
                      </a:endParaRPr>
                    </a:p>
                  </a:txBody>
                  <a:tcPr marL="66558" marR="66558" marT="0" marB="0" anchor="ctr">
                    <a:solidFill>
                      <a:schemeClr val="bg1">
                        <a:lumMod val="85000"/>
                      </a:schemeClr>
                    </a:solidFill>
                  </a:tcPr>
                </a:tc>
                <a:tc>
                  <a:txBody>
                    <a:bodyPr/>
                    <a:lstStyle/>
                    <a:p>
                      <a:pPr marL="0" marR="0" algn="ctr">
                        <a:spcBef>
                          <a:spcPts val="0"/>
                        </a:spcBef>
                        <a:spcAft>
                          <a:spcPts val="0"/>
                        </a:spcAft>
                      </a:pPr>
                      <a:r>
                        <a:rPr lang="en-US" sz="1100" dirty="0">
                          <a:solidFill>
                            <a:schemeClr val="tx1"/>
                          </a:solidFill>
                          <a:effectLst/>
                        </a:rPr>
                        <a:t> </a:t>
                      </a:r>
                      <a:endParaRPr lang="en-US" sz="1200" dirty="0">
                        <a:solidFill>
                          <a:schemeClr val="tx1"/>
                        </a:solidFill>
                        <a:effectLst/>
                        <a:latin typeface="Arial" panose="020B0604020202020204" pitchFamily="34" charset="0"/>
                        <a:ea typeface="MS Mincho"/>
                      </a:endParaRPr>
                    </a:p>
                  </a:txBody>
                  <a:tcPr marL="66558" marR="66558" marT="0" marB="0" anchor="ctr">
                    <a:solidFill>
                      <a:schemeClr val="bg1">
                        <a:lumMod val="85000"/>
                      </a:schemeClr>
                    </a:solidFill>
                  </a:tcPr>
                </a:tc>
                <a:tc>
                  <a:txBody>
                    <a:bodyPr/>
                    <a:lstStyle/>
                    <a:p>
                      <a:pPr marL="0" marR="0" algn="ctr">
                        <a:spcBef>
                          <a:spcPts val="0"/>
                        </a:spcBef>
                        <a:spcAft>
                          <a:spcPts val="0"/>
                        </a:spcAft>
                      </a:pPr>
                      <a:r>
                        <a:rPr lang="en-US" sz="1100" dirty="0">
                          <a:solidFill>
                            <a:schemeClr val="tx1"/>
                          </a:solidFill>
                          <a:effectLst/>
                        </a:rPr>
                        <a:t> </a:t>
                      </a:r>
                      <a:endParaRPr lang="en-US" sz="1200" dirty="0">
                        <a:solidFill>
                          <a:schemeClr val="tx1"/>
                        </a:solidFill>
                        <a:effectLst/>
                        <a:latin typeface="Arial" panose="020B0604020202020204" pitchFamily="34" charset="0"/>
                        <a:ea typeface="MS Mincho"/>
                      </a:endParaRPr>
                    </a:p>
                  </a:txBody>
                  <a:tcPr marL="66558" marR="66558" marT="0" marB="0" anchor="c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solidFill>
                          <a:schemeClr val="tx1"/>
                        </a:solidFill>
                        <a:effectLs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solidFill>
                            <a:schemeClr val="tx1"/>
                          </a:solidFill>
                          <a:effectLst/>
                        </a:rPr>
                        <a:t> X</a:t>
                      </a:r>
                      <a:endParaRPr lang="en-US" sz="1200" dirty="0">
                        <a:solidFill>
                          <a:schemeClr val="tx1"/>
                        </a:solidFill>
                        <a:effectLst/>
                      </a:endParaRPr>
                    </a:p>
                    <a:p>
                      <a:pPr marL="0" marR="0" algn="ctr">
                        <a:spcBef>
                          <a:spcPts val="0"/>
                        </a:spcBef>
                        <a:spcAft>
                          <a:spcPts val="0"/>
                        </a:spcAft>
                      </a:pPr>
                      <a:endParaRPr lang="en-US" sz="1200" dirty="0">
                        <a:solidFill>
                          <a:schemeClr val="tx1"/>
                        </a:solidFill>
                        <a:effectLst/>
                        <a:latin typeface="Arial" panose="020B0604020202020204" pitchFamily="34" charset="0"/>
                        <a:ea typeface="MS Mincho"/>
                      </a:endParaRPr>
                    </a:p>
                  </a:txBody>
                  <a:tcPr marL="66558" marR="66558" marT="0" marB="0" anchor="ctr">
                    <a:solidFill>
                      <a:schemeClr val="bg1">
                        <a:lumMod val="85000"/>
                      </a:schemeClr>
                    </a:solidFill>
                  </a:tcPr>
                </a:tc>
                <a:extLst>
                  <a:ext uri="{0D108BD9-81ED-4DB2-BD59-A6C34878D82A}">
                    <a16:rowId xmlns:a16="http://schemas.microsoft.com/office/drawing/2014/main" val="4207753135"/>
                  </a:ext>
                </a:extLst>
              </a:tr>
              <a:tr h="378013">
                <a:tc>
                  <a:txBody>
                    <a:bodyPr/>
                    <a:lstStyle/>
                    <a:p>
                      <a:pPr marL="0" marR="0">
                        <a:spcBef>
                          <a:spcPts val="0"/>
                        </a:spcBef>
                        <a:spcAft>
                          <a:spcPts val="0"/>
                        </a:spcAft>
                      </a:pPr>
                      <a:r>
                        <a:rPr lang="en-US" sz="1100" b="0" dirty="0">
                          <a:solidFill>
                            <a:schemeClr val="tx1"/>
                          </a:solidFill>
                          <a:effectLst/>
                        </a:rPr>
                        <a:t>Psychosocial (anxiety, body image concerns, depression)</a:t>
                      </a:r>
                      <a:endParaRPr lang="en-US" sz="1200" b="0" dirty="0">
                        <a:solidFill>
                          <a:schemeClr val="tx1"/>
                        </a:solidFill>
                        <a:effectLst/>
                        <a:latin typeface="Arial" panose="020B0604020202020204" pitchFamily="34" charset="0"/>
                        <a:ea typeface="MS Mincho"/>
                      </a:endParaRPr>
                    </a:p>
                  </a:txBody>
                  <a:tcPr marL="66558" marR="66558" marT="0" marB="0" anchor="ctr">
                    <a:solidFill>
                      <a:schemeClr val="bg1">
                        <a:lumMod val="95000"/>
                      </a:schemeClr>
                    </a:solidFill>
                  </a:tcPr>
                </a:tc>
                <a:tc>
                  <a:txBody>
                    <a:bodyPr/>
                    <a:lstStyle/>
                    <a:p>
                      <a:pPr marL="0" marR="0" algn="ctr">
                        <a:spcBef>
                          <a:spcPts val="0"/>
                        </a:spcBef>
                        <a:spcAft>
                          <a:spcPts val="0"/>
                        </a:spcAft>
                      </a:pPr>
                      <a:r>
                        <a:rPr lang="en-US" sz="1100" dirty="0">
                          <a:solidFill>
                            <a:schemeClr val="tx1"/>
                          </a:solidFill>
                          <a:effectLst/>
                        </a:rPr>
                        <a:t> </a:t>
                      </a:r>
                      <a:endParaRPr lang="en-US" sz="1200" dirty="0">
                        <a:solidFill>
                          <a:schemeClr val="tx1"/>
                        </a:solidFill>
                        <a:effectLst/>
                        <a:latin typeface="Arial" panose="020B0604020202020204" pitchFamily="34" charset="0"/>
                        <a:ea typeface="MS Mincho"/>
                      </a:endParaRPr>
                    </a:p>
                  </a:txBody>
                  <a:tcPr marL="66558" marR="66558" marT="0" marB="0" anchor="ctr">
                    <a:solidFill>
                      <a:schemeClr val="bg1">
                        <a:lumMod val="95000"/>
                      </a:schemeClr>
                    </a:solidFill>
                  </a:tcPr>
                </a:tc>
                <a:tc>
                  <a:txBody>
                    <a:bodyPr/>
                    <a:lstStyle/>
                    <a:p>
                      <a:pPr marL="0" marR="0" algn="ctr">
                        <a:spcBef>
                          <a:spcPts val="0"/>
                        </a:spcBef>
                        <a:spcAft>
                          <a:spcPts val="0"/>
                        </a:spcAft>
                      </a:pPr>
                      <a:r>
                        <a:rPr lang="en-US" sz="1100" dirty="0">
                          <a:solidFill>
                            <a:schemeClr val="tx1"/>
                          </a:solidFill>
                          <a:effectLst/>
                        </a:rPr>
                        <a:t>X</a:t>
                      </a:r>
                      <a:endParaRPr lang="en-US" sz="1200" dirty="0">
                        <a:solidFill>
                          <a:schemeClr val="tx1"/>
                        </a:solidFill>
                        <a:effectLst/>
                        <a:latin typeface="Arial" panose="020B0604020202020204" pitchFamily="34" charset="0"/>
                        <a:ea typeface="MS Mincho"/>
                      </a:endParaRPr>
                    </a:p>
                  </a:txBody>
                  <a:tcPr marL="66558" marR="66558" marT="0" marB="0" anchor="ctr">
                    <a:solidFill>
                      <a:schemeClr val="bg1">
                        <a:lumMod val="95000"/>
                      </a:schemeClr>
                    </a:solidFill>
                  </a:tcPr>
                </a:tc>
                <a:tc>
                  <a:txBody>
                    <a:bodyPr/>
                    <a:lstStyle/>
                    <a:p>
                      <a:pPr marL="0" marR="0" algn="ctr">
                        <a:spcBef>
                          <a:spcPts val="0"/>
                        </a:spcBef>
                        <a:spcAft>
                          <a:spcPts val="0"/>
                        </a:spcAft>
                      </a:pPr>
                      <a:r>
                        <a:rPr lang="en-US" sz="1100" dirty="0">
                          <a:solidFill>
                            <a:schemeClr val="tx1"/>
                          </a:solidFill>
                          <a:effectLst/>
                        </a:rPr>
                        <a:t> </a:t>
                      </a:r>
                      <a:endParaRPr lang="en-US" sz="1200" dirty="0">
                        <a:solidFill>
                          <a:schemeClr val="tx1"/>
                        </a:solidFill>
                        <a:effectLst/>
                        <a:latin typeface="Arial" panose="020B0604020202020204" pitchFamily="34" charset="0"/>
                        <a:ea typeface="MS Mincho"/>
                      </a:endParaRPr>
                    </a:p>
                  </a:txBody>
                  <a:tcPr marL="66558" marR="66558" marT="0" marB="0" anchor="ctr">
                    <a:solidFill>
                      <a:schemeClr val="bg1">
                        <a:lumMod val="95000"/>
                      </a:schemeClr>
                    </a:solidFill>
                  </a:tcPr>
                </a:tc>
                <a:tc>
                  <a:txBody>
                    <a:bodyPr/>
                    <a:lstStyle/>
                    <a:p>
                      <a:pPr marL="0" marR="0" algn="ctr">
                        <a:spcBef>
                          <a:spcPts val="0"/>
                        </a:spcBef>
                        <a:spcAft>
                          <a:spcPts val="0"/>
                        </a:spcAft>
                      </a:pPr>
                      <a:r>
                        <a:rPr lang="en-US" sz="1100" dirty="0">
                          <a:solidFill>
                            <a:schemeClr val="tx1"/>
                          </a:solidFill>
                          <a:effectLst/>
                        </a:rPr>
                        <a:t>X</a:t>
                      </a:r>
                      <a:endParaRPr lang="en-US" sz="1200" dirty="0">
                        <a:solidFill>
                          <a:schemeClr val="tx1"/>
                        </a:solidFill>
                        <a:effectLst/>
                        <a:latin typeface="Arial" panose="020B0604020202020204" pitchFamily="34" charset="0"/>
                        <a:ea typeface="MS Mincho"/>
                      </a:endParaRPr>
                    </a:p>
                  </a:txBody>
                  <a:tcPr marL="66558" marR="66558" marT="0" marB="0" anchor="ctr">
                    <a:solidFill>
                      <a:schemeClr val="bg1">
                        <a:lumMod val="95000"/>
                      </a:schemeClr>
                    </a:solidFill>
                  </a:tcPr>
                </a:tc>
                <a:tc>
                  <a:txBody>
                    <a:bodyPr/>
                    <a:lstStyle/>
                    <a:p>
                      <a:pPr marL="0" marR="0" algn="ctr">
                        <a:spcBef>
                          <a:spcPts val="0"/>
                        </a:spcBef>
                        <a:spcAft>
                          <a:spcPts val="0"/>
                        </a:spcAft>
                      </a:pPr>
                      <a:r>
                        <a:rPr lang="en-US" sz="1100" dirty="0">
                          <a:solidFill>
                            <a:schemeClr val="tx1"/>
                          </a:solidFill>
                          <a:effectLst/>
                        </a:rPr>
                        <a:t>X</a:t>
                      </a:r>
                      <a:endParaRPr lang="en-US" sz="1200" dirty="0">
                        <a:solidFill>
                          <a:schemeClr val="tx1"/>
                        </a:solidFill>
                        <a:effectLst/>
                        <a:latin typeface="Arial" panose="020B0604020202020204" pitchFamily="34" charset="0"/>
                        <a:ea typeface="MS Mincho"/>
                      </a:endParaRPr>
                    </a:p>
                  </a:txBody>
                  <a:tcPr marL="66558" marR="66558" marT="0" marB="0" anchor="ctr">
                    <a:solidFill>
                      <a:schemeClr val="bg1">
                        <a:lumMod val="95000"/>
                      </a:schemeClr>
                    </a:solidFill>
                  </a:tcPr>
                </a:tc>
                <a:extLst>
                  <a:ext uri="{0D108BD9-81ED-4DB2-BD59-A6C34878D82A}">
                    <a16:rowId xmlns:a16="http://schemas.microsoft.com/office/drawing/2014/main" val="2484089953"/>
                  </a:ext>
                </a:extLst>
              </a:tr>
              <a:tr h="189006">
                <a:tc>
                  <a:txBody>
                    <a:bodyPr/>
                    <a:lstStyle/>
                    <a:p>
                      <a:pPr marL="0" marR="0">
                        <a:spcBef>
                          <a:spcPts val="0"/>
                        </a:spcBef>
                        <a:spcAft>
                          <a:spcPts val="0"/>
                        </a:spcAft>
                      </a:pPr>
                      <a:r>
                        <a:rPr lang="en-US" sz="1100" b="0" dirty="0">
                          <a:solidFill>
                            <a:schemeClr val="tx1"/>
                          </a:solidFill>
                          <a:effectLst/>
                        </a:rPr>
                        <a:t>Pulmonary (pneumonitis)</a:t>
                      </a:r>
                      <a:endParaRPr lang="en-US" sz="1200" b="0" dirty="0">
                        <a:solidFill>
                          <a:schemeClr val="tx1"/>
                        </a:solidFill>
                        <a:effectLst/>
                        <a:latin typeface="Arial" panose="020B0604020202020204" pitchFamily="34" charset="0"/>
                        <a:ea typeface="MS Mincho"/>
                      </a:endParaRPr>
                    </a:p>
                  </a:txBody>
                  <a:tcPr marL="66558" marR="66558" marT="0" marB="0" anchor="ctr">
                    <a:solidFill>
                      <a:schemeClr val="bg1">
                        <a:lumMod val="85000"/>
                      </a:schemeClr>
                    </a:solidFill>
                  </a:tcPr>
                </a:tc>
                <a:tc>
                  <a:txBody>
                    <a:bodyPr/>
                    <a:lstStyle/>
                    <a:p>
                      <a:pPr marL="0" marR="0" algn="ctr">
                        <a:spcBef>
                          <a:spcPts val="0"/>
                        </a:spcBef>
                        <a:spcAft>
                          <a:spcPts val="0"/>
                        </a:spcAft>
                      </a:pPr>
                      <a:r>
                        <a:rPr lang="en-US" sz="1100" dirty="0">
                          <a:solidFill>
                            <a:schemeClr val="tx1"/>
                          </a:solidFill>
                          <a:effectLst/>
                        </a:rPr>
                        <a:t> </a:t>
                      </a:r>
                      <a:endParaRPr lang="en-US" sz="1200" dirty="0">
                        <a:solidFill>
                          <a:schemeClr val="tx1"/>
                        </a:solidFill>
                        <a:effectLst/>
                        <a:latin typeface="Arial" panose="020B0604020202020204" pitchFamily="34" charset="0"/>
                        <a:ea typeface="MS Mincho"/>
                      </a:endParaRPr>
                    </a:p>
                  </a:txBody>
                  <a:tcPr marL="66558" marR="66558" marT="0" marB="0" anchor="ctr">
                    <a:solidFill>
                      <a:schemeClr val="bg1">
                        <a:lumMod val="85000"/>
                      </a:schemeClr>
                    </a:solidFill>
                  </a:tcPr>
                </a:tc>
                <a:tc>
                  <a:txBody>
                    <a:bodyPr/>
                    <a:lstStyle/>
                    <a:p>
                      <a:pPr marL="0" marR="0" algn="ctr">
                        <a:spcBef>
                          <a:spcPts val="0"/>
                        </a:spcBef>
                        <a:spcAft>
                          <a:spcPts val="0"/>
                        </a:spcAft>
                      </a:pPr>
                      <a:r>
                        <a:rPr lang="en-US" sz="1100" dirty="0">
                          <a:solidFill>
                            <a:schemeClr val="tx1"/>
                          </a:solidFill>
                          <a:effectLst/>
                        </a:rPr>
                        <a:t> </a:t>
                      </a:r>
                      <a:endParaRPr lang="en-US" sz="1200" dirty="0">
                        <a:solidFill>
                          <a:schemeClr val="tx1"/>
                        </a:solidFill>
                        <a:effectLst/>
                        <a:latin typeface="Arial" panose="020B0604020202020204" pitchFamily="34" charset="0"/>
                        <a:ea typeface="MS Mincho"/>
                      </a:endParaRPr>
                    </a:p>
                  </a:txBody>
                  <a:tcPr marL="66558" marR="66558" marT="0" marB="0" anchor="ctr">
                    <a:solidFill>
                      <a:schemeClr val="bg1">
                        <a:lumMod val="85000"/>
                      </a:schemeClr>
                    </a:solidFill>
                  </a:tcPr>
                </a:tc>
                <a:tc>
                  <a:txBody>
                    <a:bodyPr/>
                    <a:lstStyle/>
                    <a:p>
                      <a:pPr marL="0" marR="0" algn="ctr">
                        <a:spcBef>
                          <a:spcPts val="0"/>
                        </a:spcBef>
                        <a:spcAft>
                          <a:spcPts val="0"/>
                        </a:spcAft>
                      </a:pPr>
                      <a:r>
                        <a:rPr lang="en-US" sz="1100" dirty="0">
                          <a:solidFill>
                            <a:schemeClr val="tx1"/>
                          </a:solidFill>
                          <a:effectLst/>
                        </a:rPr>
                        <a:t> </a:t>
                      </a:r>
                      <a:endParaRPr lang="en-US" sz="1200" dirty="0">
                        <a:solidFill>
                          <a:schemeClr val="tx1"/>
                        </a:solidFill>
                        <a:effectLst/>
                        <a:latin typeface="Arial" panose="020B0604020202020204" pitchFamily="34" charset="0"/>
                        <a:ea typeface="MS Mincho"/>
                      </a:endParaRPr>
                    </a:p>
                  </a:txBody>
                  <a:tcPr marL="66558" marR="66558" marT="0" marB="0" anchor="ctr">
                    <a:solidFill>
                      <a:schemeClr val="bg1">
                        <a:lumMod val="85000"/>
                      </a:schemeClr>
                    </a:solidFill>
                  </a:tcPr>
                </a:tc>
                <a:tc>
                  <a:txBody>
                    <a:bodyPr/>
                    <a:lstStyle/>
                    <a:p>
                      <a:pPr marL="0" marR="0" algn="ctr">
                        <a:spcBef>
                          <a:spcPts val="0"/>
                        </a:spcBef>
                        <a:spcAft>
                          <a:spcPts val="0"/>
                        </a:spcAft>
                      </a:pPr>
                      <a:r>
                        <a:rPr lang="en-US" sz="1100" dirty="0">
                          <a:solidFill>
                            <a:schemeClr val="tx1"/>
                          </a:solidFill>
                          <a:effectLst/>
                        </a:rPr>
                        <a:t>X</a:t>
                      </a:r>
                      <a:endParaRPr lang="en-US" sz="1200" dirty="0">
                        <a:solidFill>
                          <a:schemeClr val="tx1"/>
                        </a:solidFill>
                        <a:effectLst/>
                        <a:latin typeface="Arial" panose="020B0604020202020204" pitchFamily="34" charset="0"/>
                        <a:ea typeface="MS Mincho"/>
                      </a:endParaRPr>
                    </a:p>
                  </a:txBody>
                  <a:tcPr marL="66558" marR="66558" marT="0" marB="0" anchor="ctr">
                    <a:solidFill>
                      <a:schemeClr val="bg1">
                        <a:lumMod val="85000"/>
                      </a:schemeClr>
                    </a:solidFill>
                  </a:tcPr>
                </a:tc>
                <a:tc>
                  <a:txBody>
                    <a:bodyPr/>
                    <a:lstStyle/>
                    <a:p>
                      <a:pPr marL="0" marR="0" algn="ctr">
                        <a:spcBef>
                          <a:spcPts val="0"/>
                        </a:spcBef>
                        <a:spcAft>
                          <a:spcPts val="0"/>
                        </a:spcAft>
                      </a:pPr>
                      <a:r>
                        <a:rPr lang="en-US" sz="1100" dirty="0">
                          <a:solidFill>
                            <a:schemeClr val="tx1"/>
                          </a:solidFill>
                          <a:effectLst/>
                        </a:rPr>
                        <a:t> </a:t>
                      </a:r>
                      <a:endParaRPr lang="en-US" sz="1200" dirty="0">
                        <a:solidFill>
                          <a:schemeClr val="tx1"/>
                        </a:solidFill>
                        <a:effectLst/>
                        <a:latin typeface="Arial" panose="020B0604020202020204" pitchFamily="34" charset="0"/>
                        <a:ea typeface="MS Mincho"/>
                      </a:endParaRPr>
                    </a:p>
                  </a:txBody>
                  <a:tcPr marL="66558" marR="66558" marT="0" marB="0" anchor="ctr">
                    <a:solidFill>
                      <a:schemeClr val="bg1">
                        <a:lumMod val="85000"/>
                      </a:schemeClr>
                    </a:solidFill>
                  </a:tcPr>
                </a:tc>
                <a:extLst>
                  <a:ext uri="{0D108BD9-81ED-4DB2-BD59-A6C34878D82A}">
                    <a16:rowId xmlns:a16="http://schemas.microsoft.com/office/drawing/2014/main" val="4276036600"/>
                  </a:ext>
                </a:extLst>
              </a:tr>
              <a:tr h="378013">
                <a:tc>
                  <a:txBody>
                    <a:bodyPr/>
                    <a:lstStyle/>
                    <a:p>
                      <a:pPr marL="0" marR="0">
                        <a:spcBef>
                          <a:spcPts val="0"/>
                        </a:spcBef>
                        <a:spcAft>
                          <a:spcPts val="0"/>
                        </a:spcAft>
                      </a:pPr>
                      <a:r>
                        <a:rPr lang="en-US" sz="1100" b="0" dirty="0">
                          <a:solidFill>
                            <a:schemeClr val="tx1"/>
                          </a:solidFill>
                          <a:effectLst/>
                        </a:rPr>
                        <a:t>Sexual dysfunction (decreased libido, vaginal dryness, dyspareunia)</a:t>
                      </a:r>
                      <a:endParaRPr lang="en-US" sz="1200" b="0" dirty="0">
                        <a:solidFill>
                          <a:schemeClr val="tx1"/>
                        </a:solidFill>
                        <a:effectLst/>
                        <a:latin typeface="Arial" panose="020B0604020202020204" pitchFamily="34" charset="0"/>
                        <a:ea typeface="MS Mincho"/>
                      </a:endParaRPr>
                    </a:p>
                  </a:txBody>
                  <a:tcPr marL="66558" marR="66558" marT="0" marB="0" anchor="ctr">
                    <a:solidFill>
                      <a:schemeClr val="bg1">
                        <a:lumMod val="95000"/>
                      </a:schemeClr>
                    </a:solidFill>
                  </a:tcPr>
                </a:tc>
                <a:tc>
                  <a:txBody>
                    <a:bodyPr/>
                    <a:lstStyle/>
                    <a:p>
                      <a:pPr marL="0" marR="0" algn="ctr">
                        <a:spcBef>
                          <a:spcPts val="0"/>
                        </a:spcBef>
                        <a:spcAft>
                          <a:spcPts val="0"/>
                        </a:spcAft>
                      </a:pPr>
                      <a:r>
                        <a:rPr lang="en-US" sz="1100">
                          <a:solidFill>
                            <a:schemeClr val="tx1"/>
                          </a:solidFill>
                          <a:effectLst/>
                        </a:rPr>
                        <a:t>X</a:t>
                      </a:r>
                      <a:endParaRPr lang="en-US" sz="1200">
                        <a:solidFill>
                          <a:schemeClr val="tx1"/>
                        </a:solidFill>
                        <a:effectLst/>
                        <a:latin typeface="Arial" panose="020B0604020202020204" pitchFamily="34" charset="0"/>
                        <a:ea typeface="MS Mincho"/>
                      </a:endParaRPr>
                    </a:p>
                  </a:txBody>
                  <a:tcPr marL="66558" marR="66558" marT="0" marB="0" anchor="ctr">
                    <a:solidFill>
                      <a:schemeClr val="bg1">
                        <a:lumMod val="95000"/>
                      </a:schemeClr>
                    </a:solidFill>
                  </a:tcPr>
                </a:tc>
                <a:tc>
                  <a:txBody>
                    <a:bodyPr/>
                    <a:lstStyle/>
                    <a:p>
                      <a:pPr marL="0" marR="0" algn="ctr">
                        <a:spcBef>
                          <a:spcPts val="0"/>
                        </a:spcBef>
                        <a:spcAft>
                          <a:spcPts val="0"/>
                        </a:spcAft>
                      </a:pPr>
                      <a:r>
                        <a:rPr lang="en-US" sz="1100">
                          <a:solidFill>
                            <a:schemeClr val="tx1"/>
                          </a:solidFill>
                          <a:effectLst/>
                        </a:rPr>
                        <a:t> </a:t>
                      </a:r>
                      <a:endParaRPr lang="en-US" sz="1200">
                        <a:solidFill>
                          <a:schemeClr val="tx1"/>
                        </a:solidFill>
                        <a:effectLst/>
                        <a:latin typeface="Arial" panose="020B0604020202020204" pitchFamily="34" charset="0"/>
                        <a:ea typeface="MS Mincho"/>
                      </a:endParaRPr>
                    </a:p>
                  </a:txBody>
                  <a:tcPr marL="66558" marR="66558" marT="0" marB="0" anchor="ctr">
                    <a:solidFill>
                      <a:schemeClr val="bg1">
                        <a:lumMod val="95000"/>
                      </a:schemeClr>
                    </a:solidFill>
                  </a:tcPr>
                </a:tc>
                <a:tc>
                  <a:txBody>
                    <a:bodyPr/>
                    <a:lstStyle/>
                    <a:p>
                      <a:pPr marL="0" marR="0" algn="ctr">
                        <a:spcBef>
                          <a:spcPts val="0"/>
                        </a:spcBef>
                        <a:spcAft>
                          <a:spcPts val="0"/>
                        </a:spcAft>
                      </a:pPr>
                      <a:r>
                        <a:rPr lang="en-US" sz="1100">
                          <a:solidFill>
                            <a:schemeClr val="tx1"/>
                          </a:solidFill>
                          <a:effectLst/>
                        </a:rPr>
                        <a:t> </a:t>
                      </a:r>
                      <a:endParaRPr lang="en-US" sz="1200">
                        <a:solidFill>
                          <a:schemeClr val="tx1"/>
                        </a:solidFill>
                        <a:effectLst/>
                        <a:latin typeface="Arial" panose="020B0604020202020204" pitchFamily="34" charset="0"/>
                        <a:ea typeface="MS Mincho"/>
                      </a:endParaRPr>
                    </a:p>
                  </a:txBody>
                  <a:tcPr marL="66558" marR="66558" marT="0" marB="0" anchor="ctr">
                    <a:solidFill>
                      <a:schemeClr val="bg1">
                        <a:lumMod val="95000"/>
                      </a:schemeClr>
                    </a:solidFill>
                  </a:tcPr>
                </a:tc>
                <a:tc>
                  <a:txBody>
                    <a:bodyPr/>
                    <a:lstStyle/>
                    <a:p>
                      <a:pPr marL="0" marR="0" algn="ctr">
                        <a:spcBef>
                          <a:spcPts val="0"/>
                        </a:spcBef>
                        <a:spcAft>
                          <a:spcPts val="0"/>
                        </a:spcAft>
                      </a:pPr>
                      <a:r>
                        <a:rPr lang="en-US" sz="1100" dirty="0">
                          <a:solidFill>
                            <a:schemeClr val="tx1"/>
                          </a:solidFill>
                          <a:effectLst/>
                        </a:rPr>
                        <a:t> </a:t>
                      </a:r>
                      <a:endParaRPr lang="en-US" sz="1200" dirty="0">
                        <a:solidFill>
                          <a:schemeClr val="tx1"/>
                        </a:solidFill>
                        <a:effectLst/>
                        <a:latin typeface="Arial" panose="020B0604020202020204" pitchFamily="34" charset="0"/>
                        <a:ea typeface="MS Mincho"/>
                      </a:endParaRPr>
                    </a:p>
                  </a:txBody>
                  <a:tcPr marL="66558" marR="66558" marT="0" marB="0" anchor="ctr">
                    <a:solidFill>
                      <a:schemeClr val="bg1">
                        <a:lumMod val="95000"/>
                      </a:schemeClr>
                    </a:solidFill>
                  </a:tcPr>
                </a:tc>
                <a:tc>
                  <a:txBody>
                    <a:bodyPr/>
                    <a:lstStyle/>
                    <a:p>
                      <a:pPr marL="0" marR="0" algn="ctr">
                        <a:spcBef>
                          <a:spcPts val="0"/>
                        </a:spcBef>
                        <a:spcAft>
                          <a:spcPts val="0"/>
                        </a:spcAft>
                      </a:pPr>
                      <a:r>
                        <a:rPr lang="en-US" sz="1100" dirty="0">
                          <a:solidFill>
                            <a:schemeClr val="tx1"/>
                          </a:solidFill>
                          <a:effectLst/>
                        </a:rPr>
                        <a:t> </a:t>
                      </a:r>
                      <a:endParaRPr lang="en-US" sz="1200" dirty="0">
                        <a:solidFill>
                          <a:schemeClr val="tx1"/>
                        </a:solidFill>
                        <a:effectLst/>
                        <a:latin typeface="Arial" panose="020B0604020202020204" pitchFamily="34" charset="0"/>
                        <a:ea typeface="MS Mincho"/>
                      </a:endParaRPr>
                    </a:p>
                  </a:txBody>
                  <a:tcPr marL="66558" marR="66558" marT="0" marB="0" anchor="ctr">
                    <a:solidFill>
                      <a:schemeClr val="bg1">
                        <a:lumMod val="95000"/>
                      </a:schemeClr>
                    </a:solidFill>
                  </a:tcPr>
                </a:tc>
                <a:extLst>
                  <a:ext uri="{0D108BD9-81ED-4DB2-BD59-A6C34878D82A}">
                    <a16:rowId xmlns:a16="http://schemas.microsoft.com/office/drawing/2014/main" val="807356426"/>
                  </a:ext>
                </a:extLst>
              </a:tr>
              <a:tr h="154641">
                <a:tc gridSpan="6">
                  <a:txBody>
                    <a:bodyPr/>
                    <a:lstStyle/>
                    <a:p>
                      <a:pPr marL="0" marR="0">
                        <a:spcBef>
                          <a:spcPts val="0"/>
                        </a:spcBef>
                        <a:spcAft>
                          <a:spcPts val="0"/>
                        </a:spcAft>
                      </a:pPr>
                      <a:r>
                        <a:rPr lang="en-US" sz="900" dirty="0">
                          <a:solidFill>
                            <a:schemeClr val="bg1"/>
                          </a:solidFill>
                          <a:effectLst/>
                        </a:rPr>
                        <a:t>Chemo: chemotherapy; HT: hormonal therapy; IM: immune </a:t>
                      </a:r>
                      <a:r>
                        <a:rPr lang="en-US" sz="900" dirty="0" err="1">
                          <a:solidFill>
                            <a:schemeClr val="bg1"/>
                          </a:solidFill>
                          <a:effectLst/>
                        </a:rPr>
                        <a:t>medulators</a:t>
                      </a:r>
                      <a:r>
                        <a:rPr lang="en-US" sz="900" dirty="0">
                          <a:solidFill>
                            <a:schemeClr val="bg1"/>
                          </a:solidFill>
                          <a:effectLst/>
                        </a:rPr>
                        <a:t> (</a:t>
                      </a:r>
                      <a:r>
                        <a:rPr lang="en-US" sz="900" dirty="0" err="1">
                          <a:solidFill>
                            <a:schemeClr val="bg1"/>
                          </a:solidFill>
                          <a:effectLst/>
                        </a:rPr>
                        <a:t>trastuzumab</a:t>
                      </a:r>
                      <a:r>
                        <a:rPr lang="en-US" sz="900" dirty="0">
                          <a:solidFill>
                            <a:schemeClr val="bg1"/>
                          </a:solidFill>
                          <a:effectLst/>
                        </a:rPr>
                        <a:t>); RT: radiation therapy</a:t>
                      </a:r>
                      <a:endParaRPr lang="en-US" sz="1200" dirty="0">
                        <a:solidFill>
                          <a:schemeClr val="bg1"/>
                        </a:solidFill>
                        <a:effectLst/>
                        <a:latin typeface="Arial" panose="020B0604020202020204" pitchFamily="34" charset="0"/>
                        <a:ea typeface="MS Mincho"/>
                      </a:endParaRPr>
                    </a:p>
                  </a:txBody>
                  <a:tcPr marL="66558" marR="66558" marT="0" marB="0" anchor="ctr">
                    <a:solidFill>
                      <a:srgbClr val="0096D6"/>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46589672"/>
                  </a:ext>
                </a:extLst>
              </a:tr>
            </a:tbl>
          </a:graphicData>
        </a:graphic>
      </p:graphicFrame>
    </p:spTree>
    <p:extLst>
      <p:ext uri="{BB962C8B-B14F-4D97-AF65-F5344CB8AC3E}">
        <p14:creationId xmlns:p14="http://schemas.microsoft.com/office/powerpoint/2010/main" val="26716548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41101" y="5791200"/>
            <a:ext cx="8245699" cy="261610"/>
          </a:xfrm>
          <a:prstGeom prst="rect">
            <a:avLst/>
          </a:prstGeom>
        </p:spPr>
        <p:txBody>
          <a:bodyPr wrap="square">
            <a:spAutoFit/>
          </a:bodyPr>
          <a:lstStyle/>
          <a:p>
            <a:r>
              <a:rPr lang="en-US" sz="1100" i="1" dirty="0">
                <a:solidFill>
                  <a:schemeClr val="bg1">
                    <a:lumMod val="50000"/>
                  </a:schemeClr>
                </a:solidFill>
              </a:rPr>
              <a:t>American Cancer Society, 2019; </a:t>
            </a:r>
            <a:r>
              <a:rPr lang="en-US" sz="1100" i="1" dirty="0" err="1">
                <a:solidFill>
                  <a:schemeClr val="bg1">
                    <a:lumMod val="50000"/>
                  </a:schemeClr>
                </a:solidFill>
              </a:rPr>
              <a:t>Gegechkori</a:t>
            </a:r>
            <a:r>
              <a:rPr lang="en-US" sz="1100" i="1" dirty="0">
                <a:solidFill>
                  <a:schemeClr val="bg1">
                    <a:lumMod val="50000"/>
                  </a:schemeClr>
                </a:solidFill>
              </a:rPr>
              <a:t>, Haines &amp; Lin, 2017; </a:t>
            </a:r>
            <a:r>
              <a:rPr lang="en-US" sz="1100" i="1" dirty="0" err="1">
                <a:solidFill>
                  <a:schemeClr val="bg1">
                    <a:lumMod val="50000"/>
                  </a:schemeClr>
                </a:solidFill>
              </a:rPr>
              <a:t>Nekhlyudov</a:t>
            </a:r>
            <a:r>
              <a:rPr lang="en-US" sz="1100" i="1" dirty="0">
                <a:solidFill>
                  <a:schemeClr val="bg1">
                    <a:lumMod val="50000"/>
                  </a:schemeClr>
                </a:solidFill>
              </a:rPr>
              <a:t>, </a:t>
            </a:r>
            <a:r>
              <a:rPr lang="en-US" sz="1100" i="1" dirty="0" err="1">
                <a:solidFill>
                  <a:schemeClr val="bg1">
                    <a:lumMod val="50000"/>
                  </a:schemeClr>
                </a:solidFill>
              </a:rPr>
              <a:t>Goel</a:t>
            </a:r>
            <a:r>
              <a:rPr lang="en-US" sz="1100" i="1" dirty="0">
                <a:solidFill>
                  <a:schemeClr val="bg1">
                    <a:lumMod val="50000"/>
                  </a:schemeClr>
                </a:solidFill>
              </a:rPr>
              <a:t>, Lin, </a:t>
            </a:r>
            <a:r>
              <a:rPr lang="en-US" sz="1100" i="1" dirty="0" err="1">
                <a:solidFill>
                  <a:schemeClr val="bg1">
                    <a:lumMod val="50000"/>
                  </a:schemeClr>
                </a:solidFill>
              </a:rPr>
              <a:t>Overholser</a:t>
            </a:r>
            <a:r>
              <a:rPr lang="en-US" sz="1100" i="1" dirty="0">
                <a:solidFill>
                  <a:schemeClr val="bg1">
                    <a:lumMod val="50000"/>
                  </a:schemeClr>
                </a:solidFill>
              </a:rPr>
              <a:t>  &amp; </a:t>
            </a:r>
            <a:r>
              <a:rPr lang="en-US" sz="1100" i="1" dirty="0" err="1">
                <a:solidFill>
                  <a:schemeClr val="bg1">
                    <a:lumMod val="50000"/>
                  </a:schemeClr>
                </a:solidFill>
              </a:rPr>
              <a:t>Peairs</a:t>
            </a:r>
            <a:r>
              <a:rPr lang="en-US" sz="1100" i="1" dirty="0">
                <a:solidFill>
                  <a:schemeClr val="bg1">
                    <a:lumMod val="50000"/>
                  </a:schemeClr>
                </a:solidFill>
              </a:rPr>
              <a:t>, 2019. </a:t>
            </a:r>
          </a:p>
        </p:txBody>
      </p:sp>
      <p:sp>
        <p:nvSpPr>
          <p:cNvPr id="7" name="Content Placeholder 2"/>
          <p:cNvSpPr>
            <a:spLocks noGrp="1"/>
          </p:cNvSpPr>
          <p:nvPr>
            <p:ph idx="1"/>
          </p:nvPr>
        </p:nvSpPr>
        <p:spPr>
          <a:xfrm>
            <a:off x="473242" y="1447800"/>
            <a:ext cx="8229600" cy="4038600"/>
          </a:xfrm>
        </p:spPr>
        <p:txBody>
          <a:bodyPr/>
          <a:lstStyle/>
          <a:p>
            <a:pPr marL="285750" indent="-285750">
              <a:buFont typeface="Arial" panose="020B0604020202020204" pitchFamily="34" charset="0"/>
              <a:buChar char="•"/>
            </a:pPr>
            <a:r>
              <a:rPr lang="en-US" sz="2600" dirty="0"/>
              <a:t>An estimated 3.6 million prostate cancer survivors</a:t>
            </a:r>
            <a:br>
              <a:rPr lang="en-US" sz="2600" dirty="0"/>
            </a:br>
            <a:endParaRPr lang="en-US" sz="2600" dirty="0"/>
          </a:p>
          <a:p>
            <a:pPr marL="285750" indent="-285750">
              <a:buFont typeface="Arial" panose="020B0604020202020204" pitchFamily="34" charset="0"/>
              <a:buChar char="•"/>
            </a:pPr>
            <a:r>
              <a:rPr lang="en-US" sz="2600" dirty="0"/>
              <a:t>Median age of diagnosis is 66 years-old</a:t>
            </a:r>
            <a:br>
              <a:rPr lang="en-US" sz="2600" dirty="0"/>
            </a:br>
            <a:endParaRPr lang="en-US" sz="2600" dirty="0"/>
          </a:p>
          <a:p>
            <a:pPr marL="285750" indent="-285750">
              <a:buFont typeface="Arial" panose="020B0604020202020204" pitchFamily="34" charset="0"/>
              <a:buChar char="•"/>
            </a:pPr>
            <a:r>
              <a:rPr lang="en-US" sz="2600" dirty="0"/>
              <a:t>Prostate cancer survivors make up 20% of all cancer survivors</a:t>
            </a:r>
            <a:br>
              <a:rPr lang="en-US" sz="2600" dirty="0"/>
            </a:br>
            <a:endParaRPr lang="en-US" sz="2600" dirty="0"/>
          </a:p>
          <a:p>
            <a:pPr marL="285750" indent="-285750">
              <a:buFont typeface="Arial" panose="020B0604020202020204" pitchFamily="34" charset="0"/>
              <a:buChar char="•"/>
            </a:pPr>
            <a:r>
              <a:rPr lang="en-US" sz="2600" dirty="0"/>
              <a:t>5-year survival rate is more than 95%</a:t>
            </a:r>
          </a:p>
        </p:txBody>
      </p:sp>
      <p:sp>
        <p:nvSpPr>
          <p:cNvPr id="3" name="Title 2"/>
          <p:cNvSpPr>
            <a:spLocks noGrp="1"/>
          </p:cNvSpPr>
          <p:nvPr>
            <p:ph type="title"/>
          </p:nvPr>
        </p:nvSpPr>
        <p:spPr/>
        <p:txBody>
          <a:bodyPr/>
          <a:lstStyle/>
          <a:p>
            <a:r>
              <a:rPr lang="en-US" dirty="0"/>
              <a:t>Prostate Cancer</a:t>
            </a:r>
          </a:p>
        </p:txBody>
      </p:sp>
    </p:spTree>
    <p:extLst>
      <p:ext uri="{BB962C8B-B14F-4D97-AF65-F5344CB8AC3E}">
        <p14:creationId xmlns:p14="http://schemas.microsoft.com/office/powerpoint/2010/main" val="8768929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41101" y="5791200"/>
            <a:ext cx="8245699" cy="261610"/>
          </a:xfrm>
          <a:prstGeom prst="rect">
            <a:avLst/>
          </a:prstGeom>
        </p:spPr>
        <p:txBody>
          <a:bodyPr wrap="square">
            <a:spAutoFit/>
          </a:bodyPr>
          <a:lstStyle/>
          <a:p>
            <a:r>
              <a:rPr lang="en-US" sz="1100" i="1" dirty="0" err="1">
                <a:solidFill>
                  <a:schemeClr val="bg1">
                    <a:lumMod val="50000"/>
                  </a:schemeClr>
                </a:solidFill>
              </a:rPr>
              <a:t>Gegechkori</a:t>
            </a:r>
            <a:r>
              <a:rPr lang="en-US" sz="1100" i="1" dirty="0">
                <a:solidFill>
                  <a:schemeClr val="bg1">
                    <a:lumMod val="50000"/>
                  </a:schemeClr>
                </a:solidFill>
              </a:rPr>
              <a:t>, Haines &amp; Lin, 2017.</a:t>
            </a:r>
          </a:p>
        </p:txBody>
      </p:sp>
      <p:graphicFrame>
        <p:nvGraphicFramePr>
          <p:cNvPr id="2" name="Table 1"/>
          <p:cNvGraphicFramePr>
            <a:graphicFrameLocks noGrp="1"/>
          </p:cNvGraphicFramePr>
          <p:nvPr/>
        </p:nvGraphicFramePr>
        <p:xfrm>
          <a:off x="533401" y="457200"/>
          <a:ext cx="8077199" cy="5257798"/>
        </p:xfrm>
        <a:graphic>
          <a:graphicData uri="http://schemas.openxmlformats.org/drawingml/2006/table">
            <a:tbl>
              <a:tblPr firstRow="1" firstCol="1" bandRow="1">
                <a:tableStyleId>{5C22544A-7EE6-4342-B048-85BDC9FD1C3A}</a:tableStyleId>
              </a:tblPr>
              <a:tblGrid>
                <a:gridCol w="3628173">
                  <a:extLst>
                    <a:ext uri="{9D8B030D-6E8A-4147-A177-3AD203B41FA5}">
                      <a16:colId xmlns:a16="http://schemas.microsoft.com/office/drawing/2014/main" val="2886524606"/>
                    </a:ext>
                  </a:extLst>
                </a:gridCol>
                <a:gridCol w="1723793">
                  <a:extLst>
                    <a:ext uri="{9D8B030D-6E8A-4147-A177-3AD203B41FA5}">
                      <a16:colId xmlns:a16="http://schemas.microsoft.com/office/drawing/2014/main" val="85172422"/>
                    </a:ext>
                  </a:extLst>
                </a:gridCol>
                <a:gridCol w="1395451">
                  <a:extLst>
                    <a:ext uri="{9D8B030D-6E8A-4147-A177-3AD203B41FA5}">
                      <a16:colId xmlns:a16="http://schemas.microsoft.com/office/drawing/2014/main" val="418096449"/>
                    </a:ext>
                  </a:extLst>
                </a:gridCol>
                <a:gridCol w="1329782">
                  <a:extLst>
                    <a:ext uri="{9D8B030D-6E8A-4147-A177-3AD203B41FA5}">
                      <a16:colId xmlns:a16="http://schemas.microsoft.com/office/drawing/2014/main" val="3740587793"/>
                    </a:ext>
                  </a:extLst>
                </a:gridCol>
              </a:tblGrid>
              <a:tr h="231013">
                <a:tc gridSpan="4">
                  <a:txBody>
                    <a:bodyPr/>
                    <a:lstStyle/>
                    <a:p>
                      <a:pPr marL="0" marR="0">
                        <a:spcBef>
                          <a:spcPts val="0"/>
                        </a:spcBef>
                        <a:spcAft>
                          <a:spcPts val="0"/>
                        </a:spcAft>
                      </a:pPr>
                      <a:r>
                        <a:rPr lang="en-US" sz="1100" dirty="0">
                          <a:effectLst/>
                        </a:rPr>
                        <a:t>Long term and latent effects of prostate cancer treatment</a:t>
                      </a:r>
                      <a:endParaRPr lang="en-US" sz="1200" dirty="0">
                        <a:solidFill>
                          <a:srgbClr val="000000"/>
                        </a:solidFill>
                        <a:effectLst/>
                        <a:latin typeface="Arial" panose="020B0604020202020204" pitchFamily="34" charset="0"/>
                        <a:ea typeface="MS Mincho"/>
                      </a:endParaRPr>
                    </a:p>
                  </a:txBody>
                  <a:tcPr marL="68580" marR="68580" marT="0" marB="0" anchor="ctr">
                    <a:solidFill>
                      <a:srgbClr val="0096D6"/>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67311441"/>
                  </a:ext>
                </a:extLst>
              </a:tr>
              <a:tr h="231013">
                <a:tc rowSpan="2">
                  <a:txBody>
                    <a:bodyPr/>
                    <a:lstStyle/>
                    <a:p>
                      <a:pPr marL="0" marR="0">
                        <a:spcBef>
                          <a:spcPts val="0"/>
                        </a:spcBef>
                        <a:spcAft>
                          <a:spcPts val="0"/>
                        </a:spcAft>
                      </a:pPr>
                      <a:r>
                        <a:rPr lang="en-US" sz="1100" b="1" dirty="0">
                          <a:solidFill>
                            <a:schemeClr val="bg1"/>
                          </a:solidFill>
                          <a:effectLst/>
                        </a:rPr>
                        <a:t>Side Effect</a:t>
                      </a:r>
                      <a:endParaRPr lang="en-US" sz="1200" b="1" dirty="0">
                        <a:solidFill>
                          <a:schemeClr val="bg1"/>
                        </a:solidFill>
                        <a:effectLst/>
                        <a:latin typeface="Arial" panose="020B0604020202020204" pitchFamily="34" charset="0"/>
                        <a:ea typeface="MS Mincho"/>
                      </a:endParaRPr>
                    </a:p>
                  </a:txBody>
                  <a:tcPr marL="68580" marR="68580" marT="0" marB="0" anchor="ctr">
                    <a:solidFill>
                      <a:srgbClr val="0096D6"/>
                    </a:solidFill>
                  </a:tcPr>
                </a:tc>
                <a:tc gridSpan="3">
                  <a:txBody>
                    <a:bodyPr/>
                    <a:lstStyle/>
                    <a:p>
                      <a:pPr marL="0" marR="0" algn="ctr">
                        <a:spcBef>
                          <a:spcPts val="0"/>
                        </a:spcBef>
                        <a:spcAft>
                          <a:spcPts val="0"/>
                        </a:spcAft>
                      </a:pPr>
                      <a:r>
                        <a:rPr lang="en-US" sz="1100" b="1" dirty="0">
                          <a:solidFill>
                            <a:schemeClr val="bg1"/>
                          </a:solidFill>
                          <a:effectLst/>
                        </a:rPr>
                        <a:t>Treatment Type</a:t>
                      </a:r>
                      <a:endParaRPr lang="en-US" sz="1200" b="1" dirty="0">
                        <a:solidFill>
                          <a:schemeClr val="bg1"/>
                        </a:solidFill>
                        <a:effectLst/>
                        <a:latin typeface="Arial" panose="020B0604020202020204" pitchFamily="34" charset="0"/>
                        <a:ea typeface="MS Mincho"/>
                      </a:endParaRPr>
                    </a:p>
                  </a:txBody>
                  <a:tcPr marL="68580" marR="68580" marT="0" marB="0" anchor="ctr">
                    <a:solidFill>
                      <a:srgbClr val="0096D6"/>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66243040"/>
                  </a:ext>
                </a:extLst>
              </a:tr>
              <a:tr h="231013">
                <a:tc vMerge="1">
                  <a:txBody>
                    <a:bodyPr/>
                    <a:lstStyle/>
                    <a:p>
                      <a:endParaRPr lang="en-US"/>
                    </a:p>
                  </a:txBody>
                  <a:tcPr/>
                </a:tc>
                <a:tc>
                  <a:txBody>
                    <a:bodyPr/>
                    <a:lstStyle/>
                    <a:p>
                      <a:pPr marL="0" marR="0" algn="ctr">
                        <a:spcBef>
                          <a:spcPts val="0"/>
                        </a:spcBef>
                        <a:spcAft>
                          <a:spcPts val="0"/>
                        </a:spcAft>
                      </a:pPr>
                      <a:r>
                        <a:rPr lang="en-US" sz="1100" b="1">
                          <a:solidFill>
                            <a:schemeClr val="bg1"/>
                          </a:solidFill>
                          <a:effectLst/>
                        </a:rPr>
                        <a:t>Hormonal (ADT)</a:t>
                      </a:r>
                      <a:endParaRPr lang="en-US" sz="1200" b="1">
                        <a:solidFill>
                          <a:schemeClr val="bg1"/>
                        </a:solidFill>
                        <a:effectLst/>
                        <a:latin typeface="Arial" panose="020B0604020202020204" pitchFamily="34" charset="0"/>
                        <a:ea typeface="MS Mincho"/>
                      </a:endParaRPr>
                    </a:p>
                  </a:txBody>
                  <a:tcPr marL="68580" marR="68580" marT="0" marB="0" anchor="ctr">
                    <a:solidFill>
                      <a:srgbClr val="0096D6"/>
                    </a:solidFill>
                  </a:tcPr>
                </a:tc>
                <a:tc>
                  <a:txBody>
                    <a:bodyPr/>
                    <a:lstStyle/>
                    <a:p>
                      <a:pPr marL="0" marR="0" algn="ctr">
                        <a:spcBef>
                          <a:spcPts val="0"/>
                        </a:spcBef>
                        <a:spcAft>
                          <a:spcPts val="0"/>
                        </a:spcAft>
                      </a:pPr>
                      <a:r>
                        <a:rPr lang="en-US" sz="1100" b="1">
                          <a:solidFill>
                            <a:schemeClr val="bg1"/>
                          </a:solidFill>
                          <a:effectLst/>
                        </a:rPr>
                        <a:t>Radiation</a:t>
                      </a:r>
                      <a:endParaRPr lang="en-US" sz="1200" b="1">
                        <a:solidFill>
                          <a:schemeClr val="bg1"/>
                        </a:solidFill>
                        <a:effectLst/>
                        <a:latin typeface="Arial" panose="020B0604020202020204" pitchFamily="34" charset="0"/>
                        <a:ea typeface="MS Mincho"/>
                      </a:endParaRPr>
                    </a:p>
                  </a:txBody>
                  <a:tcPr marL="68580" marR="68580" marT="0" marB="0" anchor="ctr">
                    <a:solidFill>
                      <a:srgbClr val="0096D6"/>
                    </a:solidFill>
                  </a:tcPr>
                </a:tc>
                <a:tc>
                  <a:txBody>
                    <a:bodyPr/>
                    <a:lstStyle/>
                    <a:p>
                      <a:pPr marL="0" marR="0" algn="ctr">
                        <a:spcBef>
                          <a:spcPts val="0"/>
                        </a:spcBef>
                        <a:spcAft>
                          <a:spcPts val="0"/>
                        </a:spcAft>
                      </a:pPr>
                      <a:r>
                        <a:rPr lang="en-US" sz="1100" b="1" dirty="0">
                          <a:solidFill>
                            <a:schemeClr val="bg1"/>
                          </a:solidFill>
                          <a:effectLst/>
                        </a:rPr>
                        <a:t>Surgery</a:t>
                      </a:r>
                      <a:endParaRPr lang="en-US" sz="1200" b="1" dirty="0">
                        <a:solidFill>
                          <a:schemeClr val="bg1"/>
                        </a:solidFill>
                        <a:effectLst/>
                        <a:latin typeface="Arial" panose="020B0604020202020204" pitchFamily="34" charset="0"/>
                        <a:ea typeface="MS Mincho"/>
                      </a:endParaRPr>
                    </a:p>
                  </a:txBody>
                  <a:tcPr marL="68580" marR="68580" marT="0" marB="0" anchor="ctr">
                    <a:solidFill>
                      <a:srgbClr val="0096D6"/>
                    </a:solidFill>
                  </a:tcPr>
                </a:tc>
                <a:extLst>
                  <a:ext uri="{0D108BD9-81ED-4DB2-BD59-A6C34878D82A}">
                    <a16:rowId xmlns:a16="http://schemas.microsoft.com/office/drawing/2014/main" val="477248740"/>
                  </a:ext>
                </a:extLst>
              </a:tr>
              <a:tr h="765213">
                <a:tc>
                  <a:txBody>
                    <a:bodyPr/>
                    <a:lstStyle/>
                    <a:p>
                      <a:pPr marL="0" marR="0">
                        <a:spcBef>
                          <a:spcPts val="0"/>
                        </a:spcBef>
                        <a:spcAft>
                          <a:spcPts val="0"/>
                        </a:spcAft>
                      </a:pPr>
                      <a:r>
                        <a:rPr lang="en-US" sz="1100" b="0" dirty="0">
                          <a:solidFill>
                            <a:schemeClr val="tx1"/>
                          </a:solidFill>
                          <a:effectLst/>
                        </a:rPr>
                        <a:t>General</a:t>
                      </a:r>
                      <a:endParaRPr lang="en-US" sz="1200" b="0" dirty="0">
                        <a:solidFill>
                          <a:schemeClr val="tx1"/>
                        </a:solidFill>
                        <a:effectLst/>
                      </a:endParaRPr>
                    </a:p>
                    <a:p>
                      <a:pPr marL="0" marR="0">
                        <a:spcBef>
                          <a:spcPts val="0"/>
                        </a:spcBef>
                        <a:spcAft>
                          <a:spcPts val="0"/>
                        </a:spcAft>
                      </a:pPr>
                      <a:r>
                        <a:rPr lang="en-US" sz="1100" b="0" dirty="0">
                          <a:solidFill>
                            <a:schemeClr val="tx1"/>
                          </a:solidFill>
                          <a:effectLst/>
                        </a:rPr>
                        <a:t>  Fatigue</a:t>
                      </a:r>
                      <a:endParaRPr lang="en-US" sz="1200" b="0" dirty="0">
                        <a:solidFill>
                          <a:schemeClr val="tx1"/>
                        </a:solidFill>
                        <a:effectLst/>
                      </a:endParaRPr>
                    </a:p>
                    <a:p>
                      <a:pPr marL="0" marR="0">
                        <a:spcBef>
                          <a:spcPts val="0"/>
                        </a:spcBef>
                        <a:spcAft>
                          <a:spcPts val="0"/>
                        </a:spcAft>
                      </a:pPr>
                      <a:r>
                        <a:rPr lang="en-US" sz="1100" b="0" dirty="0">
                          <a:solidFill>
                            <a:schemeClr val="tx1"/>
                          </a:solidFill>
                          <a:effectLst/>
                        </a:rPr>
                        <a:t>  Pain</a:t>
                      </a:r>
                      <a:endParaRPr lang="en-US" sz="1200" b="0" dirty="0">
                        <a:solidFill>
                          <a:schemeClr val="tx1"/>
                        </a:solidFill>
                        <a:effectLst/>
                      </a:endParaRPr>
                    </a:p>
                    <a:p>
                      <a:pPr marL="0" marR="0">
                        <a:spcBef>
                          <a:spcPts val="0"/>
                        </a:spcBef>
                        <a:spcAft>
                          <a:spcPts val="0"/>
                        </a:spcAft>
                      </a:pPr>
                      <a:r>
                        <a:rPr lang="en-US" sz="1100" b="0" dirty="0">
                          <a:solidFill>
                            <a:schemeClr val="tx1"/>
                          </a:solidFill>
                          <a:effectLst/>
                        </a:rPr>
                        <a:t>  Weakness</a:t>
                      </a:r>
                      <a:endParaRPr lang="en-US" sz="1200" b="0" dirty="0">
                        <a:solidFill>
                          <a:schemeClr val="tx1"/>
                        </a:solidFill>
                        <a:effectLst/>
                        <a:latin typeface="Arial" panose="020B0604020202020204" pitchFamily="34" charset="0"/>
                        <a:ea typeface="MS Mincho"/>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100">
                          <a:effectLst/>
                        </a:rPr>
                        <a:t> </a:t>
                      </a:r>
                      <a:endParaRPr lang="en-US" sz="1200">
                        <a:effectLst/>
                      </a:endParaRPr>
                    </a:p>
                    <a:p>
                      <a:pPr marL="0" marR="0" algn="ctr">
                        <a:spcBef>
                          <a:spcPts val="0"/>
                        </a:spcBef>
                        <a:spcAft>
                          <a:spcPts val="0"/>
                        </a:spcAft>
                      </a:pPr>
                      <a:r>
                        <a:rPr lang="en-US" sz="1100">
                          <a:effectLst/>
                        </a:rPr>
                        <a:t>X</a:t>
                      </a:r>
                      <a:endParaRPr lang="en-US" sz="1200">
                        <a:effectLst/>
                      </a:endParaRPr>
                    </a:p>
                    <a:p>
                      <a:pPr marL="0" marR="0" algn="ctr">
                        <a:spcBef>
                          <a:spcPts val="0"/>
                        </a:spcBef>
                        <a:spcAft>
                          <a:spcPts val="0"/>
                        </a:spcAft>
                      </a:pPr>
                      <a:r>
                        <a:rPr lang="en-US" sz="1100">
                          <a:effectLst/>
                        </a:rPr>
                        <a:t> </a:t>
                      </a:r>
                      <a:endParaRPr lang="en-US" sz="1200">
                        <a:effectLst/>
                      </a:endParaRPr>
                    </a:p>
                    <a:p>
                      <a:pPr marL="0" marR="0" algn="ctr">
                        <a:spcBef>
                          <a:spcPts val="0"/>
                        </a:spcBef>
                        <a:spcAft>
                          <a:spcPts val="0"/>
                        </a:spcAft>
                      </a:pPr>
                      <a:r>
                        <a:rPr lang="en-US" sz="1100">
                          <a:effectLst/>
                        </a:rPr>
                        <a:t>X</a:t>
                      </a:r>
                      <a:endParaRPr lang="en-US" sz="1200">
                        <a:solidFill>
                          <a:srgbClr val="000000"/>
                        </a:solidFill>
                        <a:effectLst/>
                        <a:latin typeface="Arial" panose="020B0604020202020204" pitchFamily="34" charset="0"/>
                        <a:ea typeface="MS Mincho"/>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100">
                          <a:effectLst/>
                        </a:rPr>
                        <a:t> </a:t>
                      </a:r>
                      <a:endParaRPr lang="en-US" sz="1200">
                        <a:effectLst/>
                      </a:endParaRPr>
                    </a:p>
                    <a:p>
                      <a:pPr marL="0" marR="0" algn="ctr">
                        <a:spcBef>
                          <a:spcPts val="0"/>
                        </a:spcBef>
                        <a:spcAft>
                          <a:spcPts val="0"/>
                        </a:spcAft>
                      </a:pPr>
                      <a:r>
                        <a:rPr lang="en-US" sz="1100">
                          <a:effectLst/>
                        </a:rPr>
                        <a:t>X</a:t>
                      </a:r>
                      <a:endParaRPr lang="en-US" sz="1200">
                        <a:effectLst/>
                      </a:endParaRPr>
                    </a:p>
                    <a:p>
                      <a:pPr marL="0" marR="0" algn="ctr">
                        <a:spcBef>
                          <a:spcPts val="0"/>
                        </a:spcBef>
                        <a:spcAft>
                          <a:spcPts val="0"/>
                        </a:spcAft>
                      </a:pPr>
                      <a:r>
                        <a:rPr lang="en-US" sz="1100">
                          <a:effectLst/>
                        </a:rPr>
                        <a:t>X</a:t>
                      </a:r>
                      <a:endParaRPr lang="en-US" sz="1200">
                        <a:effectLst/>
                      </a:endParaRPr>
                    </a:p>
                    <a:p>
                      <a:pPr marL="0" marR="0" algn="ctr">
                        <a:spcBef>
                          <a:spcPts val="0"/>
                        </a:spcBef>
                        <a:spcAft>
                          <a:spcPts val="0"/>
                        </a:spcAft>
                      </a:pPr>
                      <a:r>
                        <a:rPr lang="en-US" sz="1100">
                          <a:effectLst/>
                        </a:rPr>
                        <a:t>X</a:t>
                      </a:r>
                      <a:endParaRPr lang="en-US" sz="1200">
                        <a:solidFill>
                          <a:srgbClr val="000000"/>
                        </a:solidFill>
                        <a:effectLst/>
                        <a:latin typeface="Arial" panose="020B0604020202020204" pitchFamily="34" charset="0"/>
                        <a:ea typeface="MS Mincho"/>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100" dirty="0">
                          <a:effectLst/>
                        </a:rPr>
                        <a:t> </a:t>
                      </a:r>
                      <a:endParaRPr lang="en-US" sz="1200" dirty="0">
                        <a:effectLst/>
                      </a:endParaRPr>
                    </a:p>
                    <a:p>
                      <a:pPr marL="0" marR="0" algn="ctr">
                        <a:spcBef>
                          <a:spcPts val="0"/>
                        </a:spcBef>
                        <a:spcAft>
                          <a:spcPts val="0"/>
                        </a:spcAft>
                      </a:pPr>
                      <a:r>
                        <a:rPr lang="en-US" sz="1100" dirty="0">
                          <a:effectLst/>
                        </a:rPr>
                        <a:t> </a:t>
                      </a:r>
                      <a:endParaRPr lang="en-US" sz="1200" dirty="0">
                        <a:effectLst/>
                      </a:endParaRPr>
                    </a:p>
                    <a:p>
                      <a:pPr marL="0" marR="0" algn="ctr">
                        <a:spcBef>
                          <a:spcPts val="0"/>
                        </a:spcBef>
                        <a:spcAft>
                          <a:spcPts val="0"/>
                        </a:spcAft>
                      </a:pPr>
                      <a:r>
                        <a:rPr lang="en-US" sz="1100" dirty="0">
                          <a:effectLst/>
                        </a:rPr>
                        <a:t>X</a:t>
                      </a:r>
                      <a:endParaRPr lang="en-US" sz="1200" dirty="0">
                        <a:effectLst/>
                      </a:endParaRPr>
                    </a:p>
                    <a:p>
                      <a:pPr marL="0" marR="0" algn="ctr">
                        <a:spcBef>
                          <a:spcPts val="0"/>
                        </a:spcBef>
                        <a:spcAft>
                          <a:spcPts val="0"/>
                        </a:spcAft>
                      </a:pPr>
                      <a:r>
                        <a:rPr lang="en-US" sz="1100" dirty="0">
                          <a:effectLst/>
                        </a:rPr>
                        <a:t>X</a:t>
                      </a:r>
                      <a:endParaRPr lang="en-US" sz="1200" dirty="0">
                        <a:solidFill>
                          <a:srgbClr val="000000"/>
                        </a:solidFill>
                        <a:effectLst/>
                        <a:latin typeface="Arial" panose="020B0604020202020204" pitchFamily="34" charset="0"/>
                        <a:ea typeface="MS Mincho"/>
                      </a:endParaRPr>
                    </a:p>
                  </a:txBody>
                  <a:tcPr marL="68580" marR="68580" marT="0" marB="0" anchor="ctr">
                    <a:solidFill>
                      <a:schemeClr val="bg1">
                        <a:lumMod val="85000"/>
                      </a:schemeClr>
                    </a:solidFill>
                  </a:tcPr>
                </a:tc>
                <a:extLst>
                  <a:ext uri="{0D108BD9-81ED-4DB2-BD59-A6C34878D82A}">
                    <a16:rowId xmlns:a16="http://schemas.microsoft.com/office/drawing/2014/main" val="229077531"/>
                  </a:ext>
                </a:extLst>
              </a:tr>
              <a:tr h="651301">
                <a:tc>
                  <a:txBody>
                    <a:bodyPr/>
                    <a:lstStyle/>
                    <a:p>
                      <a:pPr marL="0" marR="0">
                        <a:spcBef>
                          <a:spcPts val="0"/>
                        </a:spcBef>
                        <a:spcAft>
                          <a:spcPts val="0"/>
                        </a:spcAft>
                      </a:pPr>
                      <a:r>
                        <a:rPr lang="en-US" sz="1100" b="0" dirty="0">
                          <a:solidFill>
                            <a:schemeClr val="tx1"/>
                          </a:solidFill>
                          <a:effectLst/>
                        </a:rPr>
                        <a:t>Bowel dysfunction</a:t>
                      </a:r>
                      <a:endParaRPr lang="en-US" sz="1200" b="0" dirty="0">
                        <a:solidFill>
                          <a:schemeClr val="tx1"/>
                        </a:solidFill>
                        <a:effectLst/>
                      </a:endParaRPr>
                    </a:p>
                    <a:p>
                      <a:pPr marL="0" marR="0">
                        <a:spcBef>
                          <a:spcPts val="0"/>
                        </a:spcBef>
                        <a:spcAft>
                          <a:spcPts val="0"/>
                        </a:spcAft>
                      </a:pPr>
                      <a:r>
                        <a:rPr lang="en-US" sz="1100" b="0" dirty="0">
                          <a:solidFill>
                            <a:schemeClr val="tx1"/>
                          </a:solidFill>
                          <a:effectLst/>
                        </a:rPr>
                        <a:t>  Fecal urgency/incontinence</a:t>
                      </a:r>
                      <a:endParaRPr lang="en-US" sz="1200" b="0" dirty="0">
                        <a:solidFill>
                          <a:schemeClr val="tx1"/>
                        </a:solidFill>
                        <a:effectLst/>
                      </a:endParaRPr>
                    </a:p>
                    <a:p>
                      <a:pPr marL="0" marR="0">
                        <a:spcBef>
                          <a:spcPts val="0"/>
                        </a:spcBef>
                        <a:spcAft>
                          <a:spcPts val="0"/>
                        </a:spcAft>
                      </a:pPr>
                      <a:r>
                        <a:rPr lang="en-US" sz="1100" b="0" dirty="0">
                          <a:solidFill>
                            <a:schemeClr val="tx1"/>
                          </a:solidFill>
                          <a:effectLst/>
                        </a:rPr>
                        <a:t>  </a:t>
                      </a:r>
                      <a:r>
                        <a:rPr lang="en-US" sz="1100" b="0" dirty="0" err="1">
                          <a:solidFill>
                            <a:schemeClr val="tx1"/>
                          </a:solidFill>
                          <a:effectLst/>
                        </a:rPr>
                        <a:t>Proctitis</a:t>
                      </a:r>
                      <a:r>
                        <a:rPr lang="en-US" sz="1100" b="0" dirty="0">
                          <a:solidFill>
                            <a:schemeClr val="tx1"/>
                          </a:solidFill>
                          <a:effectLst/>
                        </a:rPr>
                        <a:t> </a:t>
                      </a:r>
                      <a:endParaRPr lang="en-US" sz="1200" b="0" dirty="0">
                        <a:solidFill>
                          <a:schemeClr val="tx1"/>
                        </a:solidFill>
                        <a:effectLst/>
                        <a:latin typeface="Arial" panose="020B0604020202020204" pitchFamily="34" charset="0"/>
                        <a:ea typeface="MS Mincho"/>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100" dirty="0">
                          <a:effectLst/>
                        </a:rPr>
                        <a:t> </a:t>
                      </a:r>
                      <a:endParaRPr lang="en-US" sz="1200" dirty="0">
                        <a:effectLst/>
                      </a:endParaRPr>
                    </a:p>
                    <a:p>
                      <a:pPr marL="0" marR="0" algn="ctr">
                        <a:spcBef>
                          <a:spcPts val="0"/>
                        </a:spcBef>
                        <a:spcAft>
                          <a:spcPts val="0"/>
                        </a:spcAft>
                      </a:pPr>
                      <a:r>
                        <a:rPr lang="en-US" sz="1100" dirty="0">
                          <a:effectLst/>
                        </a:rPr>
                        <a:t> </a:t>
                      </a:r>
                      <a:endParaRPr lang="en-US" sz="1200" dirty="0">
                        <a:solidFill>
                          <a:srgbClr val="000000"/>
                        </a:solidFill>
                        <a:effectLst/>
                        <a:latin typeface="Arial" panose="020B0604020202020204" pitchFamily="34" charset="0"/>
                        <a:ea typeface="MS Mincho"/>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100">
                          <a:effectLst/>
                        </a:rPr>
                        <a:t> </a:t>
                      </a:r>
                      <a:endParaRPr lang="en-US" sz="1200">
                        <a:effectLst/>
                      </a:endParaRPr>
                    </a:p>
                    <a:p>
                      <a:pPr marL="0" marR="0" algn="ctr">
                        <a:spcBef>
                          <a:spcPts val="0"/>
                        </a:spcBef>
                        <a:spcAft>
                          <a:spcPts val="0"/>
                        </a:spcAft>
                      </a:pPr>
                      <a:r>
                        <a:rPr lang="en-US" sz="1100">
                          <a:effectLst/>
                        </a:rPr>
                        <a:t>X</a:t>
                      </a:r>
                      <a:endParaRPr lang="en-US" sz="1200">
                        <a:effectLst/>
                      </a:endParaRPr>
                    </a:p>
                    <a:p>
                      <a:pPr marL="0" marR="0" algn="ctr">
                        <a:spcBef>
                          <a:spcPts val="0"/>
                        </a:spcBef>
                        <a:spcAft>
                          <a:spcPts val="0"/>
                        </a:spcAft>
                      </a:pPr>
                      <a:r>
                        <a:rPr lang="en-US" sz="1100">
                          <a:effectLst/>
                        </a:rPr>
                        <a:t>X</a:t>
                      </a:r>
                      <a:endParaRPr lang="en-US" sz="1200">
                        <a:solidFill>
                          <a:srgbClr val="000000"/>
                        </a:solidFill>
                        <a:effectLst/>
                        <a:latin typeface="Arial" panose="020B0604020202020204" pitchFamily="34" charset="0"/>
                        <a:ea typeface="MS Mincho"/>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100" dirty="0">
                          <a:effectLst/>
                        </a:rPr>
                        <a:t> </a:t>
                      </a:r>
                      <a:endParaRPr lang="en-US" sz="1200" dirty="0">
                        <a:solidFill>
                          <a:srgbClr val="000000"/>
                        </a:solidFill>
                        <a:effectLst/>
                        <a:latin typeface="Arial" panose="020B0604020202020204" pitchFamily="34" charset="0"/>
                        <a:ea typeface="MS Mincho"/>
                      </a:endParaRPr>
                    </a:p>
                  </a:txBody>
                  <a:tcPr marL="68580" marR="68580" marT="0" marB="0" anchor="ctr">
                    <a:solidFill>
                      <a:schemeClr val="bg1">
                        <a:lumMod val="95000"/>
                      </a:schemeClr>
                    </a:solidFill>
                  </a:tcPr>
                </a:tc>
                <a:extLst>
                  <a:ext uri="{0D108BD9-81ED-4DB2-BD59-A6C34878D82A}">
                    <a16:rowId xmlns:a16="http://schemas.microsoft.com/office/drawing/2014/main" val="4212438907"/>
                  </a:ext>
                </a:extLst>
              </a:tr>
              <a:tr h="231013">
                <a:tc>
                  <a:txBody>
                    <a:bodyPr/>
                    <a:lstStyle/>
                    <a:p>
                      <a:pPr marL="0" marR="0">
                        <a:spcBef>
                          <a:spcPts val="0"/>
                        </a:spcBef>
                        <a:spcAft>
                          <a:spcPts val="0"/>
                        </a:spcAft>
                      </a:pPr>
                      <a:r>
                        <a:rPr lang="en-US" sz="1100" b="0" dirty="0">
                          <a:solidFill>
                            <a:schemeClr val="tx1"/>
                          </a:solidFill>
                          <a:effectLst/>
                        </a:rPr>
                        <a:t>Cardiovascular disease</a:t>
                      </a:r>
                      <a:endParaRPr lang="en-US" sz="1200" b="0" dirty="0">
                        <a:solidFill>
                          <a:schemeClr val="tx1"/>
                        </a:solidFill>
                        <a:effectLst/>
                        <a:latin typeface="Arial" panose="020B0604020202020204" pitchFamily="34" charset="0"/>
                        <a:ea typeface="MS Mincho"/>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100">
                          <a:effectLst/>
                        </a:rPr>
                        <a:t>X</a:t>
                      </a:r>
                      <a:endParaRPr lang="en-US" sz="1200">
                        <a:solidFill>
                          <a:srgbClr val="000000"/>
                        </a:solidFill>
                        <a:effectLst/>
                        <a:latin typeface="Arial" panose="020B0604020202020204" pitchFamily="34" charset="0"/>
                        <a:ea typeface="MS Mincho"/>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100">
                          <a:effectLst/>
                        </a:rPr>
                        <a:t> </a:t>
                      </a:r>
                      <a:endParaRPr lang="en-US" sz="1200">
                        <a:solidFill>
                          <a:srgbClr val="000000"/>
                        </a:solidFill>
                        <a:effectLst/>
                        <a:latin typeface="Arial" panose="020B0604020202020204" pitchFamily="34" charset="0"/>
                        <a:ea typeface="MS Mincho"/>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100" dirty="0">
                          <a:effectLst/>
                        </a:rPr>
                        <a:t> </a:t>
                      </a:r>
                      <a:endParaRPr lang="en-US" sz="1200" dirty="0">
                        <a:solidFill>
                          <a:srgbClr val="000000"/>
                        </a:solidFill>
                        <a:effectLst/>
                        <a:latin typeface="Arial" panose="020B0604020202020204" pitchFamily="34" charset="0"/>
                        <a:ea typeface="MS Mincho"/>
                      </a:endParaRPr>
                    </a:p>
                  </a:txBody>
                  <a:tcPr marL="68580" marR="68580" marT="0" marB="0" anchor="ctr">
                    <a:solidFill>
                      <a:schemeClr val="bg1">
                        <a:lumMod val="85000"/>
                      </a:schemeClr>
                    </a:solidFill>
                  </a:tcPr>
                </a:tc>
                <a:extLst>
                  <a:ext uri="{0D108BD9-81ED-4DB2-BD59-A6C34878D82A}">
                    <a16:rowId xmlns:a16="http://schemas.microsoft.com/office/drawing/2014/main" val="3822834368"/>
                  </a:ext>
                </a:extLst>
              </a:tr>
              <a:tr h="1023473">
                <a:tc>
                  <a:txBody>
                    <a:bodyPr/>
                    <a:lstStyle/>
                    <a:p>
                      <a:pPr marL="0" marR="0">
                        <a:spcBef>
                          <a:spcPts val="0"/>
                        </a:spcBef>
                        <a:spcAft>
                          <a:spcPts val="0"/>
                        </a:spcAft>
                      </a:pPr>
                      <a:r>
                        <a:rPr lang="en-US" sz="1100" b="0" dirty="0">
                          <a:solidFill>
                            <a:schemeClr val="tx1"/>
                          </a:solidFill>
                          <a:effectLst/>
                        </a:rPr>
                        <a:t>Endocrine</a:t>
                      </a:r>
                      <a:endParaRPr lang="en-US" sz="1200" b="0" dirty="0">
                        <a:solidFill>
                          <a:schemeClr val="tx1"/>
                        </a:solidFill>
                        <a:effectLst/>
                      </a:endParaRPr>
                    </a:p>
                    <a:p>
                      <a:pPr marL="0" marR="0">
                        <a:spcBef>
                          <a:spcPts val="0"/>
                        </a:spcBef>
                        <a:spcAft>
                          <a:spcPts val="0"/>
                        </a:spcAft>
                      </a:pPr>
                      <a:r>
                        <a:rPr lang="en-US" sz="1100" b="0" dirty="0">
                          <a:solidFill>
                            <a:schemeClr val="tx1"/>
                          </a:solidFill>
                          <a:effectLst/>
                        </a:rPr>
                        <a:t>  Bone loss</a:t>
                      </a:r>
                      <a:endParaRPr lang="en-US" sz="1200" b="0" dirty="0">
                        <a:solidFill>
                          <a:schemeClr val="tx1"/>
                        </a:solidFill>
                        <a:effectLst/>
                      </a:endParaRPr>
                    </a:p>
                    <a:p>
                      <a:pPr marL="0" marR="0">
                        <a:spcBef>
                          <a:spcPts val="0"/>
                        </a:spcBef>
                        <a:spcAft>
                          <a:spcPts val="0"/>
                        </a:spcAft>
                      </a:pPr>
                      <a:r>
                        <a:rPr lang="en-US" sz="1100" b="0" dirty="0">
                          <a:solidFill>
                            <a:schemeClr val="tx1"/>
                          </a:solidFill>
                          <a:effectLst/>
                        </a:rPr>
                        <a:t>  Metabolic syndrome/diabetes</a:t>
                      </a:r>
                      <a:endParaRPr lang="en-US" sz="1200" b="0" dirty="0">
                        <a:solidFill>
                          <a:schemeClr val="tx1"/>
                        </a:solidFill>
                        <a:effectLst/>
                      </a:endParaRPr>
                    </a:p>
                    <a:p>
                      <a:pPr marL="0" marR="0">
                        <a:spcBef>
                          <a:spcPts val="0"/>
                        </a:spcBef>
                        <a:spcAft>
                          <a:spcPts val="0"/>
                        </a:spcAft>
                      </a:pPr>
                      <a:r>
                        <a:rPr lang="en-US" sz="1100" b="0" dirty="0">
                          <a:solidFill>
                            <a:schemeClr val="tx1"/>
                          </a:solidFill>
                          <a:effectLst/>
                        </a:rPr>
                        <a:t>  Vasomotor symptoms</a:t>
                      </a:r>
                      <a:endParaRPr lang="en-US" sz="1200" b="0" dirty="0">
                        <a:solidFill>
                          <a:schemeClr val="tx1"/>
                        </a:solidFill>
                        <a:effectLst/>
                      </a:endParaRPr>
                    </a:p>
                    <a:p>
                      <a:pPr marL="0" marR="0">
                        <a:spcBef>
                          <a:spcPts val="0"/>
                        </a:spcBef>
                        <a:spcAft>
                          <a:spcPts val="0"/>
                        </a:spcAft>
                      </a:pPr>
                      <a:r>
                        <a:rPr lang="en-US" sz="1100" b="0" dirty="0">
                          <a:solidFill>
                            <a:schemeClr val="tx1"/>
                          </a:solidFill>
                          <a:effectLst/>
                        </a:rPr>
                        <a:t>  Weight gain/obesity</a:t>
                      </a:r>
                      <a:endParaRPr lang="en-US" sz="1200" b="0" dirty="0">
                        <a:solidFill>
                          <a:schemeClr val="tx1"/>
                        </a:solidFill>
                        <a:effectLst/>
                        <a:latin typeface="Arial" panose="020B0604020202020204" pitchFamily="34" charset="0"/>
                        <a:ea typeface="MS Mincho"/>
                      </a:endParaRPr>
                    </a:p>
                  </a:txBody>
                  <a:tcPr marL="68580" marR="68580" marT="0" marB="0" anchor="ctr">
                    <a:solidFill>
                      <a:schemeClr val="bg1">
                        <a:lumMod val="95000"/>
                      </a:schemeClr>
                    </a:solidFill>
                  </a:tcPr>
                </a:tc>
                <a:tc>
                  <a:txBody>
                    <a:bodyPr/>
                    <a:lstStyle/>
                    <a:p>
                      <a:pPr marL="0" marR="0">
                        <a:spcBef>
                          <a:spcPts val="0"/>
                        </a:spcBef>
                        <a:spcAft>
                          <a:spcPts val="0"/>
                        </a:spcAft>
                      </a:pPr>
                      <a:r>
                        <a:rPr lang="en-US" sz="1100">
                          <a:effectLst/>
                        </a:rPr>
                        <a:t> </a:t>
                      </a:r>
                      <a:endParaRPr lang="en-US" sz="1200">
                        <a:effectLst/>
                      </a:endParaRPr>
                    </a:p>
                    <a:p>
                      <a:pPr marL="0" marR="0" algn="ctr">
                        <a:spcBef>
                          <a:spcPts val="0"/>
                        </a:spcBef>
                        <a:spcAft>
                          <a:spcPts val="0"/>
                        </a:spcAft>
                      </a:pPr>
                      <a:r>
                        <a:rPr lang="en-US" sz="1100">
                          <a:effectLst/>
                        </a:rPr>
                        <a:t>X</a:t>
                      </a:r>
                      <a:endParaRPr lang="en-US" sz="1200">
                        <a:effectLst/>
                      </a:endParaRPr>
                    </a:p>
                    <a:p>
                      <a:pPr marL="0" marR="0" algn="ctr">
                        <a:spcBef>
                          <a:spcPts val="0"/>
                        </a:spcBef>
                        <a:spcAft>
                          <a:spcPts val="0"/>
                        </a:spcAft>
                      </a:pPr>
                      <a:r>
                        <a:rPr lang="en-US" sz="1100">
                          <a:effectLst/>
                        </a:rPr>
                        <a:t>X</a:t>
                      </a:r>
                      <a:endParaRPr lang="en-US" sz="1200">
                        <a:effectLst/>
                      </a:endParaRPr>
                    </a:p>
                    <a:p>
                      <a:pPr marL="0" marR="0" algn="ctr">
                        <a:spcBef>
                          <a:spcPts val="0"/>
                        </a:spcBef>
                        <a:spcAft>
                          <a:spcPts val="0"/>
                        </a:spcAft>
                      </a:pPr>
                      <a:r>
                        <a:rPr lang="en-US" sz="1100">
                          <a:effectLst/>
                        </a:rPr>
                        <a:t>X</a:t>
                      </a:r>
                      <a:endParaRPr lang="en-US" sz="1200">
                        <a:effectLst/>
                      </a:endParaRPr>
                    </a:p>
                    <a:p>
                      <a:pPr marL="0" marR="0" algn="ctr">
                        <a:spcBef>
                          <a:spcPts val="0"/>
                        </a:spcBef>
                        <a:spcAft>
                          <a:spcPts val="0"/>
                        </a:spcAft>
                      </a:pPr>
                      <a:r>
                        <a:rPr lang="en-US" sz="1100">
                          <a:effectLst/>
                        </a:rPr>
                        <a:t>X</a:t>
                      </a:r>
                      <a:endParaRPr lang="en-US" sz="1200">
                        <a:solidFill>
                          <a:srgbClr val="000000"/>
                        </a:solidFill>
                        <a:effectLst/>
                        <a:latin typeface="Arial" panose="020B0604020202020204" pitchFamily="34" charset="0"/>
                        <a:ea typeface="MS Mincho"/>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100">
                          <a:effectLst/>
                        </a:rPr>
                        <a:t> </a:t>
                      </a:r>
                      <a:endParaRPr lang="en-US" sz="1200">
                        <a:solidFill>
                          <a:srgbClr val="000000"/>
                        </a:solidFill>
                        <a:effectLst/>
                        <a:latin typeface="Arial" panose="020B0604020202020204" pitchFamily="34" charset="0"/>
                        <a:ea typeface="MS Mincho"/>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100" dirty="0">
                          <a:effectLst/>
                        </a:rPr>
                        <a:t> </a:t>
                      </a:r>
                      <a:endParaRPr lang="en-US" sz="1200" dirty="0">
                        <a:solidFill>
                          <a:srgbClr val="000000"/>
                        </a:solidFill>
                        <a:effectLst/>
                        <a:latin typeface="Arial" panose="020B0604020202020204" pitchFamily="34" charset="0"/>
                        <a:ea typeface="MS Mincho"/>
                      </a:endParaRPr>
                    </a:p>
                  </a:txBody>
                  <a:tcPr marL="68580" marR="68580" marT="0" marB="0" anchor="ctr">
                    <a:solidFill>
                      <a:schemeClr val="bg1">
                        <a:lumMod val="95000"/>
                      </a:schemeClr>
                    </a:solidFill>
                  </a:tcPr>
                </a:tc>
                <a:extLst>
                  <a:ext uri="{0D108BD9-81ED-4DB2-BD59-A6C34878D82A}">
                    <a16:rowId xmlns:a16="http://schemas.microsoft.com/office/drawing/2014/main" val="3462718492"/>
                  </a:ext>
                </a:extLst>
              </a:tr>
              <a:tr h="462026">
                <a:tc>
                  <a:txBody>
                    <a:bodyPr/>
                    <a:lstStyle/>
                    <a:p>
                      <a:pPr marL="0" marR="0">
                        <a:spcBef>
                          <a:spcPts val="0"/>
                        </a:spcBef>
                        <a:spcAft>
                          <a:spcPts val="0"/>
                        </a:spcAft>
                      </a:pPr>
                      <a:r>
                        <a:rPr lang="en-US" sz="1100" b="0" dirty="0">
                          <a:solidFill>
                            <a:schemeClr val="tx1"/>
                          </a:solidFill>
                          <a:effectLst/>
                        </a:rPr>
                        <a:t>Psychosocial (anxiety, body image concerns, depression)</a:t>
                      </a:r>
                      <a:endParaRPr lang="en-US" sz="1200" b="0" dirty="0">
                        <a:solidFill>
                          <a:schemeClr val="tx1"/>
                        </a:solidFill>
                        <a:effectLst/>
                        <a:latin typeface="Arial" panose="020B0604020202020204" pitchFamily="34" charset="0"/>
                        <a:ea typeface="MS Mincho"/>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100">
                          <a:effectLst/>
                        </a:rPr>
                        <a:t>X</a:t>
                      </a:r>
                      <a:endParaRPr lang="en-US" sz="1200">
                        <a:solidFill>
                          <a:srgbClr val="000000"/>
                        </a:solidFill>
                        <a:effectLst/>
                        <a:latin typeface="Arial" panose="020B0604020202020204" pitchFamily="34" charset="0"/>
                        <a:ea typeface="MS Mincho"/>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100" dirty="0">
                          <a:effectLst/>
                        </a:rPr>
                        <a:t>X</a:t>
                      </a:r>
                      <a:endParaRPr lang="en-US" sz="1200" dirty="0">
                        <a:solidFill>
                          <a:srgbClr val="000000"/>
                        </a:solidFill>
                        <a:effectLst/>
                        <a:latin typeface="Arial" panose="020B0604020202020204" pitchFamily="34" charset="0"/>
                        <a:ea typeface="MS Mincho"/>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100" dirty="0">
                          <a:effectLst/>
                        </a:rPr>
                        <a:t>X</a:t>
                      </a:r>
                      <a:endParaRPr lang="en-US" sz="1200" dirty="0">
                        <a:solidFill>
                          <a:srgbClr val="000000"/>
                        </a:solidFill>
                        <a:effectLst/>
                        <a:latin typeface="Arial" panose="020B0604020202020204" pitchFamily="34" charset="0"/>
                        <a:ea typeface="MS Mincho"/>
                      </a:endParaRPr>
                    </a:p>
                  </a:txBody>
                  <a:tcPr marL="68580" marR="68580" marT="0" marB="0" anchor="ctr">
                    <a:solidFill>
                      <a:schemeClr val="bg1">
                        <a:lumMod val="85000"/>
                      </a:schemeClr>
                    </a:solidFill>
                  </a:tcPr>
                </a:tc>
                <a:extLst>
                  <a:ext uri="{0D108BD9-81ED-4DB2-BD59-A6C34878D82A}">
                    <a16:rowId xmlns:a16="http://schemas.microsoft.com/office/drawing/2014/main" val="695897177"/>
                  </a:ext>
                </a:extLst>
              </a:tr>
              <a:tr h="462026">
                <a:tc>
                  <a:txBody>
                    <a:bodyPr/>
                    <a:lstStyle/>
                    <a:p>
                      <a:pPr marL="0" marR="0">
                        <a:spcBef>
                          <a:spcPts val="0"/>
                        </a:spcBef>
                        <a:spcAft>
                          <a:spcPts val="0"/>
                        </a:spcAft>
                      </a:pPr>
                      <a:r>
                        <a:rPr lang="en-US" sz="1100" b="0" dirty="0">
                          <a:solidFill>
                            <a:schemeClr val="tx1"/>
                          </a:solidFill>
                          <a:effectLst/>
                        </a:rPr>
                        <a:t>Sexual dysfunction (decreased libido, erectile dysfunction)</a:t>
                      </a:r>
                      <a:endParaRPr lang="en-US" sz="1200" b="0" dirty="0">
                        <a:solidFill>
                          <a:schemeClr val="tx1"/>
                        </a:solidFill>
                        <a:effectLst/>
                        <a:latin typeface="Arial" panose="020B0604020202020204" pitchFamily="34" charset="0"/>
                        <a:ea typeface="MS Mincho"/>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100">
                          <a:effectLst/>
                        </a:rPr>
                        <a:t>X</a:t>
                      </a:r>
                      <a:endParaRPr lang="en-US" sz="1200">
                        <a:solidFill>
                          <a:srgbClr val="000000"/>
                        </a:solidFill>
                        <a:effectLst/>
                        <a:latin typeface="Arial" panose="020B0604020202020204" pitchFamily="34" charset="0"/>
                        <a:ea typeface="MS Mincho"/>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100" dirty="0">
                          <a:effectLst/>
                        </a:rPr>
                        <a:t>X</a:t>
                      </a:r>
                      <a:endParaRPr lang="en-US" sz="1200" dirty="0">
                        <a:solidFill>
                          <a:srgbClr val="000000"/>
                        </a:solidFill>
                        <a:effectLst/>
                        <a:latin typeface="Arial" panose="020B0604020202020204" pitchFamily="34" charset="0"/>
                        <a:ea typeface="MS Mincho"/>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100" dirty="0">
                          <a:effectLst/>
                        </a:rPr>
                        <a:t>X</a:t>
                      </a:r>
                      <a:endParaRPr lang="en-US" sz="1200" dirty="0">
                        <a:solidFill>
                          <a:srgbClr val="000000"/>
                        </a:solidFill>
                        <a:effectLst/>
                        <a:latin typeface="Arial" panose="020B0604020202020204" pitchFamily="34" charset="0"/>
                        <a:ea typeface="MS Mincho"/>
                      </a:endParaRPr>
                    </a:p>
                  </a:txBody>
                  <a:tcPr marL="68580" marR="68580" marT="0" marB="0" anchor="ctr">
                    <a:solidFill>
                      <a:schemeClr val="bg1">
                        <a:lumMod val="95000"/>
                      </a:schemeClr>
                    </a:solidFill>
                  </a:tcPr>
                </a:tc>
                <a:extLst>
                  <a:ext uri="{0D108BD9-81ED-4DB2-BD59-A6C34878D82A}">
                    <a16:rowId xmlns:a16="http://schemas.microsoft.com/office/drawing/2014/main" val="514553603"/>
                  </a:ext>
                </a:extLst>
              </a:tr>
              <a:tr h="780697">
                <a:tc>
                  <a:txBody>
                    <a:bodyPr/>
                    <a:lstStyle/>
                    <a:p>
                      <a:pPr marL="0" marR="0">
                        <a:spcBef>
                          <a:spcPts val="0"/>
                        </a:spcBef>
                        <a:spcAft>
                          <a:spcPts val="0"/>
                        </a:spcAft>
                      </a:pPr>
                      <a:r>
                        <a:rPr lang="en-US" sz="1100" b="0" dirty="0">
                          <a:solidFill>
                            <a:schemeClr val="tx1"/>
                          </a:solidFill>
                          <a:effectLst/>
                        </a:rPr>
                        <a:t>Urinary dysfunction</a:t>
                      </a:r>
                      <a:endParaRPr lang="en-US" sz="1200" b="0" dirty="0">
                        <a:solidFill>
                          <a:schemeClr val="tx1"/>
                        </a:solidFill>
                        <a:effectLst/>
                      </a:endParaRPr>
                    </a:p>
                    <a:p>
                      <a:pPr marL="0" marR="0">
                        <a:spcBef>
                          <a:spcPts val="0"/>
                        </a:spcBef>
                        <a:spcAft>
                          <a:spcPts val="0"/>
                        </a:spcAft>
                      </a:pPr>
                      <a:r>
                        <a:rPr lang="en-US" sz="1100" b="0" dirty="0">
                          <a:solidFill>
                            <a:schemeClr val="tx1"/>
                          </a:solidFill>
                          <a:effectLst/>
                        </a:rPr>
                        <a:t>  Incontinence</a:t>
                      </a:r>
                      <a:endParaRPr lang="en-US" sz="1200" b="0" dirty="0">
                        <a:solidFill>
                          <a:schemeClr val="tx1"/>
                        </a:solidFill>
                        <a:effectLst/>
                      </a:endParaRPr>
                    </a:p>
                    <a:p>
                      <a:pPr marL="0" marR="0">
                        <a:spcBef>
                          <a:spcPts val="0"/>
                        </a:spcBef>
                        <a:spcAft>
                          <a:spcPts val="0"/>
                        </a:spcAft>
                      </a:pPr>
                      <a:r>
                        <a:rPr lang="en-US" sz="1100" b="0" dirty="0">
                          <a:solidFill>
                            <a:schemeClr val="tx1"/>
                          </a:solidFill>
                          <a:effectLst/>
                        </a:rPr>
                        <a:t>  Urethral stricture</a:t>
                      </a:r>
                      <a:endParaRPr lang="en-US" sz="1200" b="0" dirty="0">
                        <a:solidFill>
                          <a:schemeClr val="tx1"/>
                        </a:solidFill>
                        <a:effectLst/>
                      </a:endParaRPr>
                    </a:p>
                    <a:p>
                      <a:pPr marL="0" marR="0">
                        <a:spcBef>
                          <a:spcPts val="0"/>
                        </a:spcBef>
                        <a:spcAft>
                          <a:spcPts val="0"/>
                        </a:spcAft>
                      </a:pPr>
                      <a:r>
                        <a:rPr lang="en-US" sz="1100" b="0" dirty="0">
                          <a:solidFill>
                            <a:schemeClr val="tx1"/>
                          </a:solidFill>
                          <a:effectLst/>
                        </a:rPr>
                        <a:t>  Urgency/frequency  </a:t>
                      </a:r>
                      <a:endParaRPr lang="en-US" sz="1200" b="0" dirty="0">
                        <a:solidFill>
                          <a:schemeClr val="tx1"/>
                        </a:solidFill>
                        <a:effectLst/>
                        <a:latin typeface="Arial" panose="020B0604020202020204" pitchFamily="34" charset="0"/>
                        <a:ea typeface="MS Mincho"/>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100">
                          <a:effectLst/>
                        </a:rPr>
                        <a:t> </a:t>
                      </a:r>
                      <a:endParaRPr lang="en-US" sz="1200">
                        <a:effectLst/>
                      </a:endParaRPr>
                    </a:p>
                    <a:p>
                      <a:pPr marL="0" marR="0" algn="ctr">
                        <a:spcBef>
                          <a:spcPts val="0"/>
                        </a:spcBef>
                        <a:spcAft>
                          <a:spcPts val="0"/>
                        </a:spcAft>
                      </a:pPr>
                      <a:r>
                        <a:rPr lang="en-US" sz="1100">
                          <a:effectLst/>
                        </a:rPr>
                        <a:t> </a:t>
                      </a:r>
                      <a:endParaRPr lang="en-US" sz="1200">
                        <a:effectLst/>
                      </a:endParaRPr>
                    </a:p>
                    <a:p>
                      <a:pPr marL="0" marR="0" algn="ctr">
                        <a:spcBef>
                          <a:spcPts val="0"/>
                        </a:spcBef>
                        <a:spcAft>
                          <a:spcPts val="0"/>
                        </a:spcAft>
                      </a:pPr>
                      <a:r>
                        <a:rPr lang="en-US" sz="1100">
                          <a:effectLst/>
                        </a:rPr>
                        <a:t> </a:t>
                      </a:r>
                      <a:endParaRPr lang="en-US" sz="1200">
                        <a:solidFill>
                          <a:srgbClr val="000000"/>
                        </a:solidFill>
                        <a:effectLst/>
                        <a:latin typeface="Arial" panose="020B0604020202020204" pitchFamily="34" charset="0"/>
                        <a:ea typeface="MS Mincho"/>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100">
                          <a:effectLst/>
                        </a:rPr>
                        <a:t> </a:t>
                      </a:r>
                      <a:endParaRPr lang="en-US" sz="1200">
                        <a:effectLst/>
                      </a:endParaRPr>
                    </a:p>
                    <a:p>
                      <a:pPr marL="0" marR="0" algn="ctr">
                        <a:spcBef>
                          <a:spcPts val="0"/>
                        </a:spcBef>
                        <a:spcAft>
                          <a:spcPts val="0"/>
                        </a:spcAft>
                      </a:pPr>
                      <a:r>
                        <a:rPr lang="en-US" sz="1100">
                          <a:effectLst/>
                        </a:rPr>
                        <a:t>X</a:t>
                      </a:r>
                      <a:endParaRPr lang="en-US" sz="1200">
                        <a:effectLst/>
                      </a:endParaRPr>
                    </a:p>
                    <a:p>
                      <a:pPr marL="0" marR="0" algn="ctr">
                        <a:spcBef>
                          <a:spcPts val="0"/>
                        </a:spcBef>
                        <a:spcAft>
                          <a:spcPts val="0"/>
                        </a:spcAft>
                      </a:pPr>
                      <a:r>
                        <a:rPr lang="en-US" sz="1100">
                          <a:effectLst/>
                        </a:rPr>
                        <a:t>X</a:t>
                      </a:r>
                      <a:endParaRPr lang="en-US" sz="1200">
                        <a:effectLst/>
                      </a:endParaRPr>
                    </a:p>
                    <a:p>
                      <a:pPr marL="0" marR="0" algn="ctr">
                        <a:spcBef>
                          <a:spcPts val="0"/>
                        </a:spcBef>
                        <a:spcAft>
                          <a:spcPts val="0"/>
                        </a:spcAft>
                      </a:pPr>
                      <a:r>
                        <a:rPr lang="en-US" sz="1100">
                          <a:effectLst/>
                        </a:rPr>
                        <a:t>X</a:t>
                      </a:r>
                      <a:endParaRPr lang="en-US" sz="1200">
                        <a:solidFill>
                          <a:srgbClr val="000000"/>
                        </a:solidFill>
                        <a:effectLst/>
                        <a:latin typeface="Arial" panose="020B0604020202020204" pitchFamily="34" charset="0"/>
                        <a:ea typeface="MS Mincho"/>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100" dirty="0">
                          <a:effectLst/>
                        </a:rPr>
                        <a:t> </a:t>
                      </a:r>
                      <a:endParaRPr lang="en-US" sz="1200" dirty="0">
                        <a:effectLst/>
                      </a:endParaRPr>
                    </a:p>
                    <a:p>
                      <a:pPr marL="0" marR="0" algn="ctr">
                        <a:spcBef>
                          <a:spcPts val="0"/>
                        </a:spcBef>
                        <a:spcAft>
                          <a:spcPts val="0"/>
                        </a:spcAft>
                      </a:pPr>
                      <a:r>
                        <a:rPr lang="en-US" sz="1100" dirty="0">
                          <a:effectLst/>
                        </a:rPr>
                        <a:t>X</a:t>
                      </a:r>
                      <a:endParaRPr lang="en-US" sz="1200" dirty="0">
                        <a:effectLst/>
                      </a:endParaRPr>
                    </a:p>
                    <a:p>
                      <a:pPr marL="0" marR="0" algn="ctr">
                        <a:spcBef>
                          <a:spcPts val="0"/>
                        </a:spcBef>
                        <a:spcAft>
                          <a:spcPts val="0"/>
                        </a:spcAft>
                      </a:pPr>
                      <a:r>
                        <a:rPr lang="en-US" sz="1100" dirty="0">
                          <a:effectLst/>
                        </a:rPr>
                        <a:t>X</a:t>
                      </a:r>
                      <a:endParaRPr lang="en-US" sz="1200" dirty="0">
                        <a:effectLst/>
                      </a:endParaRPr>
                    </a:p>
                    <a:p>
                      <a:pPr marL="0" marR="0" algn="ctr">
                        <a:spcBef>
                          <a:spcPts val="0"/>
                        </a:spcBef>
                        <a:spcAft>
                          <a:spcPts val="0"/>
                        </a:spcAft>
                      </a:pPr>
                      <a:r>
                        <a:rPr lang="en-US" sz="1100" dirty="0">
                          <a:effectLst/>
                        </a:rPr>
                        <a:t>X</a:t>
                      </a:r>
                      <a:endParaRPr lang="en-US" sz="1200" dirty="0">
                        <a:solidFill>
                          <a:srgbClr val="000000"/>
                        </a:solidFill>
                        <a:effectLst/>
                        <a:latin typeface="Arial" panose="020B0604020202020204" pitchFamily="34" charset="0"/>
                        <a:ea typeface="MS Mincho"/>
                      </a:endParaRPr>
                    </a:p>
                  </a:txBody>
                  <a:tcPr marL="68580" marR="68580" marT="0" marB="0" anchor="ctr">
                    <a:solidFill>
                      <a:schemeClr val="bg1">
                        <a:lumMod val="85000"/>
                      </a:schemeClr>
                    </a:solidFill>
                  </a:tcPr>
                </a:tc>
                <a:extLst>
                  <a:ext uri="{0D108BD9-81ED-4DB2-BD59-A6C34878D82A}">
                    <a16:rowId xmlns:a16="http://schemas.microsoft.com/office/drawing/2014/main" val="2677495177"/>
                  </a:ext>
                </a:extLst>
              </a:tr>
              <a:tr h="189010">
                <a:tc gridSpan="4">
                  <a:txBody>
                    <a:bodyPr/>
                    <a:lstStyle/>
                    <a:p>
                      <a:pPr marL="0" marR="0">
                        <a:spcBef>
                          <a:spcPts val="0"/>
                        </a:spcBef>
                        <a:spcAft>
                          <a:spcPts val="0"/>
                        </a:spcAft>
                      </a:pPr>
                      <a:r>
                        <a:rPr lang="en-US" sz="900" dirty="0">
                          <a:solidFill>
                            <a:schemeClr val="bg1"/>
                          </a:solidFill>
                          <a:effectLst/>
                        </a:rPr>
                        <a:t>ADT: androgen deprivation therapy</a:t>
                      </a:r>
                      <a:endParaRPr lang="en-US" sz="1200" dirty="0">
                        <a:solidFill>
                          <a:schemeClr val="bg1"/>
                        </a:solidFill>
                        <a:effectLst/>
                        <a:latin typeface="Arial" panose="020B0604020202020204" pitchFamily="34" charset="0"/>
                        <a:ea typeface="MS Mincho"/>
                      </a:endParaRPr>
                    </a:p>
                  </a:txBody>
                  <a:tcPr marL="68580" marR="68580" marT="0" marB="0" anchor="ctr">
                    <a:solidFill>
                      <a:srgbClr val="0096D6"/>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05937609"/>
                  </a:ext>
                </a:extLst>
              </a:tr>
            </a:tbl>
          </a:graphicData>
        </a:graphic>
      </p:graphicFrame>
    </p:spTree>
    <p:extLst>
      <p:ext uri="{BB962C8B-B14F-4D97-AF65-F5344CB8AC3E}">
        <p14:creationId xmlns:p14="http://schemas.microsoft.com/office/powerpoint/2010/main" val="5842732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41101" y="5791200"/>
            <a:ext cx="8245699" cy="261610"/>
          </a:xfrm>
          <a:prstGeom prst="rect">
            <a:avLst/>
          </a:prstGeom>
        </p:spPr>
        <p:txBody>
          <a:bodyPr wrap="square">
            <a:spAutoFit/>
          </a:bodyPr>
          <a:lstStyle/>
          <a:p>
            <a:r>
              <a:rPr lang="en-US" sz="1100" i="1" dirty="0">
                <a:solidFill>
                  <a:schemeClr val="bg1">
                    <a:lumMod val="50000"/>
                  </a:schemeClr>
                </a:solidFill>
              </a:rPr>
              <a:t>American Cancer Society, 2019; </a:t>
            </a:r>
            <a:r>
              <a:rPr lang="en-US" sz="1100" i="1" dirty="0" err="1">
                <a:solidFill>
                  <a:schemeClr val="bg1">
                    <a:lumMod val="50000"/>
                  </a:schemeClr>
                </a:solidFill>
              </a:rPr>
              <a:t>Gegechkori</a:t>
            </a:r>
            <a:r>
              <a:rPr lang="en-US" sz="1100" i="1" dirty="0">
                <a:solidFill>
                  <a:schemeClr val="bg1">
                    <a:lumMod val="50000"/>
                  </a:schemeClr>
                </a:solidFill>
              </a:rPr>
              <a:t>, Haines &amp; Lin, 2017; </a:t>
            </a:r>
            <a:r>
              <a:rPr lang="en-US" sz="1100" i="1" dirty="0" err="1">
                <a:solidFill>
                  <a:schemeClr val="bg1">
                    <a:lumMod val="50000"/>
                  </a:schemeClr>
                </a:solidFill>
              </a:rPr>
              <a:t>Nekhlyudov</a:t>
            </a:r>
            <a:r>
              <a:rPr lang="en-US" sz="1100" i="1" dirty="0">
                <a:solidFill>
                  <a:schemeClr val="bg1">
                    <a:lumMod val="50000"/>
                  </a:schemeClr>
                </a:solidFill>
              </a:rPr>
              <a:t>, </a:t>
            </a:r>
            <a:r>
              <a:rPr lang="en-US" sz="1100" i="1" dirty="0" err="1">
                <a:solidFill>
                  <a:schemeClr val="bg1">
                    <a:lumMod val="50000"/>
                  </a:schemeClr>
                </a:solidFill>
              </a:rPr>
              <a:t>Goel</a:t>
            </a:r>
            <a:r>
              <a:rPr lang="en-US" sz="1100" i="1" dirty="0">
                <a:solidFill>
                  <a:schemeClr val="bg1">
                    <a:lumMod val="50000"/>
                  </a:schemeClr>
                </a:solidFill>
              </a:rPr>
              <a:t>, Lin, </a:t>
            </a:r>
            <a:r>
              <a:rPr lang="en-US" sz="1100" i="1" dirty="0" err="1">
                <a:solidFill>
                  <a:schemeClr val="bg1">
                    <a:lumMod val="50000"/>
                  </a:schemeClr>
                </a:solidFill>
              </a:rPr>
              <a:t>Overholser</a:t>
            </a:r>
            <a:r>
              <a:rPr lang="en-US" sz="1100" i="1" dirty="0">
                <a:solidFill>
                  <a:schemeClr val="bg1">
                    <a:lumMod val="50000"/>
                  </a:schemeClr>
                </a:solidFill>
              </a:rPr>
              <a:t>  &amp; </a:t>
            </a:r>
            <a:r>
              <a:rPr lang="en-US" sz="1100" i="1" dirty="0" err="1">
                <a:solidFill>
                  <a:schemeClr val="bg1">
                    <a:lumMod val="50000"/>
                  </a:schemeClr>
                </a:solidFill>
              </a:rPr>
              <a:t>Peairs</a:t>
            </a:r>
            <a:r>
              <a:rPr lang="en-US" sz="1100" i="1" dirty="0">
                <a:solidFill>
                  <a:schemeClr val="bg1">
                    <a:lumMod val="50000"/>
                  </a:schemeClr>
                </a:solidFill>
              </a:rPr>
              <a:t>, 2019. </a:t>
            </a:r>
          </a:p>
        </p:txBody>
      </p:sp>
      <p:sp>
        <p:nvSpPr>
          <p:cNvPr id="7" name="Content Placeholder 2"/>
          <p:cNvSpPr>
            <a:spLocks noGrp="1"/>
          </p:cNvSpPr>
          <p:nvPr>
            <p:ph idx="1"/>
          </p:nvPr>
        </p:nvSpPr>
        <p:spPr>
          <a:xfrm>
            <a:off x="457200" y="1524000"/>
            <a:ext cx="8229600" cy="4038600"/>
          </a:xfrm>
        </p:spPr>
        <p:txBody>
          <a:bodyPr/>
          <a:lstStyle/>
          <a:p>
            <a:pPr marL="285750" indent="-285750">
              <a:buFont typeface="Arial" panose="020B0604020202020204" pitchFamily="34" charset="0"/>
              <a:buChar char="•"/>
            </a:pPr>
            <a:r>
              <a:rPr lang="en-US" sz="2600" dirty="0"/>
              <a:t>Approximately, 517,350 lung cancer survivors</a:t>
            </a:r>
            <a:br>
              <a:rPr lang="en-US" sz="2600" dirty="0"/>
            </a:br>
            <a:endParaRPr lang="en-US" sz="2600" dirty="0"/>
          </a:p>
          <a:p>
            <a:pPr marL="285750" indent="-285750">
              <a:buFont typeface="Arial" panose="020B0604020202020204" pitchFamily="34" charset="0"/>
              <a:buChar char="•"/>
            </a:pPr>
            <a:r>
              <a:rPr lang="en-US" sz="2600" dirty="0"/>
              <a:t>Median age at diagnosis is 70-years old</a:t>
            </a:r>
            <a:br>
              <a:rPr lang="en-US" sz="2600" dirty="0"/>
            </a:br>
            <a:endParaRPr lang="en-US" sz="2600" dirty="0"/>
          </a:p>
          <a:p>
            <a:pPr marL="285750" indent="-285750">
              <a:buFont typeface="Arial" panose="020B0604020202020204" pitchFamily="34" charset="0"/>
              <a:buChar char="•"/>
            </a:pPr>
            <a:r>
              <a:rPr lang="en-US" sz="2600" dirty="0"/>
              <a:t>Many diagnosed at advanced stage</a:t>
            </a:r>
            <a:br>
              <a:rPr lang="en-US" sz="2600" dirty="0"/>
            </a:br>
            <a:endParaRPr lang="en-US" sz="2600" dirty="0"/>
          </a:p>
          <a:p>
            <a:pPr marL="285750" indent="-285750">
              <a:buFont typeface="Arial" panose="020B0604020202020204" pitchFamily="34" charset="0"/>
              <a:buChar char="•"/>
            </a:pPr>
            <a:r>
              <a:rPr lang="en-US" sz="2600" dirty="0"/>
              <a:t>Overall survival rate is 3%</a:t>
            </a:r>
            <a:br>
              <a:rPr lang="en-US" sz="2600" dirty="0"/>
            </a:br>
            <a:endParaRPr lang="en-US" sz="2600" dirty="0"/>
          </a:p>
          <a:p>
            <a:pPr marL="285750" indent="-285750">
              <a:buFont typeface="Arial" panose="020B0604020202020204" pitchFamily="34" charset="0"/>
              <a:buChar char="•"/>
            </a:pPr>
            <a:r>
              <a:rPr lang="en-US" sz="2600" dirty="0"/>
              <a:t>5-year survival rate for early stage is 55%</a:t>
            </a:r>
          </a:p>
        </p:txBody>
      </p:sp>
      <p:sp>
        <p:nvSpPr>
          <p:cNvPr id="3" name="Title 2"/>
          <p:cNvSpPr>
            <a:spLocks noGrp="1"/>
          </p:cNvSpPr>
          <p:nvPr>
            <p:ph type="title"/>
          </p:nvPr>
        </p:nvSpPr>
        <p:spPr/>
        <p:txBody>
          <a:bodyPr/>
          <a:lstStyle/>
          <a:p>
            <a:r>
              <a:rPr lang="en-US" dirty="0"/>
              <a:t>Lung Cancer</a:t>
            </a:r>
          </a:p>
        </p:txBody>
      </p:sp>
    </p:spTree>
    <p:extLst>
      <p:ext uri="{BB962C8B-B14F-4D97-AF65-F5344CB8AC3E}">
        <p14:creationId xmlns:p14="http://schemas.microsoft.com/office/powerpoint/2010/main" val="27651975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Learning Objectives</a:t>
            </a:r>
          </a:p>
        </p:txBody>
      </p:sp>
      <p:sp>
        <p:nvSpPr>
          <p:cNvPr id="3" name="Content Placeholder 2"/>
          <p:cNvSpPr>
            <a:spLocks noGrp="1"/>
          </p:cNvSpPr>
          <p:nvPr>
            <p:ph idx="1"/>
          </p:nvPr>
        </p:nvSpPr>
        <p:spPr/>
        <p:txBody>
          <a:bodyPr/>
          <a:lstStyle/>
          <a:p>
            <a:r>
              <a:rPr lang="en-US" sz="3000" dirty="0"/>
              <a:t>Describe common long-term and late effects after treatment</a:t>
            </a:r>
          </a:p>
          <a:p>
            <a:r>
              <a:rPr lang="en-US" sz="3000" dirty="0"/>
              <a:t>Identify organizations that provide cancer survivorship care guidelines </a:t>
            </a:r>
          </a:p>
          <a:p>
            <a:r>
              <a:rPr lang="en-US" sz="3000" dirty="0"/>
              <a:t>Describe the importance of care coordination with specialty providers</a:t>
            </a:r>
          </a:p>
        </p:txBody>
      </p:sp>
    </p:spTree>
    <p:extLst>
      <p:ext uri="{BB962C8B-B14F-4D97-AF65-F5344CB8AC3E}">
        <p14:creationId xmlns:p14="http://schemas.microsoft.com/office/powerpoint/2010/main" val="216760760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41101" y="5791200"/>
            <a:ext cx="8245699" cy="261610"/>
          </a:xfrm>
          <a:prstGeom prst="rect">
            <a:avLst/>
          </a:prstGeom>
        </p:spPr>
        <p:txBody>
          <a:bodyPr wrap="square">
            <a:spAutoFit/>
          </a:bodyPr>
          <a:lstStyle/>
          <a:p>
            <a:r>
              <a:rPr lang="en-US" sz="1100" i="1" dirty="0" err="1">
                <a:solidFill>
                  <a:schemeClr val="bg1">
                    <a:lumMod val="50000"/>
                  </a:schemeClr>
                </a:solidFill>
              </a:rPr>
              <a:t>Gegechkori</a:t>
            </a:r>
            <a:r>
              <a:rPr lang="en-US" sz="1100" i="1" dirty="0">
                <a:solidFill>
                  <a:schemeClr val="bg1">
                    <a:lumMod val="50000"/>
                  </a:schemeClr>
                </a:solidFill>
              </a:rPr>
              <a:t>, Haines &amp; Lin, 2017.</a:t>
            </a:r>
          </a:p>
        </p:txBody>
      </p:sp>
      <p:graphicFrame>
        <p:nvGraphicFramePr>
          <p:cNvPr id="2" name="Table 1"/>
          <p:cNvGraphicFramePr>
            <a:graphicFrameLocks noGrp="1"/>
          </p:cNvGraphicFramePr>
          <p:nvPr/>
        </p:nvGraphicFramePr>
        <p:xfrm>
          <a:off x="533402" y="533401"/>
          <a:ext cx="8153398" cy="5029199"/>
        </p:xfrm>
        <a:graphic>
          <a:graphicData uri="http://schemas.openxmlformats.org/drawingml/2006/table">
            <a:tbl>
              <a:tblPr firstRow="1" firstCol="1" bandRow="1">
                <a:tableStyleId>{5C22544A-7EE6-4342-B048-85BDC9FD1C3A}</a:tableStyleId>
              </a:tblPr>
              <a:tblGrid>
                <a:gridCol w="3596610">
                  <a:extLst>
                    <a:ext uri="{9D8B030D-6E8A-4147-A177-3AD203B41FA5}">
                      <a16:colId xmlns:a16="http://schemas.microsoft.com/office/drawing/2014/main" val="816503020"/>
                    </a:ext>
                  </a:extLst>
                </a:gridCol>
                <a:gridCol w="1139197">
                  <a:extLst>
                    <a:ext uri="{9D8B030D-6E8A-4147-A177-3AD203B41FA5}">
                      <a16:colId xmlns:a16="http://schemas.microsoft.com/office/drawing/2014/main" val="3291405026"/>
                    </a:ext>
                  </a:extLst>
                </a:gridCol>
                <a:gridCol w="1139197">
                  <a:extLst>
                    <a:ext uri="{9D8B030D-6E8A-4147-A177-3AD203B41FA5}">
                      <a16:colId xmlns:a16="http://schemas.microsoft.com/office/drawing/2014/main" val="3755413853"/>
                    </a:ext>
                  </a:extLst>
                </a:gridCol>
                <a:gridCol w="1139197">
                  <a:extLst>
                    <a:ext uri="{9D8B030D-6E8A-4147-A177-3AD203B41FA5}">
                      <a16:colId xmlns:a16="http://schemas.microsoft.com/office/drawing/2014/main" val="2216363137"/>
                    </a:ext>
                  </a:extLst>
                </a:gridCol>
                <a:gridCol w="1139197">
                  <a:extLst>
                    <a:ext uri="{9D8B030D-6E8A-4147-A177-3AD203B41FA5}">
                      <a16:colId xmlns:a16="http://schemas.microsoft.com/office/drawing/2014/main" val="288281009"/>
                    </a:ext>
                  </a:extLst>
                </a:gridCol>
              </a:tblGrid>
              <a:tr h="273308">
                <a:tc gridSpan="5">
                  <a:txBody>
                    <a:bodyPr/>
                    <a:lstStyle/>
                    <a:p>
                      <a:pPr marL="0" marR="0">
                        <a:spcBef>
                          <a:spcPts val="0"/>
                        </a:spcBef>
                        <a:spcAft>
                          <a:spcPts val="0"/>
                        </a:spcAft>
                      </a:pPr>
                      <a:r>
                        <a:rPr lang="en-US" sz="1100" dirty="0">
                          <a:effectLst/>
                        </a:rPr>
                        <a:t>Long term and latent effects of lung cancer treatment</a:t>
                      </a:r>
                      <a:endParaRPr lang="en-US" sz="1200" dirty="0">
                        <a:solidFill>
                          <a:srgbClr val="000000"/>
                        </a:solidFill>
                        <a:effectLst/>
                        <a:latin typeface="Arial" panose="020B0604020202020204" pitchFamily="34" charset="0"/>
                        <a:ea typeface="MS Mincho"/>
                      </a:endParaRPr>
                    </a:p>
                  </a:txBody>
                  <a:tcPr marL="68580" marR="68580" marT="0" marB="0" anchor="ctr">
                    <a:solidFill>
                      <a:srgbClr val="0096D6"/>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289914785"/>
                  </a:ext>
                </a:extLst>
              </a:tr>
              <a:tr h="273307">
                <a:tc rowSpan="2">
                  <a:txBody>
                    <a:bodyPr/>
                    <a:lstStyle/>
                    <a:p>
                      <a:pPr marL="0" marR="0">
                        <a:spcBef>
                          <a:spcPts val="0"/>
                        </a:spcBef>
                        <a:spcAft>
                          <a:spcPts val="0"/>
                        </a:spcAft>
                      </a:pPr>
                      <a:r>
                        <a:rPr lang="en-US" sz="1100" dirty="0">
                          <a:effectLst/>
                        </a:rPr>
                        <a:t>Side Effect</a:t>
                      </a:r>
                      <a:endParaRPr lang="en-US" sz="1200" dirty="0">
                        <a:solidFill>
                          <a:srgbClr val="000000"/>
                        </a:solidFill>
                        <a:effectLst/>
                        <a:latin typeface="Arial" panose="020B0604020202020204" pitchFamily="34" charset="0"/>
                        <a:ea typeface="MS Mincho"/>
                      </a:endParaRPr>
                    </a:p>
                  </a:txBody>
                  <a:tcPr marL="68580" marR="68580" marT="0" marB="0" anchor="ctr">
                    <a:solidFill>
                      <a:srgbClr val="0096D6"/>
                    </a:solidFill>
                  </a:tcPr>
                </a:tc>
                <a:tc gridSpan="4">
                  <a:txBody>
                    <a:bodyPr/>
                    <a:lstStyle/>
                    <a:p>
                      <a:pPr marL="0" marR="0" algn="ctr">
                        <a:spcBef>
                          <a:spcPts val="0"/>
                        </a:spcBef>
                        <a:spcAft>
                          <a:spcPts val="0"/>
                        </a:spcAft>
                      </a:pPr>
                      <a:r>
                        <a:rPr lang="en-US" sz="1100" b="1" dirty="0">
                          <a:solidFill>
                            <a:schemeClr val="bg1"/>
                          </a:solidFill>
                          <a:effectLst/>
                        </a:rPr>
                        <a:t>Treatment Type</a:t>
                      </a:r>
                      <a:endParaRPr lang="en-US" sz="1200" b="1" dirty="0">
                        <a:solidFill>
                          <a:schemeClr val="bg1"/>
                        </a:solidFill>
                        <a:effectLst/>
                        <a:latin typeface="Arial" panose="020B0604020202020204" pitchFamily="34" charset="0"/>
                        <a:ea typeface="MS Mincho"/>
                      </a:endParaRPr>
                    </a:p>
                  </a:txBody>
                  <a:tcPr marL="68580" marR="68580" marT="0" marB="0" anchor="ctr">
                    <a:solidFill>
                      <a:srgbClr val="0096D6"/>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41735716"/>
                  </a:ext>
                </a:extLst>
              </a:tr>
              <a:tr h="273307">
                <a:tc vMerge="1">
                  <a:txBody>
                    <a:bodyPr/>
                    <a:lstStyle/>
                    <a:p>
                      <a:endParaRPr lang="en-US"/>
                    </a:p>
                  </a:txBody>
                  <a:tcPr/>
                </a:tc>
                <a:tc>
                  <a:txBody>
                    <a:bodyPr/>
                    <a:lstStyle/>
                    <a:p>
                      <a:pPr marL="0" marR="0" algn="ctr">
                        <a:spcBef>
                          <a:spcPts val="0"/>
                        </a:spcBef>
                        <a:spcAft>
                          <a:spcPts val="0"/>
                        </a:spcAft>
                      </a:pPr>
                      <a:r>
                        <a:rPr lang="en-US" sz="1100" b="1">
                          <a:solidFill>
                            <a:schemeClr val="bg1"/>
                          </a:solidFill>
                          <a:effectLst/>
                        </a:rPr>
                        <a:t>Chemo</a:t>
                      </a:r>
                      <a:endParaRPr lang="en-US" sz="1200" b="1">
                        <a:solidFill>
                          <a:schemeClr val="bg1"/>
                        </a:solidFill>
                        <a:effectLst/>
                        <a:latin typeface="Arial" panose="020B0604020202020204" pitchFamily="34" charset="0"/>
                        <a:ea typeface="MS Mincho"/>
                      </a:endParaRPr>
                    </a:p>
                  </a:txBody>
                  <a:tcPr marL="68580" marR="68580" marT="0" marB="0" anchor="ctr">
                    <a:solidFill>
                      <a:srgbClr val="0096D6"/>
                    </a:solidFill>
                  </a:tcPr>
                </a:tc>
                <a:tc>
                  <a:txBody>
                    <a:bodyPr/>
                    <a:lstStyle/>
                    <a:p>
                      <a:pPr marL="0" marR="0" algn="ctr">
                        <a:spcBef>
                          <a:spcPts val="0"/>
                        </a:spcBef>
                        <a:spcAft>
                          <a:spcPts val="0"/>
                        </a:spcAft>
                      </a:pPr>
                      <a:r>
                        <a:rPr lang="en-US" sz="1100" b="1">
                          <a:solidFill>
                            <a:schemeClr val="bg1"/>
                          </a:solidFill>
                          <a:effectLst/>
                        </a:rPr>
                        <a:t>RT</a:t>
                      </a:r>
                      <a:endParaRPr lang="en-US" sz="1200" b="1">
                        <a:solidFill>
                          <a:schemeClr val="bg1"/>
                        </a:solidFill>
                        <a:effectLst/>
                        <a:latin typeface="Arial" panose="020B0604020202020204" pitchFamily="34" charset="0"/>
                        <a:ea typeface="MS Mincho"/>
                      </a:endParaRPr>
                    </a:p>
                  </a:txBody>
                  <a:tcPr marL="68580" marR="68580" marT="0" marB="0" anchor="ctr">
                    <a:solidFill>
                      <a:srgbClr val="0096D6"/>
                    </a:solidFill>
                  </a:tcPr>
                </a:tc>
                <a:tc>
                  <a:txBody>
                    <a:bodyPr/>
                    <a:lstStyle/>
                    <a:p>
                      <a:pPr marL="0" marR="0" algn="ctr">
                        <a:spcBef>
                          <a:spcPts val="0"/>
                        </a:spcBef>
                        <a:spcAft>
                          <a:spcPts val="0"/>
                        </a:spcAft>
                      </a:pPr>
                      <a:r>
                        <a:rPr lang="en-US" sz="1100" b="1" dirty="0">
                          <a:solidFill>
                            <a:schemeClr val="bg1"/>
                          </a:solidFill>
                          <a:effectLst/>
                        </a:rPr>
                        <a:t>Surgery</a:t>
                      </a:r>
                      <a:endParaRPr lang="en-US" sz="1200" b="1" dirty="0">
                        <a:solidFill>
                          <a:schemeClr val="bg1"/>
                        </a:solidFill>
                        <a:effectLst/>
                        <a:latin typeface="Arial" panose="020B0604020202020204" pitchFamily="34" charset="0"/>
                        <a:ea typeface="MS Mincho"/>
                      </a:endParaRPr>
                    </a:p>
                  </a:txBody>
                  <a:tcPr marL="68580" marR="68580" marT="0" marB="0" anchor="ctr">
                    <a:solidFill>
                      <a:srgbClr val="0096D6"/>
                    </a:solidFill>
                  </a:tcPr>
                </a:tc>
                <a:tc>
                  <a:txBody>
                    <a:bodyPr/>
                    <a:lstStyle/>
                    <a:p>
                      <a:pPr marL="0" marR="0" algn="ctr">
                        <a:spcBef>
                          <a:spcPts val="0"/>
                        </a:spcBef>
                        <a:spcAft>
                          <a:spcPts val="0"/>
                        </a:spcAft>
                      </a:pPr>
                      <a:r>
                        <a:rPr lang="en-US" sz="1100" b="1" dirty="0">
                          <a:solidFill>
                            <a:schemeClr val="bg1"/>
                          </a:solidFill>
                          <a:effectLst/>
                        </a:rPr>
                        <a:t>Targeted</a:t>
                      </a:r>
                      <a:endParaRPr lang="en-US" sz="1200" b="1" dirty="0">
                        <a:solidFill>
                          <a:schemeClr val="bg1"/>
                        </a:solidFill>
                        <a:effectLst/>
                        <a:latin typeface="Arial" panose="020B0604020202020204" pitchFamily="34" charset="0"/>
                        <a:ea typeface="MS Mincho"/>
                      </a:endParaRPr>
                    </a:p>
                  </a:txBody>
                  <a:tcPr marL="68580" marR="68580" marT="0" marB="0" anchor="ctr">
                    <a:solidFill>
                      <a:srgbClr val="0096D6"/>
                    </a:solidFill>
                  </a:tcPr>
                </a:tc>
                <a:extLst>
                  <a:ext uri="{0D108BD9-81ED-4DB2-BD59-A6C34878D82A}">
                    <a16:rowId xmlns:a16="http://schemas.microsoft.com/office/drawing/2014/main" val="3286924954"/>
                  </a:ext>
                </a:extLst>
              </a:tr>
              <a:tr h="923417">
                <a:tc>
                  <a:txBody>
                    <a:bodyPr/>
                    <a:lstStyle/>
                    <a:p>
                      <a:pPr marL="0" marR="0">
                        <a:spcBef>
                          <a:spcPts val="0"/>
                        </a:spcBef>
                        <a:spcAft>
                          <a:spcPts val="0"/>
                        </a:spcAft>
                      </a:pPr>
                      <a:r>
                        <a:rPr lang="en-US" sz="1100" b="0" dirty="0">
                          <a:solidFill>
                            <a:schemeClr val="tx1"/>
                          </a:solidFill>
                          <a:effectLst/>
                        </a:rPr>
                        <a:t>General</a:t>
                      </a:r>
                      <a:endParaRPr lang="en-US" sz="1200" b="0" dirty="0">
                        <a:solidFill>
                          <a:schemeClr val="tx1"/>
                        </a:solidFill>
                        <a:effectLst/>
                      </a:endParaRPr>
                    </a:p>
                    <a:p>
                      <a:pPr marL="0" marR="0">
                        <a:spcBef>
                          <a:spcPts val="0"/>
                        </a:spcBef>
                        <a:spcAft>
                          <a:spcPts val="0"/>
                        </a:spcAft>
                      </a:pPr>
                      <a:r>
                        <a:rPr lang="en-US" sz="1100" b="0" dirty="0">
                          <a:solidFill>
                            <a:schemeClr val="tx1"/>
                          </a:solidFill>
                          <a:effectLst/>
                        </a:rPr>
                        <a:t>  Fatigue</a:t>
                      </a:r>
                      <a:endParaRPr lang="en-US" sz="1200" b="0" dirty="0">
                        <a:solidFill>
                          <a:schemeClr val="tx1"/>
                        </a:solidFill>
                        <a:effectLst/>
                      </a:endParaRPr>
                    </a:p>
                    <a:p>
                      <a:pPr marL="0" marR="0">
                        <a:spcBef>
                          <a:spcPts val="0"/>
                        </a:spcBef>
                        <a:spcAft>
                          <a:spcPts val="0"/>
                        </a:spcAft>
                      </a:pPr>
                      <a:r>
                        <a:rPr lang="en-US" sz="1100" b="0" dirty="0">
                          <a:solidFill>
                            <a:schemeClr val="tx1"/>
                          </a:solidFill>
                          <a:effectLst/>
                        </a:rPr>
                        <a:t>  Pain</a:t>
                      </a:r>
                      <a:endParaRPr lang="en-US" sz="1200" b="0" dirty="0">
                        <a:solidFill>
                          <a:schemeClr val="tx1"/>
                        </a:solidFill>
                        <a:effectLst/>
                      </a:endParaRPr>
                    </a:p>
                    <a:p>
                      <a:pPr marL="0" marR="0">
                        <a:spcBef>
                          <a:spcPts val="0"/>
                        </a:spcBef>
                        <a:spcAft>
                          <a:spcPts val="0"/>
                        </a:spcAft>
                      </a:pPr>
                      <a:r>
                        <a:rPr lang="en-US" sz="1100" b="0" dirty="0">
                          <a:solidFill>
                            <a:schemeClr val="tx1"/>
                          </a:solidFill>
                          <a:effectLst/>
                        </a:rPr>
                        <a:t>  Weakness</a:t>
                      </a:r>
                      <a:endParaRPr lang="en-US" sz="1200" b="0" dirty="0">
                        <a:solidFill>
                          <a:schemeClr val="tx1"/>
                        </a:solidFill>
                        <a:effectLst/>
                        <a:latin typeface="Arial" panose="020B0604020202020204" pitchFamily="34" charset="0"/>
                        <a:ea typeface="MS Mincho"/>
                      </a:endParaRPr>
                    </a:p>
                  </a:txBody>
                  <a:tcPr marL="68580" marR="68580" marT="0" marB="0">
                    <a:solidFill>
                      <a:schemeClr val="bg1">
                        <a:lumMod val="85000"/>
                      </a:schemeClr>
                    </a:solidFill>
                  </a:tcPr>
                </a:tc>
                <a:tc>
                  <a:txBody>
                    <a:bodyPr/>
                    <a:lstStyle/>
                    <a:p>
                      <a:pPr marL="0" marR="0" algn="ctr">
                        <a:spcBef>
                          <a:spcPts val="0"/>
                        </a:spcBef>
                        <a:spcAft>
                          <a:spcPts val="0"/>
                        </a:spcAft>
                      </a:pPr>
                      <a:r>
                        <a:rPr lang="en-US" sz="1100" dirty="0">
                          <a:effectLst/>
                        </a:rPr>
                        <a:t> </a:t>
                      </a:r>
                      <a:endParaRPr lang="en-US" sz="1200" dirty="0">
                        <a:effectLst/>
                      </a:endParaRPr>
                    </a:p>
                    <a:p>
                      <a:pPr marL="0" marR="0" algn="ctr">
                        <a:spcBef>
                          <a:spcPts val="0"/>
                        </a:spcBef>
                        <a:spcAft>
                          <a:spcPts val="0"/>
                        </a:spcAft>
                      </a:pPr>
                      <a:r>
                        <a:rPr lang="en-US" sz="1100" dirty="0">
                          <a:effectLst/>
                        </a:rPr>
                        <a:t>X</a:t>
                      </a:r>
                      <a:endParaRPr lang="en-US" sz="1200" dirty="0">
                        <a:effectLst/>
                      </a:endParaRPr>
                    </a:p>
                    <a:p>
                      <a:pPr marL="0" marR="0" algn="ctr">
                        <a:spcBef>
                          <a:spcPts val="0"/>
                        </a:spcBef>
                        <a:spcAft>
                          <a:spcPts val="0"/>
                        </a:spcAft>
                      </a:pPr>
                      <a:r>
                        <a:rPr lang="en-US" sz="1100" dirty="0">
                          <a:effectLst/>
                        </a:rPr>
                        <a:t> </a:t>
                      </a:r>
                      <a:endParaRPr lang="en-US" sz="1200" dirty="0">
                        <a:effectLst/>
                      </a:endParaRPr>
                    </a:p>
                    <a:p>
                      <a:pPr marL="0" marR="0" algn="ctr">
                        <a:spcBef>
                          <a:spcPts val="0"/>
                        </a:spcBef>
                        <a:spcAft>
                          <a:spcPts val="0"/>
                        </a:spcAft>
                      </a:pPr>
                      <a:r>
                        <a:rPr lang="en-US" sz="1100" dirty="0">
                          <a:effectLst/>
                        </a:rPr>
                        <a:t>X</a:t>
                      </a:r>
                      <a:endParaRPr lang="en-US" sz="1200" dirty="0">
                        <a:solidFill>
                          <a:srgbClr val="000000"/>
                        </a:solidFill>
                        <a:effectLst/>
                        <a:latin typeface="Arial" panose="020B0604020202020204" pitchFamily="34" charset="0"/>
                        <a:ea typeface="MS Mincho"/>
                      </a:endParaRPr>
                    </a:p>
                  </a:txBody>
                  <a:tcPr marL="68580" marR="68580" marT="0" marB="0">
                    <a:solidFill>
                      <a:schemeClr val="bg1">
                        <a:lumMod val="85000"/>
                      </a:schemeClr>
                    </a:solidFill>
                  </a:tcPr>
                </a:tc>
                <a:tc>
                  <a:txBody>
                    <a:bodyPr/>
                    <a:lstStyle/>
                    <a:p>
                      <a:pPr marL="0" marR="0" algn="ctr">
                        <a:spcBef>
                          <a:spcPts val="0"/>
                        </a:spcBef>
                        <a:spcAft>
                          <a:spcPts val="0"/>
                        </a:spcAft>
                      </a:pPr>
                      <a:r>
                        <a:rPr lang="en-US" sz="1100" dirty="0">
                          <a:effectLst/>
                        </a:rPr>
                        <a:t> </a:t>
                      </a:r>
                      <a:endParaRPr lang="en-US" sz="1200" dirty="0">
                        <a:effectLst/>
                      </a:endParaRPr>
                    </a:p>
                    <a:p>
                      <a:pPr marL="0" marR="0" algn="ctr">
                        <a:spcBef>
                          <a:spcPts val="0"/>
                        </a:spcBef>
                        <a:spcAft>
                          <a:spcPts val="0"/>
                        </a:spcAft>
                      </a:pPr>
                      <a:r>
                        <a:rPr lang="en-US" sz="1100" dirty="0">
                          <a:effectLst/>
                        </a:rPr>
                        <a:t>X</a:t>
                      </a:r>
                      <a:endParaRPr lang="en-US" sz="1200" dirty="0">
                        <a:effectLst/>
                      </a:endParaRPr>
                    </a:p>
                    <a:p>
                      <a:pPr marL="0" marR="0" algn="ctr">
                        <a:spcBef>
                          <a:spcPts val="0"/>
                        </a:spcBef>
                        <a:spcAft>
                          <a:spcPts val="0"/>
                        </a:spcAft>
                      </a:pPr>
                      <a:r>
                        <a:rPr lang="en-US" sz="1100" dirty="0">
                          <a:effectLst/>
                        </a:rPr>
                        <a:t> </a:t>
                      </a:r>
                      <a:endParaRPr lang="en-US" sz="1200" dirty="0">
                        <a:effectLst/>
                      </a:endParaRPr>
                    </a:p>
                    <a:p>
                      <a:pPr marL="0" marR="0" algn="ctr">
                        <a:spcBef>
                          <a:spcPts val="0"/>
                        </a:spcBef>
                        <a:spcAft>
                          <a:spcPts val="0"/>
                        </a:spcAft>
                      </a:pPr>
                      <a:r>
                        <a:rPr lang="en-US" sz="1100" dirty="0">
                          <a:effectLst/>
                        </a:rPr>
                        <a:t>X</a:t>
                      </a:r>
                      <a:endParaRPr lang="en-US" sz="1200" dirty="0">
                        <a:solidFill>
                          <a:srgbClr val="000000"/>
                        </a:solidFill>
                        <a:effectLst/>
                        <a:latin typeface="Arial" panose="020B0604020202020204" pitchFamily="34" charset="0"/>
                        <a:ea typeface="MS Mincho"/>
                      </a:endParaRPr>
                    </a:p>
                  </a:txBody>
                  <a:tcPr marL="68580" marR="68580" marT="0" marB="0">
                    <a:solidFill>
                      <a:schemeClr val="bg1">
                        <a:lumMod val="85000"/>
                      </a:schemeClr>
                    </a:solidFill>
                  </a:tcPr>
                </a:tc>
                <a:tc>
                  <a:txBody>
                    <a:bodyPr/>
                    <a:lstStyle/>
                    <a:p>
                      <a:pPr marL="0" marR="0" algn="ctr">
                        <a:spcBef>
                          <a:spcPts val="0"/>
                        </a:spcBef>
                        <a:spcAft>
                          <a:spcPts val="0"/>
                        </a:spcAft>
                      </a:pPr>
                      <a:r>
                        <a:rPr lang="en-US" sz="1100">
                          <a:effectLst/>
                        </a:rPr>
                        <a:t> </a:t>
                      </a:r>
                      <a:endParaRPr lang="en-US" sz="1200">
                        <a:effectLst/>
                      </a:endParaRPr>
                    </a:p>
                    <a:p>
                      <a:pPr marL="0" marR="0" algn="ctr">
                        <a:spcBef>
                          <a:spcPts val="0"/>
                        </a:spcBef>
                        <a:spcAft>
                          <a:spcPts val="0"/>
                        </a:spcAft>
                      </a:pPr>
                      <a:r>
                        <a:rPr lang="en-US" sz="1100">
                          <a:effectLst/>
                        </a:rPr>
                        <a:t> </a:t>
                      </a:r>
                      <a:endParaRPr lang="en-US" sz="1200">
                        <a:effectLst/>
                      </a:endParaRPr>
                    </a:p>
                    <a:p>
                      <a:pPr marL="0" marR="0" algn="ctr">
                        <a:spcBef>
                          <a:spcPts val="0"/>
                        </a:spcBef>
                        <a:spcAft>
                          <a:spcPts val="0"/>
                        </a:spcAft>
                      </a:pPr>
                      <a:r>
                        <a:rPr lang="en-US" sz="1100">
                          <a:effectLst/>
                        </a:rPr>
                        <a:t>X</a:t>
                      </a:r>
                      <a:endParaRPr lang="en-US" sz="1200">
                        <a:solidFill>
                          <a:srgbClr val="000000"/>
                        </a:solidFill>
                        <a:effectLst/>
                        <a:latin typeface="Arial" panose="020B0604020202020204" pitchFamily="34" charset="0"/>
                        <a:ea typeface="MS Mincho"/>
                      </a:endParaRPr>
                    </a:p>
                  </a:txBody>
                  <a:tcPr marL="68580" marR="68580" marT="0" marB="0">
                    <a:solidFill>
                      <a:schemeClr val="bg1">
                        <a:lumMod val="85000"/>
                      </a:schemeClr>
                    </a:solidFill>
                  </a:tcPr>
                </a:tc>
                <a:tc>
                  <a:txBody>
                    <a:bodyPr/>
                    <a:lstStyle/>
                    <a:p>
                      <a:pPr marL="0" marR="0" algn="ctr">
                        <a:spcBef>
                          <a:spcPts val="0"/>
                        </a:spcBef>
                        <a:spcAft>
                          <a:spcPts val="0"/>
                        </a:spcAft>
                      </a:pPr>
                      <a:r>
                        <a:rPr lang="en-US" sz="1100" dirty="0">
                          <a:effectLst/>
                        </a:rPr>
                        <a:t> </a:t>
                      </a:r>
                      <a:endParaRPr lang="en-US" sz="1200" dirty="0">
                        <a:effectLst/>
                      </a:endParaRPr>
                    </a:p>
                    <a:p>
                      <a:pPr marL="0" marR="0" algn="ctr">
                        <a:spcBef>
                          <a:spcPts val="0"/>
                        </a:spcBef>
                        <a:spcAft>
                          <a:spcPts val="0"/>
                        </a:spcAft>
                      </a:pPr>
                      <a:r>
                        <a:rPr lang="en-US" sz="1100" dirty="0">
                          <a:effectLst/>
                        </a:rPr>
                        <a:t>X</a:t>
                      </a:r>
                      <a:endParaRPr lang="en-US" sz="1200" dirty="0">
                        <a:solidFill>
                          <a:srgbClr val="000000"/>
                        </a:solidFill>
                        <a:effectLst/>
                        <a:latin typeface="Arial" panose="020B0604020202020204" pitchFamily="34" charset="0"/>
                        <a:ea typeface="MS Mincho"/>
                      </a:endParaRPr>
                    </a:p>
                  </a:txBody>
                  <a:tcPr marL="68580" marR="68580" marT="0" marB="0">
                    <a:solidFill>
                      <a:schemeClr val="bg1">
                        <a:lumMod val="85000"/>
                      </a:schemeClr>
                    </a:solidFill>
                  </a:tcPr>
                </a:tc>
                <a:extLst>
                  <a:ext uri="{0D108BD9-81ED-4DB2-BD59-A6C34878D82A}">
                    <a16:rowId xmlns:a16="http://schemas.microsoft.com/office/drawing/2014/main" val="1858364881"/>
                  </a:ext>
                </a:extLst>
              </a:tr>
              <a:tr h="273307">
                <a:tc>
                  <a:txBody>
                    <a:bodyPr/>
                    <a:lstStyle/>
                    <a:p>
                      <a:pPr marL="0" marR="0">
                        <a:spcBef>
                          <a:spcPts val="0"/>
                        </a:spcBef>
                        <a:spcAft>
                          <a:spcPts val="0"/>
                        </a:spcAft>
                      </a:pPr>
                      <a:r>
                        <a:rPr lang="en-US" sz="1100" b="0" dirty="0">
                          <a:solidFill>
                            <a:schemeClr val="tx1"/>
                          </a:solidFill>
                          <a:effectLst/>
                        </a:rPr>
                        <a:t>Dermatitis</a:t>
                      </a:r>
                      <a:endParaRPr lang="en-US" sz="1200" b="0" dirty="0">
                        <a:solidFill>
                          <a:schemeClr val="tx1"/>
                        </a:solidFill>
                        <a:effectLst/>
                        <a:latin typeface="Arial" panose="020B0604020202020204" pitchFamily="34" charset="0"/>
                        <a:ea typeface="MS Mincho"/>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100">
                          <a:effectLst/>
                        </a:rPr>
                        <a:t> </a:t>
                      </a:r>
                      <a:endParaRPr lang="en-US" sz="1200">
                        <a:solidFill>
                          <a:srgbClr val="000000"/>
                        </a:solidFill>
                        <a:effectLst/>
                        <a:latin typeface="Arial" panose="020B0604020202020204" pitchFamily="34" charset="0"/>
                        <a:ea typeface="MS Mincho"/>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100">
                          <a:effectLst/>
                        </a:rPr>
                        <a:t> </a:t>
                      </a:r>
                      <a:endParaRPr lang="en-US" sz="1200">
                        <a:solidFill>
                          <a:srgbClr val="000000"/>
                        </a:solidFill>
                        <a:effectLst/>
                        <a:latin typeface="Arial" panose="020B0604020202020204" pitchFamily="34" charset="0"/>
                        <a:ea typeface="MS Mincho"/>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100">
                          <a:effectLst/>
                        </a:rPr>
                        <a:t> </a:t>
                      </a:r>
                      <a:endParaRPr lang="en-US" sz="1200">
                        <a:solidFill>
                          <a:srgbClr val="000000"/>
                        </a:solidFill>
                        <a:effectLst/>
                        <a:latin typeface="Arial" panose="020B0604020202020204" pitchFamily="34" charset="0"/>
                        <a:ea typeface="MS Mincho"/>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100" dirty="0">
                          <a:effectLst/>
                        </a:rPr>
                        <a:t>X</a:t>
                      </a:r>
                      <a:endParaRPr lang="en-US" sz="1200" dirty="0">
                        <a:solidFill>
                          <a:srgbClr val="000000"/>
                        </a:solidFill>
                        <a:effectLst/>
                        <a:latin typeface="Arial" panose="020B0604020202020204" pitchFamily="34" charset="0"/>
                        <a:ea typeface="MS Mincho"/>
                      </a:endParaRPr>
                    </a:p>
                  </a:txBody>
                  <a:tcPr marL="68580" marR="68580" marT="0" marB="0" anchor="ctr">
                    <a:solidFill>
                      <a:schemeClr val="bg1">
                        <a:lumMod val="95000"/>
                      </a:schemeClr>
                    </a:solidFill>
                  </a:tcPr>
                </a:tc>
                <a:extLst>
                  <a:ext uri="{0D108BD9-81ED-4DB2-BD59-A6C34878D82A}">
                    <a16:rowId xmlns:a16="http://schemas.microsoft.com/office/drawing/2014/main" val="897444147"/>
                  </a:ext>
                </a:extLst>
              </a:tr>
              <a:tr h="273307">
                <a:tc>
                  <a:txBody>
                    <a:bodyPr/>
                    <a:lstStyle/>
                    <a:p>
                      <a:pPr marL="0" marR="0">
                        <a:spcBef>
                          <a:spcPts val="0"/>
                        </a:spcBef>
                        <a:spcAft>
                          <a:spcPts val="0"/>
                        </a:spcAft>
                      </a:pPr>
                      <a:r>
                        <a:rPr lang="en-US" sz="1100" b="0">
                          <a:solidFill>
                            <a:schemeClr val="tx1"/>
                          </a:solidFill>
                          <a:effectLst/>
                        </a:rPr>
                        <a:t>Hypertension</a:t>
                      </a:r>
                      <a:endParaRPr lang="en-US" sz="1200" b="0">
                        <a:solidFill>
                          <a:schemeClr val="tx1"/>
                        </a:solidFill>
                        <a:effectLst/>
                        <a:latin typeface="Arial" panose="020B0604020202020204" pitchFamily="34" charset="0"/>
                        <a:ea typeface="MS Mincho"/>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100">
                          <a:effectLst/>
                        </a:rPr>
                        <a:t> </a:t>
                      </a:r>
                      <a:endParaRPr lang="en-US" sz="1200">
                        <a:solidFill>
                          <a:srgbClr val="000000"/>
                        </a:solidFill>
                        <a:effectLst/>
                        <a:latin typeface="Arial" panose="020B0604020202020204" pitchFamily="34" charset="0"/>
                        <a:ea typeface="MS Mincho"/>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100">
                          <a:effectLst/>
                        </a:rPr>
                        <a:t> </a:t>
                      </a:r>
                      <a:endParaRPr lang="en-US" sz="1200">
                        <a:solidFill>
                          <a:srgbClr val="000000"/>
                        </a:solidFill>
                        <a:effectLst/>
                        <a:latin typeface="Arial" panose="020B0604020202020204" pitchFamily="34" charset="0"/>
                        <a:ea typeface="MS Mincho"/>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100">
                          <a:effectLst/>
                        </a:rPr>
                        <a:t> </a:t>
                      </a:r>
                      <a:endParaRPr lang="en-US" sz="1200">
                        <a:solidFill>
                          <a:srgbClr val="000000"/>
                        </a:solidFill>
                        <a:effectLst/>
                        <a:latin typeface="Arial" panose="020B0604020202020204" pitchFamily="34" charset="0"/>
                        <a:ea typeface="MS Mincho"/>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100" dirty="0">
                          <a:effectLst/>
                        </a:rPr>
                        <a:t>X</a:t>
                      </a:r>
                      <a:endParaRPr lang="en-US" sz="1200" dirty="0">
                        <a:solidFill>
                          <a:srgbClr val="000000"/>
                        </a:solidFill>
                        <a:effectLst/>
                        <a:latin typeface="Arial" panose="020B0604020202020204" pitchFamily="34" charset="0"/>
                        <a:ea typeface="MS Mincho"/>
                      </a:endParaRPr>
                    </a:p>
                  </a:txBody>
                  <a:tcPr marL="68580" marR="68580" marT="0" marB="0" anchor="ctr">
                    <a:solidFill>
                      <a:schemeClr val="bg1">
                        <a:lumMod val="85000"/>
                      </a:schemeClr>
                    </a:solidFill>
                  </a:tcPr>
                </a:tc>
                <a:extLst>
                  <a:ext uri="{0D108BD9-81ED-4DB2-BD59-A6C34878D82A}">
                    <a16:rowId xmlns:a16="http://schemas.microsoft.com/office/drawing/2014/main" val="388537282"/>
                  </a:ext>
                </a:extLst>
              </a:tr>
              <a:tr h="673723">
                <a:tc>
                  <a:txBody>
                    <a:bodyPr/>
                    <a:lstStyle/>
                    <a:p>
                      <a:pPr marL="0" marR="0">
                        <a:spcBef>
                          <a:spcPts val="0"/>
                        </a:spcBef>
                        <a:spcAft>
                          <a:spcPts val="0"/>
                        </a:spcAft>
                      </a:pPr>
                      <a:r>
                        <a:rPr lang="en-US" sz="1100" b="0">
                          <a:solidFill>
                            <a:schemeClr val="tx1"/>
                          </a:solidFill>
                          <a:effectLst/>
                        </a:rPr>
                        <a:t>Neurologic</a:t>
                      </a:r>
                      <a:endParaRPr lang="en-US" sz="1200" b="0">
                        <a:solidFill>
                          <a:schemeClr val="tx1"/>
                        </a:solidFill>
                        <a:effectLst/>
                      </a:endParaRPr>
                    </a:p>
                    <a:p>
                      <a:pPr marL="0" marR="0">
                        <a:spcBef>
                          <a:spcPts val="0"/>
                        </a:spcBef>
                        <a:spcAft>
                          <a:spcPts val="0"/>
                        </a:spcAft>
                      </a:pPr>
                      <a:r>
                        <a:rPr lang="en-US" sz="1100" b="0">
                          <a:solidFill>
                            <a:schemeClr val="tx1"/>
                          </a:solidFill>
                          <a:effectLst/>
                        </a:rPr>
                        <a:t>  Cognitive dysfunction</a:t>
                      </a:r>
                      <a:endParaRPr lang="en-US" sz="1200" b="0">
                        <a:solidFill>
                          <a:schemeClr val="tx1"/>
                        </a:solidFill>
                        <a:effectLst/>
                      </a:endParaRPr>
                    </a:p>
                    <a:p>
                      <a:pPr marL="0" marR="0">
                        <a:spcBef>
                          <a:spcPts val="0"/>
                        </a:spcBef>
                        <a:spcAft>
                          <a:spcPts val="0"/>
                        </a:spcAft>
                      </a:pPr>
                      <a:r>
                        <a:rPr lang="en-US" sz="1100" b="0">
                          <a:solidFill>
                            <a:schemeClr val="tx1"/>
                          </a:solidFill>
                          <a:effectLst/>
                        </a:rPr>
                        <a:t>  Neuropathy  </a:t>
                      </a:r>
                      <a:endParaRPr lang="en-US" sz="1200" b="0">
                        <a:solidFill>
                          <a:schemeClr val="tx1"/>
                        </a:solidFill>
                        <a:effectLst/>
                        <a:latin typeface="Arial" panose="020B0604020202020204" pitchFamily="34" charset="0"/>
                        <a:ea typeface="MS Mincho"/>
                      </a:endParaRPr>
                    </a:p>
                  </a:txBody>
                  <a:tcPr marL="68580" marR="68580" marT="0" marB="0">
                    <a:solidFill>
                      <a:schemeClr val="bg1">
                        <a:lumMod val="95000"/>
                      </a:schemeClr>
                    </a:solidFill>
                  </a:tcPr>
                </a:tc>
                <a:tc>
                  <a:txBody>
                    <a:bodyPr/>
                    <a:lstStyle/>
                    <a:p>
                      <a:pPr marL="0" marR="0" algn="ctr">
                        <a:spcBef>
                          <a:spcPts val="0"/>
                        </a:spcBef>
                        <a:spcAft>
                          <a:spcPts val="0"/>
                        </a:spcAft>
                      </a:pPr>
                      <a:r>
                        <a:rPr lang="en-US" sz="1100">
                          <a:effectLst/>
                        </a:rPr>
                        <a:t> </a:t>
                      </a:r>
                      <a:endParaRPr lang="en-US" sz="1200">
                        <a:effectLst/>
                      </a:endParaRPr>
                    </a:p>
                    <a:p>
                      <a:pPr marL="0" marR="0" algn="ctr">
                        <a:spcBef>
                          <a:spcPts val="0"/>
                        </a:spcBef>
                        <a:spcAft>
                          <a:spcPts val="0"/>
                        </a:spcAft>
                      </a:pPr>
                      <a:r>
                        <a:rPr lang="en-US" sz="1100">
                          <a:effectLst/>
                        </a:rPr>
                        <a:t>X</a:t>
                      </a:r>
                      <a:endParaRPr lang="en-US" sz="1200">
                        <a:effectLst/>
                      </a:endParaRPr>
                    </a:p>
                    <a:p>
                      <a:pPr marL="0" marR="0" algn="ctr">
                        <a:spcBef>
                          <a:spcPts val="0"/>
                        </a:spcBef>
                        <a:spcAft>
                          <a:spcPts val="0"/>
                        </a:spcAft>
                      </a:pPr>
                      <a:r>
                        <a:rPr lang="en-US" sz="1100">
                          <a:effectLst/>
                        </a:rPr>
                        <a:t>X</a:t>
                      </a:r>
                      <a:endParaRPr lang="en-US" sz="1200">
                        <a:solidFill>
                          <a:srgbClr val="000000"/>
                        </a:solidFill>
                        <a:effectLst/>
                        <a:latin typeface="Arial" panose="020B0604020202020204" pitchFamily="34" charset="0"/>
                        <a:ea typeface="MS Mincho"/>
                      </a:endParaRPr>
                    </a:p>
                  </a:txBody>
                  <a:tcPr marL="68580" marR="68580" marT="0" marB="0">
                    <a:solidFill>
                      <a:schemeClr val="bg1">
                        <a:lumMod val="95000"/>
                      </a:schemeClr>
                    </a:solidFill>
                  </a:tcPr>
                </a:tc>
                <a:tc>
                  <a:txBody>
                    <a:bodyPr/>
                    <a:lstStyle/>
                    <a:p>
                      <a:pPr marL="0" marR="0" algn="ctr">
                        <a:spcBef>
                          <a:spcPts val="0"/>
                        </a:spcBef>
                        <a:spcAft>
                          <a:spcPts val="0"/>
                        </a:spcAft>
                      </a:pPr>
                      <a:r>
                        <a:rPr lang="en-US" sz="1100">
                          <a:effectLst/>
                        </a:rPr>
                        <a:t> </a:t>
                      </a:r>
                      <a:endParaRPr lang="en-US" sz="1200">
                        <a:effectLst/>
                      </a:endParaRPr>
                    </a:p>
                    <a:p>
                      <a:pPr marL="0" marR="0" algn="ctr">
                        <a:spcBef>
                          <a:spcPts val="0"/>
                        </a:spcBef>
                        <a:spcAft>
                          <a:spcPts val="0"/>
                        </a:spcAft>
                      </a:pPr>
                      <a:r>
                        <a:rPr lang="en-US" sz="1100">
                          <a:effectLst/>
                        </a:rPr>
                        <a:t> </a:t>
                      </a:r>
                      <a:endParaRPr lang="en-US" sz="1200">
                        <a:solidFill>
                          <a:srgbClr val="000000"/>
                        </a:solidFill>
                        <a:effectLst/>
                        <a:latin typeface="Arial" panose="020B0604020202020204" pitchFamily="34" charset="0"/>
                        <a:ea typeface="MS Mincho"/>
                      </a:endParaRPr>
                    </a:p>
                  </a:txBody>
                  <a:tcPr marL="68580" marR="68580" marT="0" marB="0">
                    <a:solidFill>
                      <a:schemeClr val="bg1">
                        <a:lumMod val="95000"/>
                      </a:schemeClr>
                    </a:solidFill>
                  </a:tcPr>
                </a:tc>
                <a:tc>
                  <a:txBody>
                    <a:bodyPr/>
                    <a:lstStyle/>
                    <a:p>
                      <a:pPr marL="0" marR="0" algn="ctr">
                        <a:spcBef>
                          <a:spcPts val="0"/>
                        </a:spcBef>
                        <a:spcAft>
                          <a:spcPts val="0"/>
                        </a:spcAft>
                      </a:pPr>
                      <a:r>
                        <a:rPr lang="en-US" sz="1100">
                          <a:effectLst/>
                        </a:rPr>
                        <a:t> </a:t>
                      </a:r>
                      <a:endParaRPr lang="en-US" sz="1200">
                        <a:effectLst/>
                      </a:endParaRPr>
                    </a:p>
                    <a:p>
                      <a:pPr marL="0" marR="0" algn="ctr">
                        <a:spcBef>
                          <a:spcPts val="0"/>
                        </a:spcBef>
                        <a:spcAft>
                          <a:spcPts val="0"/>
                        </a:spcAft>
                      </a:pPr>
                      <a:r>
                        <a:rPr lang="en-US" sz="1100">
                          <a:effectLst/>
                        </a:rPr>
                        <a:t> </a:t>
                      </a:r>
                      <a:endParaRPr lang="en-US" sz="1200">
                        <a:effectLst/>
                      </a:endParaRPr>
                    </a:p>
                    <a:p>
                      <a:pPr marL="0" marR="0" algn="ctr">
                        <a:spcBef>
                          <a:spcPts val="0"/>
                        </a:spcBef>
                        <a:spcAft>
                          <a:spcPts val="0"/>
                        </a:spcAft>
                      </a:pPr>
                      <a:r>
                        <a:rPr lang="en-US" sz="1100">
                          <a:effectLst/>
                        </a:rPr>
                        <a:t> </a:t>
                      </a:r>
                      <a:endParaRPr lang="en-US" sz="1200">
                        <a:solidFill>
                          <a:srgbClr val="000000"/>
                        </a:solidFill>
                        <a:effectLst/>
                        <a:latin typeface="Arial" panose="020B0604020202020204" pitchFamily="34" charset="0"/>
                        <a:ea typeface="MS Mincho"/>
                      </a:endParaRPr>
                    </a:p>
                  </a:txBody>
                  <a:tcPr marL="68580" marR="68580" marT="0" marB="0">
                    <a:solidFill>
                      <a:schemeClr val="bg1">
                        <a:lumMod val="95000"/>
                      </a:schemeClr>
                    </a:solidFill>
                  </a:tcPr>
                </a:tc>
                <a:tc>
                  <a:txBody>
                    <a:bodyPr/>
                    <a:lstStyle/>
                    <a:p>
                      <a:pPr marL="0" marR="0" algn="ctr">
                        <a:spcBef>
                          <a:spcPts val="0"/>
                        </a:spcBef>
                        <a:spcAft>
                          <a:spcPts val="0"/>
                        </a:spcAft>
                      </a:pPr>
                      <a:r>
                        <a:rPr lang="en-US" sz="1100" dirty="0">
                          <a:effectLst/>
                        </a:rPr>
                        <a:t> </a:t>
                      </a:r>
                      <a:endParaRPr lang="en-US" sz="1200" dirty="0">
                        <a:effectLst/>
                      </a:endParaRPr>
                    </a:p>
                    <a:p>
                      <a:pPr marL="0" marR="0" algn="ctr">
                        <a:spcBef>
                          <a:spcPts val="0"/>
                        </a:spcBef>
                        <a:spcAft>
                          <a:spcPts val="0"/>
                        </a:spcAft>
                      </a:pPr>
                      <a:r>
                        <a:rPr lang="en-US" sz="1100" dirty="0">
                          <a:effectLst/>
                        </a:rPr>
                        <a:t> </a:t>
                      </a:r>
                      <a:endParaRPr lang="en-US" sz="1200" dirty="0">
                        <a:effectLst/>
                      </a:endParaRPr>
                    </a:p>
                    <a:p>
                      <a:pPr marL="0" marR="0" algn="ctr">
                        <a:spcBef>
                          <a:spcPts val="0"/>
                        </a:spcBef>
                        <a:spcAft>
                          <a:spcPts val="0"/>
                        </a:spcAft>
                      </a:pPr>
                      <a:r>
                        <a:rPr lang="en-US" sz="1100" dirty="0">
                          <a:effectLst/>
                        </a:rPr>
                        <a:t> </a:t>
                      </a:r>
                      <a:endParaRPr lang="en-US" sz="1200" dirty="0">
                        <a:solidFill>
                          <a:srgbClr val="000000"/>
                        </a:solidFill>
                        <a:effectLst/>
                        <a:latin typeface="Arial" panose="020B0604020202020204" pitchFamily="34" charset="0"/>
                        <a:ea typeface="MS Mincho"/>
                      </a:endParaRPr>
                    </a:p>
                  </a:txBody>
                  <a:tcPr marL="68580" marR="68580" marT="0" marB="0">
                    <a:solidFill>
                      <a:schemeClr val="bg1">
                        <a:lumMod val="95000"/>
                      </a:schemeClr>
                    </a:solidFill>
                  </a:tcPr>
                </a:tc>
                <a:extLst>
                  <a:ext uri="{0D108BD9-81ED-4DB2-BD59-A6C34878D82A}">
                    <a16:rowId xmlns:a16="http://schemas.microsoft.com/office/drawing/2014/main" val="1085601137"/>
                  </a:ext>
                </a:extLst>
              </a:tr>
              <a:tr h="435836">
                <a:tc>
                  <a:txBody>
                    <a:bodyPr/>
                    <a:lstStyle/>
                    <a:p>
                      <a:pPr marL="0" marR="0">
                        <a:spcBef>
                          <a:spcPts val="0"/>
                        </a:spcBef>
                        <a:spcAft>
                          <a:spcPts val="0"/>
                        </a:spcAft>
                      </a:pPr>
                      <a:r>
                        <a:rPr lang="en-US" sz="1100" b="0" dirty="0">
                          <a:solidFill>
                            <a:schemeClr val="tx1"/>
                          </a:solidFill>
                          <a:effectLst/>
                        </a:rPr>
                        <a:t>Psychosocial (anxiety, distress, depression)</a:t>
                      </a:r>
                      <a:endParaRPr lang="en-US" sz="1200" b="0" dirty="0">
                        <a:solidFill>
                          <a:schemeClr val="tx1"/>
                        </a:solidFill>
                        <a:effectLst/>
                        <a:latin typeface="Arial" panose="020B0604020202020204" pitchFamily="34" charset="0"/>
                        <a:ea typeface="MS Mincho"/>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100" dirty="0">
                          <a:effectLst/>
                        </a:rPr>
                        <a:t>X</a:t>
                      </a:r>
                      <a:endParaRPr lang="en-US" sz="1200" dirty="0">
                        <a:solidFill>
                          <a:srgbClr val="000000"/>
                        </a:solidFill>
                        <a:effectLst/>
                        <a:latin typeface="Arial" panose="020B0604020202020204" pitchFamily="34" charset="0"/>
                        <a:ea typeface="MS Mincho"/>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100" dirty="0">
                          <a:effectLst/>
                        </a:rPr>
                        <a:t>X</a:t>
                      </a:r>
                      <a:endParaRPr lang="en-US" sz="1200" dirty="0">
                        <a:solidFill>
                          <a:srgbClr val="000000"/>
                        </a:solidFill>
                        <a:effectLst/>
                        <a:latin typeface="Arial" panose="020B0604020202020204" pitchFamily="34" charset="0"/>
                        <a:ea typeface="MS Mincho"/>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100">
                          <a:effectLst/>
                        </a:rPr>
                        <a:t>X</a:t>
                      </a:r>
                      <a:endParaRPr lang="en-US" sz="1200">
                        <a:solidFill>
                          <a:srgbClr val="000000"/>
                        </a:solidFill>
                        <a:effectLst/>
                        <a:latin typeface="Arial" panose="020B0604020202020204" pitchFamily="34" charset="0"/>
                        <a:ea typeface="MS Mincho"/>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100" dirty="0">
                          <a:effectLst/>
                        </a:rPr>
                        <a:t> </a:t>
                      </a:r>
                      <a:endParaRPr lang="en-US" sz="1200" dirty="0">
                        <a:solidFill>
                          <a:srgbClr val="000000"/>
                        </a:solidFill>
                        <a:effectLst/>
                        <a:latin typeface="Arial" panose="020B0604020202020204" pitchFamily="34" charset="0"/>
                        <a:ea typeface="MS Mincho"/>
                      </a:endParaRPr>
                    </a:p>
                  </a:txBody>
                  <a:tcPr marL="68580" marR="68580" marT="0" marB="0" anchor="ctr">
                    <a:solidFill>
                      <a:schemeClr val="bg1">
                        <a:lumMod val="85000"/>
                      </a:schemeClr>
                    </a:solidFill>
                  </a:tcPr>
                </a:tc>
                <a:extLst>
                  <a:ext uri="{0D108BD9-81ED-4DB2-BD59-A6C34878D82A}">
                    <a16:rowId xmlns:a16="http://schemas.microsoft.com/office/drawing/2014/main" val="3700940496"/>
                  </a:ext>
                </a:extLst>
              </a:tr>
              <a:tr h="958838">
                <a:tc>
                  <a:txBody>
                    <a:bodyPr/>
                    <a:lstStyle/>
                    <a:p>
                      <a:pPr marL="0" marR="0">
                        <a:spcBef>
                          <a:spcPts val="0"/>
                        </a:spcBef>
                        <a:spcAft>
                          <a:spcPts val="0"/>
                        </a:spcAft>
                      </a:pPr>
                      <a:r>
                        <a:rPr lang="en-US" sz="1100" b="0" dirty="0">
                          <a:solidFill>
                            <a:schemeClr val="tx1"/>
                          </a:solidFill>
                          <a:effectLst/>
                        </a:rPr>
                        <a:t>Pulmonary</a:t>
                      </a:r>
                      <a:endParaRPr lang="en-US" sz="1200" b="0" dirty="0">
                        <a:solidFill>
                          <a:schemeClr val="tx1"/>
                        </a:solidFill>
                        <a:effectLst/>
                      </a:endParaRPr>
                    </a:p>
                    <a:p>
                      <a:pPr marL="0" marR="0">
                        <a:spcBef>
                          <a:spcPts val="0"/>
                        </a:spcBef>
                        <a:spcAft>
                          <a:spcPts val="0"/>
                        </a:spcAft>
                      </a:pPr>
                      <a:r>
                        <a:rPr lang="en-US" sz="1100" b="0" dirty="0">
                          <a:solidFill>
                            <a:schemeClr val="tx1"/>
                          </a:solidFill>
                          <a:effectLst/>
                        </a:rPr>
                        <a:t>  Chronic cough</a:t>
                      </a:r>
                      <a:endParaRPr lang="en-US" sz="1200" b="0" dirty="0">
                        <a:solidFill>
                          <a:schemeClr val="tx1"/>
                        </a:solidFill>
                        <a:effectLst/>
                      </a:endParaRPr>
                    </a:p>
                    <a:p>
                      <a:pPr marL="0" marR="0">
                        <a:spcBef>
                          <a:spcPts val="0"/>
                        </a:spcBef>
                        <a:spcAft>
                          <a:spcPts val="0"/>
                        </a:spcAft>
                      </a:pPr>
                      <a:r>
                        <a:rPr lang="en-US" sz="1100" b="0" dirty="0">
                          <a:solidFill>
                            <a:schemeClr val="tx1"/>
                          </a:solidFill>
                          <a:effectLst/>
                        </a:rPr>
                        <a:t>  Dyspnea</a:t>
                      </a:r>
                      <a:endParaRPr lang="en-US" sz="1200" b="0" dirty="0">
                        <a:solidFill>
                          <a:schemeClr val="tx1"/>
                        </a:solidFill>
                        <a:effectLst/>
                      </a:endParaRPr>
                    </a:p>
                    <a:p>
                      <a:pPr marL="0" marR="0">
                        <a:spcBef>
                          <a:spcPts val="0"/>
                        </a:spcBef>
                        <a:spcAft>
                          <a:spcPts val="0"/>
                        </a:spcAft>
                      </a:pPr>
                      <a:r>
                        <a:rPr lang="en-US" sz="1100" b="0" dirty="0">
                          <a:solidFill>
                            <a:schemeClr val="tx1"/>
                          </a:solidFill>
                          <a:effectLst/>
                        </a:rPr>
                        <a:t>  Pneumonitis</a:t>
                      </a:r>
                      <a:endParaRPr lang="en-US" sz="1200" b="0" dirty="0">
                        <a:solidFill>
                          <a:schemeClr val="tx1"/>
                        </a:solidFill>
                        <a:effectLst/>
                        <a:latin typeface="Arial" panose="020B0604020202020204" pitchFamily="34" charset="0"/>
                        <a:ea typeface="MS Mincho"/>
                      </a:endParaRPr>
                    </a:p>
                  </a:txBody>
                  <a:tcPr marL="68580" marR="68580" marT="0" marB="0">
                    <a:solidFill>
                      <a:schemeClr val="bg1">
                        <a:lumMod val="95000"/>
                      </a:schemeClr>
                    </a:solidFill>
                  </a:tcPr>
                </a:tc>
                <a:tc>
                  <a:txBody>
                    <a:bodyPr/>
                    <a:lstStyle/>
                    <a:p>
                      <a:pPr marL="0" marR="0" algn="ctr">
                        <a:spcBef>
                          <a:spcPts val="0"/>
                        </a:spcBef>
                        <a:spcAft>
                          <a:spcPts val="0"/>
                        </a:spcAft>
                      </a:pPr>
                      <a:r>
                        <a:rPr lang="en-US" sz="1100">
                          <a:effectLst/>
                        </a:rPr>
                        <a:t> </a:t>
                      </a:r>
                      <a:endParaRPr lang="en-US" sz="1200">
                        <a:solidFill>
                          <a:srgbClr val="000000"/>
                        </a:solidFill>
                        <a:effectLst/>
                        <a:latin typeface="Arial" panose="020B0604020202020204" pitchFamily="34" charset="0"/>
                        <a:ea typeface="MS Mincho"/>
                      </a:endParaRPr>
                    </a:p>
                  </a:txBody>
                  <a:tcPr marL="68580" marR="68580" marT="0" marB="0">
                    <a:solidFill>
                      <a:schemeClr val="bg1">
                        <a:lumMod val="95000"/>
                      </a:schemeClr>
                    </a:solidFill>
                  </a:tcPr>
                </a:tc>
                <a:tc>
                  <a:txBody>
                    <a:bodyPr/>
                    <a:lstStyle/>
                    <a:p>
                      <a:pPr marL="0" marR="0" algn="ctr">
                        <a:spcBef>
                          <a:spcPts val="0"/>
                        </a:spcBef>
                        <a:spcAft>
                          <a:spcPts val="0"/>
                        </a:spcAft>
                      </a:pPr>
                      <a:r>
                        <a:rPr lang="en-US" sz="1100">
                          <a:effectLst/>
                        </a:rPr>
                        <a:t> </a:t>
                      </a:r>
                      <a:endParaRPr lang="en-US" sz="1200">
                        <a:effectLst/>
                      </a:endParaRPr>
                    </a:p>
                    <a:p>
                      <a:pPr marL="0" marR="0" algn="ctr">
                        <a:spcBef>
                          <a:spcPts val="0"/>
                        </a:spcBef>
                        <a:spcAft>
                          <a:spcPts val="0"/>
                        </a:spcAft>
                      </a:pPr>
                      <a:r>
                        <a:rPr lang="en-US" sz="1100">
                          <a:effectLst/>
                        </a:rPr>
                        <a:t>X</a:t>
                      </a:r>
                      <a:endParaRPr lang="en-US" sz="1200">
                        <a:effectLst/>
                      </a:endParaRPr>
                    </a:p>
                    <a:p>
                      <a:pPr marL="0" marR="0" algn="ctr">
                        <a:spcBef>
                          <a:spcPts val="0"/>
                        </a:spcBef>
                        <a:spcAft>
                          <a:spcPts val="0"/>
                        </a:spcAft>
                      </a:pPr>
                      <a:r>
                        <a:rPr lang="en-US" sz="1100">
                          <a:effectLst/>
                        </a:rPr>
                        <a:t>X</a:t>
                      </a:r>
                      <a:endParaRPr lang="en-US" sz="1200">
                        <a:effectLst/>
                      </a:endParaRPr>
                    </a:p>
                    <a:p>
                      <a:pPr marL="0" marR="0" algn="ctr">
                        <a:spcBef>
                          <a:spcPts val="0"/>
                        </a:spcBef>
                        <a:spcAft>
                          <a:spcPts val="0"/>
                        </a:spcAft>
                      </a:pPr>
                      <a:r>
                        <a:rPr lang="en-US" sz="1100">
                          <a:effectLst/>
                        </a:rPr>
                        <a:t>X</a:t>
                      </a:r>
                      <a:endParaRPr lang="en-US" sz="1200">
                        <a:solidFill>
                          <a:srgbClr val="000000"/>
                        </a:solidFill>
                        <a:effectLst/>
                        <a:latin typeface="Arial" panose="020B0604020202020204" pitchFamily="34" charset="0"/>
                        <a:ea typeface="MS Mincho"/>
                      </a:endParaRPr>
                    </a:p>
                  </a:txBody>
                  <a:tcPr marL="68580" marR="68580" marT="0" marB="0">
                    <a:solidFill>
                      <a:schemeClr val="bg1">
                        <a:lumMod val="95000"/>
                      </a:schemeClr>
                    </a:solidFill>
                  </a:tcPr>
                </a:tc>
                <a:tc>
                  <a:txBody>
                    <a:bodyPr/>
                    <a:lstStyle/>
                    <a:p>
                      <a:pPr marL="0" marR="0" algn="ctr">
                        <a:spcBef>
                          <a:spcPts val="0"/>
                        </a:spcBef>
                        <a:spcAft>
                          <a:spcPts val="0"/>
                        </a:spcAft>
                      </a:pPr>
                      <a:r>
                        <a:rPr lang="en-US" sz="1100">
                          <a:effectLst/>
                        </a:rPr>
                        <a:t> </a:t>
                      </a:r>
                      <a:endParaRPr lang="en-US" sz="1200">
                        <a:effectLst/>
                      </a:endParaRPr>
                    </a:p>
                    <a:p>
                      <a:pPr marL="0" marR="0" algn="ctr">
                        <a:spcBef>
                          <a:spcPts val="0"/>
                        </a:spcBef>
                        <a:spcAft>
                          <a:spcPts val="0"/>
                        </a:spcAft>
                      </a:pPr>
                      <a:r>
                        <a:rPr lang="en-US" sz="1100">
                          <a:effectLst/>
                        </a:rPr>
                        <a:t> </a:t>
                      </a:r>
                      <a:endParaRPr lang="en-US" sz="1200">
                        <a:effectLst/>
                      </a:endParaRPr>
                    </a:p>
                    <a:p>
                      <a:pPr marL="0" marR="0" algn="ctr">
                        <a:spcBef>
                          <a:spcPts val="0"/>
                        </a:spcBef>
                        <a:spcAft>
                          <a:spcPts val="0"/>
                        </a:spcAft>
                      </a:pPr>
                      <a:r>
                        <a:rPr lang="en-US" sz="1100">
                          <a:effectLst/>
                        </a:rPr>
                        <a:t>X</a:t>
                      </a:r>
                      <a:endParaRPr lang="en-US" sz="1200">
                        <a:solidFill>
                          <a:srgbClr val="000000"/>
                        </a:solidFill>
                        <a:effectLst/>
                        <a:latin typeface="Arial" panose="020B0604020202020204" pitchFamily="34" charset="0"/>
                        <a:ea typeface="MS Mincho"/>
                      </a:endParaRPr>
                    </a:p>
                  </a:txBody>
                  <a:tcPr marL="68580" marR="68580" marT="0" marB="0">
                    <a:solidFill>
                      <a:schemeClr val="bg1">
                        <a:lumMod val="95000"/>
                      </a:schemeClr>
                    </a:solidFill>
                  </a:tcPr>
                </a:tc>
                <a:tc>
                  <a:txBody>
                    <a:bodyPr/>
                    <a:lstStyle/>
                    <a:p>
                      <a:pPr marL="0" marR="0" algn="ctr">
                        <a:spcBef>
                          <a:spcPts val="0"/>
                        </a:spcBef>
                        <a:spcAft>
                          <a:spcPts val="0"/>
                        </a:spcAft>
                      </a:pPr>
                      <a:r>
                        <a:rPr lang="en-US" sz="1100" dirty="0">
                          <a:effectLst/>
                        </a:rPr>
                        <a:t> </a:t>
                      </a:r>
                      <a:endParaRPr lang="en-US" sz="1200" dirty="0">
                        <a:effectLst/>
                      </a:endParaRPr>
                    </a:p>
                    <a:p>
                      <a:pPr marL="0" marR="0" algn="ctr">
                        <a:spcBef>
                          <a:spcPts val="0"/>
                        </a:spcBef>
                        <a:spcAft>
                          <a:spcPts val="0"/>
                        </a:spcAft>
                      </a:pPr>
                      <a:r>
                        <a:rPr lang="en-US" sz="1100" dirty="0">
                          <a:effectLst/>
                        </a:rPr>
                        <a:t> </a:t>
                      </a:r>
                      <a:endParaRPr lang="en-US" sz="1200" dirty="0">
                        <a:effectLst/>
                      </a:endParaRPr>
                    </a:p>
                    <a:p>
                      <a:pPr marL="0" marR="0" algn="ctr">
                        <a:spcBef>
                          <a:spcPts val="0"/>
                        </a:spcBef>
                        <a:spcAft>
                          <a:spcPts val="0"/>
                        </a:spcAft>
                      </a:pPr>
                      <a:r>
                        <a:rPr lang="en-US" sz="1100" dirty="0">
                          <a:effectLst/>
                        </a:rPr>
                        <a:t> </a:t>
                      </a:r>
                      <a:endParaRPr lang="en-US" sz="1200" dirty="0">
                        <a:solidFill>
                          <a:srgbClr val="000000"/>
                        </a:solidFill>
                        <a:effectLst/>
                        <a:latin typeface="Arial" panose="020B0604020202020204" pitchFamily="34" charset="0"/>
                        <a:ea typeface="MS Mincho"/>
                      </a:endParaRPr>
                    </a:p>
                  </a:txBody>
                  <a:tcPr marL="68580" marR="68580" marT="0" marB="0">
                    <a:solidFill>
                      <a:schemeClr val="bg1">
                        <a:lumMod val="95000"/>
                      </a:schemeClr>
                    </a:solidFill>
                  </a:tcPr>
                </a:tc>
                <a:extLst>
                  <a:ext uri="{0D108BD9-81ED-4DB2-BD59-A6C34878D82A}">
                    <a16:rowId xmlns:a16="http://schemas.microsoft.com/office/drawing/2014/main" val="3556275988"/>
                  </a:ext>
                </a:extLst>
              </a:tr>
              <a:tr h="670849">
                <a:tc gridSpan="5">
                  <a:txBody>
                    <a:bodyPr/>
                    <a:lstStyle/>
                    <a:p>
                      <a:pPr marL="0" marR="0">
                        <a:spcBef>
                          <a:spcPts val="0"/>
                        </a:spcBef>
                        <a:spcAft>
                          <a:spcPts val="0"/>
                        </a:spcAft>
                      </a:pPr>
                      <a:r>
                        <a:rPr lang="en-US" sz="900" dirty="0">
                          <a:effectLst/>
                        </a:rPr>
                        <a:t>Chemo: chemotherapy; RT: radiation therapy</a:t>
                      </a:r>
                      <a:endParaRPr lang="en-US" sz="1200" dirty="0">
                        <a:effectLst/>
                      </a:endParaRPr>
                    </a:p>
                    <a:p>
                      <a:pPr marL="0" marR="0">
                        <a:spcBef>
                          <a:spcPts val="0"/>
                        </a:spcBef>
                        <a:spcAft>
                          <a:spcPts val="0"/>
                        </a:spcAft>
                      </a:pPr>
                      <a:r>
                        <a:rPr lang="en-US" sz="900" dirty="0">
                          <a:effectLst/>
                        </a:rPr>
                        <a:t>Targeted refers to immunotherapy drugs that target specific gene mutations (e.g. ALK), angiogenesis inhibitors or EGFR inhibitors</a:t>
                      </a:r>
                      <a:endParaRPr lang="en-US" sz="1200" dirty="0">
                        <a:solidFill>
                          <a:srgbClr val="000000"/>
                        </a:solidFill>
                        <a:effectLst/>
                        <a:latin typeface="Arial" panose="020B0604020202020204" pitchFamily="34" charset="0"/>
                        <a:ea typeface="MS Mincho"/>
                      </a:endParaRPr>
                    </a:p>
                  </a:txBody>
                  <a:tcPr marL="68580" marR="68580" marT="0" marB="0" anchor="ctr">
                    <a:solidFill>
                      <a:srgbClr val="0096D6"/>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74534303"/>
                  </a:ext>
                </a:extLst>
              </a:tr>
            </a:tbl>
          </a:graphicData>
        </a:graphic>
      </p:graphicFrame>
    </p:spTree>
    <p:extLst>
      <p:ext uri="{BB962C8B-B14F-4D97-AF65-F5344CB8AC3E}">
        <p14:creationId xmlns:p14="http://schemas.microsoft.com/office/powerpoint/2010/main" val="32428708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41101" y="5791200"/>
            <a:ext cx="8245699" cy="261610"/>
          </a:xfrm>
          <a:prstGeom prst="rect">
            <a:avLst/>
          </a:prstGeom>
        </p:spPr>
        <p:txBody>
          <a:bodyPr wrap="square">
            <a:spAutoFit/>
          </a:bodyPr>
          <a:lstStyle/>
          <a:p>
            <a:r>
              <a:rPr lang="en-US" sz="1100" i="1" dirty="0">
                <a:solidFill>
                  <a:schemeClr val="bg1">
                    <a:lumMod val="50000"/>
                  </a:schemeClr>
                </a:solidFill>
              </a:rPr>
              <a:t>American Cancer Society, 2019; </a:t>
            </a:r>
            <a:r>
              <a:rPr lang="en-US" sz="1100" i="1" dirty="0" err="1">
                <a:solidFill>
                  <a:schemeClr val="bg1">
                    <a:lumMod val="50000"/>
                  </a:schemeClr>
                </a:solidFill>
              </a:rPr>
              <a:t>Gegechkori</a:t>
            </a:r>
            <a:r>
              <a:rPr lang="en-US" sz="1100" i="1" dirty="0">
                <a:solidFill>
                  <a:schemeClr val="bg1">
                    <a:lumMod val="50000"/>
                  </a:schemeClr>
                </a:solidFill>
              </a:rPr>
              <a:t>, Haines &amp; Lin, 2017; </a:t>
            </a:r>
            <a:r>
              <a:rPr lang="en-US" sz="1100" i="1" dirty="0" err="1">
                <a:solidFill>
                  <a:schemeClr val="bg1">
                    <a:lumMod val="50000"/>
                  </a:schemeClr>
                </a:solidFill>
              </a:rPr>
              <a:t>Nekhlyudov</a:t>
            </a:r>
            <a:r>
              <a:rPr lang="en-US" sz="1100" i="1" dirty="0">
                <a:solidFill>
                  <a:schemeClr val="bg1">
                    <a:lumMod val="50000"/>
                  </a:schemeClr>
                </a:solidFill>
              </a:rPr>
              <a:t>, </a:t>
            </a:r>
            <a:r>
              <a:rPr lang="en-US" sz="1100" i="1" dirty="0" err="1">
                <a:solidFill>
                  <a:schemeClr val="bg1">
                    <a:lumMod val="50000"/>
                  </a:schemeClr>
                </a:solidFill>
              </a:rPr>
              <a:t>Goel</a:t>
            </a:r>
            <a:r>
              <a:rPr lang="en-US" sz="1100" i="1" dirty="0">
                <a:solidFill>
                  <a:schemeClr val="bg1">
                    <a:lumMod val="50000"/>
                  </a:schemeClr>
                </a:solidFill>
              </a:rPr>
              <a:t>, Lin, </a:t>
            </a:r>
            <a:r>
              <a:rPr lang="en-US" sz="1100" i="1" dirty="0" err="1">
                <a:solidFill>
                  <a:schemeClr val="bg1">
                    <a:lumMod val="50000"/>
                  </a:schemeClr>
                </a:solidFill>
              </a:rPr>
              <a:t>Overholser</a:t>
            </a:r>
            <a:r>
              <a:rPr lang="en-US" sz="1100" i="1" dirty="0">
                <a:solidFill>
                  <a:schemeClr val="bg1">
                    <a:lumMod val="50000"/>
                  </a:schemeClr>
                </a:solidFill>
              </a:rPr>
              <a:t>  &amp; </a:t>
            </a:r>
            <a:r>
              <a:rPr lang="en-US" sz="1100" i="1" dirty="0" err="1">
                <a:solidFill>
                  <a:schemeClr val="bg1">
                    <a:lumMod val="50000"/>
                  </a:schemeClr>
                </a:solidFill>
              </a:rPr>
              <a:t>Peairs</a:t>
            </a:r>
            <a:r>
              <a:rPr lang="en-US" sz="1100" i="1" dirty="0">
                <a:solidFill>
                  <a:schemeClr val="bg1">
                    <a:lumMod val="50000"/>
                  </a:schemeClr>
                </a:solidFill>
              </a:rPr>
              <a:t>, 2019. </a:t>
            </a:r>
          </a:p>
        </p:txBody>
      </p:sp>
      <p:sp>
        <p:nvSpPr>
          <p:cNvPr id="7" name="Content Placeholder 2"/>
          <p:cNvSpPr>
            <a:spLocks noGrp="1"/>
          </p:cNvSpPr>
          <p:nvPr>
            <p:ph idx="1"/>
          </p:nvPr>
        </p:nvSpPr>
        <p:spPr>
          <a:xfrm>
            <a:off x="449150" y="1447800"/>
            <a:ext cx="8229600" cy="4114800"/>
          </a:xfrm>
        </p:spPr>
        <p:txBody>
          <a:bodyPr/>
          <a:lstStyle/>
          <a:p>
            <a:pPr marL="285750" indent="-285750">
              <a:buFont typeface="Arial" panose="020B0604020202020204" pitchFamily="34" charset="0"/>
              <a:buChar char="•"/>
            </a:pPr>
            <a:r>
              <a:rPr lang="en-US" sz="2600" dirty="0"/>
              <a:t>Approximately, 1.5 million colorectal cancer survivors </a:t>
            </a:r>
          </a:p>
          <a:p>
            <a:pPr marL="285750" indent="-285750">
              <a:buFont typeface="Arial" panose="020B0604020202020204" pitchFamily="34" charset="0"/>
              <a:buChar char="•"/>
            </a:pPr>
            <a:r>
              <a:rPr lang="en-US" sz="2600" dirty="0"/>
              <a:t>Median age of diagnosis for colon cancer is 69 years-old</a:t>
            </a:r>
          </a:p>
          <a:p>
            <a:pPr marL="285750" indent="-285750">
              <a:buFont typeface="Arial" panose="020B0604020202020204" pitchFamily="34" charset="0"/>
              <a:buChar char="•"/>
            </a:pPr>
            <a:r>
              <a:rPr lang="en-US" sz="2600" dirty="0"/>
              <a:t>Median age of diagnosis for rectal cancer is 63 years-old</a:t>
            </a:r>
          </a:p>
          <a:p>
            <a:pPr marL="285750" indent="-285750">
              <a:buFont typeface="Arial" panose="020B0604020202020204" pitchFamily="34" charset="0"/>
              <a:buChar char="•"/>
            </a:pPr>
            <a:r>
              <a:rPr lang="en-US" sz="2600" dirty="0"/>
              <a:t>Most diagnosed at early stage</a:t>
            </a:r>
          </a:p>
          <a:p>
            <a:pPr marL="285750" indent="-285750">
              <a:buFont typeface="Arial" panose="020B0604020202020204" pitchFamily="34" charset="0"/>
              <a:buChar char="•"/>
            </a:pPr>
            <a:r>
              <a:rPr lang="en-US" sz="2600" dirty="0"/>
              <a:t>Overall survival rate is 65% (90% for early stage)</a:t>
            </a:r>
          </a:p>
        </p:txBody>
      </p:sp>
      <p:sp>
        <p:nvSpPr>
          <p:cNvPr id="3" name="Title 2"/>
          <p:cNvSpPr>
            <a:spLocks noGrp="1"/>
          </p:cNvSpPr>
          <p:nvPr>
            <p:ph type="title"/>
          </p:nvPr>
        </p:nvSpPr>
        <p:spPr/>
        <p:txBody>
          <a:bodyPr/>
          <a:lstStyle/>
          <a:p>
            <a:r>
              <a:rPr lang="en-US" dirty="0"/>
              <a:t>Colorectal Cancer</a:t>
            </a:r>
          </a:p>
        </p:txBody>
      </p:sp>
    </p:spTree>
    <p:extLst>
      <p:ext uri="{BB962C8B-B14F-4D97-AF65-F5344CB8AC3E}">
        <p14:creationId xmlns:p14="http://schemas.microsoft.com/office/powerpoint/2010/main" val="23252372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41101" y="5791200"/>
            <a:ext cx="8245699" cy="261610"/>
          </a:xfrm>
          <a:prstGeom prst="rect">
            <a:avLst/>
          </a:prstGeom>
        </p:spPr>
        <p:txBody>
          <a:bodyPr wrap="square">
            <a:spAutoFit/>
          </a:bodyPr>
          <a:lstStyle/>
          <a:p>
            <a:r>
              <a:rPr lang="en-US" sz="1100" i="1" dirty="0" err="1">
                <a:solidFill>
                  <a:schemeClr val="bg1">
                    <a:lumMod val="50000"/>
                  </a:schemeClr>
                </a:solidFill>
              </a:rPr>
              <a:t>Gegechkori</a:t>
            </a:r>
            <a:r>
              <a:rPr lang="en-US" sz="1100" i="1" dirty="0">
                <a:solidFill>
                  <a:schemeClr val="bg1">
                    <a:lumMod val="50000"/>
                  </a:schemeClr>
                </a:solidFill>
              </a:rPr>
              <a:t>, Haines &amp; Lin, 2017.</a:t>
            </a:r>
          </a:p>
        </p:txBody>
      </p:sp>
      <p:graphicFrame>
        <p:nvGraphicFramePr>
          <p:cNvPr id="2" name="Table 1"/>
          <p:cNvGraphicFramePr>
            <a:graphicFrameLocks noGrp="1"/>
          </p:cNvGraphicFramePr>
          <p:nvPr/>
        </p:nvGraphicFramePr>
        <p:xfrm>
          <a:off x="533400" y="533400"/>
          <a:ext cx="8077199" cy="5105398"/>
        </p:xfrm>
        <a:graphic>
          <a:graphicData uri="http://schemas.openxmlformats.org/drawingml/2006/table">
            <a:tbl>
              <a:tblPr firstRow="1" firstCol="1" bandRow="1">
                <a:tableStyleId>{5C22544A-7EE6-4342-B048-85BDC9FD1C3A}</a:tableStyleId>
              </a:tblPr>
              <a:tblGrid>
                <a:gridCol w="3594083">
                  <a:extLst>
                    <a:ext uri="{9D8B030D-6E8A-4147-A177-3AD203B41FA5}">
                      <a16:colId xmlns:a16="http://schemas.microsoft.com/office/drawing/2014/main" val="1396349245"/>
                    </a:ext>
                  </a:extLst>
                </a:gridCol>
                <a:gridCol w="1544968">
                  <a:extLst>
                    <a:ext uri="{9D8B030D-6E8A-4147-A177-3AD203B41FA5}">
                      <a16:colId xmlns:a16="http://schemas.microsoft.com/office/drawing/2014/main" val="4249556686"/>
                    </a:ext>
                  </a:extLst>
                </a:gridCol>
                <a:gridCol w="1469074">
                  <a:extLst>
                    <a:ext uri="{9D8B030D-6E8A-4147-A177-3AD203B41FA5}">
                      <a16:colId xmlns:a16="http://schemas.microsoft.com/office/drawing/2014/main" val="356891787"/>
                    </a:ext>
                  </a:extLst>
                </a:gridCol>
                <a:gridCol w="1469074">
                  <a:extLst>
                    <a:ext uri="{9D8B030D-6E8A-4147-A177-3AD203B41FA5}">
                      <a16:colId xmlns:a16="http://schemas.microsoft.com/office/drawing/2014/main" val="2008769285"/>
                    </a:ext>
                  </a:extLst>
                </a:gridCol>
              </a:tblGrid>
              <a:tr h="221974">
                <a:tc gridSpan="4">
                  <a:txBody>
                    <a:bodyPr/>
                    <a:lstStyle/>
                    <a:p>
                      <a:pPr marL="0" marR="0">
                        <a:spcBef>
                          <a:spcPts val="0"/>
                        </a:spcBef>
                        <a:spcAft>
                          <a:spcPts val="0"/>
                        </a:spcAft>
                      </a:pPr>
                      <a:r>
                        <a:rPr lang="en-US" sz="1100" b="1" dirty="0">
                          <a:solidFill>
                            <a:schemeClr val="bg1"/>
                          </a:solidFill>
                          <a:effectLst/>
                        </a:rPr>
                        <a:t>Long term and latent effects of colorectal cancer treatment</a:t>
                      </a:r>
                      <a:endParaRPr lang="en-US" sz="1200" b="1" dirty="0">
                        <a:solidFill>
                          <a:schemeClr val="bg1"/>
                        </a:solidFill>
                        <a:effectLst/>
                        <a:latin typeface="Arial" panose="020B0604020202020204" pitchFamily="34" charset="0"/>
                        <a:ea typeface="MS Mincho"/>
                      </a:endParaRPr>
                    </a:p>
                  </a:txBody>
                  <a:tcPr marL="68580" marR="68580" marT="0" marB="0" anchor="ctr">
                    <a:solidFill>
                      <a:srgbClr val="0096D6"/>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47360872"/>
                  </a:ext>
                </a:extLst>
              </a:tr>
              <a:tr h="221974">
                <a:tc rowSpan="2">
                  <a:txBody>
                    <a:bodyPr/>
                    <a:lstStyle/>
                    <a:p>
                      <a:pPr marL="0" marR="0">
                        <a:spcBef>
                          <a:spcPts val="0"/>
                        </a:spcBef>
                        <a:spcAft>
                          <a:spcPts val="0"/>
                        </a:spcAft>
                      </a:pPr>
                      <a:r>
                        <a:rPr lang="en-US" sz="1100" b="1" dirty="0">
                          <a:solidFill>
                            <a:schemeClr val="bg1"/>
                          </a:solidFill>
                          <a:effectLst/>
                        </a:rPr>
                        <a:t>Side Effect</a:t>
                      </a:r>
                      <a:endParaRPr lang="en-US" sz="1200" b="1" dirty="0">
                        <a:solidFill>
                          <a:schemeClr val="bg1"/>
                        </a:solidFill>
                        <a:effectLst/>
                        <a:latin typeface="Arial" panose="020B0604020202020204" pitchFamily="34" charset="0"/>
                        <a:ea typeface="MS Mincho"/>
                      </a:endParaRPr>
                    </a:p>
                  </a:txBody>
                  <a:tcPr marL="68580" marR="68580" marT="0" marB="0" anchor="ctr">
                    <a:solidFill>
                      <a:srgbClr val="0096D6"/>
                    </a:solidFill>
                  </a:tcPr>
                </a:tc>
                <a:tc gridSpan="3">
                  <a:txBody>
                    <a:bodyPr/>
                    <a:lstStyle/>
                    <a:p>
                      <a:pPr marL="0" marR="0" algn="ctr">
                        <a:spcBef>
                          <a:spcPts val="0"/>
                        </a:spcBef>
                        <a:spcAft>
                          <a:spcPts val="0"/>
                        </a:spcAft>
                      </a:pPr>
                      <a:r>
                        <a:rPr lang="en-US" sz="1100" b="1" dirty="0">
                          <a:solidFill>
                            <a:schemeClr val="bg1"/>
                          </a:solidFill>
                          <a:effectLst/>
                        </a:rPr>
                        <a:t>Treatment Type</a:t>
                      </a:r>
                      <a:endParaRPr lang="en-US" sz="1200" b="1" dirty="0">
                        <a:solidFill>
                          <a:schemeClr val="bg1"/>
                        </a:solidFill>
                        <a:effectLst/>
                        <a:latin typeface="Arial" panose="020B0604020202020204" pitchFamily="34" charset="0"/>
                        <a:ea typeface="MS Mincho"/>
                      </a:endParaRPr>
                    </a:p>
                  </a:txBody>
                  <a:tcPr marL="68580" marR="68580" marT="0" marB="0" anchor="ctr">
                    <a:solidFill>
                      <a:srgbClr val="0096D6"/>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55036191"/>
                  </a:ext>
                </a:extLst>
              </a:tr>
              <a:tr h="221974">
                <a:tc vMerge="1">
                  <a:txBody>
                    <a:bodyPr/>
                    <a:lstStyle/>
                    <a:p>
                      <a:endParaRPr lang="en-US"/>
                    </a:p>
                  </a:txBody>
                  <a:tcPr/>
                </a:tc>
                <a:tc>
                  <a:txBody>
                    <a:bodyPr/>
                    <a:lstStyle/>
                    <a:p>
                      <a:pPr marL="0" marR="0" algn="ctr">
                        <a:spcBef>
                          <a:spcPts val="0"/>
                        </a:spcBef>
                        <a:spcAft>
                          <a:spcPts val="0"/>
                        </a:spcAft>
                      </a:pPr>
                      <a:r>
                        <a:rPr lang="en-US" sz="1100" b="1">
                          <a:solidFill>
                            <a:schemeClr val="bg1"/>
                          </a:solidFill>
                          <a:effectLst/>
                        </a:rPr>
                        <a:t>Chemotherapy</a:t>
                      </a:r>
                      <a:endParaRPr lang="en-US" sz="1200" b="1">
                        <a:solidFill>
                          <a:schemeClr val="bg1"/>
                        </a:solidFill>
                        <a:effectLst/>
                        <a:latin typeface="Arial" panose="020B0604020202020204" pitchFamily="34" charset="0"/>
                        <a:ea typeface="MS Mincho"/>
                      </a:endParaRPr>
                    </a:p>
                  </a:txBody>
                  <a:tcPr marL="68580" marR="68580" marT="0" marB="0" anchor="ctr">
                    <a:solidFill>
                      <a:srgbClr val="0096D6"/>
                    </a:solidFill>
                  </a:tcPr>
                </a:tc>
                <a:tc>
                  <a:txBody>
                    <a:bodyPr/>
                    <a:lstStyle/>
                    <a:p>
                      <a:pPr marL="0" marR="0" algn="ctr">
                        <a:spcBef>
                          <a:spcPts val="0"/>
                        </a:spcBef>
                        <a:spcAft>
                          <a:spcPts val="0"/>
                        </a:spcAft>
                      </a:pPr>
                      <a:r>
                        <a:rPr lang="en-US" sz="1100" b="1" dirty="0">
                          <a:solidFill>
                            <a:schemeClr val="bg1"/>
                          </a:solidFill>
                          <a:effectLst/>
                        </a:rPr>
                        <a:t>Radiation</a:t>
                      </a:r>
                      <a:endParaRPr lang="en-US" sz="1200" b="1" dirty="0">
                        <a:solidFill>
                          <a:schemeClr val="bg1"/>
                        </a:solidFill>
                        <a:effectLst/>
                        <a:latin typeface="Arial" panose="020B0604020202020204" pitchFamily="34" charset="0"/>
                        <a:ea typeface="MS Mincho"/>
                      </a:endParaRPr>
                    </a:p>
                  </a:txBody>
                  <a:tcPr marL="68580" marR="68580" marT="0" marB="0" anchor="ctr">
                    <a:solidFill>
                      <a:srgbClr val="0096D6"/>
                    </a:solidFill>
                  </a:tcPr>
                </a:tc>
                <a:tc>
                  <a:txBody>
                    <a:bodyPr/>
                    <a:lstStyle/>
                    <a:p>
                      <a:pPr marL="0" marR="0" algn="ctr">
                        <a:spcBef>
                          <a:spcPts val="0"/>
                        </a:spcBef>
                        <a:spcAft>
                          <a:spcPts val="0"/>
                        </a:spcAft>
                      </a:pPr>
                      <a:r>
                        <a:rPr lang="en-US" sz="1100" b="1" dirty="0">
                          <a:solidFill>
                            <a:schemeClr val="bg1"/>
                          </a:solidFill>
                          <a:effectLst/>
                        </a:rPr>
                        <a:t>Surgery</a:t>
                      </a:r>
                      <a:endParaRPr lang="en-US" sz="1200" b="1" dirty="0">
                        <a:solidFill>
                          <a:schemeClr val="bg1"/>
                        </a:solidFill>
                        <a:effectLst/>
                        <a:latin typeface="Arial" panose="020B0604020202020204" pitchFamily="34" charset="0"/>
                        <a:ea typeface="MS Mincho"/>
                      </a:endParaRPr>
                    </a:p>
                  </a:txBody>
                  <a:tcPr marL="68580" marR="68580" marT="0" marB="0" anchor="ctr">
                    <a:solidFill>
                      <a:srgbClr val="0096D6"/>
                    </a:solidFill>
                  </a:tcPr>
                </a:tc>
                <a:extLst>
                  <a:ext uri="{0D108BD9-81ED-4DB2-BD59-A6C34878D82A}">
                    <a16:rowId xmlns:a16="http://schemas.microsoft.com/office/drawing/2014/main" val="2485257612"/>
                  </a:ext>
                </a:extLst>
              </a:tr>
              <a:tr h="887895">
                <a:tc>
                  <a:txBody>
                    <a:bodyPr/>
                    <a:lstStyle/>
                    <a:p>
                      <a:pPr marL="0" marR="0">
                        <a:spcBef>
                          <a:spcPts val="0"/>
                        </a:spcBef>
                        <a:spcAft>
                          <a:spcPts val="0"/>
                        </a:spcAft>
                      </a:pPr>
                      <a:r>
                        <a:rPr lang="en-US" sz="1100" b="0" dirty="0">
                          <a:solidFill>
                            <a:schemeClr val="tx1"/>
                          </a:solidFill>
                          <a:effectLst/>
                        </a:rPr>
                        <a:t>General</a:t>
                      </a:r>
                      <a:endParaRPr lang="en-US" sz="1200" b="0" dirty="0">
                        <a:solidFill>
                          <a:schemeClr val="tx1"/>
                        </a:solidFill>
                        <a:effectLst/>
                      </a:endParaRPr>
                    </a:p>
                    <a:p>
                      <a:pPr marL="0" marR="0">
                        <a:spcBef>
                          <a:spcPts val="0"/>
                        </a:spcBef>
                        <a:spcAft>
                          <a:spcPts val="0"/>
                        </a:spcAft>
                      </a:pPr>
                      <a:r>
                        <a:rPr lang="en-US" sz="1100" b="0" dirty="0">
                          <a:solidFill>
                            <a:schemeClr val="tx1"/>
                          </a:solidFill>
                          <a:effectLst/>
                        </a:rPr>
                        <a:t>  Fatigue</a:t>
                      </a:r>
                      <a:endParaRPr lang="en-US" sz="1200" b="0" dirty="0">
                        <a:solidFill>
                          <a:schemeClr val="tx1"/>
                        </a:solidFill>
                        <a:effectLst/>
                      </a:endParaRPr>
                    </a:p>
                    <a:p>
                      <a:pPr marL="0" marR="0">
                        <a:spcBef>
                          <a:spcPts val="0"/>
                        </a:spcBef>
                        <a:spcAft>
                          <a:spcPts val="0"/>
                        </a:spcAft>
                      </a:pPr>
                      <a:r>
                        <a:rPr lang="en-US" sz="1100" b="0" dirty="0">
                          <a:solidFill>
                            <a:schemeClr val="tx1"/>
                          </a:solidFill>
                          <a:effectLst/>
                        </a:rPr>
                        <a:t>  Pain</a:t>
                      </a:r>
                      <a:endParaRPr lang="en-US" sz="1200" b="0" dirty="0">
                        <a:solidFill>
                          <a:schemeClr val="tx1"/>
                        </a:solidFill>
                        <a:effectLst/>
                      </a:endParaRPr>
                    </a:p>
                    <a:p>
                      <a:pPr marL="0" marR="0">
                        <a:spcBef>
                          <a:spcPts val="0"/>
                        </a:spcBef>
                        <a:spcAft>
                          <a:spcPts val="0"/>
                        </a:spcAft>
                      </a:pPr>
                      <a:r>
                        <a:rPr lang="en-US" sz="1100" b="0" dirty="0">
                          <a:solidFill>
                            <a:schemeClr val="tx1"/>
                          </a:solidFill>
                          <a:effectLst/>
                        </a:rPr>
                        <a:t>  Weakness</a:t>
                      </a:r>
                      <a:endParaRPr lang="en-US" sz="1200" b="0" dirty="0">
                        <a:solidFill>
                          <a:schemeClr val="tx1"/>
                        </a:solidFill>
                        <a:effectLst/>
                        <a:latin typeface="Arial" panose="020B0604020202020204" pitchFamily="34" charset="0"/>
                        <a:ea typeface="MS Mincho"/>
                      </a:endParaRPr>
                    </a:p>
                  </a:txBody>
                  <a:tcPr marL="68580" marR="68580" marT="0" marB="0" anchor="ctr">
                    <a:solidFill>
                      <a:schemeClr val="bg1">
                        <a:lumMod val="85000"/>
                      </a:schemeClr>
                    </a:solidFill>
                  </a:tcPr>
                </a:tc>
                <a:tc>
                  <a:txBody>
                    <a:bodyPr/>
                    <a:lstStyle/>
                    <a:p>
                      <a:pPr marL="0" marR="0" algn="ctr">
                        <a:spcBef>
                          <a:spcPts val="0"/>
                        </a:spcBef>
                        <a:spcAft>
                          <a:spcPts val="0"/>
                        </a:spcAft>
                      </a:pPr>
                      <a:endParaRPr lang="en-US" sz="1100" b="0" dirty="0">
                        <a:solidFill>
                          <a:schemeClr val="tx1"/>
                        </a:solidFill>
                        <a:effectLst/>
                      </a:endParaRPr>
                    </a:p>
                    <a:p>
                      <a:pPr marL="0" marR="0" algn="ctr">
                        <a:spcBef>
                          <a:spcPts val="0"/>
                        </a:spcBef>
                        <a:spcAft>
                          <a:spcPts val="0"/>
                        </a:spcAft>
                      </a:pPr>
                      <a:r>
                        <a:rPr lang="en-US" sz="1100" b="0" dirty="0">
                          <a:solidFill>
                            <a:schemeClr val="tx1"/>
                          </a:solidFill>
                          <a:effectLst/>
                        </a:rPr>
                        <a:t>X </a:t>
                      </a:r>
                      <a:endParaRPr lang="en-US" sz="1200" b="0" dirty="0">
                        <a:solidFill>
                          <a:schemeClr val="tx1"/>
                        </a:solidFill>
                        <a:effectLst/>
                      </a:endParaRPr>
                    </a:p>
                    <a:p>
                      <a:pPr marL="0" marR="0" algn="ctr">
                        <a:spcBef>
                          <a:spcPts val="0"/>
                        </a:spcBef>
                        <a:spcAft>
                          <a:spcPts val="0"/>
                        </a:spcAft>
                      </a:pPr>
                      <a:endParaRPr lang="en-US" sz="1200" b="0" dirty="0">
                        <a:solidFill>
                          <a:schemeClr val="tx1"/>
                        </a:solidFill>
                        <a:effectLst/>
                      </a:endParaRPr>
                    </a:p>
                    <a:p>
                      <a:pPr marL="0" marR="0" algn="ctr">
                        <a:spcBef>
                          <a:spcPts val="0"/>
                        </a:spcBef>
                        <a:spcAft>
                          <a:spcPts val="0"/>
                        </a:spcAft>
                      </a:pPr>
                      <a:r>
                        <a:rPr lang="en-US" sz="1100" b="0" dirty="0">
                          <a:solidFill>
                            <a:schemeClr val="tx1"/>
                          </a:solidFill>
                          <a:effectLst/>
                        </a:rPr>
                        <a:t> </a:t>
                      </a:r>
                      <a:endParaRPr lang="en-US" sz="1200" b="0" dirty="0">
                        <a:solidFill>
                          <a:schemeClr val="tx1"/>
                        </a:solidFill>
                        <a:effectLst/>
                        <a:latin typeface="Arial" panose="020B0604020202020204" pitchFamily="34" charset="0"/>
                        <a:ea typeface="MS Mincho"/>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100" b="0" dirty="0">
                          <a:solidFill>
                            <a:schemeClr val="tx1"/>
                          </a:solidFill>
                          <a:effectLst/>
                        </a:rPr>
                        <a:t>X</a:t>
                      </a:r>
                    </a:p>
                    <a:p>
                      <a:pPr marL="0" marR="0" algn="ctr">
                        <a:spcBef>
                          <a:spcPts val="0"/>
                        </a:spcBef>
                        <a:spcAft>
                          <a:spcPts val="0"/>
                        </a:spcAft>
                      </a:pPr>
                      <a:r>
                        <a:rPr lang="en-US" sz="1100" b="0" dirty="0">
                          <a:solidFill>
                            <a:schemeClr val="tx1"/>
                          </a:solidFill>
                          <a:effectLst/>
                        </a:rPr>
                        <a:t>X</a:t>
                      </a:r>
                    </a:p>
                  </a:txBody>
                  <a:tcPr marL="68580" marR="68580" marT="0" marB="0" anchor="ctr">
                    <a:solidFill>
                      <a:schemeClr val="bg1">
                        <a:lumMod val="85000"/>
                      </a:schemeClr>
                    </a:solidFill>
                  </a:tcPr>
                </a:tc>
                <a:tc>
                  <a:txBody>
                    <a:bodyPr/>
                    <a:lstStyle/>
                    <a:p>
                      <a:pPr marL="0" marR="0" algn="ctr">
                        <a:spcBef>
                          <a:spcPts val="0"/>
                        </a:spcBef>
                        <a:spcAft>
                          <a:spcPts val="0"/>
                        </a:spcAft>
                      </a:pPr>
                      <a:endParaRPr lang="en-US" sz="1100" b="0" dirty="0">
                        <a:solidFill>
                          <a:schemeClr val="tx1"/>
                        </a:solidFill>
                        <a:effectLst/>
                      </a:endParaRPr>
                    </a:p>
                    <a:p>
                      <a:pPr marL="0" marR="0" algn="ctr">
                        <a:spcBef>
                          <a:spcPts val="0"/>
                        </a:spcBef>
                        <a:spcAft>
                          <a:spcPts val="0"/>
                        </a:spcAft>
                      </a:pPr>
                      <a:endParaRPr lang="en-US" sz="1100" b="0" dirty="0">
                        <a:solidFill>
                          <a:schemeClr val="tx1"/>
                        </a:solidFill>
                        <a:effectLst/>
                      </a:endParaRPr>
                    </a:p>
                    <a:p>
                      <a:pPr marL="0" marR="0" algn="ctr">
                        <a:spcBef>
                          <a:spcPts val="0"/>
                        </a:spcBef>
                        <a:spcAft>
                          <a:spcPts val="0"/>
                        </a:spcAft>
                      </a:pPr>
                      <a:r>
                        <a:rPr lang="en-US" sz="1100" b="0" dirty="0">
                          <a:solidFill>
                            <a:schemeClr val="tx1"/>
                          </a:solidFill>
                          <a:effectLst/>
                        </a:rPr>
                        <a:t>X</a:t>
                      </a:r>
                    </a:p>
                    <a:p>
                      <a:pPr marL="0" marR="0" algn="ctr">
                        <a:spcBef>
                          <a:spcPts val="0"/>
                        </a:spcBef>
                        <a:spcAft>
                          <a:spcPts val="0"/>
                        </a:spcAft>
                      </a:pPr>
                      <a:endParaRPr lang="en-US" sz="1200" b="0" dirty="0">
                        <a:solidFill>
                          <a:schemeClr val="tx1"/>
                        </a:solidFill>
                        <a:effectLst/>
                        <a:latin typeface="Arial" panose="020B0604020202020204" pitchFamily="34" charset="0"/>
                        <a:ea typeface="MS Mincho"/>
                      </a:endParaRPr>
                    </a:p>
                  </a:txBody>
                  <a:tcPr marL="68580" marR="68580" marT="0" marB="0" anchor="ctr">
                    <a:solidFill>
                      <a:schemeClr val="bg1">
                        <a:lumMod val="85000"/>
                      </a:schemeClr>
                    </a:solidFill>
                  </a:tcPr>
                </a:tc>
                <a:extLst>
                  <a:ext uri="{0D108BD9-81ED-4DB2-BD59-A6C34878D82A}">
                    <a16:rowId xmlns:a16="http://schemas.microsoft.com/office/drawing/2014/main" val="3088730922"/>
                  </a:ext>
                </a:extLst>
              </a:tr>
              <a:tr h="221974">
                <a:tc>
                  <a:txBody>
                    <a:bodyPr/>
                    <a:lstStyle/>
                    <a:p>
                      <a:pPr marL="0" marR="0">
                        <a:spcBef>
                          <a:spcPts val="0"/>
                        </a:spcBef>
                        <a:spcAft>
                          <a:spcPts val="0"/>
                        </a:spcAft>
                      </a:pPr>
                      <a:r>
                        <a:rPr lang="en-US" sz="1100" b="0" dirty="0">
                          <a:solidFill>
                            <a:schemeClr val="tx1"/>
                          </a:solidFill>
                          <a:effectLst/>
                        </a:rPr>
                        <a:t>Cardiotoxicity </a:t>
                      </a:r>
                      <a:endParaRPr lang="en-US" sz="1200" b="0" dirty="0">
                        <a:solidFill>
                          <a:schemeClr val="tx1"/>
                        </a:solidFill>
                        <a:effectLst/>
                        <a:latin typeface="Arial" panose="020B0604020202020204" pitchFamily="34" charset="0"/>
                        <a:ea typeface="MS Mincho"/>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100" b="0" dirty="0">
                          <a:solidFill>
                            <a:schemeClr val="tx1"/>
                          </a:solidFill>
                          <a:effectLst/>
                        </a:rPr>
                        <a:t>X</a:t>
                      </a:r>
                      <a:endParaRPr lang="en-US" sz="1200" b="0" dirty="0">
                        <a:solidFill>
                          <a:schemeClr val="tx1"/>
                        </a:solidFill>
                        <a:effectLst/>
                        <a:latin typeface="Arial" panose="020B0604020202020204" pitchFamily="34" charset="0"/>
                        <a:ea typeface="MS Mincho"/>
                      </a:endParaRPr>
                    </a:p>
                  </a:txBody>
                  <a:tcPr marL="68580" marR="68580" marT="0" marB="0" anchor="ctr">
                    <a:solidFill>
                      <a:schemeClr val="bg1">
                        <a:lumMod val="95000"/>
                      </a:schemeClr>
                    </a:solidFill>
                  </a:tcPr>
                </a:tc>
                <a:tc>
                  <a:txBody>
                    <a:bodyPr/>
                    <a:lstStyle/>
                    <a:p>
                      <a:pPr marL="0" marR="0">
                        <a:spcBef>
                          <a:spcPts val="0"/>
                        </a:spcBef>
                        <a:spcAft>
                          <a:spcPts val="0"/>
                        </a:spcAft>
                      </a:pPr>
                      <a:r>
                        <a:rPr lang="en-US" sz="1100" b="0">
                          <a:solidFill>
                            <a:schemeClr val="tx1"/>
                          </a:solidFill>
                          <a:effectLst/>
                        </a:rPr>
                        <a:t> </a:t>
                      </a:r>
                      <a:endParaRPr lang="en-US" sz="1200" b="0">
                        <a:solidFill>
                          <a:schemeClr val="tx1"/>
                        </a:solidFill>
                        <a:effectLst/>
                        <a:latin typeface="Arial" panose="020B0604020202020204" pitchFamily="34" charset="0"/>
                        <a:ea typeface="MS Mincho"/>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100" b="0" dirty="0">
                          <a:solidFill>
                            <a:schemeClr val="tx1"/>
                          </a:solidFill>
                          <a:effectLst/>
                        </a:rPr>
                        <a:t> </a:t>
                      </a:r>
                      <a:endParaRPr lang="en-US" sz="1200" b="0" dirty="0">
                        <a:solidFill>
                          <a:schemeClr val="tx1"/>
                        </a:solidFill>
                        <a:effectLst/>
                        <a:latin typeface="Arial" panose="020B0604020202020204" pitchFamily="34" charset="0"/>
                        <a:ea typeface="MS Mincho"/>
                      </a:endParaRPr>
                    </a:p>
                  </a:txBody>
                  <a:tcPr marL="68580" marR="68580" marT="0" marB="0" anchor="ctr">
                    <a:solidFill>
                      <a:schemeClr val="bg1">
                        <a:lumMod val="95000"/>
                      </a:schemeClr>
                    </a:solidFill>
                  </a:tcPr>
                </a:tc>
                <a:extLst>
                  <a:ext uri="{0D108BD9-81ED-4DB2-BD59-A6C34878D82A}">
                    <a16:rowId xmlns:a16="http://schemas.microsoft.com/office/drawing/2014/main" val="659350539"/>
                  </a:ext>
                </a:extLst>
              </a:tr>
              <a:tr h="1109869">
                <a:tc>
                  <a:txBody>
                    <a:bodyPr/>
                    <a:lstStyle/>
                    <a:p>
                      <a:pPr marL="0" marR="0">
                        <a:spcBef>
                          <a:spcPts val="0"/>
                        </a:spcBef>
                        <a:spcAft>
                          <a:spcPts val="0"/>
                        </a:spcAft>
                      </a:pPr>
                      <a:r>
                        <a:rPr lang="en-US" sz="1100" b="0" dirty="0">
                          <a:solidFill>
                            <a:schemeClr val="tx1"/>
                          </a:solidFill>
                          <a:effectLst/>
                        </a:rPr>
                        <a:t>Gastrointestinal</a:t>
                      </a:r>
                      <a:endParaRPr lang="en-US" sz="1200" b="0" dirty="0">
                        <a:solidFill>
                          <a:schemeClr val="tx1"/>
                        </a:solidFill>
                        <a:effectLst/>
                      </a:endParaRPr>
                    </a:p>
                    <a:p>
                      <a:pPr marL="0" marR="0">
                        <a:spcBef>
                          <a:spcPts val="0"/>
                        </a:spcBef>
                        <a:spcAft>
                          <a:spcPts val="0"/>
                        </a:spcAft>
                      </a:pPr>
                      <a:r>
                        <a:rPr lang="en-US" sz="1100" b="0" dirty="0">
                          <a:solidFill>
                            <a:schemeClr val="tx1"/>
                          </a:solidFill>
                          <a:effectLst/>
                        </a:rPr>
                        <a:t>  Bowel urgency</a:t>
                      </a:r>
                      <a:endParaRPr lang="en-US" sz="1200" b="0" dirty="0">
                        <a:solidFill>
                          <a:schemeClr val="tx1"/>
                        </a:solidFill>
                        <a:effectLst/>
                      </a:endParaRPr>
                    </a:p>
                    <a:p>
                      <a:pPr marL="0" marR="0">
                        <a:spcBef>
                          <a:spcPts val="0"/>
                        </a:spcBef>
                        <a:spcAft>
                          <a:spcPts val="0"/>
                        </a:spcAft>
                      </a:pPr>
                      <a:r>
                        <a:rPr lang="en-US" sz="1100" b="0" dirty="0">
                          <a:solidFill>
                            <a:schemeClr val="tx1"/>
                          </a:solidFill>
                          <a:effectLst/>
                        </a:rPr>
                        <a:t>  Chronic diarrhea</a:t>
                      </a:r>
                      <a:endParaRPr lang="en-US" sz="1200" b="0" dirty="0">
                        <a:solidFill>
                          <a:schemeClr val="tx1"/>
                        </a:solidFill>
                        <a:effectLst/>
                      </a:endParaRPr>
                    </a:p>
                    <a:p>
                      <a:pPr marL="0" marR="0">
                        <a:spcBef>
                          <a:spcPts val="0"/>
                        </a:spcBef>
                        <a:spcAft>
                          <a:spcPts val="0"/>
                        </a:spcAft>
                      </a:pPr>
                      <a:r>
                        <a:rPr lang="en-US" sz="1100" b="0" dirty="0">
                          <a:solidFill>
                            <a:schemeClr val="tx1"/>
                          </a:solidFill>
                          <a:effectLst/>
                        </a:rPr>
                        <a:t>  Fecal incontinence</a:t>
                      </a:r>
                      <a:endParaRPr lang="en-US" sz="1200" b="0" dirty="0">
                        <a:solidFill>
                          <a:schemeClr val="tx1"/>
                        </a:solidFill>
                        <a:effectLst/>
                      </a:endParaRPr>
                    </a:p>
                    <a:p>
                      <a:pPr marL="0" marR="0">
                        <a:spcBef>
                          <a:spcPts val="0"/>
                        </a:spcBef>
                        <a:spcAft>
                          <a:spcPts val="0"/>
                        </a:spcAft>
                      </a:pPr>
                      <a:r>
                        <a:rPr lang="en-US" sz="1100" b="0" dirty="0">
                          <a:solidFill>
                            <a:schemeClr val="tx1"/>
                          </a:solidFill>
                          <a:effectLst/>
                        </a:rPr>
                        <a:t>  Ostomy complications</a:t>
                      </a:r>
                      <a:endParaRPr lang="en-US" sz="1200" b="0" dirty="0">
                        <a:solidFill>
                          <a:schemeClr val="tx1"/>
                        </a:solidFill>
                        <a:effectLst/>
                        <a:latin typeface="Arial" panose="020B0604020202020204" pitchFamily="34" charset="0"/>
                        <a:ea typeface="MS Mincho"/>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100" b="0" dirty="0">
                          <a:solidFill>
                            <a:schemeClr val="tx1"/>
                          </a:solidFill>
                          <a:effectLst/>
                        </a:rPr>
                        <a:t> </a:t>
                      </a:r>
                      <a:endParaRPr lang="en-US" sz="1200" b="0" dirty="0">
                        <a:solidFill>
                          <a:schemeClr val="tx1"/>
                        </a:solidFill>
                        <a:effectLst/>
                      </a:endParaRPr>
                    </a:p>
                    <a:p>
                      <a:pPr marL="0" marR="0">
                        <a:spcBef>
                          <a:spcPts val="0"/>
                        </a:spcBef>
                        <a:spcAft>
                          <a:spcPts val="0"/>
                        </a:spcAft>
                      </a:pPr>
                      <a:r>
                        <a:rPr lang="en-US" sz="1100" b="0" dirty="0">
                          <a:solidFill>
                            <a:schemeClr val="tx1"/>
                          </a:solidFill>
                          <a:effectLst/>
                        </a:rPr>
                        <a:t> </a:t>
                      </a:r>
                      <a:endParaRPr lang="en-US" sz="1200" b="0" dirty="0">
                        <a:solidFill>
                          <a:schemeClr val="tx1"/>
                        </a:solidFill>
                        <a:effectLst/>
                        <a:latin typeface="Arial" panose="020B0604020202020204" pitchFamily="34" charset="0"/>
                        <a:ea typeface="MS Mincho"/>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100" b="0" dirty="0">
                          <a:solidFill>
                            <a:schemeClr val="tx1"/>
                          </a:solidFill>
                          <a:effectLst/>
                        </a:rPr>
                        <a:t>X</a:t>
                      </a:r>
                      <a:endParaRPr lang="en-US" sz="1200" b="0" dirty="0">
                        <a:solidFill>
                          <a:schemeClr val="tx1"/>
                        </a:solidFill>
                        <a:effectLst/>
                      </a:endParaRPr>
                    </a:p>
                    <a:p>
                      <a:pPr marL="0" marR="0" algn="ctr">
                        <a:spcBef>
                          <a:spcPts val="0"/>
                        </a:spcBef>
                        <a:spcAft>
                          <a:spcPts val="0"/>
                        </a:spcAft>
                      </a:pPr>
                      <a:r>
                        <a:rPr lang="en-US" sz="1100" b="0" dirty="0">
                          <a:solidFill>
                            <a:schemeClr val="tx1"/>
                          </a:solidFill>
                          <a:effectLst/>
                        </a:rPr>
                        <a:t>X</a:t>
                      </a:r>
                      <a:endParaRPr lang="en-US" sz="1200" b="0" dirty="0">
                        <a:solidFill>
                          <a:schemeClr val="tx1"/>
                        </a:solidFill>
                        <a:effectLst/>
                      </a:endParaRPr>
                    </a:p>
                    <a:p>
                      <a:pPr marL="0" marR="0" algn="ctr">
                        <a:spcBef>
                          <a:spcPts val="0"/>
                        </a:spcBef>
                        <a:spcAft>
                          <a:spcPts val="0"/>
                        </a:spcAft>
                      </a:pPr>
                      <a:r>
                        <a:rPr lang="en-US" sz="1100" b="0" dirty="0">
                          <a:solidFill>
                            <a:schemeClr val="tx1"/>
                          </a:solidFill>
                          <a:effectLst/>
                        </a:rPr>
                        <a:t>X</a:t>
                      </a:r>
                      <a:endParaRPr lang="en-US" sz="1200" b="0" dirty="0">
                        <a:solidFill>
                          <a:schemeClr val="tx1"/>
                        </a:solidFill>
                        <a:effectLst/>
                        <a:latin typeface="Arial" panose="020B0604020202020204" pitchFamily="34" charset="0"/>
                        <a:ea typeface="MS Mincho"/>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100" b="0" dirty="0">
                          <a:solidFill>
                            <a:schemeClr val="tx1"/>
                          </a:solidFill>
                          <a:effectLst/>
                        </a:rPr>
                        <a:t> </a:t>
                      </a:r>
                      <a:endParaRPr lang="en-US" sz="1200" b="0" dirty="0">
                        <a:solidFill>
                          <a:schemeClr val="tx1"/>
                        </a:solidFill>
                        <a:effectLst/>
                      </a:endParaRPr>
                    </a:p>
                    <a:p>
                      <a:pPr marL="0" marR="0" algn="ctr">
                        <a:spcBef>
                          <a:spcPts val="0"/>
                        </a:spcBef>
                        <a:spcAft>
                          <a:spcPts val="0"/>
                        </a:spcAft>
                      </a:pPr>
                      <a:r>
                        <a:rPr lang="en-US" sz="1100" b="0" dirty="0">
                          <a:solidFill>
                            <a:schemeClr val="tx1"/>
                          </a:solidFill>
                          <a:effectLst/>
                        </a:rPr>
                        <a:t>X</a:t>
                      </a:r>
                      <a:endParaRPr lang="en-US" sz="1200" b="0" dirty="0">
                        <a:solidFill>
                          <a:schemeClr val="tx1"/>
                        </a:solidFill>
                        <a:effectLst/>
                      </a:endParaRPr>
                    </a:p>
                    <a:p>
                      <a:pPr marL="0" marR="0" algn="ctr">
                        <a:spcBef>
                          <a:spcPts val="0"/>
                        </a:spcBef>
                        <a:spcAft>
                          <a:spcPts val="0"/>
                        </a:spcAft>
                      </a:pPr>
                      <a:r>
                        <a:rPr lang="en-US" sz="1100" b="0" dirty="0">
                          <a:solidFill>
                            <a:schemeClr val="tx1"/>
                          </a:solidFill>
                          <a:effectLst/>
                        </a:rPr>
                        <a:t>X</a:t>
                      </a:r>
                      <a:endParaRPr lang="en-US" sz="1200" b="0" dirty="0">
                        <a:solidFill>
                          <a:schemeClr val="tx1"/>
                        </a:solidFill>
                        <a:effectLst/>
                      </a:endParaRPr>
                    </a:p>
                    <a:p>
                      <a:pPr marL="0" marR="0" algn="ctr">
                        <a:spcBef>
                          <a:spcPts val="0"/>
                        </a:spcBef>
                        <a:spcAft>
                          <a:spcPts val="0"/>
                        </a:spcAft>
                      </a:pPr>
                      <a:r>
                        <a:rPr lang="en-US" sz="1100" b="0" dirty="0">
                          <a:solidFill>
                            <a:schemeClr val="tx1"/>
                          </a:solidFill>
                          <a:effectLst/>
                        </a:rPr>
                        <a:t> </a:t>
                      </a:r>
                      <a:endParaRPr lang="en-US" sz="1200" b="0" dirty="0">
                        <a:solidFill>
                          <a:schemeClr val="tx1"/>
                        </a:solidFill>
                        <a:effectLst/>
                      </a:endParaRPr>
                    </a:p>
                    <a:p>
                      <a:pPr marL="0" marR="0" algn="ctr">
                        <a:spcBef>
                          <a:spcPts val="0"/>
                        </a:spcBef>
                        <a:spcAft>
                          <a:spcPts val="0"/>
                        </a:spcAft>
                      </a:pPr>
                      <a:r>
                        <a:rPr lang="en-US" sz="1100" b="0" dirty="0">
                          <a:solidFill>
                            <a:schemeClr val="tx1"/>
                          </a:solidFill>
                          <a:effectLst/>
                        </a:rPr>
                        <a:t>X</a:t>
                      </a:r>
                      <a:endParaRPr lang="en-US" sz="1200" b="0" dirty="0">
                        <a:solidFill>
                          <a:schemeClr val="tx1"/>
                        </a:solidFill>
                        <a:effectLst/>
                        <a:latin typeface="Arial" panose="020B0604020202020204" pitchFamily="34" charset="0"/>
                        <a:ea typeface="MS Mincho"/>
                      </a:endParaRPr>
                    </a:p>
                  </a:txBody>
                  <a:tcPr marL="68580" marR="68580" marT="0" marB="0" anchor="ctr">
                    <a:solidFill>
                      <a:schemeClr val="bg1">
                        <a:lumMod val="85000"/>
                      </a:schemeClr>
                    </a:solidFill>
                  </a:tcPr>
                </a:tc>
                <a:extLst>
                  <a:ext uri="{0D108BD9-81ED-4DB2-BD59-A6C34878D82A}">
                    <a16:rowId xmlns:a16="http://schemas.microsoft.com/office/drawing/2014/main" val="4097016532"/>
                  </a:ext>
                </a:extLst>
              </a:tr>
              <a:tr h="443948">
                <a:tc>
                  <a:txBody>
                    <a:bodyPr/>
                    <a:lstStyle/>
                    <a:p>
                      <a:pPr marL="0" marR="0">
                        <a:spcBef>
                          <a:spcPts val="0"/>
                        </a:spcBef>
                        <a:spcAft>
                          <a:spcPts val="0"/>
                        </a:spcAft>
                      </a:pPr>
                      <a:r>
                        <a:rPr lang="en-US" sz="1100" b="0">
                          <a:solidFill>
                            <a:schemeClr val="tx1"/>
                          </a:solidFill>
                          <a:effectLst/>
                        </a:rPr>
                        <a:t>Genitourinary (difficulty voiding or incontinence)</a:t>
                      </a:r>
                      <a:endParaRPr lang="en-US" sz="1200" b="0">
                        <a:solidFill>
                          <a:schemeClr val="tx1"/>
                        </a:solidFill>
                        <a:effectLst/>
                        <a:latin typeface="Arial" panose="020B0604020202020204" pitchFamily="34" charset="0"/>
                        <a:ea typeface="MS Mincho"/>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100" b="0">
                          <a:solidFill>
                            <a:schemeClr val="tx1"/>
                          </a:solidFill>
                          <a:effectLst/>
                        </a:rPr>
                        <a:t> </a:t>
                      </a:r>
                      <a:endParaRPr lang="en-US" sz="1200" b="0">
                        <a:solidFill>
                          <a:schemeClr val="tx1"/>
                        </a:solidFill>
                        <a:effectLst/>
                        <a:latin typeface="Arial" panose="020B0604020202020204" pitchFamily="34" charset="0"/>
                        <a:ea typeface="MS Mincho"/>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100" b="0" dirty="0">
                          <a:solidFill>
                            <a:schemeClr val="tx1"/>
                          </a:solidFill>
                          <a:effectLst/>
                        </a:rPr>
                        <a:t>X</a:t>
                      </a:r>
                      <a:endParaRPr lang="en-US" sz="1200" b="0" dirty="0">
                        <a:solidFill>
                          <a:schemeClr val="tx1"/>
                        </a:solidFill>
                        <a:effectLst/>
                        <a:latin typeface="Arial" panose="020B0604020202020204" pitchFamily="34" charset="0"/>
                        <a:ea typeface="MS Mincho"/>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100" b="0" dirty="0">
                          <a:solidFill>
                            <a:schemeClr val="tx1"/>
                          </a:solidFill>
                          <a:effectLst/>
                        </a:rPr>
                        <a:t>X</a:t>
                      </a:r>
                      <a:endParaRPr lang="en-US" sz="1200" b="0" dirty="0">
                        <a:solidFill>
                          <a:schemeClr val="tx1"/>
                        </a:solidFill>
                        <a:effectLst/>
                        <a:latin typeface="Arial" panose="020B0604020202020204" pitchFamily="34" charset="0"/>
                        <a:ea typeface="MS Mincho"/>
                      </a:endParaRPr>
                    </a:p>
                  </a:txBody>
                  <a:tcPr marL="68580" marR="68580" marT="0" marB="0" anchor="ctr">
                    <a:solidFill>
                      <a:schemeClr val="bg1">
                        <a:lumMod val="95000"/>
                      </a:schemeClr>
                    </a:solidFill>
                  </a:tcPr>
                </a:tc>
                <a:extLst>
                  <a:ext uri="{0D108BD9-81ED-4DB2-BD59-A6C34878D82A}">
                    <a16:rowId xmlns:a16="http://schemas.microsoft.com/office/drawing/2014/main" val="824209577"/>
                  </a:ext>
                </a:extLst>
              </a:tr>
              <a:tr h="665921">
                <a:tc>
                  <a:txBody>
                    <a:bodyPr/>
                    <a:lstStyle/>
                    <a:p>
                      <a:pPr marL="0" marR="0">
                        <a:spcBef>
                          <a:spcPts val="0"/>
                        </a:spcBef>
                        <a:spcAft>
                          <a:spcPts val="0"/>
                        </a:spcAft>
                      </a:pPr>
                      <a:r>
                        <a:rPr lang="en-US" sz="1100" b="0">
                          <a:solidFill>
                            <a:schemeClr val="tx1"/>
                          </a:solidFill>
                          <a:effectLst/>
                        </a:rPr>
                        <a:t>Neurologic</a:t>
                      </a:r>
                      <a:endParaRPr lang="en-US" sz="1200" b="0">
                        <a:solidFill>
                          <a:schemeClr val="tx1"/>
                        </a:solidFill>
                        <a:effectLst/>
                      </a:endParaRPr>
                    </a:p>
                    <a:p>
                      <a:pPr marL="0" marR="0">
                        <a:spcBef>
                          <a:spcPts val="0"/>
                        </a:spcBef>
                        <a:spcAft>
                          <a:spcPts val="0"/>
                        </a:spcAft>
                      </a:pPr>
                      <a:r>
                        <a:rPr lang="en-US" sz="1100" b="0">
                          <a:solidFill>
                            <a:schemeClr val="tx1"/>
                          </a:solidFill>
                          <a:effectLst/>
                        </a:rPr>
                        <a:t>  Cognitive dysfunction</a:t>
                      </a:r>
                      <a:endParaRPr lang="en-US" sz="1200" b="0">
                        <a:solidFill>
                          <a:schemeClr val="tx1"/>
                        </a:solidFill>
                        <a:effectLst/>
                      </a:endParaRPr>
                    </a:p>
                    <a:p>
                      <a:pPr marL="0" marR="0">
                        <a:spcBef>
                          <a:spcPts val="0"/>
                        </a:spcBef>
                        <a:spcAft>
                          <a:spcPts val="0"/>
                        </a:spcAft>
                      </a:pPr>
                      <a:r>
                        <a:rPr lang="en-US" sz="1100" b="0">
                          <a:solidFill>
                            <a:schemeClr val="tx1"/>
                          </a:solidFill>
                          <a:effectLst/>
                        </a:rPr>
                        <a:t>  Neuropathy  </a:t>
                      </a:r>
                      <a:endParaRPr lang="en-US" sz="1200" b="0">
                        <a:solidFill>
                          <a:schemeClr val="tx1"/>
                        </a:solidFill>
                        <a:effectLst/>
                        <a:latin typeface="Arial" panose="020B0604020202020204" pitchFamily="34" charset="0"/>
                        <a:ea typeface="MS Mincho"/>
                      </a:endParaRPr>
                    </a:p>
                  </a:txBody>
                  <a:tcPr marL="68580" marR="68580" marT="0" marB="0" anchor="ctr">
                    <a:lnB w="12700" cmpd="sng">
                      <a:noFill/>
                    </a:lnB>
                    <a:solidFill>
                      <a:schemeClr val="bg1">
                        <a:lumMod val="85000"/>
                      </a:schemeClr>
                    </a:solidFill>
                  </a:tcPr>
                </a:tc>
                <a:tc>
                  <a:txBody>
                    <a:bodyPr/>
                    <a:lstStyle/>
                    <a:p>
                      <a:pPr marL="0" marR="0" algn="ctr">
                        <a:spcBef>
                          <a:spcPts val="0"/>
                        </a:spcBef>
                        <a:spcAft>
                          <a:spcPts val="0"/>
                        </a:spcAft>
                      </a:pPr>
                      <a:r>
                        <a:rPr lang="en-US" sz="1100" b="0">
                          <a:solidFill>
                            <a:schemeClr val="tx1"/>
                          </a:solidFill>
                          <a:effectLst/>
                        </a:rPr>
                        <a:t> </a:t>
                      </a:r>
                      <a:endParaRPr lang="en-US" sz="1200" b="0">
                        <a:solidFill>
                          <a:schemeClr val="tx1"/>
                        </a:solidFill>
                        <a:effectLst/>
                      </a:endParaRPr>
                    </a:p>
                    <a:p>
                      <a:pPr marL="0" marR="0" algn="ctr">
                        <a:spcBef>
                          <a:spcPts val="0"/>
                        </a:spcBef>
                        <a:spcAft>
                          <a:spcPts val="0"/>
                        </a:spcAft>
                      </a:pPr>
                      <a:r>
                        <a:rPr lang="en-US" sz="1100" b="0">
                          <a:solidFill>
                            <a:schemeClr val="tx1"/>
                          </a:solidFill>
                          <a:effectLst/>
                        </a:rPr>
                        <a:t>X</a:t>
                      </a:r>
                      <a:endParaRPr lang="en-US" sz="1200" b="0">
                        <a:solidFill>
                          <a:schemeClr val="tx1"/>
                        </a:solidFill>
                        <a:effectLst/>
                      </a:endParaRPr>
                    </a:p>
                    <a:p>
                      <a:pPr marL="0" marR="0" algn="ctr">
                        <a:spcBef>
                          <a:spcPts val="0"/>
                        </a:spcBef>
                        <a:spcAft>
                          <a:spcPts val="0"/>
                        </a:spcAft>
                      </a:pPr>
                      <a:r>
                        <a:rPr lang="en-US" sz="1100" b="0">
                          <a:solidFill>
                            <a:schemeClr val="tx1"/>
                          </a:solidFill>
                          <a:effectLst/>
                        </a:rPr>
                        <a:t>X</a:t>
                      </a:r>
                      <a:endParaRPr lang="en-US" sz="1200" b="0">
                        <a:solidFill>
                          <a:schemeClr val="tx1"/>
                        </a:solidFill>
                        <a:effectLst/>
                        <a:latin typeface="Arial" panose="020B0604020202020204" pitchFamily="34" charset="0"/>
                        <a:ea typeface="MS Mincho"/>
                      </a:endParaRPr>
                    </a:p>
                  </a:txBody>
                  <a:tcPr marL="68580" marR="68580" marT="0" marB="0" anchor="ctr">
                    <a:lnB w="12700" cmpd="sng">
                      <a:noFill/>
                    </a:lnB>
                    <a:solidFill>
                      <a:schemeClr val="bg1">
                        <a:lumMod val="85000"/>
                      </a:schemeClr>
                    </a:solidFill>
                  </a:tcPr>
                </a:tc>
                <a:tc>
                  <a:txBody>
                    <a:bodyPr/>
                    <a:lstStyle/>
                    <a:p>
                      <a:pPr marL="0" marR="0" algn="ctr">
                        <a:spcBef>
                          <a:spcPts val="0"/>
                        </a:spcBef>
                        <a:spcAft>
                          <a:spcPts val="0"/>
                        </a:spcAft>
                      </a:pPr>
                      <a:r>
                        <a:rPr lang="en-US" sz="1100" b="0" dirty="0">
                          <a:solidFill>
                            <a:schemeClr val="tx1"/>
                          </a:solidFill>
                          <a:effectLst/>
                        </a:rPr>
                        <a:t> </a:t>
                      </a:r>
                      <a:endParaRPr lang="en-US" sz="1200" b="0" dirty="0">
                        <a:solidFill>
                          <a:schemeClr val="tx1"/>
                        </a:solidFill>
                        <a:effectLst/>
                        <a:latin typeface="Arial" panose="020B0604020202020204" pitchFamily="34" charset="0"/>
                        <a:ea typeface="MS Mincho"/>
                      </a:endParaRPr>
                    </a:p>
                  </a:txBody>
                  <a:tcPr marL="68580" marR="68580" marT="0" marB="0" anchor="ctr">
                    <a:lnB w="12700" cmpd="sng">
                      <a:noFill/>
                    </a:lnB>
                    <a:solidFill>
                      <a:schemeClr val="bg1">
                        <a:lumMod val="85000"/>
                      </a:schemeClr>
                    </a:solidFill>
                  </a:tcPr>
                </a:tc>
                <a:tc>
                  <a:txBody>
                    <a:bodyPr/>
                    <a:lstStyle/>
                    <a:p>
                      <a:pPr marL="0" marR="0" algn="ctr">
                        <a:spcBef>
                          <a:spcPts val="0"/>
                        </a:spcBef>
                        <a:spcAft>
                          <a:spcPts val="0"/>
                        </a:spcAft>
                      </a:pPr>
                      <a:r>
                        <a:rPr lang="en-US" sz="1100" b="0" dirty="0">
                          <a:solidFill>
                            <a:schemeClr val="tx1"/>
                          </a:solidFill>
                          <a:effectLst/>
                        </a:rPr>
                        <a:t> </a:t>
                      </a:r>
                      <a:endParaRPr lang="en-US" sz="1200" b="0" dirty="0">
                        <a:solidFill>
                          <a:schemeClr val="tx1"/>
                        </a:solidFill>
                        <a:effectLst/>
                      </a:endParaRPr>
                    </a:p>
                    <a:p>
                      <a:pPr marL="0" marR="0" algn="ctr">
                        <a:spcBef>
                          <a:spcPts val="0"/>
                        </a:spcBef>
                        <a:spcAft>
                          <a:spcPts val="0"/>
                        </a:spcAft>
                      </a:pPr>
                      <a:r>
                        <a:rPr lang="en-US" sz="1100" b="0" dirty="0">
                          <a:solidFill>
                            <a:schemeClr val="tx1"/>
                          </a:solidFill>
                          <a:effectLst/>
                        </a:rPr>
                        <a:t> </a:t>
                      </a:r>
                      <a:endParaRPr lang="en-US" sz="1200" b="0" dirty="0">
                        <a:solidFill>
                          <a:schemeClr val="tx1"/>
                        </a:solidFill>
                        <a:effectLst/>
                        <a:latin typeface="Arial" panose="020B0604020202020204" pitchFamily="34" charset="0"/>
                        <a:ea typeface="MS Mincho"/>
                      </a:endParaRPr>
                    </a:p>
                  </a:txBody>
                  <a:tcPr marL="68580" marR="68580" marT="0" marB="0" anchor="ctr">
                    <a:lnB w="12700" cmpd="sng">
                      <a:noFill/>
                    </a:lnB>
                    <a:solidFill>
                      <a:schemeClr val="bg1">
                        <a:lumMod val="85000"/>
                      </a:schemeClr>
                    </a:solidFill>
                  </a:tcPr>
                </a:tc>
                <a:extLst>
                  <a:ext uri="{0D108BD9-81ED-4DB2-BD59-A6C34878D82A}">
                    <a16:rowId xmlns:a16="http://schemas.microsoft.com/office/drawing/2014/main" val="1654654261"/>
                  </a:ext>
                </a:extLst>
              </a:tr>
              <a:tr h="443948">
                <a:tc>
                  <a:txBody>
                    <a:bodyPr/>
                    <a:lstStyle/>
                    <a:p>
                      <a:pPr marL="0" marR="0">
                        <a:spcBef>
                          <a:spcPts val="0"/>
                        </a:spcBef>
                        <a:spcAft>
                          <a:spcPts val="0"/>
                        </a:spcAft>
                      </a:pPr>
                      <a:r>
                        <a:rPr lang="en-US" sz="1100" b="0" dirty="0">
                          <a:solidFill>
                            <a:schemeClr val="tx1"/>
                          </a:solidFill>
                          <a:effectLst/>
                        </a:rPr>
                        <a:t>Psychosocial (anxiety, distress, depression)</a:t>
                      </a:r>
                      <a:endParaRPr lang="en-US" sz="1200" b="0" dirty="0">
                        <a:solidFill>
                          <a:schemeClr val="tx1"/>
                        </a:solidFill>
                        <a:effectLst/>
                        <a:latin typeface="Arial" panose="020B0604020202020204" pitchFamily="34" charset="0"/>
                        <a:ea typeface="MS Mincho"/>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marL="0" marR="0" algn="ctr">
                        <a:spcBef>
                          <a:spcPts val="0"/>
                        </a:spcBef>
                        <a:spcAft>
                          <a:spcPts val="0"/>
                        </a:spcAft>
                      </a:pPr>
                      <a:r>
                        <a:rPr lang="en-US" sz="1100" b="0">
                          <a:solidFill>
                            <a:schemeClr val="tx1"/>
                          </a:solidFill>
                          <a:effectLst/>
                        </a:rPr>
                        <a:t> </a:t>
                      </a:r>
                      <a:endParaRPr lang="en-US" sz="1200" b="0">
                        <a:solidFill>
                          <a:schemeClr val="tx1"/>
                        </a:solidFill>
                        <a:effectLst/>
                        <a:latin typeface="Arial" panose="020B0604020202020204" pitchFamily="34" charset="0"/>
                        <a:ea typeface="MS Mincho"/>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marL="0" marR="0" algn="ctr">
                        <a:spcBef>
                          <a:spcPts val="0"/>
                        </a:spcBef>
                        <a:spcAft>
                          <a:spcPts val="0"/>
                        </a:spcAft>
                      </a:pPr>
                      <a:r>
                        <a:rPr lang="en-US" sz="1100" b="0" dirty="0">
                          <a:solidFill>
                            <a:schemeClr val="tx1"/>
                          </a:solidFill>
                          <a:effectLst/>
                        </a:rPr>
                        <a:t>X</a:t>
                      </a:r>
                      <a:endParaRPr lang="en-US" sz="1200" b="0" dirty="0">
                        <a:solidFill>
                          <a:schemeClr val="tx1"/>
                        </a:solidFill>
                        <a:effectLst/>
                        <a:latin typeface="Arial" panose="020B0604020202020204" pitchFamily="34" charset="0"/>
                        <a:ea typeface="MS Mincho"/>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marL="0" marR="0" algn="ctr">
                        <a:spcBef>
                          <a:spcPts val="0"/>
                        </a:spcBef>
                        <a:spcAft>
                          <a:spcPts val="0"/>
                        </a:spcAft>
                      </a:pPr>
                      <a:r>
                        <a:rPr lang="en-US" sz="1100" b="0" dirty="0">
                          <a:solidFill>
                            <a:schemeClr val="tx1"/>
                          </a:solidFill>
                          <a:effectLst/>
                        </a:rPr>
                        <a:t>X</a:t>
                      </a:r>
                      <a:endParaRPr lang="en-US" sz="1200" b="0" dirty="0">
                        <a:solidFill>
                          <a:schemeClr val="tx1"/>
                        </a:solidFill>
                        <a:effectLst/>
                        <a:latin typeface="Arial" panose="020B0604020202020204" pitchFamily="34" charset="0"/>
                        <a:ea typeface="MS Mincho"/>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263722674"/>
                  </a:ext>
                </a:extLst>
              </a:tr>
              <a:tr h="665921">
                <a:tc>
                  <a:txBody>
                    <a:bodyPr/>
                    <a:lstStyle/>
                    <a:p>
                      <a:pPr marL="0" marR="0">
                        <a:spcBef>
                          <a:spcPts val="0"/>
                        </a:spcBef>
                        <a:spcAft>
                          <a:spcPts val="0"/>
                        </a:spcAft>
                      </a:pPr>
                      <a:r>
                        <a:rPr lang="en-US" sz="1100" b="0">
                          <a:solidFill>
                            <a:schemeClr val="tx1"/>
                          </a:solidFill>
                          <a:effectLst/>
                        </a:rPr>
                        <a:t>Sexual dysfunction (decreased libido, erectile dysfunction, vaginal dryness, dyspareunia)</a:t>
                      </a:r>
                      <a:endParaRPr lang="en-US" sz="1200" b="0">
                        <a:solidFill>
                          <a:schemeClr val="tx1"/>
                        </a:solidFill>
                        <a:effectLst/>
                        <a:latin typeface="Arial" panose="020B0604020202020204" pitchFamily="34" charset="0"/>
                        <a:ea typeface="MS Mincho"/>
                      </a:endParaRPr>
                    </a:p>
                  </a:txBody>
                  <a:tcPr marL="68580" marR="68580" marT="0" marB="0" anchor="ctr">
                    <a:lnT w="12700" cmpd="sng">
                      <a:noFill/>
                    </a:lnT>
                    <a:solidFill>
                      <a:schemeClr val="bg1">
                        <a:lumMod val="85000"/>
                      </a:schemeClr>
                    </a:solidFill>
                  </a:tcPr>
                </a:tc>
                <a:tc>
                  <a:txBody>
                    <a:bodyPr/>
                    <a:lstStyle/>
                    <a:p>
                      <a:pPr marL="0" marR="0" algn="ctr">
                        <a:spcBef>
                          <a:spcPts val="0"/>
                        </a:spcBef>
                        <a:spcAft>
                          <a:spcPts val="0"/>
                        </a:spcAft>
                      </a:pPr>
                      <a:r>
                        <a:rPr lang="en-US" sz="1100" b="0">
                          <a:solidFill>
                            <a:schemeClr val="tx1"/>
                          </a:solidFill>
                          <a:effectLst/>
                        </a:rPr>
                        <a:t> </a:t>
                      </a:r>
                      <a:endParaRPr lang="en-US" sz="1200" b="0">
                        <a:solidFill>
                          <a:schemeClr val="tx1"/>
                        </a:solidFill>
                        <a:effectLst/>
                        <a:latin typeface="Arial" panose="020B0604020202020204" pitchFamily="34" charset="0"/>
                        <a:ea typeface="MS Mincho"/>
                      </a:endParaRPr>
                    </a:p>
                  </a:txBody>
                  <a:tcPr marL="68580" marR="68580" marT="0" marB="0" anchor="ctr">
                    <a:lnT w="12700" cmpd="sng">
                      <a:noFill/>
                    </a:lnT>
                    <a:solidFill>
                      <a:schemeClr val="bg1">
                        <a:lumMod val="85000"/>
                      </a:schemeClr>
                    </a:solidFill>
                  </a:tcPr>
                </a:tc>
                <a:tc>
                  <a:txBody>
                    <a:bodyPr/>
                    <a:lstStyle/>
                    <a:p>
                      <a:pPr marL="0" marR="0" algn="ctr">
                        <a:spcBef>
                          <a:spcPts val="0"/>
                        </a:spcBef>
                        <a:spcAft>
                          <a:spcPts val="0"/>
                        </a:spcAft>
                      </a:pPr>
                      <a:r>
                        <a:rPr lang="en-US" sz="1100" b="0">
                          <a:solidFill>
                            <a:schemeClr val="tx1"/>
                          </a:solidFill>
                          <a:effectLst/>
                        </a:rPr>
                        <a:t>X</a:t>
                      </a:r>
                      <a:endParaRPr lang="en-US" sz="1200" b="0">
                        <a:solidFill>
                          <a:schemeClr val="tx1"/>
                        </a:solidFill>
                        <a:effectLst/>
                        <a:latin typeface="Arial" panose="020B0604020202020204" pitchFamily="34" charset="0"/>
                        <a:ea typeface="MS Mincho"/>
                      </a:endParaRPr>
                    </a:p>
                  </a:txBody>
                  <a:tcPr marL="68580" marR="68580" marT="0" marB="0" anchor="ctr">
                    <a:lnT w="12700" cmpd="sng">
                      <a:noFill/>
                    </a:lnT>
                    <a:solidFill>
                      <a:schemeClr val="bg1">
                        <a:lumMod val="85000"/>
                      </a:schemeClr>
                    </a:solidFill>
                  </a:tcPr>
                </a:tc>
                <a:tc>
                  <a:txBody>
                    <a:bodyPr/>
                    <a:lstStyle/>
                    <a:p>
                      <a:pPr marL="0" marR="0" algn="ctr">
                        <a:spcBef>
                          <a:spcPts val="0"/>
                        </a:spcBef>
                        <a:spcAft>
                          <a:spcPts val="0"/>
                        </a:spcAft>
                      </a:pPr>
                      <a:r>
                        <a:rPr lang="en-US" sz="1100" b="0" dirty="0">
                          <a:solidFill>
                            <a:schemeClr val="tx1"/>
                          </a:solidFill>
                          <a:effectLst/>
                        </a:rPr>
                        <a:t>X</a:t>
                      </a:r>
                      <a:endParaRPr lang="en-US" sz="1200" b="0" dirty="0">
                        <a:solidFill>
                          <a:schemeClr val="tx1"/>
                        </a:solidFill>
                        <a:effectLst/>
                        <a:latin typeface="Arial" panose="020B0604020202020204" pitchFamily="34" charset="0"/>
                        <a:ea typeface="MS Mincho"/>
                      </a:endParaRPr>
                    </a:p>
                  </a:txBody>
                  <a:tcPr marL="68580" marR="68580" marT="0" marB="0" anchor="ctr">
                    <a:lnT w="12700" cmpd="sng">
                      <a:noFill/>
                    </a:lnT>
                    <a:solidFill>
                      <a:schemeClr val="bg1">
                        <a:lumMod val="85000"/>
                      </a:schemeClr>
                    </a:solidFill>
                  </a:tcPr>
                </a:tc>
                <a:extLst>
                  <a:ext uri="{0D108BD9-81ED-4DB2-BD59-A6C34878D82A}">
                    <a16:rowId xmlns:a16="http://schemas.microsoft.com/office/drawing/2014/main" val="3760532278"/>
                  </a:ext>
                </a:extLst>
              </a:tr>
            </a:tbl>
          </a:graphicData>
        </a:graphic>
      </p:graphicFrame>
    </p:spTree>
    <p:extLst>
      <p:ext uri="{BB962C8B-B14F-4D97-AF65-F5344CB8AC3E}">
        <p14:creationId xmlns:p14="http://schemas.microsoft.com/office/powerpoint/2010/main" val="22523313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41101" y="5791200"/>
            <a:ext cx="8245699" cy="261610"/>
          </a:xfrm>
          <a:prstGeom prst="rect">
            <a:avLst/>
          </a:prstGeom>
        </p:spPr>
        <p:txBody>
          <a:bodyPr wrap="square">
            <a:spAutoFit/>
          </a:bodyPr>
          <a:lstStyle/>
          <a:p>
            <a:r>
              <a:rPr lang="en-US" sz="1100" i="1" dirty="0">
                <a:solidFill>
                  <a:schemeClr val="bg1">
                    <a:lumMod val="50000"/>
                  </a:schemeClr>
                </a:solidFill>
              </a:rPr>
              <a:t>Cohen et al., 2016; </a:t>
            </a:r>
            <a:r>
              <a:rPr lang="en-US" sz="1100" i="1" dirty="0" err="1">
                <a:solidFill>
                  <a:schemeClr val="bg1">
                    <a:lumMod val="50000"/>
                  </a:schemeClr>
                </a:solidFill>
              </a:rPr>
              <a:t>Gegechkori</a:t>
            </a:r>
            <a:r>
              <a:rPr lang="en-US" sz="1100" i="1" dirty="0">
                <a:solidFill>
                  <a:schemeClr val="bg1">
                    <a:lumMod val="50000"/>
                  </a:schemeClr>
                </a:solidFill>
              </a:rPr>
              <a:t>, Haines &amp; Lin, 2017; </a:t>
            </a:r>
            <a:r>
              <a:rPr lang="en-US" sz="1100" i="1" dirty="0" err="1">
                <a:solidFill>
                  <a:schemeClr val="bg1">
                    <a:lumMod val="50000"/>
                  </a:schemeClr>
                </a:solidFill>
              </a:rPr>
              <a:t>Nekhlyudov</a:t>
            </a:r>
            <a:r>
              <a:rPr lang="en-US" sz="1100" i="1" dirty="0">
                <a:solidFill>
                  <a:schemeClr val="bg1">
                    <a:lumMod val="50000"/>
                  </a:schemeClr>
                </a:solidFill>
              </a:rPr>
              <a:t>, </a:t>
            </a:r>
            <a:r>
              <a:rPr lang="en-US" sz="1100" i="1" dirty="0" err="1">
                <a:solidFill>
                  <a:schemeClr val="bg1">
                    <a:lumMod val="50000"/>
                  </a:schemeClr>
                </a:solidFill>
              </a:rPr>
              <a:t>Goel</a:t>
            </a:r>
            <a:r>
              <a:rPr lang="en-US" sz="1100" i="1" dirty="0">
                <a:solidFill>
                  <a:schemeClr val="bg1">
                    <a:lumMod val="50000"/>
                  </a:schemeClr>
                </a:solidFill>
              </a:rPr>
              <a:t>, Lin, </a:t>
            </a:r>
            <a:r>
              <a:rPr lang="en-US" sz="1100" i="1" dirty="0" err="1">
                <a:solidFill>
                  <a:schemeClr val="bg1">
                    <a:lumMod val="50000"/>
                  </a:schemeClr>
                </a:solidFill>
              </a:rPr>
              <a:t>Overholser</a:t>
            </a:r>
            <a:r>
              <a:rPr lang="en-US" sz="1100" i="1" dirty="0">
                <a:solidFill>
                  <a:schemeClr val="bg1">
                    <a:lumMod val="50000"/>
                  </a:schemeClr>
                </a:solidFill>
              </a:rPr>
              <a:t>  &amp; </a:t>
            </a:r>
            <a:r>
              <a:rPr lang="en-US" sz="1100" i="1" dirty="0" err="1">
                <a:solidFill>
                  <a:schemeClr val="bg1">
                    <a:lumMod val="50000"/>
                  </a:schemeClr>
                </a:solidFill>
              </a:rPr>
              <a:t>Peairs</a:t>
            </a:r>
            <a:r>
              <a:rPr lang="en-US" sz="1100" i="1" dirty="0">
                <a:solidFill>
                  <a:schemeClr val="bg1">
                    <a:lumMod val="50000"/>
                  </a:schemeClr>
                </a:solidFill>
              </a:rPr>
              <a:t>, 2019. </a:t>
            </a:r>
          </a:p>
        </p:txBody>
      </p:sp>
      <p:sp>
        <p:nvSpPr>
          <p:cNvPr id="7" name="Content Placeholder 2"/>
          <p:cNvSpPr>
            <a:spLocks noGrp="1"/>
          </p:cNvSpPr>
          <p:nvPr>
            <p:ph idx="1"/>
          </p:nvPr>
        </p:nvSpPr>
        <p:spPr>
          <a:xfrm>
            <a:off x="457200" y="1447800"/>
            <a:ext cx="8229600" cy="4191000"/>
          </a:xfrm>
        </p:spPr>
        <p:txBody>
          <a:bodyPr/>
          <a:lstStyle/>
          <a:p>
            <a:pPr marL="285750" indent="-285750">
              <a:buFont typeface="Arial" panose="020B0604020202020204" pitchFamily="34" charset="0"/>
              <a:buChar char="•"/>
            </a:pPr>
            <a:r>
              <a:rPr lang="en-US" sz="2400" dirty="0"/>
              <a:t>Estimated 436,060 head and neck cancer survivors</a:t>
            </a:r>
            <a:br>
              <a:rPr lang="en-US" sz="2400" dirty="0"/>
            </a:br>
            <a:endParaRPr lang="en-US" sz="2400" dirty="0"/>
          </a:p>
          <a:p>
            <a:pPr marL="285750" indent="-285750">
              <a:buFont typeface="Arial" panose="020B0604020202020204" pitchFamily="34" charset="0"/>
              <a:buChar char="•"/>
            </a:pPr>
            <a:r>
              <a:rPr lang="en-US" sz="2400" dirty="0"/>
              <a:t>Includes cancers of the larynx, pharynx, oral cavity, lip, tongue, nasal and paranasal sinuses, salivary glands and nasopharynx</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Comprise 3% of survivor population </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Approximately 80-90% diagnosed with early stage undergo full remission</a:t>
            </a:r>
          </a:p>
        </p:txBody>
      </p:sp>
      <p:sp>
        <p:nvSpPr>
          <p:cNvPr id="10" name="Title 2"/>
          <p:cNvSpPr>
            <a:spLocks noGrp="1"/>
          </p:cNvSpPr>
          <p:nvPr>
            <p:ph type="title"/>
          </p:nvPr>
        </p:nvSpPr>
        <p:spPr>
          <a:xfrm>
            <a:off x="457200" y="304800"/>
            <a:ext cx="8229600" cy="1143000"/>
          </a:xfrm>
        </p:spPr>
        <p:txBody>
          <a:bodyPr/>
          <a:lstStyle/>
          <a:p>
            <a:r>
              <a:rPr lang="en-US" dirty="0"/>
              <a:t>Head and Neck Cancer</a:t>
            </a:r>
          </a:p>
        </p:txBody>
      </p:sp>
    </p:spTree>
    <p:extLst>
      <p:ext uri="{BB962C8B-B14F-4D97-AF65-F5344CB8AC3E}">
        <p14:creationId xmlns:p14="http://schemas.microsoft.com/office/powerpoint/2010/main" val="26442239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41101" y="5791200"/>
            <a:ext cx="8245699" cy="261610"/>
          </a:xfrm>
          <a:prstGeom prst="rect">
            <a:avLst/>
          </a:prstGeom>
        </p:spPr>
        <p:txBody>
          <a:bodyPr wrap="square">
            <a:spAutoFit/>
          </a:bodyPr>
          <a:lstStyle/>
          <a:p>
            <a:r>
              <a:rPr lang="en-US" sz="1100" i="1" dirty="0" err="1">
                <a:solidFill>
                  <a:schemeClr val="bg1">
                    <a:lumMod val="50000"/>
                  </a:schemeClr>
                </a:solidFill>
              </a:rPr>
              <a:t>Gegechkori</a:t>
            </a:r>
            <a:r>
              <a:rPr lang="en-US" sz="1100" i="1" dirty="0">
                <a:solidFill>
                  <a:schemeClr val="bg1">
                    <a:lumMod val="50000"/>
                  </a:schemeClr>
                </a:solidFill>
              </a:rPr>
              <a:t>, Haines &amp; Lin, 2017</a:t>
            </a:r>
          </a:p>
        </p:txBody>
      </p:sp>
      <p:graphicFrame>
        <p:nvGraphicFramePr>
          <p:cNvPr id="2" name="Table 1"/>
          <p:cNvGraphicFramePr>
            <a:graphicFrameLocks noGrp="1"/>
          </p:cNvGraphicFramePr>
          <p:nvPr/>
        </p:nvGraphicFramePr>
        <p:xfrm>
          <a:off x="609601" y="609601"/>
          <a:ext cx="7924798" cy="4991099"/>
        </p:xfrm>
        <a:graphic>
          <a:graphicData uri="http://schemas.openxmlformats.org/drawingml/2006/table">
            <a:tbl>
              <a:tblPr firstRow="1" firstCol="1" bandRow="1">
                <a:tableStyleId>{5C22544A-7EE6-4342-B048-85BDC9FD1C3A}</a:tableStyleId>
              </a:tblPr>
              <a:tblGrid>
                <a:gridCol w="3526269">
                  <a:extLst>
                    <a:ext uri="{9D8B030D-6E8A-4147-A177-3AD203B41FA5}">
                      <a16:colId xmlns:a16="http://schemas.microsoft.com/office/drawing/2014/main" val="2821417871"/>
                    </a:ext>
                  </a:extLst>
                </a:gridCol>
                <a:gridCol w="1515817">
                  <a:extLst>
                    <a:ext uri="{9D8B030D-6E8A-4147-A177-3AD203B41FA5}">
                      <a16:colId xmlns:a16="http://schemas.microsoft.com/office/drawing/2014/main" val="113269600"/>
                    </a:ext>
                  </a:extLst>
                </a:gridCol>
                <a:gridCol w="1441356">
                  <a:extLst>
                    <a:ext uri="{9D8B030D-6E8A-4147-A177-3AD203B41FA5}">
                      <a16:colId xmlns:a16="http://schemas.microsoft.com/office/drawing/2014/main" val="3662648952"/>
                    </a:ext>
                  </a:extLst>
                </a:gridCol>
                <a:gridCol w="1441356">
                  <a:extLst>
                    <a:ext uri="{9D8B030D-6E8A-4147-A177-3AD203B41FA5}">
                      <a16:colId xmlns:a16="http://schemas.microsoft.com/office/drawing/2014/main" val="2143629884"/>
                    </a:ext>
                  </a:extLst>
                </a:gridCol>
              </a:tblGrid>
              <a:tr h="190500">
                <a:tc gridSpan="4">
                  <a:txBody>
                    <a:bodyPr/>
                    <a:lstStyle/>
                    <a:p>
                      <a:pPr marL="0" marR="0">
                        <a:spcBef>
                          <a:spcPts val="0"/>
                        </a:spcBef>
                        <a:spcAft>
                          <a:spcPts val="0"/>
                        </a:spcAft>
                      </a:pPr>
                      <a:r>
                        <a:rPr lang="en-US" sz="1100" b="1" dirty="0">
                          <a:solidFill>
                            <a:schemeClr val="bg1"/>
                          </a:solidFill>
                          <a:effectLst/>
                        </a:rPr>
                        <a:t>Long term and latent effects of head and neck cancer treatment</a:t>
                      </a:r>
                      <a:endParaRPr lang="en-US" sz="1200" b="1" dirty="0">
                        <a:solidFill>
                          <a:schemeClr val="bg1"/>
                        </a:solidFill>
                        <a:effectLst/>
                        <a:latin typeface="Arial" panose="020B0604020202020204" pitchFamily="34" charset="0"/>
                        <a:ea typeface="MS Mincho"/>
                      </a:endParaRPr>
                    </a:p>
                  </a:txBody>
                  <a:tcPr marL="68580" marR="68580" marT="0" marB="0" anchor="ctr">
                    <a:solidFill>
                      <a:srgbClr val="0096D6"/>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79393860"/>
                  </a:ext>
                </a:extLst>
              </a:tr>
              <a:tr h="190500">
                <a:tc rowSpan="2">
                  <a:txBody>
                    <a:bodyPr/>
                    <a:lstStyle/>
                    <a:p>
                      <a:pPr marL="0" marR="0">
                        <a:spcBef>
                          <a:spcPts val="0"/>
                        </a:spcBef>
                        <a:spcAft>
                          <a:spcPts val="0"/>
                        </a:spcAft>
                      </a:pPr>
                      <a:r>
                        <a:rPr lang="en-US" sz="1100" b="1" dirty="0">
                          <a:solidFill>
                            <a:schemeClr val="bg1"/>
                          </a:solidFill>
                          <a:effectLst/>
                        </a:rPr>
                        <a:t>Side Effect</a:t>
                      </a:r>
                      <a:endParaRPr lang="en-US" sz="1200" b="1" dirty="0">
                        <a:solidFill>
                          <a:schemeClr val="bg1"/>
                        </a:solidFill>
                        <a:effectLst/>
                        <a:latin typeface="Arial" panose="020B0604020202020204" pitchFamily="34" charset="0"/>
                        <a:ea typeface="MS Mincho"/>
                      </a:endParaRPr>
                    </a:p>
                  </a:txBody>
                  <a:tcPr marL="68580" marR="68580" marT="0" marB="0" anchor="ctr">
                    <a:solidFill>
                      <a:srgbClr val="0096D6"/>
                    </a:solidFill>
                  </a:tcPr>
                </a:tc>
                <a:tc gridSpan="3">
                  <a:txBody>
                    <a:bodyPr/>
                    <a:lstStyle/>
                    <a:p>
                      <a:pPr marL="0" marR="0" algn="ctr">
                        <a:spcBef>
                          <a:spcPts val="0"/>
                        </a:spcBef>
                        <a:spcAft>
                          <a:spcPts val="0"/>
                        </a:spcAft>
                      </a:pPr>
                      <a:r>
                        <a:rPr lang="en-US" sz="1100" b="1" dirty="0">
                          <a:solidFill>
                            <a:schemeClr val="bg1"/>
                          </a:solidFill>
                          <a:effectLst/>
                        </a:rPr>
                        <a:t>Treatment Type</a:t>
                      </a:r>
                      <a:endParaRPr lang="en-US" sz="1200" b="1" dirty="0">
                        <a:solidFill>
                          <a:schemeClr val="bg1"/>
                        </a:solidFill>
                        <a:effectLst/>
                        <a:latin typeface="Arial" panose="020B0604020202020204" pitchFamily="34" charset="0"/>
                        <a:ea typeface="MS Mincho"/>
                      </a:endParaRPr>
                    </a:p>
                  </a:txBody>
                  <a:tcPr marL="68580" marR="68580" marT="0" marB="0" anchor="ctr">
                    <a:solidFill>
                      <a:srgbClr val="0096D6"/>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266461651"/>
                  </a:ext>
                </a:extLst>
              </a:tr>
              <a:tr h="228599">
                <a:tc vMerge="1">
                  <a:txBody>
                    <a:bodyPr/>
                    <a:lstStyle/>
                    <a:p>
                      <a:endParaRPr lang="en-US"/>
                    </a:p>
                  </a:txBody>
                  <a:tcPr/>
                </a:tc>
                <a:tc>
                  <a:txBody>
                    <a:bodyPr/>
                    <a:lstStyle/>
                    <a:p>
                      <a:pPr marL="0" marR="0" algn="ctr">
                        <a:spcBef>
                          <a:spcPts val="0"/>
                        </a:spcBef>
                        <a:spcAft>
                          <a:spcPts val="0"/>
                        </a:spcAft>
                      </a:pPr>
                      <a:r>
                        <a:rPr lang="en-US" sz="1100" b="1">
                          <a:solidFill>
                            <a:schemeClr val="bg1"/>
                          </a:solidFill>
                          <a:effectLst/>
                        </a:rPr>
                        <a:t>Chemotherapy</a:t>
                      </a:r>
                      <a:endParaRPr lang="en-US" sz="1200" b="1">
                        <a:solidFill>
                          <a:schemeClr val="bg1"/>
                        </a:solidFill>
                        <a:effectLst/>
                        <a:latin typeface="Arial" panose="020B0604020202020204" pitchFamily="34" charset="0"/>
                        <a:ea typeface="MS Mincho"/>
                      </a:endParaRPr>
                    </a:p>
                  </a:txBody>
                  <a:tcPr marL="68580" marR="68580" marT="0" marB="0" anchor="ctr">
                    <a:solidFill>
                      <a:srgbClr val="0096D6"/>
                    </a:solidFill>
                  </a:tcPr>
                </a:tc>
                <a:tc>
                  <a:txBody>
                    <a:bodyPr/>
                    <a:lstStyle/>
                    <a:p>
                      <a:pPr marL="0" marR="0" algn="ctr">
                        <a:spcBef>
                          <a:spcPts val="0"/>
                        </a:spcBef>
                        <a:spcAft>
                          <a:spcPts val="0"/>
                        </a:spcAft>
                      </a:pPr>
                      <a:r>
                        <a:rPr lang="en-US" sz="1100" b="1">
                          <a:solidFill>
                            <a:schemeClr val="bg1"/>
                          </a:solidFill>
                          <a:effectLst/>
                        </a:rPr>
                        <a:t>Radiation</a:t>
                      </a:r>
                      <a:endParaRPr lang="en-US" sz="1200" b="1">
                        <a:solidFill>
                          <a:schemeClr val="bg1"/>
                        </a:solidFill>
                        <a:effectLst/>
                        <a:latin typeface="Arial" panose="020B0604020202020204" pitchFamily="34" charset="0"/>
                        <a:ea typeface="MS Mincho"/>
                      </a:endParaRPr>
                    </a:p>
                  </a:txBody>
                  <a:tcPr marL="68580" marR="68580" marT="0" marB="0" anchor="ctr">
                    <a:solidFill>
                      <a:srgbClr val="0096D6"/>
                    </a:solidFill>
                  </a:tcPr>
                </a:tc>
                <a:tc>
                  <a:txBody>
                    <a:bodyPr/>
                    <a:lstStyle/>
                    <a:p>
                      <a:pPr marL="0" marR="0" algn="ctr">
                        <a:spcBef>
                          <a:spcPts val="0"/>
                        </a:spcBef>
                        <a:spcAft>
                          <a:spcPts val="0"/>
                        </a:spcAft>
                      </a:pPr>
                      <a:r>
                        <a:rPr lang="en-US" sz="1100" b="1" dirty="0">
                          <a:solidFill>
                            <a:schemeClr val="bg1"/>
                          </a:solidFill>
                          <a:effectLst/>
                        </a:rPr>
                        <a:t>Surgery</a:t>
                      </a:r>
                      <a:endParaRPr lang="en-US" sz="1200" b="1" dirty="0">
                        <a:solidFill>
                          <a:schemeClr val="bg1"/>
                        </a:solidFill>
                        <a:effectLst/>
                        <a:latin typeface="Arial" panose="020B0604020202020204" pitchFamily="34" charset="0"/>
                        <a:ea typeface="MS Mincho"/>
                      </a:endParaRPr>
                    </a:p>
                  </a:txBody>
                  <a:tcPr marL="68580" marR="68580" marT="0" marB="0" anchor="ctr">
                    <a:solidFill>
                      <a:srgbClr val="0096D6"/>
                    </a:solidFill>
                  </a:tcPr>
                </a:tc>
                <a:extLst>
                  <a:ext uri="{0D108BD9-81ED-4DB2-BD59-A6C34878D82A}">
                    <a16:rowId xmlns:a16="http://schemas.microsoft.com/office/drawing/2014/main" val="4098205247"/>
                  </a:ext>
                </a:extLst>
              </a:tr>
              <a:tr h="762000">
                <a:tc>
                  <a:txBody>
                    <a:bodyPr/>
                    <a:lstStyle/>
                    <a:p>
                      <a:pPr marL="0" marR="0">
                        <a:spcBef>
                          <a:spcPts val="0"/>
                        </a:spcBef>
                        <a:spcAft>
                          <a:spcPts val="0"/>
                        </a:spcAft>
                      </a:pPr>
                      <a:r>
                        <a:rPr lang="en-US" sz="1100" b="0" dirty="0">
                          <a:solidFill>
                            <a:schemeClr val="tx1"/>
                          </a:solidFill>
                          <a:effectLst/>
                        </a:rPr>
                        <a:t>General</a:t>
                      </a:r>
                      <a:endParaRPr lang="en-US" sz="1200" b="0" dirty="0">
                        <a:solidFill>
                          <a:schemeClr val="tx1"/>
                        </a:solidFill>
                        <a:effectLst/>
                      </a:endParaRPr>
                    </a:p>
                    <a:p>
                      <a:pPr marL="0" marR="0">
                        <a:spcBef>
                          <a:spcPts val="0"/>
                        </a:spcBef>
                        <a:spcAft>
                          <a:spcPts val="0"/>
                        </a:spcAft>
                      </a:pPr>
                      <a:r>
                        <a:rPr lang="en-US" sz="1100" b="0" dirty="0">
                          <a:solidFill>
                            <a:schemeClr val="tx1"/>
                          </a:solidFill>
                          <a:effectLst/>
                        </a:rPr>
                        <a:t>  Fatigue</a:t>
                      </a:r>
                      <a:endParaRPr lang="en-US" sz="1200" b="0" dirty="0">
                        <a:solidFill>
                          <a:schemeClr val="tx1"/>
                        </a:solidFill>
                        <a:effectLst/>
                      </a:endParaRPr>
                    </a:p>
                    <a:p>
                      <a:pPr marL="0" marR="0">
                        <a:spcBef>
                          <a:spcPts val="0"/>
                        </a:spcBef>
                        <a:spcAft>
                          <a:spcPts val="0"/>
                        </a:spcAft>
                      </a:pPr>
                      <a:r>
                        <a:rPr lang="en-US" sz="1100" b="0" dirty="0">
                          <a:solidFill>
                            <a:schemeClr val="tx1"/>
                          </a:solidFill>
                          <a:effectLst/>
                        </a:rPr>
                        <a:t>  Pain</a:t>
                      </a:r>
                      <a:endParaRPr lang="en-US" sz="1200" b="0" dirty="0">
                        <a:solidFill>
                          <a:schemeClr val="tx1"/>
                        </a:solidFill>
                        <a:effectLst/>
                      </a:endParaRPr>
                    </a:p>
                    <a:p>
                      <a:pPr marL="0" marR="0">
                        <a:spcBef>
                          <a:spcPts val="0"/>
                        </a:spcBef>
                        <a:spcAft>
                          <a:spcPts val="0"/>
                        </a:spcAft>
                      </a:pPr>
                      <a:r>
                        <a:rPr lang="en-US" sz="1100" b="0" dirty="0">
                          <a:solidFill>
                            <a:schemeClr val="tx1"/>
                          </a:solidFill>
                          <a:effectLst/>
                        </a:rPr>
                        <a:t>  Weakness</a:t>
                      </a:r>
                      <a:endParaRPr lang="en-US" sz="1200" b="0" dirty="0">
                        <a:solidFill>
                          <a:schemeClr val="tx1"/>
                        </a:solidFill>
                        <a:effectLst/>
                        <a:latin typeface="Arial" panose="020B0604020202020204" pitchFamily="34" charset="0"/>
                        <a:ea typeface="MS Mincho"/>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100" b="0">
                          <a:solidFill>
                            <a:schemeClr val="tx1"/>
                          </a:solidFill>
                          <a:effectLst/>
                        </a:rPr>
                        <a:t> </a:t>
                      </a:r>
                      <a:endParaRPr lang="en-US" sz="1200" b="0">
                        <a:solidFill>
                          <a:schemeClr val="tx1"/>
                        </a:solidFill>
                        <a:effectLst/>
                      </a:endParaRPr>
                    </a:p>
                    <a:p>
                      <a:pPr marL="0" marR="0" algn="ctr">
                        <a:spcBef>
                          <a:spcPts val="0"/>
                        </a:spcBef>
                        <a:spcAft>
                          <a:spcPts val="0"/>
                        </a:spcAft>
                      </a:pPr>
                      <a:r>
                        <a:rPr lang="en-US" sz="1100" b="0">
                          <a:solidFill>
                            <a:schemeClr val="tx1"/>
                          </a:solidFill>
                          <a:effectLst/>
                        </a:rPr>
                        <a:t>X</a:t>
                      </a:r>
                      <a:endParaRPr lang="en-US" sz="1200" b="0">
                        <a:solidFill>
                          <a:schemeClr val="tx1"/>
                        </a:solidFill>
                        <a:effectLst/>
                      </a:endParaRPr>
                    </a:p>
                    <a:p>
                      <a:pPr marL="0" marR="0" algn="ctr">
                        <a:spcBef>
                          <a:spcPts val="0"/>
                        </a:spcBef>
                        <a:spcAft>
                          <a:spcPts val="0"/>
                        </a:spcAft>
                      </a:pPr>
                      <a:r>
                        <a:rPr lang="en-US" sz="1100" b="0">
                          <a:solidFill>
                            <a:schemeClr val="tx1"/>
                          </a:solidFill>
                          <a:effectLst/>
                        </a:rPr>
                        <a:t> </a:t>
                      </a:r>
                      <a:endParaRPr lang="en-US" sz="1200" b="0">
                        <a:solidFill>
                          <a:schemeClr val="tx1"/>
                        </a:solidFill>
                        <a:effectLst/>
                      </a:endParaRPr>
                    </a:p>
                    <a:p>
                      <a:pPr marL="0" marR="0" algn="ctr">
                        <a:spcBef>
                          <a:spcPts val="0"/>
                        </a:spcBef>
                        <a:spcAft>
                          <a:spcPts val="0"/>
                        </a:spcAft>
                      </a:pPr>
                      <a:r>
                        <a:rPr lang="en-US" sz="1100" b="0">
                          <a:solidFill>
                            <a:schemeClr val="tx1"/>
                          </a:solidFill>
                          <a:effectLst/>
                        </a:rPr>
                        <a:t>X</a:t>
                      </a:r>
                      <a:endParaRPr lang="en-US" sz="1200" b="0">
                        <a:solidFill>
                          <a:schemeClr val="tx1"/>
                        </a:solidFill>
                        <a:effectLst/>
                        <a:latin typeface="Arial" panose="020B0604020202020204" pitchFamily="34" charset="0"/>
                        <a:ea typeface="MS Mincho"/>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100" b="0">
                          <a:solidFill>
                            <a:schemeClr val="tx1"/>
                          </a:solidFill>
                          <a:effectLst/>
                        </a:rPr>
                        <a:t> </a:t>
                      </a:r>
                      <a:endParaRPr lang="en-US" sz="1200" b="0">
                        <a:solidFill>
                          <a:schemeClr val="tx1"/>
                        </a:solidFill>
                        <a:effectLst/>
                      </a:endParaRPr>
                    </a:p>
                    <a:p>
                      <a:pPr marL="0" marR="0" algn="ctr">
                        <a:spcBef>
                          <a:spcPts val="0"/>
                        </a:spcBef>
                        <a:spcAft>
                          <a:spcPts val="0"/>
                        </a:spcAft>
                      </a:pPr>
                      <a:r>
                        <a:rPr lang="en-US" sz="1100" b="0">
                          <a:solidFill>
                            <a:schemeClr val="tx1"/>
                          </a:solidFill>
                          <a:effectLst/>
                        </a:rPr>
                        <a:t>X</a:t>
                      </a:r>
                      <a:endParaRPr lang="en-US" sz="1200" b="0">
                        <a:solidFill>
                          <a:schemeClr val="tx1"/>
                        </a:solidFill>
                        <a:effectLst/>
                      </a:endParaRPr>
                    </a:p>
                    <a:p>
                      <a:pPr marL="0" marR="0" algn="ctr">
                        <a:spcBef>
                          <a:spcPts val="0"/>
                        </a:spcBef>
                        <a:spcAft>
                          <a:spcPts val="0"/>
                        </a:spcAft>
                      </a:pPr>
                      <a:r>
                        <a:rPr lang="en-US" sz="1100" b="0">
                          <a:solidFill>
                            <a:schemeClr val="tx1"/>
                          </a:solidFill>
                          <a:effectLst/>
                        </a:rPr>
                        <a:t> </a:t>
                      </a:r>
                      <a:endParaRPr lang="en-US" sz="1200" b="0">
                        <a:solidFill>
                          <a:schemeClr val="tx1"/>
                        </a:solidFill>
                        <a:effectLst/>
                      </a:endParaRPr>
                    </a:p>
                    <a:p>
                      <a:pPr marL="0" marR="0" algn="ctr">
                        <a:spcBef>
                          <a:spcPts val="0"/>
                        </a:spcBef>
                        <a:spcAft>
                          <a:spcPts val="0"/>
                        </a:spcAft>
                      </a:pPr>
                      <a:r>
                        <a:rPr lang="en-US" sz="1100" b="0">
                          <a:solidFill>
                            <a:schemeClr val="tx1"/>
                          </a:solidFill>
                          <a:effectLst/>
                        </a:rPr>
                        <a:t>X</a:t>
                      </a:r>
                      <a:endParaRPr lang="en-US" sz="1200" b="0">
                        <a:solidFill>
                          <a:schemeClr val="tx1"/>
                        </a:solidFill>
                        <a:effectLst/>
                        <a:latin typeface="Arial" panose="020B0604020202020204" pitchFamily="34" charset="0"/>
                        <a:ea typeface="MS Mincho"/>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100" b="0" dirty="0">
                          <a:solidFill>
                            <a:schemeClr val="tx1"/>
                          </a:solidFill>
                          <a:effectLst/>
                        </a:rPr>
                        <a:t> </a:t>
                      </a:r>
                      <a:endParaRPr lang="en-US" sz="1200" b="0" dirty="0">
                        <a:solidFill>
                          <a:schemeClr val="tx1"/>
                        </a:solidFill>
                        <a:effectLst/>
                      </a:endParaRPr>
                    </a:p>
                    <a:p>
                      <a:pPr marL="0" marR="0" algn="ctr">
                        <a:spcBef>
                          <a:spcPts val="0"/>
                        </a:spcBef>
                        <a:spcAft>
                          <a:spcPts val="0"/>
                        </a:spcAft>
                      </a:pPr>
                      <a:r>
                        <a:rPr lang="en-US" sz="1100" b="0" dirty="0">
                          <a:solidFill>
                            <a:schemeClr val="tx1"/>
                          </a:solidFill>
                          <a:effectLst/>
                        </a:rPr>
                        <a:t> </a:t>
                      </a:r>
                      <a:endParaRPr lang="en-US" sz="1200" b="0" dirty="0">
                        <a:solidFill>
                          <a:schemeClr val="tx1"/>
                        </a:solidFill>
                        <a:effectLst/>
                      </a:endParaRPr>
                    </a:p>
                    <a:p>
                      <a:pPr marL="0" marR="0" algn="ctr">
                        <a:spcBef>
                          <a:spcPts val="0"/>
                        </a:spcBef>
                        <a:spcAft>
                          <a:spcPts val="0"/>
                        </a:spcAft>
                      </a:pPr>
                      <a:r>
                        <a:rPr lang="en-US" sz="1100" b="0" dirty="0">
                          <a:solidFill>
                            <a:schemeClr val="tx1"/>
                          </a:solidFill>
                          <a:effectLst/>
                        </a:rPr>
                        <a:t>X</a:t>
                      </a:r>
                      <a:endParaRPr lang="en-US" sz="1200" b="0" dirty="0">
                        <a:solidFill>
                          <a:schemeClr val="tx1"/>
                        </a:solidFill>
                        <a:effectLst/>
                        <a:latin typeface="Arial" panose="020B0604020202020204" pitchFamily="34" charset="0"/>
                        <a:ea typeface="MS Mincho"/>
                      </a:endParaRPr>
                    </a:p>
                  </a:txBody>
                  <a:tcPr marL="68580" marR="68580" marT="0" marB="0" anchor="ctr">
                    <a:solidFill>
                      <a:schemeClr val="bg1">
                        <a:lumMod val="85000"/>
                      </a:schemeClr>
                    </a:solidFill>
                  </a:tcPr>
                </a:tc>
                <a:extLst>
                  <a:ext uri="{0D108BD9-81ED-4DB2-BD59-A6C34878D82A}">
                    <a16:rowId xmlns:a16="http://schemas.microsoft.com/office/drawing/2014/main" val="2003976117"/>
                  </a:ext>
                </a:extLst>
              </a:tr>
              <a:tr h="762000">
                <a:tc>
                  <a:txBody>
                    <a:bodyPr/>
                    <a:lstStyle/>
                    <a:p>
                      <a:pPr marL="0" marR="0">
                        <a:spcBef>
                          <a:spcPts val="0"/>
                        </a:spcBef>
                        <a:spcAft>
                          <a:spcPts val="0"/>
                        </a:spcAft>
                      </a:pPr>
                      <a:r>
                        <a:rPr lang="en-US" sz="1100" b="0" dirty="0">
                          <a:solidFill>
                            <a:schemeClr val="tx1"/>
                          </a:solidFill>
                          <a:effectLst/>
                        </a:rPr>
                        <a:t>Musculoskeletal</a:t>
                      </a:r>
                      <a:endParaRPr lang="en-US" sz="1200" b="0" dirty="0">
                        <a:solidFill>
                          <a:schemeClr val="tx1"/>
                        </a:solidFill>
                        <a:effectLst/>
                      </a:endParaRPr>
                    </a:p>
                    <a:p>
                      <a:pPr marL="0" marR="0">
                        <a:spcBef>
                          <a:spcPts val="0"/>
                        </a:spcBef>
                        <a:spcAft>
                          <a:spcPts val="0"/>
                        </a:spcAft>
                      </a:pPr>
                      <a:r>
                        <a:rPr lang="en-US" sz="1100" b="0" dirty="0">
                          <a:solidFill>
                            <a:schemeClr val="tx1"/>
                          </a:solidFill>
                          <a:effectLst/>
                        </a:rPr>
                        <a:t>  Cervical dystonia</a:t>
                      </a:r>
                      <a:endParaRPr lang="en-US" sz="1200" b="0" dirty="0">
                        <a:solidFill>
                          <a:schemeClr val="tx1"/>
                        </a:solidFill>
                        <a:effectLst/>
                      </a:endParaRPr>
                    </a:p>
                    <a:p>
                      <a:pPr marL="0" marR="0">
                        <a:spcBef>
                          <a:spcPts val="0"/>
                        </a:spcBef>
                        <a:spcAft>
                          <a:spcPts val="0"/>
                        </a:spcAft>
                      </a:pPr>
                      <a:r>
                        <a:rPr lang="en-US" sz="1100" b="0" dirty="0">
                          <a:solidFill>
                            <a:schemeClr val="tx1"/>
                          </a:solidFill>
                          <a:effectLst/>
                        </a:rPr>
                        <a:t>  Lymphedema</a:t>
                      </a:r>
                      <a:endParaRPr lang="en-US" sz="1200" b="0" dirty="0">
                        <a:solidFill>
                          <a:schemeClr val="tx1"/>
                        </a:solidFill>
                        <a:effectLst/>
                      </a:endParaRPr>
                    </a:p>
                    <a:p>
                      <a:pPr marL="0" marR="0">
                        <a:spcBef>
                          <a:spcPts val="0"/>
                        </a:spcBef>
                        <a:spcAft>
                          <a:spcPts val="0"/>
                        </a:spcAft>
                      </a:pPr>
                      <a:r>
                        <a:rPr lang="en-US" sz="1100" b="0" dirty="0">
                          <a:solidFill>
                            <a:schemeClr val="tx1"/>
                          </a:solidFill>
                          <a:effectLst/>
                        </a:rPr>
                        <a:t>  Shoulder dysfunction</a:t>
                      </a:r>
                      <a:endParaRPr lang="en-US" sz="1200" b="0" dirty="0">
                        <a:solidFill>
                          <a:schemeClr val="tx1"/>
                        </a:solidFill>
                        <a:effectLst/>
                        <a:latin typeface="Arial" panose="020B0604020202020204" pitchFamily="34" charset="0"/>
                        <a:ea typeface="MS Mincho"/>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100" b="0" dirty="0">
                          <a:solidFill>
                            <a:schemeClr val="tx1"/>
                          </a:solidFill>
                          <a:effectLst/>
                        </a:rPr>
                        <a:t> </a:t>
                      </a:r>
                      <a:endParaRPr lang="en-US" sz="1200" b="0" dirty="0">
                        <a:solidFill>
                          <a:schemeClr val="tx1"/>
                        </a:solidFill>
                        <a:effectLst/>
                        <a:latin typeface="Arial" panose="020B0604020202020204" pitchFamily="34" charset="0"/>
                        <a:ea typeface="MS Mincho"/>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100" b="0" dirty="0">
                          <a:solidFill>
                            <a:schemeClr val="tx1"/>
                          </a:solidFill>
                          <a:effectLst/>
                        </a:rPr>
                        <a:t> </a:t>
                      </a:r>
                      <a:endParaRPr lang="en-US" sz="1200" b="0" dirty="0">
                        <a:solidFill>
                          <a:schemeClr val="tx1"/>
                        </a:solidFill>
                        <a:effectLst/>
                      </a:endParaRPr>
                    </a:p>
                    <a:p>
                      <a:pPr marL="0" marR="0" algn="ctr">
                        <a:spcBef>
                          <a:spcPts val="0"/>
                        </a:spcBef>
                        <a:spcAft>
                          <a:spcPts val="0"/>
                        </a:spcAft>
                      </a:pPr>
                      <a:r>
                        <a:rPr lang="en-US" sz="1100" b="0" dirty="0">
                          <a:solidFill>
                            <a:schemeClr val="tx1"/>
                          </a:solidFill>
                          <a:effectLst/>
                        </a:rPr>
                        <a:t>X</a:t>
                      </a:r>
                      <a:endParaRPr lang="en-US" sz="1200" b="0" dirty="0">
                        <a:solidFill>
                          <a:schemeClr val="tx1"/>
                        </a:solidFill>
                        <a:effectLst/>
                      </a:endParaRPr>
                    </a:p>
                    <a:p>
                      <a:pPr marL="0" marR="0" algn="ctr">
                        <a:spcBef>
                          <a:spcPts val="0"/>
                        </a:spcBef>
                        <a:spcAft>
                          <a:spcPts val="0"/>
                        </a:spcAft>
                      </a:pPr>
                      <a:r>
                        <a:rPr lang="en-US" sz="1100" b="0" dirty="0">
                          <a:solidFill>
                            <a:schemeClr val="tx1"/>
                          </a:solidFill>
                          <a:effectLst/>
                        </a:rPr>
                        <a:t>X</a:t>
                      </a:r>
                      <a:endParaRPr lang="en-US" sz="1200" b="0" dirty="0">
                        <a:solidFill>
                          <a:schemeClr val="tx1"/>
                        </a:solidFill>
                        <a:effectLst/>
                      </a:endParaRPr>
                    </a:p>
                    <a:p>
                      <a:pPr marL="0" marR="0" algn="ctr">
                        <a:spcBef>
                          <a:spcPts val="0"/>
                        </a:spcBef>
                        <a:spcAft>
                          <a:spcPts val="0"/>
                        </a:spcAft>
                      </a:pPr>
                      <a:r>
                        <a:rPr lang="en-US" sz="1100" b="0" dirty="0">
                          <a:solidFill>
                            <a:schemeClr val="tx1"/>
                          </a:solidFill>
                          <a:effectLst/>
                        </a:rPr>
                        <a:t>X</a:t>
                      </a:r>
                      <a:endParaRPr lang="en-US" sz="1200" b="0" dirty="0">
                        <a:solidFill>
                          <a:schemeClr val="tx1"/>
                        </a:solidFill>
                        <a:effectLst/>
                        <a:latin typeface="Arial" panose="020B0604020202020204" pitchFamily="34" charset="0"/>
                        <a:ea typeface="MS Mincho"/>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100" b="0" dirty="0">
                          <a:solidFill>
                            <a:schemeClr val="tx1"/>
                          </a:solidFill>
                          <a:effectLst/>
                        </a:rPr>
                        <a:t> </a:t>
                      </a:r>
                      <a:endParaRPr lang="en-US" sz="1200" b="0" dirty="0">
                        <a:solidFill>
                          <a:schemeClr val="tx1"/>
                        </a:solidFill>
                        <a:effectLst/>
                      </a:endParaRPr>
                    </a:p>
                    <a:p>
                      <a:pPr marL="0" marR="0" algn="ctr">
                        <a:spcBef>
                          <a:spcPts val="0"/>
                        </a:spcBef>
                        <a:spcAft>
                          <a:spcPts val="0"/>
                        </a:spcAft>
                      </a:pPr>
                      <a:r>
                        <a:rPr lang="en-US" sz="1100" b="0" dirty="0">
                          <a:solidFill>
                            <a:schemeClr val="tx1"/>
                          </a:solidFill>
                          <a:effectLst/>
                        </a:rPr>
                        <a:t>X</a:t>
                      </a:r>
                      <a:endParaRPr lang="en-US" sz="1200" b="0" dirty="0">
                        <a:solidFill>
                          <a:schemeClr val="tx1"/>
                        </a:solidFill>
                        <a:effectLst/>
                      </a:endParaRPr>
                    </a:p>
                    <a:p>
                      <a:pPr marL="0" marR="0" algn="ctr">
                        <a:spcBef>
                          <a:spcPts val="0"/>
                        </a:spcBef>
                        <a:spcAft>
                          <a:spcPts val="0"/>
                        </a:spcAft>
                      </a:pPr>
                      <a:r>
                        <a:rPr lang="en-US" sz="1100" b="0" dirty="0">
                          <a:solidFill>
                            <a:schemeClr val="tx1"/>
                          </a:solidFill>
                          <a:effectLst/>
                        </a:rPr>
                        <a:t>X</a:t>
                      </a:r>
                      <a:endParaRPr lang="en-US" sz="1200" b="0" dirty="0">
                        <a:solidFill>
                          <a:schemeClr val="tx1"/>
                        </a:solidFill>
                        <a:effectLst/>
                      </a:endParaRPr>
                    </a:p>
                    <a:p>
                      <a:pPr marL="0" marR="0" algn="ctr">
                        <a:spcBef>
                          <a:spcPts val="0"/>
                        </a:spcBef>
                        <a:spcAft>
                          <a:spcPts val="0"/>
                        </a:spcAft>
                      </a:pPr>
                      <a:r>
                        <a:rPr lang="en-US" sz="1100" b="0" dirty="0">
                          <a:solidFill>
                            <a:schemeClr val="tx1"/>
                          </a:solidFill>
                          <a:effectLst/>
                        </a:rPr>
                        <a:t>X</a:t>
                      </a:r>
                      <a:endParaRPr lang="en-US" sz="1200" b="0" dirty="0">
                        <a:solidFill>
                          <a:schemeClr val="tx1"/>
                        </a:solidFill>
                        <a:effectLst/>
                        <a:latin typeface="Arial" panose="020B0604020202020204" pitchFamily="34" charset="0"/>
                        <a:ea typeface="MS Mincho"/>
                      </a:endParaRPr>
                    </a:p>
                  </a:txBody>
                  <a:tcPr marL="68580" marR="68580" marT="0" marB="0" anchor="ctr">
                    <a:solidFill>
                      <a:schemeClr val="bg1">
                        <a:lumMod val="95000"/>
                      </a:schemeClr>
                    </a:solidFill>
                  </a:tcPr>
                </a:tc>
                <a:extLst>
                  <a:ext uri="{0D108BD9-81ED-4DB2-BD59-A6C34878D82A}">
                    <a16:rowId xmlns:a16="http://schemas.microsoft.com/office/drawing/2014/main" val="3887788135"/>
                  </a:ext>
                </a:extLst>
              </a:tr>
              <a:tr h="762000">
                <a:tc>
                  <a:txBody>
                    <a:bodyPr/>
                    <a:lstStyle/>
                    <a:p>
                      <a:pPr marL="0" marR="0">
                        <a:spcBef>
                          <a:spcPts val="0"/>
                        </a:spcBef>
                        <a:spcAft>
                          <a:spcPts val="0"/>
                        </a:spcAft>
                      </a:pPr>
                      <a:r>
                        <a:rPr lang="en-US" sz="1100" b="0">
                          <a:solidFill>
                            <a:schemeClr val="tx1"/>
                          </a:solidFill>
                          <a:effectLst/>
                        </a:rPr>
                        <a:t>Neurologic</a:t>
                      </a:r>
                      <a:endParaRPr lang="en-US" sz="1200" b="0">
                        <a:solidFill>
                          <a:schemeClr val="tx1"/>
                        </a:solidFill>
                        <a:effectLst/>
                      </a:endParaRPr>
                    </a:p>
                    <a:p>
                      <a:pPr marL="0" marR="0">
                        <a:spcBef>
                          <a:spcPts val="0"/>
                        </a:spcBef>
                        <a:spcAft>
                          <a:spcPts val="0"/>
                        </a:spcAft>
                      </a:pPr>
                      <a:r>
                        <a:rPr lang="en-US" sz="1100" b="0">
                          <a:solidFill>
                            <a:schemeClr val="tx1"/>
                          </a:solidFill>
                          <a:effectLst/>
                        </a:rPr>
                        <a:t>  Cognitive dysfunction</a:t>
                      </a:r>
                      <a:endParaRPr lang="en-US" sz="1200" b="0">
                        <a:solidFill>
                          <a:schemeClr val="tx1"/>
                        </a:solidFill>
                        <a:effectLst/>
                      </a:endParaRPr>
                    </a:p>
                    <a:p>
                      <a:pPr marL="0" marR="0">
                        <a:spcBef>
                          <a:spcPts val="0"/>
                        </a:spcBef>
                        <a:spcAft>
                          <a:spcPts val="0"/>
                        </a:spcAft>
                      </a:pPr>
                      <a:r>
                        <a:rPr lang="en-US" sz="1100" b="0">
                          <a:solidFill>
                            <a:schemeClr val="tx1"/>
                          </a:solidFill>
                          <a:effectLst/>
                        </a:rPr>
                        <a:t>  Cervical radiculopathy</a:t>
                      </a:r>
                      <a:endParaRPr lang="en-US" sz="1200" b="0">
                        <a:solidFill>
                          <a:schemeClr val="tx1"/>
                        </a:solidFill>
                        <a:effectLst/>
                      </a:endParaRPr>
                    </a:p>
                    <a:p>
                      <a:pPr marL="0" marR="0">
                        <a:spcBef>
                          <a:spcPts val="0"/>
                        </a:spcBef>
                        <a:spcAft>
                          <a:spcPts val="0"/>
                        </a:spcAft>
                      </a:pPr>
                      <a:r>
                        <a:rPr lang="en-US" sz="1100" b="0">
                          <a:solidFill>
                            <a:schemeClr val="tx1"/>
                          </a:solidFill>
                          <a:effectLst/>
                        </a:rPr>
                        <a:t>  Neuropathy</a:t>
                      </a:r>
                      <a:endParaRPr lang="en-US" sz="1200" b="0">
                        <a:solidFill>
                          <a:schemeClr val="tx1"/>
                        </a:solidFill>
                        <a:effectLst/>
                        <a:latin typeface="Arial" panose="020B0604020202020204" pitchFamily="34" charset="0"/>
                        <a:ea typeface="MS Mincho"/>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100" b="0" dirty="0">
                          <a:solidFill>
                            <a:schemeClr val="tx1"/>
                          </a:solidFill>
                          <a:effectLst/>
                        </a:rPr>
                        <a:t> </a:t>
                      </a:r>
                      <a:endParaRPr lang="en-US" sz="1200" b="0" dirty="0">
                        <a:solidFill>
                          <a:schemeClr val="tx1"/>
                        </a:solidFill>
                        <a:effectLst/>
                      </a:endParaRPr>
                    </a:p>
                    <a:p>
                      <a:pPr marL="0" marR="0" algn="ctr">
                        <a:spcBef>
                          <a:spcPts val="0"/>
                        </a:spcBef>
                        <a:spcAft>
                          <a:spcPts val="0"/>
                        </a:spcAft>
                      </a:pPr>
                      <a:r>
                        <a:rPr lang="en-US" sz="1100" b="0" dirty="0">
                          <a:solidFill>
                            <a:schemeClr val="tx1"/>
                          </a:solidFill>
                          <a:effectLst/>
                        </a:rPr>
                        <a:t>X</a:t>
                      </a:r>
                      <a:endParaRPr lang="en-US" sz="1200" b="0" dirty="0">
                        <a:solidFill>
                          <a:schemeClr val="tx1"/>
                        </a:solidFill>
                        <a:effectLst/>
                      </a:endParaRPr>
                    </a:p>
                    <a:p>
                      <a:pPr marL="0" marR="0" algn="ctr">
                        <a:spcBef>
                          <a:spcPts val="0"/>
                        </a:spcBef>
                        <a:spcAft>
                          <a:spcPts val="0"/>
                        </a:spcAft>
                      </a:pPr>
                      <a:r>
                        <a:rPr lang="en-US" sz="1100" b="0" dirty="0">
                          <a:solidFill>
                            <a:schemeClr val="tx1"/>
                          </a:solidFill>
                          <a:effectLst/>
                        </a:rPr>
                        <a:t>X</a:t>
                      </a:r>
                      <a:endParaRPr lang="en-US" sz="1200" b="0" dirty="0">
                        <a:solidFill>
                          <a:schemeClr val="tx1"/>
                        </a:solidFill>
                        <a:effectLst/>
                      </a:endParaRPr>
                    </a:p>
                    <a:p>
                      <a:pPr marL="0" marR="0" algn="ctr">
                        <a:spcBef>
                          <a:spcPts val="0"/>
                        </a:spcBef>
                        <a:spcAft>
                          <a:spcPts val="0"/>
                        </a:spcAft>
                      </a:pPr>
                      <a:r>
                        <a:rPr lang="en-US" sz="1100" b="0" dirty="0">
                          <a:solidFill>
                            <a:schemeClr val="tx1"/>
                          </a:solidFill>
                          <a:effectLst/>
                        </a:rPr>
                        <a:t>X</a:t>
                      </a:r>
                      <a:endParaRPr lang="en-US" sz="1200" b="0" dirty="0">
                        <a:solidFill>
                          <a:schemeClr val="tx1"/>
                        </a:solidFill>
                        <a:effectLst/>
                        <a:latin typeface="Arial" panose="020B0604020202020204" pitchFamily="34" charset="0"/>
                        <a:ea typeface="MS Mincho"/>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100" b="0">
                          <a:solidFill>
                            <a:schemeClr val="tx1"/>
                          </a:solidFill>
                          <a:effectLst/>
                        </a:rPr>
                        <a:t> </a:t>
                      </a:r>
                      <a:endParaRPr lang="en-US" sz="1200" b="0">
                        <a:solidFill>
                          <a:schemeClr val="tx1"/>
                        </a:solidFill>
                        <a:effectLst/>
                      </a:endParaRPr>
                    </a:p>
                    <a:p>
                      <a:pPr marL="0" marR="0" algn="ctr">
                        <a:spcBef>
                          <a:spcPts val="0"/>
                        </a:spcBef>
                        <a:spcAft>
                          <a:spcPts val="0"/>
                        </a:spcAft>
                      </a:pPr>
                      <a:r>
                        <a:rPr lang="en-US" sz="1100" b="0">
                          <a:solidFill>
                            <a:schemeClr val="tx1"/>
                          </a:solidFill>
                          <a:effectLst/>
                        </a:rPr>
                        <a:t> </a:t>
                      </a:r>
                      <a:endParaRPr lang="en-US" sz="1200" b="0">
                        <a:solidFill>
                          <a:schemeClr val="tx1"/>
                        </a:solidFill>
                        <a:effectLst/>
                      </a:endParaRPr>
                    </a:p>
                    <a:p>
                      <a:pPr marL="0" marR="0" algn="ctr">
                        <a:spcBef>
                          <a:spcPts val="0"/>
                        </a:spcBef>
                        <a:spcAft>
                          <a:spcPts val="0"/>
                        </a:spcAft>
                      </a:pPr>
                      <a:r>
                        <a:rPr lang="en-US" sz="1100" b="0">
                          <a:solidFill>
                            <a:schemeClr val="tx1"/>
                          </a:solidFill>
                          <a:effectLst/>
                        </a:rPr>
                        <a:t>X</a:t>
                      </a:r>
                      <a:endParaRPr lang="en-US" sz="1200" b="0">
                        <a:solidFill>
                          <a:schemeClr val="tx1"/>
                        </a:solidFill>
                        <a:effectLst/>
                        <a:latin typeface="Arial" panose="020B0604020202020204" pitchFamily="34" charset="0"/>
                        <a:ea typeface="MS Mincho"/>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100" b="0" dirty="0">
                          <a:solidFill>
                            <a:schemeClr val="tx1"/>
                          </a:solidFill>
                          <a:effectLst/>
                        </a:rPr>
                        <a:t> </a:t>
                      </a:r>
                      <a:endParaRPr lang="en-US" sz="1200" b="0" dirty="0">
                        <a:solidFill>
                          <a:schemeClr val="tx1"/>
                        </a:solidFill>
                        <a:effectLst/>
                      </a:endParaRPr>
                    </a:p>
                    <a:p>
                      <a:pPr marL="0" marR="0" algn="ctr">
                        <a:spcBef>
                          <a:spcPts val="0"/>
                        </a:spcBef>
                        <a:spcAft>
                          <a:spcPts val="0"/>
                        </a:spcAft>
                      </a:pPr>
                      <a:r>
                        <a:rPr lang="en-US" sz="1100" b="0" dirty="0">
                          <a:solidFill>
                            <a:schemeClr val="tx1"/>
                          </a:solidFill>
                          <a:effectLst/>
                        </a:rPr>
                        <a:t> </a:t>
                      </a:r>
                      <a:endParaRPr lang="en-US" sz="1200" b="0" dirty="0">
                        <a:solidFill>
                          <a:schemeClr val="tx1"/>
                        </a:solidFill>
                        <a:effectLst/>
                      </a:endParaRPr>
                    </a:p>
                    <a:p>
                      <a:pPr marL="0" marR="0" algn="ctr">
                        <a:spcBef>
                          <a:spcPts val="0"/>
                        </a:spcBef>
                        <a:spcAft>
                          <a:spcPts val="0"/>
                        </a:spcAft>
                      </a:pPr>
                      <a:r>
                        <a:rPr lang="en-US" sz="1100" b="0" dirty="0">
                          <a:solidFill>
                            <a:schemeClr val="tx1"/>
                          </a:solidFill>
                          <a:effectLst/>
                        </a:rPr>
                        <a:t>X</a:t>
                      </a:r>
                      <a:endParaRPr lang="en-US" sz="1200" b="0" dirty="0">
                        <a:solidFill>
                          <a:schemeClr val="tx1"/>
                        </a:solidFill>
                        <a:effectLst/>
                      </a:endParaRPr>
                    </a:p>
                    <a:p>
                      <a:pPr marL="0" marR="0" algn="ctr">
                        <a:spcBef>
                          <a:spcPts val="0"/>
                        </a:spcBef>
                        <a:spcAft>
                          <a:spcPts val="0"/>
                        </a:spcAft>
                      </a:pPr>
                      <a:r>
                        <a:rPr lang="en-US" sz="1100" b="0" dirty="0">
                          <a:solidFill>
                            <a:schemeClr val="tx1"/>
                          </a:solidFill>
                          <a:effectLst/>
                        </a:rPr>
                        <a:t>X</a:t>
                      </a:r>
                      <a:endParaRPr lang="en-US" sz="1200" b="0" dirty="0">
                        <a:solidFill>
                          <a:schemeClr val="tx1"/>
                        </a:solidFill>
                        <a:effectLst/>
                        <a:latin typeface="Arial" panose="020B0604020202020204" pitchFamily="34" charset="0"/>
                        <a:ea typeface="MS Mincho"/>
                      </a:endParaRPr>
                    </a:p>
                  </a:txBody>
                  <a:tcPr marL="68580" marR="68580" marT="0" marB="0" anchor="ctr">
                    <a:solidFill>
                      <a:schemeClr val="bg1">
                        <a:lumMod val="85000"/>
                      </a:schemeClr>
                    </a:solidFill>
                  </a:tcPr>
                </a:tc>
                <a:extLst>
                  <a:ext uri="{0D108BD9-81ED-4DB2-BD59-A6C34878D82A}">
                    <a16:rowId xmlns:a16="http://schemas.microsoft.com/office/drawing/2014/main" val="3248132130"/>
                  </a:ext>
                </a:extLst>
              </a:tr>
              <a:tr h="1524000">
                <a:tc>
                  <a:txBody>
                    <a:bodyPr/>
                    <a:lstStyle/>
                    <a:p>
                      <a:pPr marL="0" marR="0">
                        <a:spcBef>
                          <a:spcPts val="0"/>
                        </a:spcBef>
                        <a:spcAft>
                          <a:spcPts val="0"/>
                        </a:spcAft>
                      </a:pPr>
                      <a:r>
                        <a:rPr lang="en-US" sz="1100" b="0">
                          <a:solidFill>
                            <a:schemeClr val="tx1"/>
                          </a:solidFill>
                          <a:effectLst/>
                        </a:rPr>
                        <a:t>Oropharyngeal</a:t>
                      </a:r>
                      <a:endParaRPr lang="en-US" sz="1200" b="0">
                        <a:solidFill>
                          <a:schemeClr val="tx1"/>
                        </a:solidFill>
                        <a:effectLst/>
                      </a:endParaRPr>
                    </a:p>
                    <a:p>
                      <a:pPr marL="0" marR="0">
                        <a:spcBef>
                          <a:spcPts val="0"/>
                        </a:spcBef>
                        <a:spcAft>
                          <a:spcPts val="0"/>
                        </a:spcAft>
                      </a:pPr>
                      <a:r>
                        <a:rPr lang="en-US" sz="1100" b="0">
                          <a:solidFill>
                            <a:schemeClr val="tx1"/>
                          </a:solidFill>
                          <a:effectLst/>
                        </a:rPr>
                        <a:t>  Dental caries</a:t>
                      </a:r>
                      <a:endParaRPr lang="en-US" sz="1200" b="0">
                        <a:solidFill>
                          <a:schemeClr val="tx1"/>
                        </a:solidFill>
                        <a:effectLst/>
                      </a:endParaRPr>
                    </a:p>
                    <a:p>
                      <a:pPr marL="0" marR="0">
                        <a:spcBef>
                          <a:spcPts val="0"/>
                        </a:spcBef>
                        <a:spcAft>
                          <a:spcPts val="0"/>
                        </a:spcAft>
                      </a:pPr>
                      <a:r>
                        <a:rPr lang="en-US" sz="1100" b="0">
                          <a:solidFill>
                            <a:schemeClr val="tx1"/>
                          </a:solidFill>
                          <a:effectLst/>
                        </a:rPr>
                        <a:t>  Dysarthria</a:t>
                      </a:r>
                      <a:endParaRPr lang="en-US" sz="1200" b="0">
                        <a:solidFill>
                          <a:schemeClr val="tx1"/>
                        </a:solidFill>
                        <a:effectLst/>
                      </a:endParaRPr>
                    </a:p>
                    <a:p>
                      <a:pPr marL="0" marR="0">
                        <a:spcBef>
                          <a:spcPts val="0"/>
                        </a:spcBef>
                        <a:spcAft>
                          <a:spcPts val="0"/>
                        </a:spcAft>
                      </a:pPr>
                      <a:r>
                        <a:rPr lang="en-US" sz="1100" b="0">
                          <a:solidFill>
                            <a:schemeClr val="tx1"/>
                          </a:solidFill>
                          <a:effectLst/>
                        </a:rPr>
                        <a:t>  Dysphagia/esophageal stricture</a:t>
                      </a:r>
                      <a:endParaRPr lang="en-US" sz="1200" b="0">
                        <a:solidFill>
                          <a:schemeClr val="tx1"/>
                        </a:solidFill>
                        <a:effectLst/>
                      </a:endParaRPr>
                    </a:p>
                    <a:p>
                      <a:pPr marL="0" marR="0">
                        <a:spcBef>
                          <a:spcPts val="0"/>
                        </a:spcBef>
                        <a:spcAft>
                          <a:spcPts val="0"/>
                        </a:spcAft>
                      </a:pPr>
                      <a:r>
                        <a:rPr lang="en-US" sz="1100" b="0">
                          <a:solidFill>
                            <a:schemeClr val="tx1"/>
                          </a:solidFill>
                          <a:effectLst/>
                        </a:rPr>
                        <a:t>  Reflux disease</a:t>
                      </a:r>
                      <a:endParaRPr lang="en-US" sz="1200" b="0">
                        <a:solidFill>
                          <a:schemeClr val="tx1"/>
                        </a:solidFill>
                        <a:effectLst/>
                      </a:endParaRPr>
                    </a:p>
                    <a:p>
                      <a:pPr marL="0" marR="0">
                        <a:spcBef>
                          <a:spcPts val="0"/>
                        </a:spcBef>
                        <a:spcAft>
                          <a:spcPts val="0"/>
                        </a:spcAft>
                      </a:pPr>
                      <a:r>
                        <a:rPr lang="en-US" sz="1100" b="0">
                          <a:solidFill>
                            <a:schemeClr val="tx1"/>
                          </a:solidFill>
                          <a:effectLst/>
                        </a:rPr>
                        <a:t>  Taste disturbance</a:t>
                      </a:r>
                      <a:endParaRPr lang="en-US" sz="1200" b="0">
                        <a:solidFill>
                          <a:schemeClr val="tx1"/>
                        </a:solidFill>
                        <a:effectLst/>
                      </a:endParaRPr>
                    </a:p>
                    <a:p>
                      <a:pPr marL="0" marR="0">
                        <a:spcBef>
                          <a:spcPts val="0"/>
                        </a:spcBef>
                        <a:spcAft>
                          <a:spcPts val="0"/>
                        </a:spcAft>
                      </a:pPr>
                      <a:r>
                        <a:rPr lang="en-US" sz="1100" b="0">
                          <a:solidFill>
                            <a:schemeClr val="tx1"/>
                          </a:solidFill>
                          <a:effectLst/>
                        </a:rPr>
                        <a:t>  Trismus</a:t>
                      </a:r>
                      <a:endParaRPr lang="en-US" sz="1200" b="0">
                        <a:solidFill>
                          <a:schemeClr val="tx1"/>
                        </a:solidFill>
                        <a:effectLst/>
                      </a:endParaRPr>
                    </a:p>
                    <a:p>
                      <a:pPr marL="0" marR="0">
                        <a:spcBef>
                          <a:spcPts val="0"/>
                        </a:spcBef>
                        <a:spcAft>
                          <a:spcPts val="0"/>
                        </a:spcAft>
                      </a:pPr>
                      <a:r>
                        <a:rPr lang="en-US" sz="1100" b="0">
                          <a:solidFill>
                            <a:schemeClr val="tx1"/>
                          </a:solidFill>
                          <a:effectLst/>
                        </a:rPr>
                        <a:t>  Xerostomia</a:t>
                      </a:r>
                      <a:endParaRPr lang="en-US" sz="1200" b="0">
                        <a:solidFill>
                          <a:schemeClr val="tx1"/>
                        </a:solidFill>
                        <a:effectLst/>
                        <a:latin typeface="Arial" panose="020B0604020202020204" pitchFamily="34" charset="0"/>
                        <a:ea typeface="MS Mincho"/>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100" b="0" dirty="0">
                          <a:solidFill>
                            <a:schemeClr val="tx1"/>
                          </a:solidFill>
                          <a:effectLst/>
                        </a:rPr>
                        <a:t> </a:t>
                      </a:r>
                      <a:endParaRPr lang="en-US" sz="1200" b="0" dirty="0">
                        <a:solidFill>
                          <a:schemeClr val="tx1"/>
                        </a:solidFill>
                        <a:effectLst/>
                      </a:endParaRPr>
                    </a:p>
                    <a:p>
                      <a:pPr marL="0" marR="0">
                        <a:spcBef>
                          <a:spcPts val="0"/>
                        </a:spcBef>
                        <a:spcAft>
                          <a:spcPts val="0"/>
                        </a:spcAft>
                      </a:pPr>
                      <a:r>
                        <a:rPr lang="en-US" sz="1100" b="0" dirty="0">
                          <a:solidFill>
                            <a:schemeClr val="tx1"/>
                          </a:solidFill>
                          <a:effectLst/>
                        </a:rPr>
                        <a:t> </a:t>
                      </a:r>
                      <a:endParaRPr lang="en-US" sz="1200" b="0" dirty="0">
                        <a:solidFill>
                          <a:schemeClr val="tx1"/>
                        </a:solidFill>
                        <a:effectLst/>
                        <a:latin typeface="Arial" panose="020B0604020202020204" pitchFamily="34" charset="0"/>
                        <a:ea typeface="MS Mincho"/>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100" b="0" dirty="0">
                          <a:solidFill>
                            <a:schemeClr val="tx1"/>
                          </a:solidFill>
                          <a:effectLst/>
                        </a:rPr>
                        <a:t> </a:t>
                      </a:r>
                      <a:endParaRPr lang="en-US" sz="1200" b="0" dirty="0">
                        <a:solidFill>
                          <a:schemeClr val="tx1"/>
                        </a:solidFill>
                        <a:effectLst/>
                      </a:endParaRPr>
                    </a:p>
                    <a:p>
                      <a:pPr marL="0" marR="0" algn="ctr">
                        <a:spcBef>
                          <a:spcPts val="0"/>
                        </a:spcBef>
                        <a:spcAft>
                          <a:spcPts val="0"/>
                        </a:spcAft>
                      </a:pPr>
                      <a:r>
                        <a:rPr lang="en-US" sz="1100" b="0" dirty="0">
                          <a:solidFill>
                            <a:schemeClr val="tx1"/>
                          </a:solidFill>
                          <a:effectLst/>
                        </a:rPr>
                        <a:t>X</a:t>
                      </a:r>
                      <a:endParaRPr lang="en-US" sz="1200" b="0" dirty="0">
                        <a:solidFill>
                          <a:schemeClr val="tx1"/>
                        </a:solidFill>
                        <a:effectLst/>
                      </a:endParaRPr>
                    </a:p>
                    <a:p>
                      <a:pPr marL="0" marR="0" algn="ctr">
                        <a:spcBef>
                          <a:spcPts val="0"/>
                        </a:spcBef>
                        <a:spcAft>
                          <a:spcPts val="0"/>
                        </a:spcAft>
                      </a:pPr>
                      <a:r>
                        <a:rPr lang="en-US" sz="1100" b="0" dirty="0">
                          <a:solidFill>
                            <a:schemeClr val="tx1"/>
                          </a:solidFill>
                          <a:effectLst/>
                        </a:rPr>
                        <a:t>X</a:t>
                      </a:r>
                      <a:endParaRPr lang="en-US" sz="1200" b="0" dirty="0">
                        <a:solidFill>
                          <a:schemeClr val="tx1"/>
                        </a:solidFill>
                        <a:effectLst/>
                      </a:endParaRPr>
                    </a:p>
                    <a:p>
                      <a:pPr marL="0" marR="0" algn="ctr">
                        <a:spcBef>
                          <a:spcPts val="0"/>
                        </a:spcBef>
                        <a:spcAft>
                          <a:spcPts val="0"/>
                        </a:spcAft>
                      </a:pPr>
                      <a:r>
                        <a:rPr lang="en-US" sz="1100" b="0" dirty="0">
                          <a:solidFill>
                            <a:schemeClr val="tx1"/>
                          </a:solidFill>
                          <a:effectLst/>
                        </a:rPr>
                        <a:t>X</a:t>
                      </a:r>
                      <a:endParaRPr lang="en-US" sz="1200" b="0" dirty="0">
                        <a:solidFill>
                          <a:schemeClr val="tx1"/>
                        </a:solidFill>
                        <a:effectLst/>
                      </a:endParaRPr>
                    </a:p>
                    <a:p>
                      <a:pPr marL="0" marR="0" algn="ctr">
                        <a:spcBef>
                          <a:spcPts val="0"/>
                        </a:spcBef>
                        <a:spcAft>
                          <a:spcPts val="0"/>
                        </a:spcAft>
                      </a:pPr>
                      <a:r>
                        <a:rPr lang="en-US" sz="1100" b="0" dirty="0">
                          <a:solidFill>
                            <a:schemeClr val="tx1"/>
                          </a:solidFill>
                          <a:effectLst/>
                        </a:rPr>
                        <a:t>X</a:t>
                      </a:r>
                      <a:endParaRPr lang="en-US" sz="1200" b="0" dirty="0">
                        <a:solidFill>
                          <a:schemeClr val="tx1"/>
                        </a:solidFill>
                        <a:effectLst/>
                      </a:endParaRPr>
                    </a:p>
                    <a:p>
                      <a:pPr marL="0" marR="0" algn="ctr">
                        <a:spcBef>
                          <a:spcPts val="0"/>
                        </a:spcBef>
                        <a:spcAft>
                          <a:spcPts val="0"/>
                        </a:spcAft>
                      </a:pPr>
                      <a:r>
                        <a:rPr lang="en-US" sz="1100" b="0" dirty="0">
                          <a:solidFill>
                            <a:schemeClr val="tx1"/>
                          </a:solidFill>
                          <a:effectLst/>
                        </a:rPr>
                        <a:t>X</a:t>
                      </a:r>
                      <a:endParaRPr lang="en-US" sz="1200" b="0" dirty="0">
                        <a:solidFill>
                          <a:schemeClr val="tx1"/>
                        </a:solidFill>
                        <a:effectLst/>
                      </a:endParaRPr>
                    </a:p>
                    <a:p>
                      <a:pPr marL="0" marR="0" algn="ctr">
                        <a:spcBef>
                          <a:spcPts val="0"/>
                        </a:spcBef>
                        <a:spcAft>
                          <a:spcPts val="0"/>
                        </a:spcAft>
                      </a:pPr>
                      <a:r>
                        <a:rPr lang="en-US" sz="1100" b="0" dirty="0">
                          <a:solidFill>
                            <a:schemeClr val="tx1"/>
                          </a:solidFill>
                          <a:effectLst/>
                        </a:rPr>
                        <a:t>X</a:t>
                      </a:r>
                      <a:endParaRPr lang="en-US" sz="1200" b="0" dirty="0">
                        <a:solidFill>
                          <a:schemeClr val="tx1"/>
                        </a:solidFill>
                        <a:effectLst/>
                      </a:endParaRPr>
                    </a:p>
                    <a:p>
                      <a:pPr marL="0" marR="0" algn="ctr">
                        <a:spcBef>
                          <a:spcPts val="0"/>
                        </a:spcBef>
                        <a:spcAft>
                          <a:spcPts val="0"/>
                        </a:spcAft>
                      </a:pPr>
                      <a:r>
                        <a:rPr lang="en-US" sz="1100" b="0" dirty="0">
                          <a:solidFill>
                            <a:schemeClr val="tx1"/>
                          </a:solidFill>
                          <a:effectLst/>
                        </a:rPr>
                        <a:t>X</a:t>
                      </a:r>
                      <a:endParaRPr lang="en-US" sz="1200" b="0" dirty="0">
                        <a:solidFill>
                          <a:schemeClr val="tx1"/>
                        </a:solidFill>
                        <a:effectLst/>
                        <a:latin typeface="Arial" panose="020B0604020202020204" pitchFamily="34" charset="0"/>
                        <a:ea typeface="MS Mincho"/>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100" b="0" dirty="0">
                          <a:solidFill>
                            <a:schemeClr val="tx1"/>
                          </a:solidFill>
                          <a:effectLst/>
                        </a:rPr>
                        <a:t> </a:t>
                      </a:r>
                      <a:endParaRPr lang="en-US" sz="1200" b="0" dirty="0">
                        <a:solidFill>
                          <a:schemeClr val="tx1"/>
                        </a:solidFill>
                        <a:effectLst/>
                      </a:endParaRPr>
                    </a:p>
                    <a:p>
                      <a:pPr marL="0" marR="0" algn="ctr">
                        <a:spcBef>
                          <a:spcPts val="0"/>
                        </a:spcBef>
                        <a:spcAft>
                          <a:spcPts val="0"/>
                        </a:spcAft>
                      </a:pPr>
                      <a:r>
                        <a:rPr lang="en-US" sz="1100" b="0" dirty="0">
                          <a:solidFill>
                            <a:schemeClr val="tx1"/>
                          </a:solidFill>
                          <a:effectLst/>
                        </a:rPr>
                        <a:t> </a:t>
                      </a:r>
                      <a:endParaRPr lang="en-US" sz="1200" b="0" dirty="0">
                        <a:solidFill>
                          <a:schemeClr val="tx1"/>
                        </a:solidFill>
                        <a:effectLst/>
                      </a:endParaRPr>
                    </a:p>
                    <a:p>
                      <a:pPr marL="0" marR="0" algn="ctr">
                        <a:spcBef>
                          <a:spcPts val="0"/>
                        </a:spcBef>
                        <a:spcAft>
                          <a:spcPts val="0"/>
                        </a:spcAft>
                      </a:pPr>
                      <a:r>
                        <a:rPr lang="en-US" sz="1100" b="0" dirty="0">
                          <a:solidFill>
                            <a:schemeClr val="tx1"/>
                          </a:solidFill>
                          <a:effectLst/>
                        </a:rPr>
                        <a:t>X</a:t>
                      </a:r>
                      <a:endParaRPr lang="en-US" sz="1200" b="0" dirty="0">
                        <a:solidFill>
                          <a:schemeClr val="tx1"/>
                        </a:solidFill>
                        <a:effectLst/>
                      </a:endParaRPr>
                    </a:p>
                    <a:p>
                      <a:pPr marL="0" marR="0" algn="ctr">
                        <a:spcBef>
                          <a:spcPts val="0"/>
                        </a:spcBef>
                        <a:spcAft>
                          <a:spcPts val="0"/>
                        </a:spcAft>
                      </a:pPr>
                      <a:r>
                        <a:rPr lang="en-US" sz="1100" b="0" dirty="0">
                          <a:solidFill>
                            <a:schemeClr val="tx1"/>
                          </a:solidFill>
                          <a:effectLst/>
                        </a:rPr>
                        <a:t>X</a:t>
                      </a:r>
                      <a:endParaRPr lang="en-US" sz="1200" b="0" dirty="0">
                        <a:solidFill>
                          <a:schemeClr val="tx1"/>
                        </a:solidFill>
                        <a:effectLst/>
                      </a:endParaRPr>
                    </a:p>
                    <a:p>
                      <a:pPr marL="0" marR="0" algn="ctr">
                        <a:spcBef>
                          <a:spcPts val="0"/>
                        </a:spcBef>
                        <a:spcAft>
                          <a:spcPts val="0"/>
                        </a:spcAft>
                      </a:pPr>
                      <a:r>
                        <a:rPr lang="en-US" sz="1100" b="0" dirty="0">
                          <a:solidFill>
                            <a:schemeClr val="tx1"/>
                          </a:solidFill>
                          <a:effectLst/>
                        </a:rPr>
                        <a:t> </a:t>
                      </a:r>
                      <a:endParaRPr lang="en-US" sz="1200" b="0" dirty="0">
                        <a:solidFill>
                          <a:schemeClr val="tx1"/>
                        </a:solidFill>
                        <a:effectLst/>
                      </a:endParaRPr>
                    </a:p>
                    <a:p>
                      <a:pPr marL="0" marR="0" algn="ctr">
                        <a:spcBef>
                          <a:spcPts val="0"/>
                        </a:spcBef>
                        <a:spcAft>
                          <a:spcPts val="0"/>
                        </a:spcAft>
                      </a:pPr>
                      <a:r>
                        <a:rPr lang="en-US" sz="1100" b="0" dirty="0">
                          <a:solidFill>
                            <a:schemeClr val="tx1"/>
                          </a:solidFill>
                          <a:effectLst/>
                        </a:rPr>
                        <a:t> </a:t>
                      </a:r>
                      <a:endParaRPr lang="en-US" sz="1200" b="0" dirty="0">
                        <a:solidFill>
                          <a:schemeClr val="tx1"/>
                        </a:solidFill>
                        <a:effectLst/>
                      </a:endParaRPr>
                    </a:p>
                    <a:p>
                      <a:pPr marL="0" marR="0" algn="ctr">
                        <a:spcBef>
                          <a:spcPts val="0"/>
                        </a:spcBef>
                        <a:spcAft>
                          <a:spcPts val="0"/>
                        </a:spcAft>
                      </a:pPr>
                      <a:r>
                        <a:rPr lang="en-US" sz="1100" b="0" dirty="0">
                          <a:solidFill>
                            <a:schemeClr val="tx1"/>
                          </a:solidFill>
                          <a:effectLst/>
                        </a:rPr>
                        <a:t>X</a:t>
                      </a:r>
                      <a:endParaRPr lang="en-US" sz="1200" b="0" dirty="0">
                        <a:solidFill>
                          <a:schemeClr val="tx1"/>
                        </a:solidFill>
                        <a:effectLst/>
                      </a:endParaRPr>
                    </a:p>
                    <a:p>
                      <a:pPr marL="0" marR="0" algn="ctr">
                        <a:spcBef>
                          <a:spcPts val="0"/>
                        </a:spcBef>
                        <a:spcAft>
                          <a:spcPts val="0"/>
                        </a:spcAft>
                      </a:pPr>
                      <a:r>
                        <a:rPr lang="en-US" sz="1100" b="0" dirty="0">
                          <a:solidFill>
                            <a:schemeClr val="tx1"/>
                          </a:solidFill>
                          <a:effectLst/>
                        </a:rPr>
                        <a:t>X</a:t>
                      </a:r>
                      <a:endParaRPr lang="en-US" sz="1200" b="0" dirty="0">
                        <a:solidFill>
                          <a:schemeClr val="tx1"/>
                        </a:solidFill>
                        <a:effectLst/>
                        <a:latin typeface="Arial" panose="020B0604020202020204" pitchFamily="34" charset="0"/>
                        <a:ea typeface="MS Mincho"/>
                      </a:endParaRPr>
                    </a:p>
                  </a:txBody>
                  <a:tcPr marL="68580" marR="68580" marT="0" marB="0" anchor="ctr">
                    <a:solidFill>
                      <a:schemeClr val="bg1">
                        <a:lumMod val="95000"/>
                      </a:schemeClr>
                    </a:solidFill>
                  </a:tcPr>
                </a:tc>
                <a:extLst>
                  <a:ext uri="{0D108BD9-81ED-4DB2-BD59-A6C34878D82A}">
                    <a16:rowId xmlns:a16="http://schemas.microsoft.com/office/drawing/2014/main" val="3190079513"/>
                  </a:ext>
                </a:extLst>
              </a:tr>
              <a:tr h="381000">
                <a:tc>
                  <a:txBody>
                    <a:bodyPr/>
                    <a:lstStyle/>
                    <a:p>
                      <a:pPr marL="0" marR="0">
                        <a:spcBef>
                          <a:spcPts val="0"/>
                        </a:spcBef>
                        <a:spcAft>
                          <a:spcPts val="0"/>
                        </a:spcAft>
                      </a:pPr>
                      <a:r>
                        <a:rPr lang="en-US" sz="1100" b="0">
                          <a:solidFill>
                            <a:schemeClr val="tx1"/>
                          </a:solidFill>
                          <a:effectLst/>
                        </a:rPr>
                        <a:t>Psychosocial (anxiety, distress, depression)</a:t>
                      </a:r>
                      <a:endParaRPr lang="en-US" sz="1200" b="0">
                        <a:solidFill>
                          <a:schemeClr val="tx1"/>
                        </a:solidFill>
                        <a:effectLst/>
                        <a:latin typeface="Arial" panose="020B0604020202020204" pitchFamily="34" charset="0"/>
                        <a:ea typeface="MS Mincho"/>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100" b="0">
                          <a:solidFill>
                            <a:schemeClr val="tx1"/>
                          </a:solidFill>
                          <a:effectLst/>
                        </a:rPr>
                        <a:t>X</a:t>
                      </a:r>
                      <a:endParaRPr lang="en-US" sz="1200" b="0">
                        <a:solidFill>
                          <a:schemeClr val="tx1"/>
                        </a:solidFill>
                        <a:effectLst/>
                        <a:latin typeface="Arial" panose="020B0604020202020204" pitchFamily="34" charset="0"/>
                        <a:ea typeface="MS Mincho"/>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100" b="0" dirty="0">
                          <a:solidFill>
                            <a:schemeClr val="tx1"/>
                          </a:solidFill>
                          <a:effectLst/>
                        </a:rPr>
                        <a:t>X</a:t>
                      </a:r>
                      <a:endParaRPr lang="en-US" sz="1200" b="0" dirty="0">
                        <a:solidFill>
                          <a:schemeClr val="tx1"/>
                        </a:solidFill>
                        <a:effectLst/>
                        <a:latin typeface="Arial" panose="020B0604020202020204" pitchFamily="34" charset="0"/>
                        <a:ea typeface="MS Mincho"/>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100" b="0" dirty="0">
                          <a:solidFill>
                            <a:schemeClr val="tx1"/>
                          </a:solidFill>
                          <a:effectLst/>
                        </a:rPr>
                        <a:t>X</a:t>
                      </a:r>
                      <a:endParaRPr lang="en-US" sz="1200" b="0" dirty="0">
                        <a:solidFill>
                          <a:schemeClr val="tx1"/>
                        </a:solidFill>
                        <a:effectLst/>
                        <a:latin typeface="Arial" panose="020B0604020202020204" pitchFamily="34" charset="0"/>
                        <a:ea typeface="MS Mincho"/>
                      </a:endParaRPr>
                    </a:p>
                  </a:txBody>
                  <a:tcPr marL="68580" marR="68580" marT="0" marB="0" anchor="ctr">
                    <a:solidFill>
                      <a:schemeClr val="bg1">
                        <a:lumMod val="85000"/>
                      </a:schemeClr>
                    </a:solidFill>
                  </a:tcPr>
                </a:tc>
                <a:extLst>
                  <a:ext uri="{0D108BD9-81ED-4DB2-BD59-A6C34878D82A}">
                    <a16:rowId xmlns:a16="http://schemas.microsoft.com/office/drawing/2014/main" val="2695479475"/>
                  </a:ext>
                </a:extLst>
              </a:tr>
              <a:tr h="190500">
                <a:tc>
                  <a:txBody>
                    <a:bodyPr/>
                    <a:lstStyle/>
                    <a:p>
                      <a:pPr marL="0" marR="0">
                        <a:spcBef>
                          <a:spcPts val="0"/>
                        </a:spcBef>
                        <a:spcAft>
                          <a:spcPts val="0"/>
                        </a:spcAft>
                      </a:pPr>
                      <a:r>
                        <a:rPr lang="en-US" sz="1100" b="0">
                          <a:solidFill>
                            <a:schemeClr val="tx1"/>
                          </a:solidFill>
                          <a:effectLst/>
                        </a:rPr>
                        <a:t>Pulmonary (pulmonary fibrosis)</a:t>
                      </a:r>
                      <a:endParaRPr lang="en-US" sz="1200" b="0">
                        <a:solidFill>
                          <a:schemeClr val="tx1"/>
                        </a:solidFill>
                        <a:effectLst/>
                        <a:latin typeface="Arial" panose="020B0604020202020204" pitchFamily="34" charset="0"/>
                        <a:ea typeface="MS Mincho"/>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100" b="0">
                          <a:solidFill>
                            <a:schemeClr val="tx1"/>
                          </a:solidFill>
                          <a:effectLst/>
                        </a:rPr>
                        <a:t> </a:t>
                      </a:r>
                      <a:endParaRPr lang="en-US" sz="1200" b="0">
                        <a:solidFill>
                          <a:schemeClr val="tx1"/>
                        </a:solidFill>
                        <a:effectLst/>
                        <a:latin typeface="Arial" panose="020B0604020202020204" pitchFamily="34" charset="0"/>
                        <a:ea typeface="MS Mincho"/>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100" b="0" dirty="0">
                          <a:solidFill>
                            <a:schemeClr val="tx1"/>
                          </a:solidFill>
                          <a:effectLst/>
                        </a:rPr>
                        <a:t>X</a:t>
                      </a:r>
                      <a:endParaRPr lang="en-US" sz="1200" b="0" dirty="0">
                        <a:solidFill>
                          <a:schemeClr val="tx1"/>
                        </a:solidFill>
                        <a:effectLst/>
                        <a:latin typeface="Arial" panose="020B0604020202020204" pitchFamily="34" charset="0"/>
                        <a:ea typeface="MS Mincho"/>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100" b="0" dirty="0">
                          <a:solidFill>
                            <a:schemeClr val="tx1"/>
                          </a:solidFill>
                          <a:effectLst/>
                        </a:rPr>
                        <a:t> </a:t>
                      </a:r>
                      <a:endParaRPr lang="en-US" sz="1200" b="0" dirty="0">
                        <a:solidFill>
                          <a:schemeClr val="tx1"/>
                        </a:solidFill>
                        <a:effectLst/>
                        <a:latin typeface="Arial" panose="020B0604020202020204" pitchFamily="34" charset="0"/>
                        <a:ea typeface="MS Mincho"/>
                      </a:endParaRPr>
                    </a:p>
                  </a:txBody>
                  <a:tcPr marL="68580" marR="68580" marT="0" marB="0" anchor="ctr">
                    <a:solidFill>
                      <a:schemeClr val="bg1">
                        <a:lumMod val="95000"/>
                      </a:schemeClr>
                    </a:solidFill>
                  </a:tcPr>
                </a:tc>
                <a:extLst>
                  <a:ext uri="{0D108BD9-81ED-4DB2-BD59-A6C34878D82A}">
                    <a16:rowId xmlns:a16="http://schemas.microsoft.com/office/drawing/2014/main" val="1682164992"/>
                  </a:ext>
                </a:extLst>
              </a:tr>
            </a:tbl>
          </a:graphicData>
        </a:graphic>
      </p:graphicFrame>
    </p:spTree>
    <p:extLst>
      <p:ext uri="{BB962C8B-B14F-4D97-AF65-F5344CB8AC3E}">
        <p14:creationId xmlns:p14="http://schemas.microsoft.com/office/powerpoint/2010/main" val="34052733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441101" y="5791200"/>
            <a:ext cx="8245699" cy="261610"/>
          </a:xfrm>
          <a:prstGeom prst="rect">
            <a:avLst/>
          </a:prstGeom>
        </p:spPr>
        <p:txBody>
          <a:bodyPr wrap="square">
            <a:spAutoFit/>
          </a:bodyPr>
          <a:lstStyle/>
          <a:p>
            <a:r>
              <a:rPr lang="en-US" sz="1100" i="1" dirty="0">
                <a:solidFill>
                  <a:schemeClr val="bg1">
                    <a:lumMod val="50000"/>
                  </a:schemeClr>
                </a:solidFill>
              </a:rPr>
              <a:t>American Cancer Society, 2019; </a:t>
            </a:r>
            <a:r>
              <a:rPr lang="en-US" sz="1100" i="1" dirty="0" err="1">
                <a:solidFill>
                  <a:schemeClr val="bg1">
                    <a:lumMod val="50000"/>
                  </a:schemeClr>
                </a:solidFill>
              </a:rPr>
              <a:t>Nekhlyudov</a:t>
            </a:r>
            <a:r>
              <a:rPr lang="en-US" sz="1100" i="1" dirty="0">
                <a:solidFill>
                  <a:schemeClr val="bg1">
                    <a:lumMod val="50000"/>
                  </a:schemeClr>
                </a:solidFill>
              </a:rPr>
              <a:t>, </a:t>
            </a:r>
            <a:r>
              <a:rPr lang="en-US" sz="1100" i="1" dirty="0" err="1">
                <a:solidFill>
                  <a:schemeClr val="bg1">
                    <a:lumMod val="50000"/>
                  </a:schemeClr>
                </a:solidFill>
              </a:rPr>
              <a:t>Goel</a:t>
            </a:r>
            <a:r>
              <a:rPr lang="en-US" sz="1100" i="1" dirty="0">
                <a:solidFill>
                  <a:schemeClr val="bg1">
                    <a:lumMod val="50000"/>
                  </a:schemeClr>
                </a:solidFill>
              </a:rPr>
              <a:t>, Lin, </a:t>
            </a:r>
            <a:r>
              <a:rPr lang="en-US" sz="1100" i="1" dirty="0" err="1">
                <a:solidFill>
                  <a:schemeClr val="bg1">
                    <a:lumMod val="50000"/>
                  </a:schemeClr>
                </a:solidFill>
              </a:rPr>
              <a:t>Overholser</a:t>
            </a:r>
            <a:r>
              <a:rPr lang="en-US" sz="1100" i="1" dirty="0">
                <a:solidFill>
                  <a:schemeClr val="bg1">
                    <a:lumMod val="50000"/>
                  </a:schemeClr>
                </a:solidFill>
              </a:rPr>
              <a:t>  &amp; </a:t>
            </a:r>
            <a:r>
              <a:rPr lang="en-US" sz="1100" i="1" dirty="0" err="1">
                <a:solidFill>
                  <a:schemeClr val="bg1">
                    <a:lumMod val="50000"/>
                  </a:schemeClr>
                </a:solidFill>
              </a:rPr>
              <a:t>Peairs</a:t>
            </a:r>
            <a:r>
              <a:rPr lang="en-US" sz="1100" i="1" dirty="0">
                <a:solidFill>
                  <a:schemeClr val="bg1">
                    <a:lumMod val="50000"/>
                  </a:schemeClr>
                </a:solidFill>
              </a:rPr>
              <a:t>, 2019. </a:t>
            </a:r>
          </a:p>
        </p:txBody>
      </p:sp>
      <p:sp>
        <p:nvSpPr>
          <p:cNvPr id="3" name="Title 2"/>
          <p:cNvSpPr>
            <a:spLocks noGrp="1"/>
          </p:cNvSpPr>
          <p:nvPr>
            <p:ph type="title"/>
          </p:nvPr>
        </p:nvSpPr>
        <p:spPr>
          <a:xfrm>
            <a:off x="457200" y="304800"/>
            <a:ext cx="8229600" cy="990600"/>
          </a:xfrm>
        </p:spPr>
        <p:txBody>
          <a:bodyPr/>
          <a:lstStyle/>
          <a:p>
            <a:r>
              <a:rPr lang="en-US" dirty="0"/>
              <a:t>Melanoma</a:t>
            </a:r>
          </a:p>
        </p:txBody>
      </p:sp>
      <p:sp>
        <p:nvSpPr>
          <p:cNvPr id="4" name="Rectangle 3"/>
          <p:cNvSpPr/>
          <p:nvPr/>
        </p:nvSpPr>
        <p:spPr>
          <a:xfrm>
            <a:off x="473242" y="2133600"/>
            <a:ext cx="2514600" cy="3352800"/>
          </a:xfrm>
          <a:prstGeom prst="rect">
            <a:avLst/>
          </a:prstGeom>
          <a:solidFill>
            <a:srgbClr val="365F91"/>
          </a:solidFill>
          <a:ln>
            <a:solidFill>
              <a:srgbClr val="365F9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spcBef>
                <a:spcPts val="600"/>
              </a:spcBef>
              <a:buFont typeface="Arial" panose="020B0604020202020204" pitchFamily="34" charset="0"/>
              <a:buChar char="•"/>
            </a:pPr>
            <a:r>
              <a:rPr lang="en-US" dirty="0"/>
              <a:t>Approximately 1.3 million melanoma survivors</a:t>
            </a:r>
          </a:p>
          <a:p>
            <a:pPr marL="285750" indent="-285750">
              <a:spcBef>
                <a:spcPts val="600"/>
              </a:spcBef>
              <a:buFont typeface="Arial" panose="020B0604020202020204" pitchFamily="34" charset="0"/>
              <a:buChar char="•"/>
            </a:pPr>
            <a:r>
              <a:rPr lang="en-US" dirty="0"/>
              <a:t>Median age at diagnosis for women is 60 years-old </a:t>
            </a:r>
          </a:p>
          <a:p>
            <a:pPr marL="285750" indent="-285750">
              <a:spcBef>
                <a:spcPts val="600"/>
              </a:spcBef>
              <a:buFont typeface="Arial" panose="020B0604020202020204" pitchFamily="34" charset="0"/>
              <a:buChar char="•"/>
            </a:pPr>
            <a:r>
              <a:rPr lang="en-US" dirty="0"/>
              <a:t>Median age at diagnosis for men is 66 years-old</a:t>
            </a:r>
          </a:p>
        </p:txBody>
      </p:sp>
      <p:sp>
        <p:nvSpPr>
          <p:cNvPr id="5" name="Round Same Side Corner Rectangle 4"/>
          <p:cNvSpPr/>
          <p:nvPr/>
        </p:nvSpPr>
        <p:spPr>
          <a:xfrm>
            <a:off x="457200" y="1524000"/>
            <a:ext cx="2530642" cy="533400"/>
          </a:xfrm>
          <a:prstGeom prst="round2SameRect">
            <a:avLst/>
          </a:prstGeom>
          <a:solidFill>
            <a:srgbClr val="365F91"/>
          </a:solidFill>
          <a:ln>
            <a:solidFill>
              <a:srgbClr val="365F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Epidemiology</a:t>
            </a:r>
          </a:p>
        </p:txBody>
      </p:sp>
      <p:sp>
        <p:nvSpPr>
          <p:cNvPr id="15" name="Rectangle 14"/>
          <p:cNvSpPr/>
          <p:nvPr/>
        </p:nvSpPr>
        <p:spPr>
          <a:xfrm>
            <a:off x="6172200" y="2133600"/>
            <a:ext cx="2514600" cy="3352800"/>
          </a:xfrm>
          <a:prstGeom prst="rect">
            <a:avLst/>
          </a:prstGeom>
          <a:solidFill>
            <a:srgbClr val="0096D6"/>
          </a:solidFill>
          <a:ln>
            <a:solidFill>
              <a:srgbClr val="0096D6"/>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lnSpc>
                <a:spcPct val="200000"/>
              </a:lnSpc>
              <a:buFont typeface="Arial" panose="020B0604020202020204" pitchFamily="34" charset="0"/>
              <a:buChar char="•"/>
            </a:pPr>
            <a:r>
              <a:rPr lang="en-US" dirty="0"/>
              <a:t>Pain</a:t>
            </a:r>
          </a:p>
          <a:p>
            <a:pPr marL="285750" indent="-285750">
              <a:lnSpc>
                <a:spcPct val="200000"/>
              </a:lnSpc>
              <a:buFont typeface="Arial" panose="020B0604020202020204" pitchFamily="34" charset="0"/>
              <a:buChar char="•"/>
            </a:pPr>
            <a:r>
              <a:rPr lang="en-US" dirty="0"/>
              <a:t>Neurotoxicity</a:t>
            </a:r>
          </a:p>
          <a:p>
            <a:pPr marL="285750" indent="-285750">
              <a:lnSpc>
                <a:spcPct val="200000"/>
              </a:lnSpc>
              <a:buFont typeface="Arial" panose="020B0604020202020204" pitchFamily="34" charset="0"/>
              <a:buChar char="•"/>
            </a:pPr>
            <a:r>
              <a:rPr lang="en-US" dirty="0"/>
              <a:t>Autoimmune effects</a:t>
            </a:r>
          </a:p>
          <a:p>
            <a:pPr marL="285750" indent="-285750">
              <a:lnSpc>
                <a:spcPct val="200000"/>
              </a:lnSpc>
              <a:buFont typeface="Arial" panose="020B0604020202020204" pitchFamily="34" charset="0"/>
              <a:buChar char="•"/>
            </a:pPr>
            <a:r>
              <a:rPr lang="en-US" dirty="0"/>
              <a:t>Fatigue</a:t>
            </a:r>
          </a:p>
          <a:p>
            <a:pPr marL="285750" indent="-285750">
              <a:lnSpc>
                <a:spcPct val="200000"/>
              </a:lnSpc>
              <a:buFont typeface="Arial" panose="020B0604020202020204" pitchFamily="34" charset="0"/>
              <a:buChar char="•"/>
            </a:pPr>
            <a:r>
              <a:rPr lang="en-US" dirty="0"/>
              <a:t>Psychosocial issues</a:t>
            </a:r>
          </a:p>
        </p:txBody>
      </p:sp>
      <p:sp>
        <p:nvSpPr>
          <p:cNvPr id="16" name="Round Same Side Corner Rectangle 15"/>
          <p:cNvSpPr/>
          <p:nvPr/>
        </p:nvSpPr>
        <p:spPr>
          <a:xfrm>
            <a:off x="6172200" y="1524000"/>
            <a:ext cx="2514600" cy="533400"/>
          </a:xfrm>
          <a:prstGeom prst="round2SameRect">
            <a:avLst/>
          </a:prstGeom>
          <a:solidFill>
            <a:srgbClr val="0096D6"/>
          </a:solidFill>
          <a:ln>
            <a:solidFill>
              <a:srgbClr val="0096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Long-term &amp; Late Effects</a:t>
            </a:r>
          </a:p>
        </p:txBody>
      </p:sp>
      <p:sp>
        <p:nvSpPr>
          <p:cNvPr id="17" name="Rectangle 16"/>
          <p:cNvSpPr/>
          <p:nvPr/>
        </p:nvSpPr>
        <p:spPr>
          <a:xfrm>
            <a:off x="3330742" y="2133600"/>
            <a:ext cx="2514600" cy="3352800"/>
          </a:xfrm>
          <a:prstGeom prst="rect">
            <a:avLst/>
          </a:prstGeom>
          <a:solidFill>
            <a:srgbClr val="008264"/>
          </a:solidFill>
          <a:ln>
            <a:solidFill>
              <a:srgbClr val="008264"/>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lnSpc>
                <a:spcPct val="150000"/>
              </a:lnSpc>
              <a:buFont typeface="Arial" panose="020B0604020202020204" pitchFamily="34" charset="0"/>
              <a:buChar char="•"/>
            </a:pPr>
            <a:r>
              <a:rPr lang="en-US" dirty="0"/>
              <a:t>Surgery</a:t>
            </a:r>
          </a:p>
          <a:p>
            <a:pPr marL="285750" indent="-285750">
              <a:lnSpc>
                <a:spcPct val="150000"/>
              </a:lnSpc>
              <a:buFont typeface="Arial" panose="020B0604020202020204" pitchFamily="34" charset="0"/>
              <a:buChar char="•"/>
            </a:pPr>
            <a:r>
              <a:rPr lang="en-US" dirty="0"/>
              <a:t>Removal of lymph nodes</a:t>
            </a:r>
          </a:p>
          <a:p>
            <a:pPr marL="285750" indent="-285750">
              <a:lnSpc>
                <a:spcPct val="150000"/>
              </a:lnSpc>
              <a:buFont typeface="Arial" panose="020B0604020202020204" pitchFamily="34" charset="0"/>
              <a:buChar char="•"/>
            </a:pPr>
            <a:r>
              <a:rPr lang="en-US" dirty="0"/>
              <a:t>Immunotherapy</a:t>
            </a:r>
          </a:p>
          <a:p>
            <a:pPr marL="285750" indent="-285750">
              <a:lnSpc>
                <a:spcPct val="150000"/>
              </a:lnSpc>
              <a:buFont typeface="Arial" panose="020B0604020202020204" pitchFamily="34" charset="0"/>
              <a:buChar char="•"/>
            </a:pPr>
            <a:r>
              <a:rPr lang="en-US" dirty="0"/>
              <a:t>Targeted therapy</a:t>
            </a:r>
          </a:p>
          <a:p>
            <a:pPr marL="285750" indent="-285750">
              <a:lnSpc>
                <a:spcPct val="150000"/>
              </a:lnSpc>
              <a:buFont typeface="Arial" panose="020B0604020202020204" pitchFamily="34" charset="0"/>
              <a:buChar char="•"/>
            </a:pPr>
            <a:r>
              <a:rPr lang="en-US" dirty="0"/>
              <a:t>Radiation therapy</a:t>
            </a:r>
          </a:p>
          <a:p>
            <a:pPr marL="285750" indent="-285750">
              <a:lnSpc>
                <a:spcPct val="150000"/>
              </a:lnSpc>
              <a:buFont typeface="Arial" panose="020B0604020202020204" pitchFamily="34" charset="0"/>
              <a:buChar char="•"/>
            </a:pPr>
            <a:r>
              <a:rPr lang="en-US" dirty="0"/>
              <a:t>Chemotherapy</a:t>
            </a:r>
          </a:p>
        </p:txBody>
      </p:sp>
      <p:sp>
        <p:nvSpPr>
          <p:cNvPr id="18" name="Round Same Side Corner Rectangle 17"/>
          <p:cNvSpPr/>
          <p:nvPr/>
        </p:nvSpPr>
        <p:spPr>
          <a:xfrm>
            <a:off x="3314700" y="1524000"/>
            <a:ext cx="2530642" cy="533400"/>
          </a:xfrm>
          <a:prstGeom prst="round2SameRect">
            <a:avLst/>
          </a:prstGeom>
          <a:solidFill>
            <a:srgbClr val="008264"/>
          </a:solidFill>
          <a:ln>
            <a:solidFill>
              <a:srgbClr val="0082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Treatment</a:t>
            </a:r>
          </a:p>
        </p:txBody>
      </p:sp>
    </p:spTree>
    <p:extLst>
      <p:ext uri="{BB962C8B-B14F-4D97-AF65-F5344CB8AC3E}">
        <p14:creationId xmlns:p14="http://schemas.microsoft.com/office/powerpoint/2010/main" val="6084172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04800"/>
            <a:ext cx="8229600" cy="990600"/>
          </a:xfrm>
        </p:spPr>
        <p:txBody>
          <a:bodyPr/>
          <a:lstStyle/>
          <a:p>
            <a:r>
              <a:rPr lang="en-US" dirty="0"/>
              <a:t>Bladder Cancer</a:t>
            </a:r>
          </a:p>
        </p:txBody>
      </p:sp>
      <p:sp>
        <p:nvSpPr>
          <p:cNvPr id="4" name="Rectangle 3"/>
          <p:cNvSpPr/>
          <p:nvPr/>
        </p:nvSpPr>
        <p:spPr>
          <a:xfrm>
            <a:off x="473242" y="2286000"/>
            <a:ext cx="2514600" cy="3048000"/>
          </a:xfrm>
          <a:prstGeom prst="rect">
            <a:avLst/>
          </a:prstGeom>
          <a:solidFill>
            <a:srgbClr val="365F91"/>
          </a:solidFill>
          <a:ln>
            <a:solidFill>
              <a:srgbClr val="365F9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spcBef>
                <a:spcPts val="1200"/>
              </a:spcBef>
              <a:buFont typeface="Arial" panose="020B0604020202020204" pitchFamily="34" charset="0"/>
              <a:buChar char="•"/>
            </a:pPr>
            <a:r>
              <a:rPr lang="en-US" dirty="0"/>
              <a:t>Approximately 829,620 bladder cancer survivors</a:t>
            </a:r>
          </a:p>
          <a:p>
            <a:pPr marL="285750" indent="-285750">
              <a:spcBef>
                <a:spcPts val="1200"/>
              </a:spcBef>
              <a:buFont typeface="Arial" panose="020B0604020202020204" pitchFamily="34" charset="0"/>
              <a:buChar char="•"/>
            </a:pPr>
            <a:r>
              <a:rPr lang="en-US" dirty="0"/>
              <a:t>Median age at diagnosis is 72 years-old</a:t>
            </a:r>
          </a:p>
          <a:p>
            <a:pPr marL="285750" indent="-285750">
              <a:spcBef>
                <a:spcPts val="1200"/>
              </a:spcBef>
              <a:buFont typeface="Arial" panose="020B0604020202020204" pitchFamily="34" charset="0"/>
              <a:buChar char="•"/>
            </a:pPr>
            <a:r>
              <a:rPr lang="en-US" dirty="0"/>
              <a:t>Incidence is 3 times higher in men than women</a:t>
            </a:r>
          </a:p>
        </p:txBody>
      </p:sp>
      <p:sp>
        <p:nvSpPr>
          <p:cNvPr id="5" name="Round Same Side Corner Rectangle 4"/>
          <p:cNvSpPr/>
          <p:nvPr/>
        </p:nvSpPr>
        <p:spPr>
          <a:xfrm>
            <a:off x="457200" y="1676400"/>
            <a:ext cx="2530642" cy="533400"/>
          </a:xfrm>
          <a:prstGeom prst="round2SameRect">
            <a:avLst/>
          </a:prstGeom>
          <a:solidFill>
            <a:srgbClr val="365F91"/>
          </a:solidFill>
          <a:ln>
            <a:solidFill>
              <a:srgbClr val="365F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Epidemiology</a:t>
            </a:r>
          </a:p>
        </p:txBody>
      </p:sp>
      <p:sp>
        <p:nvSpPr>
          <p:cNvPr id="15" name="Rectangle 14"/>
          <p:cNvSpPr/>
          <p:nvPr/>
        </p:nvSpPr>
        <p:spPr>
          <a:xfrm>
            <a:off x="6172200" y="2286000"/>
            <a:ext cx="2514600" cy="3048000"/>
          </a:xfrm>
          <a:prstGeom prst="rect">
            <a:avLst/>
          </a:prstGeom>
          <a:solidFill>
            <a:srgbClr val="0096D6"/>
          </a:solidFill>
          <a:ln>
            <a:solidFill>
              <a:srgbClr val="0096D6"/>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ct val="200000"/>
              </a:lnSpc>
              <a:buFont typeface="Arial" panose="020B0604020202020204" pitchFamily="34" charset="0"/>
              <a:buChar char="•"/>
            </a:pPr>
            <a:r>
              <a:rPr lang="en-US" dirty="0"/>
              <a:t>Urinary, bowel and sexual dysfunction</a:t>
            </a:r>
          </a:p>
          <a:p>
            <a:pPr marL="171450" indent="-171450">
              <a:lnSpc>
                <a:spcPct val="200000"/>
              </a:lnSpc>
              <a:buFont typeface="Arial" panose="020B0604020202020204" pitchFamily="34" charset="0"/>
              <a:buChar char="•"/>
            </a:pPr>
            <a:r>
              <a:rPr lang="en-US" dirty="0"/>
              <a:t>Neurotoxicity</a:t>
            </a:r>
          </a:p>
          <a:p>
            <a:pPr marL="171450" indent="-171450">
              <a:lnSpc>
                <a:spcPct val="200000"/>
              </a:lnSpc>
              <a:buFont typeface="Arial" panose="020B0604020202020204" pitchFamily="34" charset="0"/>
              <a:buChar char="•"/>
            </a:pPr>
            <a:r>
              <a:rPr lang="en-US" dirty="0"/>
              <a:t>Fatigue</a:t>
            </a:r>
          </a:p>
          <a:p>
            <a:pPr marL="171450" indent="-171450">
              <a:lnSpc>
                <a:spcPct val="200000"/>
              </a:lnSpc>
              <a:buFont typeface="Arial" panose="020B0604020202020204" pitchFamily="34" charset="0"/>
              <a:buChar char="•"/>
            </a:pPr>
            <a:r>
              <a:rPr lang="en-US" dirty="0"/>
              <a:t>Psychosocial issues</a:t>
            </a:r>
          </a:p>
        </p:txBody>
      </p:sp>
      <p:sp>
        <p:nvSpPr>
          <p:cNvPr id="16" name="Round Same Side Corner Rectangle 15"/>
          <p:cNvSpPr/>
          <p:nvPr/>
        </p:nvSpPr>
        <p:spPr>
          <a:xfrm>
            <a:off x="6172200" y="1676400"/>
            <a:ext cx="2514600" cy="533400"/>
          </a:xfrm>
          <a:prstGeom prst="round2SameRect">
            <a:avLst/>
          </a:prstGeom>
          <a:solidFill>
            <a:srgbClr val="0096D6"/>
          </a:solidFill>
          <a:ln>
            <a:solidFill>
              <a:srgbClr val="0096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Long-term &amp; Late Effects</a:t>
            </a:r>
          </a:p>
        </p:txBody>
      </p:sp>
      <p:sp>
        <p:nvSpPr>
          <p:cNvPr id="17" name="Rectangle 16"/>
          <p:cNvSpPr/>
          <p:nvPr/>
        </p:nvSpPr>
        <p:spPr>
          <a:xfrm>
            <a:off x="3330742" y="2286000"/>
            <a:ext cx="2514600" cy="3048000"/>
          </a:xfrm>
          <a:prstGeom prst="rect">
            <a:avLst/>
          </a:prstGeom>
          <a:solidFill>
            <a:srgbClr val="008264"/>
          </a:solidFill>
          <a:ln>
            <a:solidFill>
              <a:srgbClr val="008264"/>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lnSpc>
                <a:spcPct val="150000"/>
              </a:lnSpc>
              <a:buFont typeface="Arial" panose="020B0604020202020204" pitchFamily="34" charset="0"/>
              <a:buChar char="•"/>
            </a:pPr>
            <a:r>
              <a:rPr lang="en-US" dirty="0"/>
              <a:t>Surgery</a:t>
            </a:r>
          </a:p>
          <a:p>
            <a:pPr marL="285750" indent="-285750">
              <a:lnSpc>
                <a:spcPct val="150000"/>
              </a:lnSpc>
              <a:buFont typeface="Arial" panose="020B0604020202020204" pitchFamily="34" charset="0"/>
              <a:buChar char="•"/>
            </a:pPr>
            <a:r>
              <a:rPr lang="en-US" dirty="0"/>
              <a:t>Chemotherapy </a:t>
            </a:r>
          </a:p>
          <a:p>
            <a:pPr marL="285750" indent="-285750">
              <a:lnSpc>
                <a:spcPct val="150000"/>
              </a:lnSpc>
              <a:buFont typeface="Arial" panose="020B0604020202020204" pitchFamily="34" charset="0"/>
              <a:buChar char="•"/>
            </a:pPr>
            <a:r>
              <a:rPr lang="en-US" dirty="0"/>
              <a:t>Radiation therapy</a:t>
            </a:r>
          </a:p>
          <a:p>
            <a:pPr marL="285750" indent="-285750">
              <a:lnSpc>
                <a:spcPct val="150000"/>
              </a:lnSpc>
              <a:buFont typeface="Arial" panose="020B0604020202020204" pitchFamily="34" charset="0"/>
              <a:buChar char="•"/>
            </a:pPr>
            <a:r>
              <a:rPr lang="en-US" dirty="0"/>
              <a:t>Immunotherapy </a:t>
            </a:r>
            <a:br>
              <a:rPr lang="en-US" dirty="0"/>
            </a:br>
            <a:endParaRPr lang="en-US" dirty="0"/>
          </a:p>
        </p:txBody>
      </p:sp>
      <p:sp>
        <p:nvSpPr>
          <p:cNvPr id="18" name="Round Same Side Corner Rectangle 17"/>
          <p:cNvSpPr/>
          <p:nvPr/>
        </p:nvSpPr>
        <p:spPr>
          <a:xfrm>
            <a:off x="3314700" y="1676400"/>
            <a:ext cx="2530642" cy="533400"/>
          </a:xfrm>
          <a:prstGeom prst="round2SameRect">
            <a:avLst/>
          </a:prstGeom>
          <a:solidFill>
            <a:srgbClr val="008264"/>
          </a:solidFill>
          <a:ln>
            <a:solidFill>
              <a:srgbClr val="0082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Treatment</a:t>
            </a:r>
          </a:p>
        </p:txBody>
      </p:sp>
      <p:sp>
        <p:nvSpPr>
          <p:cNvPr id="10" name="Rectangle 9"/>
          <p:cNvSpPr/>
          <p:nvPr/>
        </p:nvSpPr>
        <p:spPr>
          <a:xfrm>
            <a:off x="441101" y="5791200"/>
            <a:ext cx="8245699" cy="261610"/>
          </a:xfrm>
          <a:prstGeom prst="rect">
            <a:avLst/>
          </a:prstGeom>
        </p:spPr>
        <p:txBody>
          <a:bodyPr wrap="square">
            <a:spAutoFit/>
          </a:bodyPr>
          <a:lstStyle/>
          <a:p>
            <a:r>
              <a:rPr lang="en-US" sz="1100" i="1" dirty="0">
                <a:solidFill>
                  <a:schemeClr val="bg1">
                    <a:lumMod val="50000"/>
                  </a:schemeClr>
                </a:solidFill>
              </a:rPr>
              <a:t>American Cancer Society, 2019; </a:t>
            </a:r>
            <a:r>
              <a:rPr lang="en-US" sz="1100" i="1" dirty="0" err="1">
                <a:solidFill>
                  <a:schemeClr val="bg1">
                    <a:lumMod val="50000"/>
                  </a:schemeClr>
                </a:solidFill>
              </a:rPr>
              <a:t>Nekhlyudov</a:t>
            </a:r>
            <a:r>
              <a:rPr lang="en-US" sz="1100" i="1" dirty="0">
                <a:solidFill>
                  <a:schemeClr val="bg1">
                    <a:lumMod val="50000"/>
                  </a:schemeClr>
                </a:solidFill>
              </a:rPr>
              <a:t>, </a:t>
            </a:r>
            <a:r>
              <a:rPr lang="en-US" sz="1100" i="1" dirty="0" err="1">
                <a:solidFill>
                  <a:schemeClr val="bg1">
                    <a:lumMod val="50000"/>
                  </a:schemeClr>
                </a:solidFill>
              </a:rPr>
              <a:t>Goel</a:t>
            </a:r>
            <a:r>
              <a:rPr lang="en-US" sz="1100" i="1" dirty="0">
                <a:solidFill>
                  <a:schemeClr val="bg1">
                    <a:lumMod val="50000"/>
                  </a:schemeClr>
                </a:solidFill>
              </a:rPr>
              <a:t>, Lin, </a:t>
            </a:r>
            <a:r>
              <a:rPr lang="en-US" sz="1100" i="1" dirty="0" err="1">
                <a:solidFill>
                  <a:schemeClr val="bg1">
                    <a:lumMod val="50000"/>
                  </a:schemeClr>
                </a:solidFill>
              </a:rPr>
              <a:t>Overholser</a:t>
            </a:r>
            <a:r>
              <a:rPr lang="en-US" sz="1100" i="1" dirty="0">
                <a:solidFill>
                  <a:schemeClr val="bg1">
                    <a:lumMod val="50000"/>
                  </a:schemeClr>
                </a:solidFill>
              </a:rPr>
              <a:t>  &amp; </a:t>
            </a:r>
            <a:r>
              <a:rPr lang="en-US" sz="1100" i="1" dirty="0" err="1">
                <a:solidFill>
                  <a:schemeClr val="bg1">
                    <a:lumMod val="50000"/>
                  </a:schemeClr>
                </a:solidFill>
              </a:rPr>
              <a:t>Peairs</a:t>
            </a:r>
            <a:r>
              <a:rPr lang="en-US" sz="1100" i="1" dirty="0">
                <a:solidFill>
                  <a:schemeClr val="bg1">
                    <a:lumMod val="50000"/>
                  </a:schemeClr>
                </a:solidFill>
              </a:rPr>
              <a:t>, 2019. </a:t>
            </a:r>
          </a:p>
        </p:txBody>
      </p:sp>
    </p:spTree>
    <p:extLst>
      <p:ext uri="{BB962C8B-B14F-4D97-AF65-F5344CB8AC3E}">
        <p14:creationId xmlns:p14="http://schemas.microsoft.com/office/powerpoint/2010/main" val="392416290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381000"/>
            <a:ext cx="8153400" cy="5671930"/>
          </a:xfrm>
          <a:prstGeom prst="rect">
            <a:avLst/>
          </a:prstGeom>
        </p:spPr>
      </p:pic>
    </p:spTree>
    <p:extLst>
      <p:ext uri="{BB962C8B-B14F-4D97-AF65-F5344CB8AC3E}">
        <p14:creationId xmlns:p14="http://schemas.microsoft.com/office/powerpoint/2010/main" val="418490167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Case Study 1: </a:t>
            </a:r>
            <a:r>
              <a:rPr lang="en-US" dirty="0" err="1"/>
              <a:t>Yonas</a:t>
            </a:r>
            <a:endParaRPr lang="en-US" dirty="0"/>
          </a:p>
        </p:txBody>
      </p:sp>
      <p:sp>
        <p:nvSpPr>
          <p:cNvPr id="3" name="Content Placeholder 2"/>
          <p:cNvSpPr>
            <a:spLocks noGrp="1"/>
          </p:cNvSpPr>
          <p:nvPr>
            <p:ph idx="1"/>
          </p:nvPr>
        </p:nvSpPr>
        <p:spPr/>
        <p:txBody>
          <a:bodyPr/>
          <a:lstStyle/>
          <a:p>
            <a:pPr marL="0" indent="0">
              <a:buNone/>
            </a:pPr>
            <a:r>
              <a:rPr lang="en-US" sz="2800" dirty="0"/>
              <a:t>You are seeing </a:t>
            </a:r>
            <a:r>
              <a:rPr lang="en-US" sz="2800" dirty="0" err="1"/>
              <a:t>Yonas</a:t>
            </a:r>
            <a:r>
              <a:rPr lang="en-US" sz="2800" dirty="0"/>
              <a:t>, a 66 year-old man, who was diagnosed with Grade 3 (Gleason 7 [4+3]) prostate cancer 3 years ago. He was treated with external beam radiation (EBRT) and androgen-deprivation therapy (ADT) and remains in remission with PSA levels &lt;0.02. </a:t>
            </a:r>
          </a:p>
          <a:p>
            <a:pPr marL="0" indent="0">
              <a:buNone/>
            </a:pPr>
            <a:endParaRPr lang="en-US" sz="1200" dirty="0"/>
          </a:p>
          <a:p>
            <a:pPr marL="0" indent="0">
              <a:buNone/>
            </a:pPr>
            <a:endParaRPr lang="en-US" sz="1800" u="sng" dirty="0"/>
          </a:p>
          <a:p>
            <a:pPr marL="0" indent="0">
              <a:buNone/>
            </a:pPr>
            <a:endParaRPr lang="en-US" sz="1800" dirty="0"/>
          </a:p>
          <a:p>
            <a:pPr marL="0" indent="0">
              <a:buNone/>
            </a:pPr>
            <a:endParaRPr lang="en-US" sz="1800" dirty="0"/>
          </a:p>
          <a:p>
            <a:pPr marL="0" indent="0">
              <a:buNone/>
            </a:pPr>
            <a:endParaRPr lang="en-US" sz="1800" dirty="0"/>
          </a:p>
        </p:txBody>
      </p:sp>
    </p:spTree>
    <p:extLst>
      <p:ext uri="{BB962C8B-B14F-4D97-AF65-F5344CB8AC3E}">
        <p14:creationId xmlns:p14="http://schemas.microsoft.com/office/powerpoint/2010/main" val="118672481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Case Study 1: Discussion Questions</a:t>
            </a:r>
          </a:p>
        </p:txBody>
      </p:sp>
      <p:sp>
        <p:nvSpPr>
          <p:cNvPr id="3" name="Content Placeholder 2"/>
          <p:cNvSpPr>
            <a:spLocks noGrp="1"/>
          </p:cNvSpPr>
          <p:nvPr>
            <p:ph idx="1"/>
          </p:nvPr>
        </p:nvSpPr>
        <p:spPr/>
        <p:txBody>
          <a:bodyPr/>
          <a:lstStyle/>
          <a:p>
            <a:pPr marL="0" indent="0">
              <a:buNone/>
            </a:pPr>
            <a:r>
              <a:rPr lang="en-US" sz="2800" dirty="0"/>
              <a:t>What symptoms may </a:t>
            </a:r>
            <a:r>
              <a:rPr lang="en-US" sz="2800" dirty="0" err="1"/>
              <a:t>Yonas</a:t>
            </a:r>
            <a:r>
              <a:rPr lang="en-US" sz="2800" dirty="0"/>
              <a:t> be experiencing that you would want to ask him about?</a:t>
            </a:r>
          </a:p>
        </p:txBody>
      </p:sp>
    </p:spTree>
    <p:extLst>
      <p:ext uri="{BB962C8B-B14F-4D97-AF65-F5344CB8AC3E}">
        <p14:creationId xmlns:p14="http://schemas.microsoft.com/office/powerpoint/2010/main" val="90364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Terms</a:t>
            </a:r>
          </a:p>
        </p:txBody>
      </p:sp>
      <p:sp>
        <p:nvSpPr>
          <p:cNvPr id="3" name="Content Placeholder 2"/>
          <p:cNvSpPr>
            <a:spLocks noGrp="1"/>
          </p:cNvSpPr>
          <p:nvPr>
            <p:ph idx="1"/>
          </p:nvPr>
        </p:nvSpPr>
        <p:spPr/>
        <p:txBody>
          <a:bodyPr/>
          <a:lstStyle/>
          <a:p>
            <a:r>
              <a:rPr lang="en-US" sz="2800" dirty="0"/>
              <a:t>Long-term effects</a:t>
            </a:r>
          </a:p>
          <a:p>
            <a:pPr lvl="1"/>
            <a:r>
              <a:rPr lang="en-US" sz="2400" dirty="0"/>
              <a:t>Side effects or complications of treatment</a:t>
            </a:r>
          </a:p>
          <a:p>
            <a:pPr lvl="1"/>
            <a:r>
              <a:rPr lang="en-US" sz="2400" dirty="0"/>
              <a:t>Begin during treatment and continue beyond treatment</a:t>
            </a:r>
          </a:p>
          <a:p>
            <a:r>
              <a:rPr lang="en-US" sz="2800" dirty="0"/>
              <a:t>Late effects</a:t>
            </a:r>
          </a:p>
          <a:p>
            <a:pPr lvl="1"/>
            <a:r>
              <a:rPr lang="en-US" sz="2400" dirty="0"/>
              <a:t>Unrecognized complications that are absent or subclinical at the end of treatment</a:t>
            </a:r>
          </a:p>
          <a:p>
            <a:pPr lvl="1"/>
            <a:r>
              <a:rPr lang="en-US" sz="2400" dirty="0"/>
              <a:t>Occur months and years after treatment</a:t>
            </a:r>
          </a:p>
          <a:p>
            <a:pPr marL="457200" lvl="1" indent="0">
              <a:buNone/>
            </a:pPr>
            <a:endParaRPr lang="en-US" dirty="0"/>
          </a:p>
        </p:txBody>
      </p:sp>
    </p:spTree>
    <p:extLst>
      <p:ext uri="{BB962C8B-B14F-4D97-AF65-F5344CB8AC3E}">
        <p14:creationId xmlns:p14="http://schemas.microsoft.com/office/powerpoint/2010/main" val="147641480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Case Study 1: </a:t>
            </a:r>
            <a:r>
              <a:rPr lang="en-US" dirty="0" err="1"/>
              <a:t>Yonas</a:t>
            </a:r>
            <a:r>
              <a:rPr lang="en-US" dirty="0"/>
              <a:t> </a:t>
            </a:r>
          </a:p>
        </p:txBody>
      </p:sp>
      <p:sp>
        <p:nvSpPr>
          <p:cNvPr id="3" name="Content Placeholder 2"/>
          <p:cNvSpPr>
            <a:spLocks noGrp="1"/>
          </p:cNvSpPr>
          <p:nvPr>
            <p:ph idx="1"/>
          </p:nvPr>
        </p:nvSpPr>
        <p:spPr/>
        <p:txBody>
          <a:bodyPr/>
          <a:lstStyle/>
          <a:p>
            <a:pPr marL="0" indent="0">
              <a:buNone/>
            </a:pPr>
            <a:r>
              <a:rPr lang="en-US" sz="2400" dirty="0">
                <a:solidFill>
                  <a:schemeClr val="bg1">
                    <a:lumMod val="65000"/>
                  </a:schemeClr>
                </a:solidFill>
              </a:rPr>
              <a:t>You are seeing </a:t>
            </a:r>
            <a:r>
              <a:rPr lang="en-US" sz="2400" dirty="0" err="1">
                <a:solidFill>
                  <a:schemeClr val="bg1">
                    <a:lumMod val="65000"/>
                  </a:schemeClr>
                </a:solidFill>
              </a:rPr>
              <a:t>Yonas</a:t>
            </a:r>
            <a:r>
              <a:rPr lang="en-US" sz="2400" dirty="0">
                <a:solidFill>
                  <a:schemeClr val="bg1">
                    <a:lumMod val="65000"/>
                  </a:schemeClr>
                </a:solidFill>
              </a:rPr>
              <a:t>, a 66 year-old man, who was diagnosed with Grade 3 (Gleason 7 [4+3]) prostate cancer 3 years ago. He was treated with external beam radiation (EBRT) and androgen-deprivation therapy (ADT) and remains in remission with PSA levels &lt;0.02. </a:t>
            </a:r>
          </a:p>
          <a:p>
            <a:pPr marL="0" indent="0">
              <a:buNone/>
            </a:pPr>
            <a:endParaRPr lang="en-US" sz="1200" dirty="0"/>
          </a:p>
          <a:p>
            <a:pPr marL="0" indent="0">
              <a:buNone/>
            </a:pPr>
            <a:r>
              <a:rPr lang="en-US" sz="2400" dirty="0"/>
              <a:t>He reports that lately he has been having more diarrhea and has noticed occasional blood in his stools. He also reports being frustrated by weight gain of approximately 10 pounds since his last visit. </a:t>
            </a:r>
          </a:p>
          <a:p>
            <a:pPr marL="0" indent="0">
              <a:buNone/>
            </a:pPr>
            <a:endParaRPr lang="en-US" sz="1800" dirty="0"/>
          </a:p>
          <a:p>
            <a:pPr marL="0" indent="0">
              <a:buNone/>
            </a:pPr>
            <a:endParaRPr lang="en-US" sz="1800" dirty="0"/>
          </a:p>
          <a:p>
            <a:pPr marL="0" indent="0">
              <a:buNone/>
            </a:pPr>
            <a:endParaRPr lang="en-US" sz="1800" dirty="0"/>
          </a:p>
        </p:txBody>
      </p:sp>
    </p:spTree>
    <p:extLst>
      <p:ext uri="{BB962C8B-B14F-4D97-AF65-F5344CB8AC3E}">
        <p14:creationId xmlns:p14="http://schemas.microsoft.com/office/powerpoint/2010/main" val="352448539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Case Study 1: Discussion Questions</a:t>
            </a:r>
          </a:p>
        </p:txBody>
      </p:sp>
      <p:sp>
        <p:nvSpPr>
          <p:cNvPr id="3" name="Content Placeholder 2"/>
          <p:cNvSpPr>
            <a:spLocks noGrp="1"/>
          </p:cNvSpPr>
          <p:nvPr>
            <p:ph idx="1"/>
          </p:nvPr>
        </p:nvSpPr>
        <p:spPr/>
        <p:txBody>
          <a:bodyPr/>
          <a:lstStyle/>
          <a:p>
            <a:r>
              <a:rPr lang="en-US" sz="2800" dirty="0"/>
              <a:t>What if he had undergone radical prostatectomy instead of EBRT and ADT? </a:t>
            </a:r>
          </a:p>
          <a:p>
            <a:endParaRPr lang="en-US" sz="2800" dirty="0"/>
          </a:p>
          <a:p>
            <a:r>
              <a:rPr lang="en-US" sz="2800" dirty="0"/>
              <a:t>What symptoms would you ask </a:t>
            </a:r>
            <a:r>
              <a:rPr lang="en-US" sz="2800" dirty="0" err="1"/>
              <a:t>Yonas</a:t>
            </a:r>
            <a:r>
              <a:rPr lang="en-US" sz="2800" dirty="0"/>
              <a:t> about in this case?</a:t>
            </a:r>
          </a:p>
        </p:txBody>
      </p:sp>
    </p:spTree>
    <p:extLst>
      <p:ext uri="{BB962C8B-B14F-4D97-AF65-F5344CB8AC3E}">
        <p14:creationId xmlns:p14="http://schemas.microsoft.com/office/powerpoint/2010/main" val="56246156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Case Study 2: Ivette</a:t>
            </a:r>
          </a:p>
        </p:txBody>
      </p:sp>
      <p:sp>
        <p:nvSpPr>
          <p:cNvPr id="3" name="Content Placeholder 2"/>
          <p:cNvSpPr>
            <a:spLocks noGrp="1"/>
          </p:cNvSpPr>
          <p:nvPr>
            <p:ph idx="1"/>
          </p:nvPr>
        </p:nvSpPr>
        <p:spPr/>
        <p:txBody>
          <a:bodyPr/>
          <a:lstStyle/>
          <a:p>
            <a:pPr marL="0" indent="0">
              <a:buNone/>
            </a:pPr>
            <a:r>
              <a:rPr lang="en-US" sz="2800" dirty="0"/>
              <a:t>Ivette is a 59 year-old woman with a history of stage IIA estrogen-receptor (ER)-positive HER2-negative breast cancer treated with lumpectomy and chemotherapy 2 years ago who is currently taking </a:t>
            </a:r>
            <a:r>
              <a:rPr lang="en-US" sz="2800" dirty="0" err="1"/>
              <a:t>Arimidex</a:t>
            </a:r>
            <a:r>
              <a:rPr lang="en-US" sz="2800" dirty="0"/>
              <a:t>. </a:t>
            </a:r>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123153433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Case Study 2: Discussion Questions</a:t>
            </a:r>
          </a:p>
        </p:txBody>
      </p:sp>
      <p:sp>
        <p:nvSpPr>
          <p:cNvPr id="3" name="Content Placeholder 2"/>
          <p:cNvSpPr>
            <a:spLocks noGrp="1"/>
          </p:cNvSpPr>
          <p:nvPr>
            <p:ph idx="1"/>
          </p:nvPr>
        </p:nvSpPr>
        <p:spPr/>
        <p:txBody>
          <a:bodyPr/>
          <a:lstStyle/>
          <a:p>
            <a:r>
              <a:rPr lang="en-US" sz="2800" dirty="0"/>
              <a:t>What symptoms would you ask Ivette about in this case?</a:t>
            </a:r>
            <a:br>
              <a:rPr lang="en-US" sz="2800" dirty="0"/>
            </a:br>
            <a:endParaRPr lang="en-US" sz="2800" dirty="0"/>
          </a:p>
          <a:p>
            <a:r>
              <a:rPr lang="en-US" sz="2800" dirty="0"/>
              <a:t>What more would you like to know about her treatment history? </a:t>
            </a:r>
            <a:br>
              <a:rPr lang="en-US" sz="2800" dirty="0"/>
            </a:br>
            <a:endParaRPr lang="en-US" sz="2800" dirty="0"/>
          </a:p>
          <a:p>
            <a:r>
              <a:rPr lang="en-US" sz="2800" dirty="0"/>
              <a:t>Are there screening measures you would like to do?</a:t>
            </a:r>
          </a:p>
        </p:txBody>
      </p:sp>
    </p:spTree>
    <p:extLst>
      <p:ext uri="{BB962C8B-B14F-4D97-AF65-F5344CB8AC3E}">
        <p14:creationId xmlns:p14="http://schemas.microsoft.com/office/powerpoint/2010/main" val="817941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Case Study 2: Ivette</a:t>
            </a:r>
          </a:p>
        </p:txBody>
      </p:sp>
      <p:sp>
        <p:nvSpPr>
          <p:cNvPr id="3" name="Content Placeholder 2"/>
          <p:cNvSpPr>
            <a:spLocks noGrp="1"/>
          </p:cNvSpPr>
          <p:nvPr>
            <p:ph idx="1"/>
          </p:nvPr>
        </p:nvSpPr>
        <p:spPr>
          <a:xfrm>
            <a:off x="457200" y="1371600"/>
            <a:ext cx="8229600" cy="4648199"/>
          </a:xfrm>
        </p:spPr>
        <p:txBody>
          <a:bodyPr/>
          <a:lstStyle/>
          <a:p>
            <a:pPr marL="0" indent="0">
              <a:buNone/>
            </a:pPr>
            <a:r>
              <a:rPr lang="en-US" sz="2400" dirty="0">
                <a:solidFill>
                  <a:schemeClr val="bg1">
                    <a:lumMod val="65000"/>
                  </a:schemeClr>
                </a:solidFill>
              </a:rPr>
              <a:t>Ivette is a 59 year-old woman with a history of stage IIA estrogen-receptor (ER)-positive HER2-negative breast cancer treated with lumpectomy and chemotherapy 2 years ago who is currently taking </a:t>
            </a:r>
            <a:r>
              <a:rPr lang="en-US" sz="2400" dirty="0" err="1">
                <a:solidFill>
                  <a:schemeClr val="bg1">
                    <a:lumMod val="65000"/>
                  </a:schemeClr>
                </a:solidFill>
              </a:rPr>
              <a:t>Arimidex</a:t>
            </a:r>
            <a:r>
              <a:rPr lang="en-US" sz="2400" dirty="0">
                <a:solidFill>
                  <a:schemeClr val="bg1">
                    <a:lumMod val="65000"/>
                  </a:schemeClr>
                </a:solidFill>
              </a:rPr>
              <a:t>. </a:t>
            </a:r>
          </a:p>
          <a:p>
            <a:pPr marL="0" indent="0">
              <a:buNone/>
            </a:pPr>
            <a:endParaRPr lang="en-US" sz="1200" dirty="0">
              <a:solidFill>
                <a:schemeClr val="bg1">
                  <a:lumMod val="50000"/>
                </a:schemeClr>
              </a:solidFill>
            </a:endParaRPr>
          </a:p>
          <a:p>
            <a:pPr marL="0" indent="0">
              <a:buNone/>
            </a:pPr>
            <a:r>
              <a:rPr lang="en-US" sz="2400" dirty="0"/>
              <a:t>She reports daily joint pains and muscle aches that are tolerable but is not clear if they are related to her </a:t>
            </a:r>
            <a:r>
              <a:rPr lang="en-US" sz="2400" dirty="0" err="1"/>
              <a:t>Arimidex</a:t>
            </a:r>
            <a:r>
              <a:rPr lang="en-US" sz="2400" dirty="0"/>
              <a:t> or simply due to older age and arthritis.</a:t>
            </a:r>
          </a:p>
          <a:p>
            <a:pPr marL="0" indent="0">
              <a:buNone/>
            </a:pPr>
            <a:r>
              <a:rPr lang="en-US" sz="2400" dirty="0"/>
              <a:t>She reports she was treated with doxorubicin and cyclophosphamide followed by paclitaxel.</a:t>
            </a:r>
          </a:p>
          <a:p>
            <a:pPr marL="0" indent="0">
              <a:buNone/>
            </a:pPr>
            <a:r>
              <a:rPr lang="en-US" sz="2400" dirty="0"/>
              <a:t>You should consider echocardiography and bone density screening.</a:t>
            </a:r>
          </a:p>
          <a:p>
            <a:pPr marL="0" indent="0">
              <a:buNone/>
            </a:pPr>
            <a:endParaRPr lang="en-US" sz="2400" dirty="0"/>
          </a:p>
        </p:txBody>
      </p:sp>
    </p:spTree>
    <p:extLst>
      <p:ext uri="{BB962C8B-B14F-4D97-AF65-F5344CB8AC3E}">
        <p14:creationId xmlns:p14="http://schemas.microsoft.com/office/powerpoint/2010/main" val="1763308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Case Study 3: Sarah</a:t>
            </a:r>
          </a:p>
        </p:txBody>
      </p:sp>
      <p:sp>
        <p:nvSpPr>
          <p:cNvPr id="3" name="Content Placeholder 2"/>
          <p:cNvSpPr>
            <a:spLocks noGrp="1"/>
          </p:cNvSpPr>
          <p:nvPr>
            <p:ph idx="1"/>
          </p:nvPr>
        </p:nvSpPr>
        <p:spPr/>
        <p:txBody>
          <a:bodyPr/>
          <a:lstStyle/>
          <a:p>
            <a:pPr marL="0" indent="0">
              <a:buNone/>
            </a:pPr>
            <a:r>
              <a:rPr lang="en-US" sz="2800" dirty="0"/>
              <a:t>Sarah is a 66 year-old woman with a history of stage IIA non-small cell lung cancer diagnosed last year. She was treated with surgical wedge resection and chemotherapy with cisplatin and </a:t>
            </a:r>
            <a:r>
              <a:rPr lang="en-US" sz="2800" dirty="0" err="1"/>
              <a:t>vinorelbine</a:t>
            </a:r>
            <a:r>
              <a:rPr lang="en-US" sz="2800" dirty="0"/>
              <a:t>.</a:t>
            </a:r>
          </a:p>
        </p:txBody>
      </p:sp>
    </p:spTree>
    <p:extLst>
      <p:ext uri="{BB962C8B-B14F-4D97-AF65-F5344CB8AC3E}">
        <p14:creationId xmlns:p14="http://schemas.microsoft.com/office/powerpoint/2010/main" val="95707627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Case Study 3: Discussion Questions</a:t>
            </a:r>
          </a:p>
        </p:txBody>
      </p:sp>
      <p:sp>
        <p:nvSpPr>
          <p:cNvPr id="3" name="Content Placeholder 2"/>
          <p:cNvSpPr>
            <a:spLocks noGrp="1"/>
          </p:cNvSpPr>
          <p:nvPr>
            <p:ph idx="1"/>
          </p:nvPr>
        </p:nvSpPr>
        <p:spPr/>
        <p:txBody>
          <a:bodyPr/>
          <a:lstStyle/>
          <a:p>
            <a:r>
              <a:rPr lang="en-US" sz="2800" dirty="0"/>
              <a:t>What symptoms may Sarah be experiencing that you would want to ask her about?</a:t>
            </a:r>
          </a:p>
        </p:txBody>
      </p:sp>
    </p:spTree>
    <p:extLst>
      <p:ext uri="{BB962C8B-B14F-4D97-AF65-F5344CB8AC3E}">
        <p14:creationId xmlns:p14="http://schemas.microsoft.com/office/powerpoint/2010/main" val="38798873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Case Study 3: Sarah</a:t>
            </a:r>
          </a:p>
        </p:txBody>
      </p:sp>
      <p:sp>
        <p:nvSpPr>
          <p:cNvPr id="3" name="Content Placeholder 2"/>
          <p:cNvSpPr>
            <a:spLocks noGrp="1"/>
          </p:cNvSpPr>
          <p:nvPr>
            <p:ph idx="1"/>
          </p:nvPr>
        </p:nvSpPr>
        <p:spPr/>
        <p:txBody>
          <a:bodyPr/>
          <a:lstStyle/>
          <a:p>
            <a:pPr marL="0" indent="0">
              <a:buNone/>
            </a:pPr>
            <a:r>
              <a:rPr lang="en-US" sz="2400" dirty="0">
                <a:solidFill>
                  <a:schemeClr val="bg1">
                    <a:lumMod val="65000"/>
                  </a:schemeClr>
                </a:solidFill>
              </a:rPr>
              <a:t>Sarah is a 66 year-old woman with a history of stage IIA non-small cell lung cancer diagnosed last year. She was treated with surgical wedge resection and chemotherapy with cisplatin and </a:t>
            </a:r>
            <a:r>
              <a:rPr lang="en-US" sz="2400" dirty="0" err="1">
                <a:solidFill>
                  <a:schemeClr val="bg1">
                    <a:lumMod val="65000"/>
                  </a:schemeClr>
                </a:solidFill>
              </a:rPr>
              <a:t>vinorelbine</a:t>
            </a:r>
            <a:r>
              <a:rPr lang="en-US" sz="2400" dirty="0">
                <a:solidFill>
                  <a:schemeClr val="bg1">
                    <a:lumMod val="65000"/>
                  </a:schemeClr>
                </a:solidFill>
              </a:rPr>
              <a:t>.</a:t>
            </a:r>
          </a:p>
          <a:p>
            <a:pPr marL="0" indent="0">
              <a:buNone/>
            </a:pPr>
            <a:endParaRPr lang="en-US" sz="2400" dirty="0"/>
          </a:p>
          <a:p>
            <a:pPr marL="0" indent="0">
              <a:buNone/>
            </a:pPr>
            <a:r>
              <a:rPr lang="en-US" sz="2400" dirty="0"/>
              <a:t>She reports persistent numbness and tingling in her hands that have not resolved. She also reports chronic fatigue and dyspnea.</a:t>
            </a:r>
          </a:p>
        </p:txBody>
      </p:sp>
    </p:spTree>
    <p:extLst>
      <p:ext uri="{BB962C8B-B14F-4D97-AF65-F5344CB8AC3E}">
        <p14:creationId xmlns:p14="http://schemas.microsoft.com/office/powerpoint/2010/main" val="25783821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Case Study 4: Kenji</a:t>
            </a:r>
          </a:p>
        </p:txBody>
      </p:sp>
      <p:sp>
        <p:nvSpPr>
          <p:cNvPr id="3" name="Content Placeholder 2"/>
          <p:cNvSpPr>
            <a:spLocks noGrp="1"/>
          </p:cNvSpPr>
          <p:nvPr>
            <p:ph idx="1"/>
          </p:nvPr>
        </p:nvSpPr>
        <p:spPr/>
        <p:txBody>
          <a:bodyPr/>
          <a:lstStyle/>
          <a:p>
            <a:pPr marL="0" indent="0">
              <a:buNone/>
            </a:pPr>
            <a:r>
              <a:rPr lang="en-US" sz="2800" dirty="0"/>
              <a:t>Kenji, a 70 year-old man schedules an appointment with you to discuss problems he has been having with bowel movements. During examination, he tells you that he was diagnosed with colorectal cancer 3 years ago and was treated with surgery and radiation. </a:t>
            </a:r>
          </a:p>
        </p:txBody>
      </p:sp>
    </p:spTree>
    <p:extLst>
      <p:ext uri="{BB962C8B-B14F-4D97-AF65-F5344CB8AC3E}">
        <p14:creationId xmlns:p14="http://schemas.microsoft.com/office/powerpoint/2010/main" val="367989432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Case Study 4: Discussion Questions</a:t>
            </a:r>
          </a:p>
        </p:txBody>
      </p:sp>
      <p:sp>
        <p:nvSpPr>
          <p:cNvPr id="3" name="Content Placeholder 2"/>
          <p:cNvSpPr>
            <a:spLocks noGrp="1"/>
          </p:cNvSpPr>
          <p:nvPr>
            <p:ph idx="1"/>
          </p:nvPr>
        </p:nvSpPr>
        <p:spPr/>
        <p:txBody>
          <a:bodyPr/>
          <a:lstStyle/>
          <a:p>
            <a:pPr marL="0" indent="0">
              <a:buNone/>
            </a:pPr>
            <a:r>
              <a:rPr lang="en-US" sz="2800" dirty="0"/>
              <a:t>What symptoms would you ask Kenji about in this case?</a:t>
            </a:r>
          </a:p>
          <a:p>
            <a:pPr marL="0" indent="0">
              <a:buNone/>
            </a:pPr>
            <a:endParaRPr lang="en-US" sz="2800" dirty="0"/>
          </a:p>
        </p:txBody>
      </p:sp>
    </p:spTree>
    <p:extLst>
      <p:ext uri="{BB962C8B-B14F-4D97-AF65-F5344CB8AC3E}">
        <p14:creationId xmlns:p14="http://schemas.microsoft.com/office/powerpoint/2010/main" val="2049433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Long-term and Late Effects of </a:t>
            </a:r>
            <a:br>
              <a:rPr lang="en-US" dirty="0"/>
            </a:br>
            <a:r>
              <a:rPr lang="en-US" dirty="0"/>
              <a:t>Cancer Treatment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47501470"/>
              </p:ext>
            </p:extLst>
          </p:nvPr>
        </p:nvGraphicFramePr>
        <p:xfrm>
          <a:off x="457200" y="15240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1073258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Case Study 4: Kenji</a:t>
            </a:r>
          </a:p>
        </p:txBody>
      </p:sp>
      <p:sp>
        <p:nvSpPr>
          <p:cNvPr id="3" name="Content Placeholder 2"/>
          <p:cNvSpPr>
            <a:spLocks noGrp="1"/>
          </p:cNvSpPr>
          <p:nvPr>
            <p:ph idx="1"/>
          </p:nvPr>
        </p:nvSpPr>
        <p:spPr/>
        <p:txBody>
          <a:bodyPr/>
          <a:lstStyle/>
          <a:p>
            <a:pPr marL="0" indent="0">
              <a:buNone/>
            </a:pPr>
            <a:r>
              <a:rPr lang="en-US" sz="2400" dirty="0">
                <a:solidFill>
                  <a:schemeClr val="bg1">
                    <a:lumMod val="65000"/>
                  </a:schemeClr>
                </a:solidFill>
              </a:rPr>
              <a:t>Kenji, a 70 year-old man schedules an appointment with you to discuss problems he has been having passing a bowel movement. During examination, he tells you that he was diagnosed with colorectal cancer 3 years ago and was treated with surgery and radiation.</a:t>
            </a:r>
          </a:p>
          <a:p>
            <a:pPr marL="0" indent="0">
              <a:buNone/>
            </a:pPr>
            <a:endParaRPr lang="en-US" sz="2400" dirty="0"/>
          </a:p>
          <a:p>
            <a:pPr marL="0" indent="0">
              <a:buNone/>
            </a:pPr>
            <a:r>
              <a:rPr lang="en-US" sz="2400" dirty="0"/>
              <a:t>He reports increasing urgency and frequency of stools and 1 or 2 episodes of fecal incontinence. He also reports some bladder symptoms with difficulty voiding but is unsure if this is related to his bowel issues. </a:t>
            </a:r>
          </a:p>
        </p:txBody>
      </p:sp>
    </p:spTree>
    <p:extLst>
      <p:ext uri="{BB962C8B-B14F-4D97-AF65-F5344CB8AC3E}">
        <p14:creationId xmlns:p14="http://schemas.microsoft.com/office/powerpoint/2010/main" val="115475093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References</a:t>
            </a:r>
          </a:p>
        </p:txBody>
      </p:sp>
      <p:sp>
        <p:nvSpPr>
          <p:cNvPr id="3" name="Content Placeholder 2"/>
          <p:cNvSpPr>
            <a:spLocks noGrp="1"/>
          </p:cNvSpPr>
          <p:nvPr>
            <p:ph idx="1"/>
          </p:nvPr>
        </p:nvSpPr>
        <p:spPr>
          <a:xfrm>
            <a:off x="457200" y="1447801"/>
            <a:ext cx="8229600" cy="4495800"/>
          </a:xfrm>
        </p:spPr>
        <p:txBody>
          <a:bodyPr/>
          <a:lstStyle/>
          <a:p>
            <a:pPr marL="0" indent="0" defTabSz="463550">
              <a:buNone/>
            </a:pPr>
            <a:r>
              <a:rPr lang="en-US" sz="1400" dirty="0"/>
              <a:t>American Cancer Society. (2019). Cancer Treatment &amp; Survivorship Facts &amp; Figures 2019-2021. 	Retrieved from https://www.cancer.org/content/dam/cancer-org/research/cancer-facts-and-	statistics/cancer-treatment-and-survivorship-facts-and-figures/cancer-treatment-and-	survivorship-facts-and-figures-2019-2021.pdf </a:t>
            </a:r>
          </a:p>
          <a:p>
            <a:pPr marL="0" indent="0" defTabSz="463550">
              <a:buNone/>
            </a:pPr>
            <a:r>
              <a:rPr lang="en-US" sz="1400" dirty="0"/>
              <a:t>Cohen, E.E., </a:t>
            </a:r>
            <a:r>
              <a:rPr lang="en-US" sz="1400" dirty="0" err="1"/>
              <a:t>LaMonte</a:t>
            </a:r>
            <a:r>
              <a:rPr lang="en-US" sz="1400" dirty="0"/>
              <a:t>, S.J., </a:t>
            </a:r>
            <a:r>
              <a:rPr lang="en-US" sz="1400" dirty="0" err="1"/>
              <a:t>Erb</a:t>
            </a:r>
            <a:r>
              <a:rPr lang="en-US" sz="1400" dirty="0"/>
              <a:t>, N.L., et al. (2016). American Cancer Society head and neck cancer 	survivorship care guideline. </a:t>
            </a:r>
            <a:r>
              <a:rPr lang="en-US" sz="1400" i="1" dirty="0"/>
              <a:t>A Cancer Journal for Clinicians</a:t>
            </a:r>
            <a:r>
              <a:rPr lang="en-US" sz="1400" dirty="0"/>
              <a:t>. 66(1):43-73. 	doi:10.3322/caac.21343.</a:t>
            </a:r>
            <a:endParaRPr lang="en-US" sz="800" dirty="0"/>
          </a:p>
          <a:p>
            <a:pPr marL="0" indent="0" defTabSz="463550">
              <a:buNone/>
            </a:pPr>
            <a:r>
              <a:rPr lang="en-US" sz="1400" dirty="0" err="1"/>
              <a:t>Gegechkori</a:t>
            </a:r>
            <a:r>
              <a:rPr lang="en-US" sz="1400" dirty="0"/>
              <a:t>, N., Haines, L. &amp; Lin, J.J., (2017). Long-term and latent side effects of specific cancer 	types. </a:t>
            </a:r>
            <a:r>
              <a:rPr lang="en-US" sz="1400" i="1" dirty="0"/>
              <a:t>Medical Clinics of North America</a:t>
            </a:r>
            <a:r>
              <a:rPr lang="en-US" sz="1400" dirty="0"/>
              <a:t>, 101,1053-1073 	http://dx.doi.org/10.1016/j.mcna.2017.06.003</a:t>
            </a:r>
          </a:p>
          <a:p>
            <a:pPr marL="0" indent="0" defTabSz="463550">
              <a:buNone/>
            </a:pPr>
            <a:r>
              <a:rPr lang="en-US" sz="1400" dirty="0" err="1"/>
              <a:t>Nekhlyudov</a:t>
            </a:r>
            <a:r>
              <a:rPr lang="en-US" sz="1400" dirty="0"/>
              <a:t>, L., </a:t>
            </a:r>
            <a:r>
              <a:rPr lang="en-US" sz="1400" dirty="0" err="1"/>
              <a:t>Goel</a:t>
            </a:r>
            <a:r>
              <a:rPr lang="en-US" sz="1400" dirty="0"/>
              <a:t>, M.S., Lin, J., </a:t>
            </a:r>
            <a:r>
              <a:rPr lang="en-US" sz="1400" dirty="0" err="1"/>
              <a:t>Overholser</a:t>
            </a:r>
            <a:r>
              <a:rPr lang="en-US" sz="1400" dirty="0"/>
              <a:t>, L. &amp; </a:t>
            </a:r>
            <a:r>
              <a:rPr lang="en-US" sz="1400" dirty="0" err="1"/>
              <a:t>Peairs</a:t>
            </a:r>
            <a:r>
              <a:rPr lang="en-US" sz="1400" dirty="0"/>
              <a:t>, K.S. (2019). Caring for Patients Across 	the Cancer Care Continuum. Switzerland: Springer Nature. </a:t>
            </a:r>
          </a:p>
          <a:p>
            <a:pPr marL="0" indent="0" defTabSz="463550">
              <a:buNone/>
            </a:pPr>
            <a:r>
              <a:rPr lang="en-US" sz="1400" dirty="0" err="1"/>
              <a:t>Okwuosa</a:t>
            </a:r>
            <a:r>
              <a:rPr lang="en-US" sz="1400" dirty="0"/>
              <a:t>, T.M., </a:t>
            </a:r>
            <a:r>
              <a:rPr lang="en-US" sz="1400" dirty="0" err="1"/>
              <a:t>Anzevino</a:t>
            </a:r>
            <a:r>
              <a:rPr lang="en-US" sz="1400" dirty="0"/>
              <a:t>, S. &amp; Rao, R. (2017). Cardiovascular disease in cancer survivors. Postgrad 	Medical Journal, 93(1096):82–90.</a:t>
            </a:r>
          </a:p>
          <a:p>
            <a:pPr marL="0" indent="0" defTabSz="463550">
              <a:buNone/>
            </a:pPr>
            <a:endParaRPr lang="en-US" sz="1400" dirty="0"/>
          </a:p>
        </p:txBody>
      </p:sp>
    </p:spTree>
    <p:extLst>
      <p:ext uri="{BB962C8B-B14F-4D97-AF65-F5344CB8AC3E}">
        <p14:creationId xmlns:p14="http://schemas.microsoft.com/office/powerpoint/2010/main" val="36308765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Long-term and Late Effects of Surgery</a:t>
            </a:r>
          </a:p>
        </p:txBody>
      </p:sp>
      <p:sp>
        <p:nvSpPr>
          <p:cNvPr id="3" name="Content Placeholder 2"/>
          <p:cNvSpPr>
            <a:spLocks noGrp="1"/>
          </p:cNvSpPr>
          <p:nvPr>
            <p:ph idx="1"/>
          </p:nvPr>
        </p:nvSpPr>
        <p:spPr>
          <a:xfrm>
            <a:off x="457200" y="1600201"/>
            <a:ext cx="8229600" cy="3962400"/>
          </a:xfrm>
        </p:spPr>
        <p:txBody>
          <a:bodyPr/>
          <a:lstStyle/>
          <a:p>
            <a:r>
              <a:rPr lang="en-US" sz="2800" dirty="0"/>
              <a:t>Effects are site specific:</a:t>
            </a:r>
          </a:p>
          <a:p>
            <a:pPr lvl="1"/>
            <a:r>
              <a:rPr lang="en-US" sz="2400" dirty="0"/>
              <a:t>Body image concerns</a:t>
            </a:r>
          </a:p>
          <a:p>
            <a:pPr lvl="1"/>
            <a:r>
              <a:rPr lang="en-US" sz="2400" dirty="0"/>
              <a:t>Lymphedema</a:t>
            </a:r>
          </a:p>
          <a:p>
            <a:pPr lvl="1"/>
            <a:r>
              <a:rPr lang="en-US" sz="2400" dirty="0"/>
              <a:t>Chronic pain</a:t>
            </a:r>
          </a:p>
          <a:p>
            <a:pPr lvl="1"/>
            <a:r>
              <a:rPr lang="en-US" sz="2400" dirty="0"/>
              <a:t>Scarring</a:t>
            </a:r>
          </a:p>
          <a:p>
            <a:pPr lvl="1"/>
            <a:r>
              <a:rPr lang="en-US" sz="2400" dirty="0"/>
              <a:t>Erectile dysfunction</a:t>
            </a:r>
          </a:p>
          <a:p>
            <a:pPr lvl="1"/>
            <a:r>
              <a:rPr lang="en-US" sz="2400" dirty="0"/>
              <a:t>Incontinence</a:t>
            </a:r>
          </a:p>
          <a:p>
            <a:pPr marL="457200" lvl="1" indent="0">
              <a:buNone/>
            </a:pPr>
            <a:endParaRPr lang="en-US" sz="2400" dirty="0"/>
          </a:p>
          <a:p>
            <a:pPr marL="0" indent="0">
              <a:buNone/>
            </a:pPr>
            <a:r>
              <a:rPr lang="en-US" sz="1800" i="1" dirty="0"/>
              <a:t>Note: a partial list of late and long-term effects is presented</a:t>
            </a:r>
          </a:p>
          <a:p>
            <a:pPr marL="0" indent="0">
              <a:buNone/>
            </a:pPr>
            <a:endParaRPr lang="en-US" sz="1800" dirty="0"/>
          </a:p>
        </p:txBody>
      </p:sp>
      <p:sp>
        <p:nvSpPr>
          <p:cNvPr id="4" name="TextBox 3"/>
          <p:cNvSpPr txBox="1"/>
          <p:nvPr/>
        </p:nvSpPr>
        <p:spPr>
          <a:xfrm>
            <a:off x="457200" y="5715002"/>
            <a:ext cx="8534400" cy="276999"/>
          </a:xfrm>
          <a:prstGeom prst="rect">
            <a:avLst/>
          </a:prstGeom>
          <a:noFill/>
        </p:spPr>
        <p:txBody>
          <a:bodyPr wrap="square" rtlCol="0">
            <a:spAutoFit/>
          </a:bodyPr>
          <a:lstStyle/>
          <a:p>
            <a:r>
              <a:rPr lang="en-US" sz="1200" i="1" dirty="0" err="1">
                <a:solidFill>
                  <a:schemeClr val="bg1">
                    <a:lumMod val="50000"/>
                  </a:schemeClr>
                </a:solidFill>
              </a:rPr>
              <a:t>Skolarus</a:t>
            </a:r>
            <a:r>
              <a:rPr lang="en-US" sz="1200" i="1" dirty="0">
                <a:solidFill>
                  <a:schemeClr val="bg1">
                    <a:lumMod val="50000"/>
                  </a:schemeClr>
                </a:solidFill>
              </a:rPr>
              <a:t> et al., 2014; El-</a:t>
            </a:r>
            <a:r>
              <a:rPr lang="en-US" sz="1200" i="1" dirty="0" err="1">
                <a:solidFill>
                  <a:schemeClr val="bg1">
                    <a:lumMod val="50000"/>
                  </a:schemeClr>
                </a:solidFill>
              </a:rPr>
              <a:t>Shami</a:t>
            </a:r>
            <a:r>
              <a:rPr lang="en-US" sz="1200" i="1" dirty="0">
                <a:solidFill>
                  <a:schemeClr val="bg1">
                    <a:lumMod val="50000"/>
                  </a:schemeClr>
                </a:solidFill>
              </a:rPr>
              <a:t> et al., 2015; </a:t>
            </a:r>
            <a:r>
              <a:rPr lang="en-US" sz="1200" i="1" dirty="0" err="1">
                <a:solidFill>
                  <a:schemeClr val="bg1">
                    <a:lumMod val="50000"/>
                  </a:schemeClr>
                </a:solidFill>
              </a:rPr>
              <a:t>Runowicz</a:t>
            </a:r>
            <a:r>
              <a:rPr lang="en-US" sz="1200" i="1" dirty="0">
                <a:solidFill>
                  <a:schemeClr val="bg1">
                    <a:lumMod val="50000"/>
                  </a:schemeClr>
                </a:solidFill>
              </a:rPr>
              <a:t> et al., 2015; Cohen et al., 2016..</a:t>
            </a:r>
          </a:p>
        </p:txBody>
      </p:sp>
    </p:spTree>
    <p:extLst>
      <p:ext uri="{BB962C8B-B14F-4D97-AF65-F5344CB8AC3E}">
        <p14:creationId xmlns:p14="http://schemas.microsoft.com/office/powerpoint/2010/main" val="32815884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Long-term and Late Effects </a:t>
            </a:r>
            <a:br>
              <a:rPr lang="en-US" dirty="0"/>
            </a:br>
            <a:r>
              <a:rPr lang="en-US" dirty="0"/>
              <a:t>of Chemotherapy</a:t>
            </a:r>
          </a:p>
        </p:txBody>
      </p:sp>
      <p:sp>
        <p:nvSpPr>
          <p:cNvPr id="3" name="Content Placeholder 2"/>
          <p:cNvSpPr>
            <a:spLocks noGrp="1"/>
          </p:cNvSpPr>
          <p:nvPr>
            <p:ph idx="1"/>
          </p:nvPr>
        </p:nvSpPr>
        <p:spPr>
          <a:xfrm>
            <a:off x="457200" y="1600201"/>
            <a:ext cx="8229600" cy="3276600"/>
          </a:xfrm>
        </p:spPr>
        <p:txBody>
          <a:bodyPr/>
          <a:lstStyle/>
          <a:p>
            <a:r>
              <a:rPr lang="en-US" sz="2800" dirty="0"/>
              <a:t>Effects are drug and dose specific:</a:t>
            </a:r>
          </a:p>
          <a:p>
            <a:pPr lvl="1"/>
            <a:r>
              <a:rPr lang="en-US" sz="2400" dirty="0"/>
              <a:t>Infertility</a:t>
            </a:r>
          </a:p>
          <a:p>
            <a:pPr lvl="1"/>
            <a:r>
              <a:rPr lang="en-US" sz="2400" dirty="0"/>
              <a:t>Risk of cardiomyopathy</a:t>
            </a:r>
          </a:p>
          <a:p>
            <a:pPr lvl="1"/>
            <a:r>
              <a:rPr lang="en-US" sz="2400" dirty="0"/>
              <a:t>Risk of secondary malignancy</a:t>
            </a:r>
          </a:p>
          <a:p>
            <a:pPr lvl="1"/>
            <a:r>
              <a:rPr lang="en-US" sz="2400" dirty="0"/>
              <a:t>Peripheral neuropathy</a:t>
            </a:r>
          </a:p>
          <a:p>
            <a:pPr marL="0" indent="0">
              <a:buNone/>
            </a:pPr>
            <a:endParaRPr lang="en-US" dirty="0"/>
          </a:p>
          <a:p>
            <a:pPr marL="0" indent="0">
              <a:buNone/>
            </a:pPr>
            <a:r>
              <a:rPr lang="en-US" sz="1800" i="1" dirty="0"/>
              <a:t>Note: A partial list of late and long-term effects is presented</a:t>
            </a:r>
          </a:p>
          <a:p>
            <a:pPr marL="0" indent="0">
              <a:buNone/>
            </a:pPr>
            <a:endParaRPr lang="en-US" sz="1200" dirty="0"/>
          </a:p>
        </p:txBody>
      </p:sp>
      <p:sp>
        <p:nvSpPr>
          <p:cNvPr id="5" name="TextBox 4"/>
          <p:cNvSpPr txBox="1"/>
          <p:nvPr/>
        </p:nvSpPr>
        <p:spPr>
          <a:xfrm>
            <a:off x="457200" y="5715002"/>
            <a:ext cx="8534400" cy="276999"/>
          </a:xfrm>
          <a:prstGeom prst="rect">
            <a:avLst/>
          </a:prstGeom>
          <a:noFill/>
        </p:spPr>
        <p:txBody>
          <a:bodyPr wrap="square" rtlCol="0">
            <a:spAutoFit/>
          </a:bodyPr>
          <a:lstStyle/>
          <a:p>
            <a:r>
              <a:rPr lang="en-US" sz="1200" i="1" dirty="0" err="1">
                <a:solidFill>
                  <a:schemeClr val="bg1">
                    <a:lumMod val="50000"/>
                  </a:schemeClr>
                </a:solidFill>
              </a:rPr>
              <a:t>Skolarus</a:t>
            </a:r>
            <a:r>
              <a:rPr lang="en-US" sz="1200" i="1" dirty="0">
                <a:solidFill>
                  <a:schemeClr val="bg1">
                    <a:lumMod val="50000"/>
                  </a:schemeClr>
                </a:solidFill>
              </a:rPr>
              <a:t> et al., 2014; El-</a:t>
            </a:r>
            <a:r>
              <a:rPr lang="en-US" sz="1200" i="1" dirty="0" err="1">
                <a:solidFill>
                  <a:schemeClr val="bg1">
                    <a:lumMod val="50000"/>
                  </a:schemeClr>
                </a:solidFill>
              </a:rPr>
              <a:t>Shami</a:t>
            </a:r>
            <a:r>
              <a:rPr lang="en-US" sz="1200" i="1" dirty="0">
                <a:solidFill>
                  <a:schemeClr val="bg1">
                    <a:lumMod val="50000"/>
                  </a:schemeClr>
                </a:solidFill>
              </a:rPr>
              <a:t> et al., 2015; </a:t>
            </a:r>
            <a:r>
              <a:rPr lang="en-US" sz="1200" i="1" dirty="0" err="1">
                <a:solidFill>
                  <a:schemeClr val="bg1">
                    <a:lumMod val="50000"/>
                  </a:schemeClr>
                </a:solidFill>
              </a:rPr>
              <a:t>Runowicz</a:t>
            </a:r>
            <a:r>
              <a:rPr lang="en-US" sz="1200" i="1" dirty="0">
                <a:solidFill>
                  <a:schemeClr val="bg1">
                    <a:lumMod val="50000"/>
                  </a:schemeClr>
                </a:solidFill>
              </a:rPr>
              <a:t> et al., 2015; Cohen et al., 2016.</a:t>
            </a:r>
          </a:p>
        </p:txBody>
      </p:sp>
    </p:spTree>
    <p:extLst>
      <p:ext uri="{BB962C8B-B14F-4D97-AF65-F5344CB8AC3E}">
        <p14:creationId xmlns:p14="http://schemas.microsoft.com/office/powerpoint/2010/main" val="1319745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Long-term and Late Effects </a:t>
            </a:r>
            <a:br>
              <a:rPr lang="en-US" dirty="0"/>
            </a:br>
            <a:r>
              <a:rPr lang="en-US" dirty="0"/>
              <a:t>of Radiation</a:t>
            </a:r>
          </a:p>
        </p:txBody>
      </p:sp>
      <p:sp>
        <p:nvSpPr>
          <p:cNvPr id="3" name="Content Placeholder 2"/>
          <p:cNvSpPr>
            <a:spLocks noGrp="1"/>
          </p:cNvSpPr>
          <p:nvPr>
            <p:ph idx="1"/>
          </p:nvPr>
        </p:nvSpPr>
        <p:spPr>
          <a:xfrm>
            <a:off x="457200" y="1600201"/>
            <a:ext cx="8229600" cy="3962400"/>
          </a:xfrm>
        </p:spPr>
        <p:txBody>
          <a:bodyPr/>
          <a:lstStyle/>
          <a:p>
            <a:r>
              <a:rPr lang="en-US" sz="2800" dirty="0"/>
              <a:t>Effects are site specific:</a:t>
            </a:r>
          </a:p>
          <a:p>
            <a:pPr lvl="1"/>
            <a:r>
              <a:rPr lang="en-US" sz="2400" dirty="0"/>
              <a:t>Lymphedema</a:t>
            </a:r>
          </a:p>
          <a:p>
            <a:pPr lvl="1"/>
            <a:r>
              <a:rPr lang="en-US" sz="2400" dirty="0"/>
              <a:t>Pulmonary injury</a:t>
            </a:r>
          </a:p>
          <a:p>
            <a:pPr lvl="1"/>
            <a:r>
              <a:rPr lang="en-US" sz="2400" dirty="0"/>
              <a:t>Atherosclerosis</a:t>
            </a:r>
          </a:p>
          <a:p>
            <a:pPr lvl="1"/>
            <a:r>
              <a:rPr lang="en-US" sz="2400" dirty="0"/>
              <a:t>Risk of skin cancer</a:t>
            </a:r>
          </a:p>
          <a:p>
            <a:pPr lvl="1"/>
            <a:r>
              <a:rPr lang="en-US" sz="2400" dirty="0"/>
              <a:t>Pain</a:t>
            </a:r>
          </a:p>
          <a:p>
            <a:pPr lvl="1"/>
            <a:r>
              <a:rPr lang="en-US" sz="2400" dirty="0"/>
              <a:t>Hypothyroidism</a:t>
            </a:r>
          </a:p>
          <a:p>
            <a:pPr lvl="1"/>
            <a:r>
              <a:rPr lang="en-US" sz="2400" dirty="0"/>
              <a:t>Pericardial disease</a:t>
            </a:r>
          </a:p>
          <a:p>
            <a:pPr marL="0" indent="0">
              <a:buNone/>
            </a:pPr>
            <a:r>
              <a:rPr lang="en-US" sz="1800" i="1" dirty="0"/>
              <a:t>Note: A partial list of late and long term effects is presented. </a:t>
            </a:r>
          </a:p>
        </p:txBody>
      </p:sp>
      <p:sp>
        <p:nvSpPr>
          <p:cNvPr id="5" name="TextBox 4"/>
          <p:cNvSpPr txBox="1"/>
          <p:nvPr/>
        </p:nvSpPr>
        <p:spPr>
          <a:xfrm>
            <a:off x="457200" y="5715002"/>
            <a:ext cx="8534400" cy="276999"/>
          </a:xfrm>
          <a:prstGeom prst="rect">
            <a:avLst/>
          </a:prstGeom>
          <a:noFill/>
        </p:spPr>
        <p:txBody>
          <a:bodyPr wrap="square" rtlCol="0">
            <a:spAutoFit/>
          </a:bodyPr>
          <a:lstStyle/>
          <a:p>
            <a:r>
              <a:rPr lang="en-US" sz="1200" i="1" dirty="0" err="1">
                <a:solidFill>
                  <a:schemeClr val="bg1">
                    <a:lumMod val="50000"/>
                  </a:schemeClr>
                </a:solidFill>
              </a:rPr>
              <a:t>Skolarus</a:t>
            </a:r>
            <a:r>
              <a:rPr lang="en-US" sz="1200" i="1" dirty="0">
                <a:solidFill>
                  <a:schemeClr val="bg1">
                    <a:lumMod val="50000"/>
                  </a:schemeClr>
                </a:solidFill>
              </a:rPr>
              <a:t> et al., 2014; El-</a:t>
            </a:r>
            <a:r>
              <a:rPr lang="en-US" sz="1200" i="1" dirty="0" err="1">
                <a:solidFill>
                  <a:schemeClr val="bg1">
                    <a:lumMod val="50000"/>
                  </a:schemeClr>
                </a:solidFill>
              </a:rPr>
              <a:t>Shami</a:t>
            </a:r>
            <a:r>
              <a:rPr lang="en-US" sz="1200" i="1" dirty="0">
                <a:solidFill>
                  <a:schemeClr val="bg1">
                    <a:lumMod val="50000"/>
                  </a:schemeClr>
                </a:solidFill>
              </a:rPr>
              <a:t> et al., 2015; </a:t>
            </a:r>
            <a:r>
              <a:rPr lang="en-US" sz="1200" i="1" dirty="0" err="1">
                <a:solidFill>
                  <a:schemeClr val="bg1">
                    <a:lumMod val="50000"/>
                  </a:schemeClr>
                </a:solidFill>
              </a:rPr>
              <a:t>Runowicz</a:t>
            </a:r>
            <a:r>
              <a:rPr lang="en-US" sz="1200" i="1" dirty="0">
                <a:solidFill>
                  <a:schemeClr val="bg1">
                    <a:lumMod val="50000"/>
                  </a:schemeClr>
                </a:solidFill>
              </a:rPr>
              <a:t> et al., 2015; Cohen et al., 2016.</a:t>
            </a:r>
          </a:p>
        </p:txBody>
      </p:sp>
    </p:spTree>
    <p:extLst>
      <p:ext uri="{BB962C8B-B14F-4D97-AF65-F5344CB8AC3E}">
        <p14:creationId xmlns:p14="http://schemas.microsoft.com/office/powerpoint/2010/main" val="3516850362"/>
      </p:ext>
    </p:extLst>
  </p:cSld>
  <p:clrMapOvr>
    <a:masterClrMapping/>
  </p:clrMapOvr>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16271</TotalTime>
  <Words>10075</Words>
  <Application>Microsoft Office PowerPoint</Application>
  <PresentationFormat>On-screen Show (4:3)</PresentationFormat>
  <Paragraphs>1052</Paragraphs>
  <Slides>61</Slides>
  <Notes>60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61</vt:i4>
      </vt:variant>
    </vt:vector>
  </HeadingPairs>
  <TitlesOfParts>
    <vt:vector size="69" baseType="lpstr">
      <vt:lpstr>Aptos</vt:lpstr>
      <vt:lpstr>Aptos Display</vt:lpstr>
      <vt:lpstr>Arial</vt:lpstr>
      <vt:lpstr>Calibri</vt:lpstr>
      <vt:lpstr>Times New Roman</vt:lpstr>
      <vt:lpstr>Trebuchet MS</vt:lpstr>
      <vt:lpstr>1_Default Design</vt:lpstr>
      <vt:lpstr>Office Theme</vt:lpstr>
      <vt:lpstr>PowerPoint Presentation</vt:lpstr>
      <vt:lpstr>Long-term and Late Effects  of Cancer and its Treatments Managing Comorbidities and Coordinating  with Specialty Providers</vt:lpstr>
      <vt:lpstr>Disclosures</vt:lpstr>
      <vt:lpstr>Learning Objectives</vt:lpstr>
      <vt:lpstr>Terms</vt:lpstr>
      <vt:lpstr>Long-term and Late Effects of  Cancer Treatment</vt:lpstr>
      <vt:lpstr>Long-term and Late Effects of Surgery</vt:lpstr>
      <vt:lpstr>Long-term and Late Effects  of Chemotherapy</vt:lpstr>
      <vt:lpstr>Long-term and Late Effects  of Radiation</vt:lpstr>
      <vt:lpstr>Long-term and Late Effects  of Hormone Therapy</vt:lpstr>
      <vt:lpstr>Non-Treatment Specific Long-term  and Late Effects</vt:lpstr>
      <vt:lpstr>Common Comorbidities</vt:lpstr>
      <vt:lpstr>Additional Diagnoses and Risks</vt:lpstr>
      <vt:lpstr>Care Coordination with Specialty Providers</vt:lpstr>
      <vt:lpstr>Cancer Survivorship Clinical Practice Guidelines</vt:lpstr>
      <vt:lpstr>Evaluating the Cancer Survivor</vt:lpstr>
      <vt:lpstr>Annual Physical for Cancer Survivor</vt:lpstr>
      <vt:lpstr>Annual Physical for Cancer Survivor</vt:lpstr>
      <vt:lpstr>Common Referrals</vt:lpstr>
      <vt:lpstr>Common Referrals</vt:lpstr>
      <vt:lpstr>Case Study</vt:lpstr>
      <vt:lpstr>Case Study</vt:lpstr>
      <vt:lpstr>Plan</vt:lpstr>
      <vt:lpstr>Plan</vt:lpstr>
      <vt:lpstr>Conclusion</vt:lpstr>
      <vt:lpstr>Conclusion</vt:lpstr>
      <vt:lpstr>References</vt:lpstr>
      <vt:lpstr>Long-term and Late Effects of Cancer Treatment Focus on Specific Cancer Types</vt:lpstr>
      <vt:lpstr>Disclosure</vt:lpstr>
      <vt:lpstr>Article Needed for Lesson</vt:lpstr>
      <vt:lpstr>Learning Objectives</vt:lpstr>
      <vt:lpstr>Recap</vt:lpstr>
      <vt:lpstr>Recap</vt:lpstr>
      <vt:lpstr>Long-Term &amp; Late Effects by Cancer type</vt:lpstr>
      <vt:lpstr>Breast Cancer</vt:lpstr>
      <vt:lpstr>PowerPoint Presentation</vt:lpstr>
      <vt:lpstr>Prostate Cancer</vt:lpstr>
      <vt:lpstr>PowerPoint Presentation</vt:lpstr>
      <vt:lpstr>Lung Cancer</vt:lpstr>
      <vt:lpstr>PowerPoint Presentation</vt:lpstr>
      <vt:lpstr>Colorectal Cancer</vt:lpstr>
      <vt:lpstr>PowerPoint Presentation</vt:lpstr>
      <vt:lpstr>Head and Neck Cancer</vt:lpstr>
      <vt:lpstr>PowerPoint Presentation</vt:lpstr>
      <vt:lpstr>Melanoma</vt:lpstr>
      <vt:lpstr>Bladder Cancer</vt:lpstr>
      <vt:lpstr>PowerPoint Presentation</vt:lpstr>
      <vt:lpstr>Case Study 1: Yonas</vt:lpstr>
      <vt:lpstr>Case Study 1: Discussion Questions</vt:lpstr>
      <vt:lpstr>Case Study 1: Yonas </vt:lpstr>
      <vt:lpstr>Case Study 1: Discussion Questions</vt:lpstr>
      <vt:lpstr>Case Study 2: Ivette</vt:lpstr>
      <vt:lpstr>Case Study 2: Discussion Questions</vt:lpstr>
      <vt:lpstr>Case Study 2: Ivette</vt:lpstr>
      <vt:lpstr>Case Study 3: Sarah</vt:lpstr>
      <vt:lpstr>Case Study 3: Discussion Questions</vt:lpstr>
      <vt:lpstr>Case Study 3: Sarah</vt:lpstr>
      <vt:lpstr>Case Study 4: Kenji</vt:lpstr>
      <vt:lpstr>Case Study 4: Discussion Questions</vt:lpstr>
      <vt:lpstr>Case Study 4: Kenji</vt:lpstr>
      <vt:lpstr>References</vt:lpstr>
    </vt:vector>
  </TitlesOfParts>
  <Company>GWUMC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Monique Dyson</dc:creator>
  <cp:lastModifiedBy>Angell, Kelly</cp:lastModifiedBy>
  <cp:revision>315</cp:revision>
  <cp:lastPrinted>2018-06-26T16:46:32Z</cp:lastPrinted>
  <dcterms:created xsi:type="dcterms:W3CDTF">2012-11-27T15:55:07Z</dcterms:created>
  <dcterms:modified xsi:type="dcterms:W3CDTF">2025-05-15T17:57:36Z</dcterms:modified>
</cp:coreProperties>
</file>