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9" r:id="rId2"/>
  </p:sldMasterIdLst>
  <p:notesMasterIdLst>
    <p:notesMasterId r:id="rId55"/>
  </p:notesMasterIdLst>
  <p:handoutMasterIdLst>
    <p:handoutMasterId r:id="rId56"/>
  </p:handoutMasterIdLst>
  <p:sldIdLst>
    <p:sldId id="301" r:id="rId3"/>
    <p:sldId id="256" r:id="rId4"/>
    <p:sldId id="265" r:id="rId5"/>
    <p:sldId id="264" r:id="rId6"/>
    <p:sldId id="267" r:id="rId7"/>
    <p:sldId id="287" r:id="rId8"/>
    <p:sldId id="269" r:id="rId9"/>
    <p:sldId id="288" r:id="rId10"/>
    <p:sldId id="272" r:id="rId11"/>
    <p:sldId id="276" r:id="rId12"/>
    <p:sldId id="274" r:id="rId13"/>
    <p:sldId id="277" r:id="rId14"/>
    <p:sldId id="273" r:id="rId15"/>
    <p:sldId id="289" r:id="rId16"/>
    <p:sldId id="279" r:id="rId17"/>
    <p:sldId id="282" r:id="rId18"/>
    <p:sldId id="300" r:id="rId19"/>
    <p:sldId id="281" r:id="rId20"/>
    <p:sldId id="280" r:id="rId21"/>
    <p:sldId id="297" r:id="rId22"/>
    <p:sldId id="296" r:id="rId23"/>
    <p:sldId id="283" r:id="rId24"/>
    <p:sldId id="285" r:id="rId25"/>
    <p:sldId id="284" r:id="rId26"/>
    <p:sldId id="298" r:id="rId27"/>
    <p:sldId id="266" r:id="rId28"/>
    <p:sldId id="299" r:id="rId29"/>
    <p:sldId id="302" r:id="rId30"/>
    <p:sldId id="257" r:id="rId31"/>
    <p:sldId id="258" r:id="rId32"/>
    <p:sldId id="303" r:id="rId33"/>
    <p:sldId id="304" r:id="rId34"/>
    <p:sldId id="305" r:id="rId35"/>
    <p:sldId id="306" r:id="rId36"/>
    <p:sldId id="268" r:id="rId37"/>
    <p:sldId id="307" r:id="rId38"/>
    <p:sldId id="270" r:id="rId39"/>
    <p:sldId id="271" r:id="rId40"/>
    <p:sldId id="308" r:id="rId41"/>
    <p:sldId id="309" r:id="rId42"/>
    <p:sldId id="310" r:id="rId43"/>
    <p:sldId id="311" r:id="rId44"/>
    <p:sldId id="275" r:id="rId45"/>
    <p:sldId id="312" r:id="rId46"/>
    <p:sldId id="313" r:id="rId47"/>
    <p:sldId id="314" r:id="rId48"/>
    <p:sldId id="278" r:id="rId49"/>
    <p:sldId id="286" r:id="rId50"/>
    <p:sldId id="315" r:id="rId51"/>
    <p:sldId id="316" r:id="rId52"/>
    <p:sldId id="317" r:id="rId53"/>
    <p:sldId id="318" r:id="rId54"/>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yson, Monique Sandra" initials="" lastIdx="1" clrIdx="0"/>
  <p:cmAuthor id="1" name="Harvey, Allison Camille" initials="" lastIdx="1" clrIdx="1"/>
  <p:cmAuthor id="2" name="Suarez, Rhea" initials="SR" lastIdx="5" clrIdx="2">
    <p:extLst>
      <p:ext uri="{19B8F6BF-5375-455C-9EA6-DF929625EA0E}">
        <p15:presenceInfo xmlns:p15="http://schemas.microsoft.com/office/powerpoint/2012/main" userId="Suarez, Rhea" providerId="None"/>
      </p:ext>
    </p:extLst>
  </p:cmAuthor>
  <p:cmAuthor id="3" name="Harvey, Allison Camille" initials="HAC" lastIdx="2" clrIdx="3">
    <p:extLst>
      <p:ext uri="{19B8F6BF-5375-455C-9EA6-DF929625EA0E}">
        <p15:presenceInfo xmlns:p15="http://schemas.microsoft.com/office/powerpoint/2012/main" userId="Harvey, Allison Cami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6"/>
    <a:srgbClr val="365F91"/>
    <a:srgbClr val="FFFFFF"/>
    <a:srgbClr val="FFE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0037" autoAdjust="0"/>
  </p:normalViewPr>
  <p:slideViewPr>
    <p:cSldViewPr>
      <p:cViewPr varScale="1">
        <p:scale>
          <a:sx n="99" d="100"/>
          <a:sy n="99" d="100"/>
        </p:scale>
        <p:origin x="2118" y="84"/>
      </p:cViewPr>
      <p:guideLst>
        <p:guide orient="horz" pos="2160"/>
        <p:guide pos="2880"/>
      </p:guideLst>
    </p:cSldViewPr>
  </p:slideViewPr>
  <p:notesTextViewPr>
    <p:cViewPr>
      <p:scale>
        <a:sx n="100" d="100"/>
        <a:sy n="100" d="100"/>
      </p:scale>
      <p:origin x="0" y="0"/>
    </p:cViewPr>
  </p:notesTextViewPr>
  <p:sorterViewPr>
    <p:cViewPr>
      <p:scale>
        <a:sx n="84" d="100"/>
        <a:sy n="84" d="100"/>
      </p:scale>
      <p:origin x="0" y="0"/>
    </p:cViewPr>
  </p:sorterViewPr>
  <p:notesViewPr>
    <p:cSldViewPr>
      <p:cViewPr varScale="1">
        <p:scale>
          <a:sx n="53" d="100"/>
          <a:sy n="53" d="100"/>
        </p:scale>
        <p:origin x="3272" y="4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D5A511D5-8BCE-4133-92F1-426FC2CC90FD}" type="datetimeFigureOut">
              <a:rPr lang="en-US" smtClean="0"/>
              <a:t>5/15/2025</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B29F0FB5-A781-425D-9020-D352DAA9BBC2}" type="slidenum">
              <a:rPr lang="en-US" smtClean="0"/>
              <a:t>‹#›</a:t>
            </a:fld>
            <a:endParaRPr lang="en-US"/>
          </a:p>
        </p:txBody>
      </p:sp>
    </p:spTree>
    <p:extLst>
      <p:ext uri="{BB962C8B-B14F-4D97-AF65-F5344CB8AC3E}">
        <p14:creationId xmlns:p14="http://schemas.microsoft.com/office/powerpoint/2010/main" val="364886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8313"/>
          </a:xfrm>
          <a:prstGeom prst="rect">
            <a:avLst/>
          </a:prstGeom>
        </p:spPr>
        <p:txBody>
          <a:bodyPr vert="horz" lIns="89125" tIns="44563" rIns="89125" bIns="44563"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4022725" y="0"/>
            <a:ext cx="3078163" cy="468313"/>
          </a:xfrm>
          <a:prstGeom prst="rect">
            <a:avLst/>
          </a:prstGeom>
        </p:spPr>
        <p:txBody>
          <a:bodyPr vert="horz" lIns="89125" tIns="44563" rIns="89125" bIns="44563" rtlCol="0"/>
          <a:lstStyle>
            <a:lvl1pPr algn="r" eaLnBrk="1" hangingPunct="1">
              <a:defRPr sz="1200">
                <a:latin typeface="Arial" charset="0"/>
              </a:defRPr>
            </a:lvl1pPr>
          </a:lstStyle>
          <a:p>
            <a:pPr>
              <a:defRPr/>
            </a:pPr>
            <a:fld id="{F4CC4A24-EE10-45E9-9A2A-CAA4ABF03541}" type="datetimeFigureOut">
              <a:rPr lang="en-US"/>
              <a:pPr>
                <a:defRPr/>
              </a:pPr>
              <a:t>5/15/2025</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89125" tIns="44563" rIns="89125" bIns="44563" rtlCol="0" anchor="ctr"/>
          <a:lstStyle/>
          <a:p>
            <a:pPr lvl="0"/>
            <a:endParaRPr lang="en-US" noProof="0" dirty="0"/>
          </a:p>
        </p:txBody>
      </p:sp>
      <p:sp>
        <p:nvSpPr>
          <p:cNvPr id="5" name="Notes Placeholder 4"/>
          <p:cNvSpPr>
            <a:spLocks noGrp="1"/>
          </p:cNvSpPr>
          <p:nvPr>
            <p:ph type="body" sz="quarter" idx="3"/>
          </p:nvPr>
        </p:nvSpPr>
        <p:spPr>
          <a:xfrm>
            <a:off x="711200" y="4459288"/>
            <a:ext cx="5680075" cy="4224337"/>
          </a:xfrm>
          <a:prstGeom prst="rect">
            <a:avLst/>
          </a:prstGeom>
        </p:spPr>
        <p:txBody>
          <a:bodyPr vert="horz" lIns="89125" tIns="44563" rIns="89125" bIns="4456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8575"/>
            <a:ext cx="3078163" cy="468313"/>
          </a:xfrm>
          <a:prstGeom prst="rect">
            <a:avLst/>
          </a:prstGeom>
        </p:spPr>
        <p:txBody>
          <a:bodyPr vert="horz" lIns="89125" tIns="44563" rIns="89125" bIns="44563"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4022725" y="8918575"/>
            <a:ext cx="3078163" cy="468313"/>
          </a:xfrm>
          <a:prstGeom prst="rect">
            <a:avLst/>
          </a:prstGeom>
        </p:spPr>
        <p:txBody>
          <a:bodyPr vert="horz" wrap="square" lIns="89125" tIns="44563" rIns="89125" bIns="44563" numCol="1" anchor="b" anchorCtr="0" compatLnSpc="1">
            <a:prstTxWarp prst="textNoShape">
              <a:avLst/>
            </a:prstTxWarp>
          </a:bodyPr>
          <a:lstStyle>
            <a:lvl1pPr algn="r" eaLnBrk="1" hangingPunct="1">
              <a:defRPr sz="1200"/>
            </a:lvl1pPr>
          </a:lstStyle>
          <a:p>
            <a:fld id="{E3F68133-703A-4EC2-BF9C-7A3DF1B44ECF}" type="slidenum">
              <a:rPr lang="en-US" altLang="en-US"/>
              <a:pPr/>
              <a:t>‹#›</a:t>
            </a:fld>
            <a:endParaRPr lang="en-US" altLang="en-US" dirty="0"/>
          </a:p>
        </p:txBody>
      </p:sp>
    </p:spTree>
    <p:extLst>
      <p:ext uri="{BB962C8B-B14F-4D97-AF65-F5344CB8AC3E}">
        <p14:creationId xmlns:p14="http://schemas.microsoft.com/office/powerpoint/2010/main" val="273671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hiv.uw.edu/page/mental-health-screening/phq-9"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Welcome to this presentation on Late</a:t>
            </a:r>
            <a:r>
              <a:rPr lang="en-US" altLang="en-US" baseline="0" dirty="0"/>
              <a:t> Effects of Cancer and its Treatment: Meeting the Psychosocial Health Care Needs of Survivors.</a:t>
            </a:r>
          </a:p>
          <a:p>
            <a:pPr eaLnBrk="1" hangingPunct="1">
              <a:spcBef>
                <a:spcPct val="0"/>
              </a:spcBef>
            </a:pPr>
            <a:endParaRPr lang="en-US" altLang="en-US" baseline="0" dirty="0"/>
          </a:p>
          <a:p>
            <a:pPr eaLnBrk="1" hangingPunct="1">
              <a:spcBef>
                <a:spcPct val="0"/>
              </a:spcBef>
            </a:pPr>
            <a:r>
              <a:rPr lang="en-US" altLang="en-US" baseline="0" dirty="0"/>
              <a:t>I am Lynne Padgett, a Rehabilitation Psychologist at the Washington DC Veterans Affairs Medical Center.</a:t>
            </a:r>
          </a:p>
          <a:p>
            <a:pPr eaLnBrk="1" hangingPunct="1">
              <a:spcBef>
                <a:spcPct val="0"/>
              </a:spcBef>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We are pleased to offer this educational session through the National Cancer Survivorship Resource Center, a collaboration between the American Cancer Society and the George Washington University Cancer Center, originally funded by a five year cooperative agreement from the Centers for Disease Control and Prevention.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B1836966-ECF2-4FA9-8018-61B30D06F5BB}" type="slidenum">
              <a:rPr lang="en-US" altLang="en-US">
                <a:latin typeface="Arial" charset="0"/>
              </a:rPr>
              <a:pPr>
                <a:spcBef>
                  <a:spcPct val="0"/>
                </a:spcBef>
              </a:pPr>
              <a:t>2</a:t>
            </a:fld>
            <a:endParaRPr lang="en-US" altLang="en-US"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remember cancer survivors may have pre-existing mental health disorders. Where other might develop distress after their diagnosis. In fact, up to half of cancer patients and survivors have significant symptoms of distress. </a:t>
            </a:r>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11</a:t>
            </a:fld>
            <a:endParaRPr lang="en-US" altLang="en-US" dirty="0"/>
          </a:p>
        </p:txBody>
      </p:sp>
    </p:spTree>
    <p:extLst>
      <p:ext uri="{BB962C8B-B14F-4D97-AF65-F5344CB8AC3E}">
        <p14:creationId xmlns:p14="http://schemas.microsoft.com/office/powerpoint/2010/main" val="305404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t>Here you can see common points of increased vulnerability to distress, spanning a continuum from diagnosis to survivorship or end of life.</a:t>
            </a:r>
          </a:p>
          <a:p>
            <a:endParaRPr lang="en-US" sz="1200" b="0" i="0" dirty="0"/>
          </a:p>
          <a:p>
            <a:r>
              <a:rPr lang="en-US" sz="1200" b="0" i="0" dirty="0"/>
              <a:t>As you can see, the increased vulnerability may result in increased distress that tends to taper off over time. In one study of colorectal cancer patients, male patients showed higher levels of distress. Of these distressed male </a:t>
            </a:r>
            <a:r>
              <a:rPr lang="en-US" sz="1200" b="0" dirty="0"/>
              <a:t>patients, those who were younger had </a:t>
            </a:r>
            <a:r>
              <a:rPr lang="en-US" sz="1200" dirty="0"/>
              <a:t>poor social support, lower levels of education</a:t>
            </a:r>
            <a:r>
              <a:rPr lang="en-US" sz="1200" baseline="0" dirty="0"/>
              <a:t> and</a:t>
            </a:r>
            <a:r>
              <a:rPr lang="en-US" sz="1200" dirty="0"/>
              <a:t> later disease stage at diagnosis, were more likely to have severe psychosocial distress.</a:t>
            </a:r>
            <a:br>
              <a:rPr lang="en-US" sz="1200" dirty="0"/>
            </a:br>
            <a:endParaRPr lang="en-US" sz="1200" dirty="0"/>
          </a:p>
          <a:p>
            <a:r>
              <a:rPr lang="en-US" sz="1200" dirty="0"/>
              <a:t>Patients who did</a:t>
            </a:r>
            <a:r>
              <a:rPr lang="en-US" sz="1200" baseline="0" dirty="0"/>
              <a:t> no</a:t>
            </a:r>
            <a:r>
              <a:rPr lang="en-US" sz="1200" dirty="0"/>
              <a:t>t exhibit high levels of distress during treatment were often “missed” as their distress did</a:t>
            </a:r>
            <a:r>
              <a:rPr lang="en-US" sz="1200" baseline="0" dirty="0"/>
              <a:t> not</a:t>
            </a:r>
            <a:r>
              <a:rPr lang="en-US" sz="1200" dirty="0"/>
              <a:t> emerge until survivorship.</a:t>
            </a:r>
            <a:r>
              <a:rPr lang="en-US" sz="1200" baseline="0" dirty="0"/>
              <a:t> Why would a patient navigate treatment successfully and then have increased distress during survivorship? There could be several causes including the </a:t>
            </a:r>
            <a:r>
              <a:rPr lang="en-US" sz="1200" dirty="0"/>
              <a:t>withdrawal of informal social support from the treatment team, frustration when they don’t feel normal  as they did prior to their cancer diagnosis, or continuing symptoms or emergence of new symptoms, to chronic and late effects. </a:t>
            </a:r>
          </a:p>
          <a:p>
            <a:endParaRPr lang="en-US" dirty="0"/>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12</a:t>
            </a:fld>
            <a:endParaRPr lang="en-US" altLang="en-US" dirty="0"/>
          </a:p>
        </p:txBody>
      </p:sp>
    </p:spTree>
    <p:extLst>
      <p:ext uri="{BB962C8B-B14F-4D97-AF65-F5344CB8AC3E}">
        <p14:creationId xmlns:p14="http://schemas.microsoft.com/office/powerpoint/2010/main" val="4228420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Overall, 6.6 percent of cancer survivors (versus 3.7 percent of adults without cancer, P&lt;0.001) reported having Serious Psychological Distress, and 14 percent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of cancer survivors reported receiving mental health care services in contrast to the 10 percent of adults without cancer (P&lt;0.001).</a:t>
            </a:r>
            <a:r>
              <a:rPr lang="en-US" sz="1200" kern="1200" baseline="0" dirty="0">
                <a:solidFill>
                  <a:schemeClr val="tx1"/>
                </a:solidFill>
                <a:latin typeface="+mn-lt"/>
                <a:ea typeface="+mn-ea"/>
                <a:cs typeface="+mn-cs"/>
              </a:rPr>
              <a:t> </a:t>
            </a:r>
          </a:p>
          <a:p>
            <a:endParaRPr lang="en-US" dirty="0"/>
          </a:p>
          <a:p>
            <a:r>
              <a:rPr lang="en-US" dirty="0"/>
              <a:t>After navigating treatment, there is an</a:t>
            </a:r>
            <a:r>
              <a:rPr lang="en-US" baseline="0" dirty="0"/>
              <a:t> expectation of “returning to normal.” Unfortunately, cancer survivors may not be able to return to their previous activities because of functional limitations or because they may not “feel normal.” Either of these can lead to psychosocial distress.</a:t>
            </a:r>
          </a:p>
          <a:p>
            <a:endParaRPr lang="en-US" dirty="0"/>
          </a:p>
          <a:p>
            <a:r>
              <a:rPr lang="en-US" dirty="0"/>
              <a:t>This information comes from studies looking at claims and diagnostic data. What happens when we ask survivors about their experience? What do they say?</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13</a:t>
            </a:fld>
            <a:endParaRPr lang="en-US" altLang="en-US" dirty="0"/>
          </a:p>
        </p:txBody>
      </p:sp>
    </p:spTree>
    <p:extLst>
      <p:ext uri="{BB962C8B-B14F-4D97-AF65-F5344CB8AC3E}">
        <p14:creationId xmlns:p14="http://schemas.microsoft.com/office/powerpoint/2010/main" val="378654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Philip and Merluzzi conducted a study of just over 300 cancer survivors in the Midwest who were an average of 10 years post-treatment. They reported an average of 1.7 psychosocial needs.</a:t>
            </a:r>
          </a:p>
          <a:p>
            <a:endParaRPr lang="en-US" dirty="0"/>
          </a:p>
          <a:p>
            <a:r>
              <a:rPr lang="en-US" dirty="0"/>
              <a:t>These needs included the following:</a:t>
            </a:r>
          </a:p>
          <a:p>
            <a:pPr marL="171450" indent="-171450">
              <a:buFont typeface="Arial" panose="020B0604020202020204" pitchFamily="34" charset="0"/>
              <a:buChar char="•"/>
            </a:pPr>
            <a:r>
              <a:rPr lang="en-US" dirty="0"/>
              <a:t>Cognition effects, such as memory and concentration were reported by 35.6</a:t>
            </a:r>
            <a:r>
              <a:rPr lang="en-US" baseline="0" dirty="0"/>
              <a:t> percent</a:t>
            </a:r>
            <a:endParaRPr lang="en-US" dirty="0"/>
          </a:p>
          <a:p>
            <a:pPr marL="171450" indent="-171450">
              <a:buFont typeface="Arial" panose="020B0604020202020204" pitchFamily="34" charset="0"/>
              <a:buChar char="•"/>
            </a:pPr>
            <a:r>
              <a:rPr lang="en-US" dirty="0"/>
              <a:t>Financial challenges, reported by 26.5</a:t>
            </a:r>
            <a:r>
              <a:rPr lang="en-US" baseline="0" dirty="0"/>
              <a:t> percent</a:t>
            </a:r>
            <a:endParaRPr lang="en-US" dirty="0"/>
          </a:p>
          <a:p>
            <a:pPr marL="171450" indent="-171450">
              <a:buFont typeface="Arial" panose="020B0604020202020204" pitchFamily="34" charset="0"/>
              <a:buChar char="•"/>
            </a:pPr>
            <a:r>
              <a:rPr lang="en-US" dirty="0"/>
              <a:t>Emotional needs, reported by almost 26 percent of these cancer survivors (25.9</a:t>
            </a:r>
            <a:r>
              <a:rPr lang="en-US" baseline="0" dirty="0"/>
              <a:t> percent)</a:t>
            </a:r>
            <a:endParaRPr lang="en-US" dirty="0"/>
          </a:p>
          <a:p>
            <a:pPr marL="171450" indent="-171450">
              <a:buFont typeface="Arial" panose="020B0604020202020204" pitchFamily="34" charset="0"/>
              <a:buChar char="•"/>
            </a:pPr>
            <a:r>
              <a:rPr lang="en-US" dirty="0"/>
              <a:t>Challenges with sexual function, reported by 23.0</a:t>
            </a:r>
            <a:r>
              <a:rPr lang="en-US" baseline="0" dirty="0"/>
              <a:t> percent, almost a quarter of the survivors</a:t>
            </a:r>
          </a:p>
          <a:p>
            <a:pPr marL="171450" indent="-171450">
              <a:buFont typeface="Arial" panose="020B0604020202020204" pitchFamily="34" charset="0"/>
              <a:buChar cha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Another large epidemiolocal study with over 3,700 adult patients with a variety of cancer diagnoses, sought to identify distress related problems in survivorship. These investigators found that 52</a:t>
            </a:r>
            <a:r>
              <a:rPr lang="en-US" sz="1200" b="0" i="0" kern="1200" baseline="0" dirty="0">
                <a:solidFill>
                  <a:schemeClr val="tx1"/>
                </a:solidFill>
                <a:effectLst/>
                <a:latin typeface="+mn-lt"/>
                <a:ea typeface="+mn-ea"/>
                <a:cs typeface="+mn-cs"/>
              </a:rPr>
              <a:t> percent</a:t>
            </a:r>
            <a:r>
              <a:rPr lang="en-US" sz="1200" b="0" i="0" kern="1200" dirty="0">
                <a:solidFill>
                  <a:schemeClr val="tx1"/>
                </a:solidFill>
                <a:effectLst/>
                <a:latin typeface="+mn-lt"/>
                <a:ea typeface="+mn-ea"/>
                <a:cs typeface="+mn-cs"/>
              </a:rPr>
              <a:t> of patients and survivors reported cancer related distress. The most prevalent problems were fatigue (56</a:t>
            </a:r>
            <a:r>
              <a:rPr lang="en-US" sz="1200" b="0" i="0" kern="1200" baseline="0" dirty="0">
                <a:solidFill>
                  <a:schemeClr val="tx1"/>
                </a:solidFill>
                <a:effectLst/>
                <a:latin typeface="+mn-lt"/>
                <a:ea typeface="+mn-ea"/>
                <a:cs typeface="+mn-cs"/>
              </a:rPr>
              <a:t> percent</a:t>
            </a:r>
            <a:r>
              <a:rPr lang="en-US" sz="1200" b="0" i="0" kern="1200" dirty="0">
                <a:solidFill>
                  <a:schemeClr val="tx1"/>
                </a:solidFill>
                <a:effectLst/>
                <a:latin typeface="+mn-lt"/>
                <a:ea typeface="+mn-ea"/>
                <a:cs typeface="+mn-cs"/>
              </a:rPr>
              <a:t>), sleep problems (51</a:t>
            </a:r>
            <a:r>
              <a:rPr lang="en-US" sz="1200" b="0" i="0" kern="1200" baseline="0" dirty="0">
                <a:solidFill>
                  <a:schemeClr val="tx1"/>
                </a:solidFill>
                <a:effectLst/>
                <a:latin typeface="+mn-lt"/>
                <a:ea typeface="+mn-ea"/>
                <a:cs typeface="+mn-cs"/>
              </a:rPr>
              <a:t> percent</a:t>
            </a:r>
            <a:r>
              <a:rPr lang="en-US" sz="1200" b="0" i="0" kern="1200" dirty="0">
                <a:solidFill>
                  <a:schemeClr val="tx1"/>
                </a:solidFill>
                <a:effectLst/>
                <a:latin typeface="+mn-lt"/>
                <a:ea typeface="+mn-ea"/>
                <a:cs typeface="+mn-cs"/>
              </a:rPr>
              <a:t>), and problems getting around (47 percent), likely reflecting functional impairment or challenges with social participation. Sadness, fatigue, and sleep problems were most strongly associated with the presence of other problems. </a:t>
            </a:r>
          </a:p>
          <a:p>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We can see there are a host of stressors that encompass and can cause psychosocial distress.</a:t>
            </a:r>
            <a:r>
              <a:rPr lang="en-US" sz="1200" b="0" i="0" kern="1200" baseline="0" dirty="0">
                <a:solidFill>
                  <a:schemeClr val="tx1"/>
                </a:solidFill>
                <a:effectLst/>
                <a:latin typeface="+mn-lt"/>
                <a:ea typeface="+mn-ea"/>
                <a:cs typeface="+mn-cs"/>
              </a:rPr>
              <a:t> Lets</a:t>
            </a:r>
            <a:r>
              <a:rPr lang="en-US" sz="1200" b="0" i="0" kern="1200" dirty="0">
                <a:solidFill>
                  <a:schemeClr val="tx1"/>
                </a:solidFill>
                <a:effectLst/>
                <a:latin typeface="+mn-lt"/>
                <a:ea typeface="+mn-ea"/>
                <a:cs typeface="+mn-cs"/>
              </a:rPr>
              <a:t> shift our lens to see when patients are more vulnerable to distress.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Now, let’s shift to examine which patients are more vulnerable to distress and then we will move to a discussion of interventions and resources.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Study details:</a:t>
            </a:r>
          </a:p>
          <a:p>
            <a:r>
              <a:rPr lang="en-US" sz="1200" b="0" i="0" kern="1200" dirty="0">
                <a:solidFill>
                  <a:schemeClr val="tx1"/>
                </a:solidFill>
                <a:effectLst/>
                <a:latin typeface="+mn-lt"/>
                <a:ea typeface="+mn-ea"/>
                <a:cs typeface="+mn-cs"/>
              </a:rPr>
              <a:t>3,724 cancer patients (mean age 58 years; 57</a:t>
            </a:r>
            <a:r>
              <a:rPr lang="en-US" sz="1200" b="0" i="0" kern="1200" baseline="0" dirty="0">
                <a:solidFill>
                  <a:schemeClr val="tx1"/>
                </a:solidFill>
                <a:effectLst/>
                <a:latin typeface="+mn-lt"/>
                <a:ea typeface="+mn-ea"/>
                <a:cs typeface="+mn-cs"/>
              </a:rPr>
              <a:t> percent</a:t>
            </a:r>
            <a:r>
              <a:rPr lang="en-US" sz="1200" b="0" i="0" kern="1200" dirty="0">
                <a:solidFill>
                  <a:schemeClr val="tx1"/>
                </a:solidFill>
                <a:effectLst/>
                <a:latin typeface="+mn-lt"/>
                <a:ea typeface="+mn-ea"/>
                <a:cs typeface="+mn-cs"/>
              </a:rPr>
              <a:t> women) across major tumor entities, enrolled in an epidemiological multicenter study. To identify distress-related problems, we conducted monothetic analyses</a:t>
            </a:r>
            <a:r>
              <a:rPr lang="en-US" sz="1200" b="0" i="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High distress was present in 81.4</a:t>
            </a:r>
            <a:r>
              <a:rPr lang="en-US" sz="1200" b="0" i="0" kern="1200" baseline="0" dirty="0">
                <a:solidFill>
                  <a:schemeClr val="tx1"/>
                </a:solidFill>
                <a:effectLst/>
                <a:latin typeface="+mn-lt"/>
                <a:ea typeface="+mn-ea"/>
                <a:cs typeface="+mn-cs"/>
              </a:rPr>
              <a:t> percent</a:t>
            </a:r>
            <a:r>
              <a:rPr lang="en-US" sz="1200" b="0" i="0" kern="1200" dirty="0">
                <a:solidFill>
                  <a:schemeClr val="tx1"/>
                </a:solidFill>
                <a:effectLst/>
                <a:latin typeface="+mn-lt"/>
                <a:ea typeface="+mn-ea"/>
                <a:cs typeface="+mn-cs"/>
              </a:rPr>
              <a:t> of patients reporting all 3 of these problems (DT M = 6.4). When analyzing only the subset of physical problems, fatigue, problems getting around and indigestion, results showed the strongest association with the remaining problems and 76.3</a:t>
            </a:r>
            <a:r>
              <a:rPr lang="en-US" sz="1200" b="0" i="0" kern="1200" baseline="0" dirty="0">
                <a:solidFill>
                  <a:schemeClr val="tx1"/>
                </a:solidFill>
                <a:effectLst/>
                <a:latin typeface="+mn-lt"/>
                <a:ea typeface="+mn-ea"/>
                <a:cs typeface="+mn-cs"/>
              </a:rPr>
              <a:t> percent</a:t>
            </a:r>
            <a:r>
              <a:rPr lang="en-US" sz="1200" b="0" i="0" kern="1200" dirty="0">
                <a:solidFill>
                  <a:schemeClr val="tx1"/>
                </a:solidFill>
                <a:effectLst/>
                <a:latin typeface="+mn-lt"/>
                <a:ea typeface="+mn-ea"/>
                <a:cs typeface="+mn-cs"/>
              </a:rPr>
              <a:t> of patients with all 3 problems were highly distressed (DT M = 6.1).</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Financial burden: </a:t>
            </a:r>
            <a:r>
              <a:rPr lang="en-US" sz="1200" b="0" i="0" kern="1200" dirty="0">
                <a:solidFill>
                  <a:schemeClr val="tx1"/>
                </a:solidFill>
                <a:effectLst/>
                <a:latin typeface="+mn-lt"/>
                <a:ea typeface="+mn-ea"/>
                <a:cs typeface="+mn-cs"/>
              </a:rPr>
              <a:t>Health insurance coverage disruptions are common and adversely associated with receipt of cancer care and survival.</a:t>
            </a:r>
          </a:p>
          <a:p>
            <a:endParaRPr lang="en-US" dirty="0"/>
          </a:p>
          <a:p>
            <a:r>
              <a:rPr lang="en-US" dirty="0"/>
              <a:t>Cognitive and emotional needs</a:t>
            </a:r>
            <a:r>
              <a:rPr lang="en-US" baseline="0" dirty="0"/>
              <a:t> - </a:t>
            </a:r>
            <a:r>
              <a:rPr lang="en-US" dirty="0"/>
              <a:t>more likely to report desire for f</a:t>
            </a:r>
            <a:r>
              <a:rPr lang="en-US" baseline="0" dirty="0"/>
              <a:t>ollow-up </a:t>
            </a:r>
            <a:r>
              <a:rPr lang="en-US" dirty="0"/>
              <a:t>with a health professional. This group had a higher level of depression</a:t>
            </a:r>
            <a:r>
              <a:rPr lang="en-US" baseline="0" dirty="0"/>
              <a:t> and anxiety</a:t>
            </a:r>
            <a:r>
              <a:rPr lang="en-US" dirty="0"/>
              <a:t> with less coping resources and social support.</a:t>
            </a:r>
          </a:p>
          <a:p>
            <a:endParaRPr lang="en-US" dirty="0"/>
          </a:p>
          <a:p>
            <a:r>
              <a:rPr lang="en-US" dirty="0"/>
              <a:t>We will discuss evidenced-based interventions and resources at the end of this presentation.</a:t>
            </a:r>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14</a:t>
            </a:fld>
            <a:endParaRPr lang="en-US" altLang="en-US" dirty="0"/>
          </a:p>
        </p:txBody>
      </p:sp>
    </p:spTree>
    <p:extLst>
      <p:ext uri="{BB962C8B-B14F-4D97-AF65-F5344CB8AC3E}">
        <p14:creationId xmlns:p14="http://schemas.microsoft.com/office/powerpoint/2010/main" val="3379702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From the epidemiological study previously mentioned, findings indicated high levels of distress were present in 81.4% of patients who recorded a cluster of 3 problems: fatigue, sleep, and functional impairment. Thus, physical symptoms and functional impairment are associated with high levels of distress.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Other research has indicated additional factors including: financial burden, for example health insurance coverage disruptions are common and are adversely associated with a receipt of cancer care and survival. This can cause significant distress. Cognitive and emotional needs. Patients who report these are more likely to report a desire for follow-up with a health professional. Those who reported cognitive and emotional needs have a higher level of depression and anxiety with less coping resources and social support.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Additional studies have found that patients who are unmarried, widowed, or divorced were at a higher risk for distress. As well as those with a decreased annual income. These patients were more likely to request to speak to a professional. The investigators contributed this to this group of patients having fewer financial and social support resources.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Philip and Merluzzi study – decreased annual income, unemployed, unmarried/widowed/divorced</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15</a:t>
            </a:fld>
            <a:endParaRPr lang="en-US" altLang="en-US" dirty="0"/>
          </a:p>
        </p:txBody>
      </p:sp>
    </p:spTree>
    <p:extLst>
      <p:ext uri="{BB962C8B-B14F-4D97-AF65-F5344CB8AC3E}">
        <p14:creationId xmlns:p14="http://schemas.microsoft.com/office/powerpoint/2010/main" val="93494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shift and talk about resources and interventions. Psychosocial services for cancer patients can include psychological interventions and social services that enable patients, caregivers, and the treatment team to optimize healthcare and manage the psychological and social aspects of cancer to promote better health and health outcomes. </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16</a:t>
            </a:fld>
            <a:endParaRPr lang="en-US" altLang="en-US" dirty="0"/>
          </a:p>
        </p:txBody>
      </p:sp>
    </p:spTree>
    <p:extLst>
      <p:ext uri="{BB962C8B-B14F-4D97-AF65-F5344CB8AC3E}">
        <p14:creationId xmlns:p14="http://schemas.microsoft.com/office/powerpoint/2010/main" val="118251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for a knowledge check. </a:t>
            </a:r>
          </a:p>
          <a:p>
            <a:endParaRPr lang="en-US" dirty="0"/>
          </a:p>
          <a:p>
            <a:r>
              <a:rPr lang="en-US" dirty="0"/>
              <a:t>Which of the following is true about psychosocial distress? Read and select your answer.</a:t>
            </a:r>
          </a:p>
          <a:p>
            <a:endParaRPr lang="en-US" dirty="0"/>
          </a:p>
          <a:p>
            <a:r>
              <a:rPr lang="en-US" dirty="0"/>
              <a:t>The correct answer is D.</a:t>
            </a:r>
            <a:r>
              <a:rPr lang="en-US" baseline="0" dirty="0"/>
              <a:t> All of the above. </a:t>
            </a:r>
          </a:p>
          <a:p>
            <a:endParaRPr lang="en-US" baseline="0" dirty="0"/>
          </a:p>
          <a:p>
            <a:r>
              <a:rPr lang="en-US" baseline="0" dirty="0"/>
              <a:t>Distress interferes with coping, extends along a continuum from normal or typical to severe, and is a multifactorial, unpleasant emotional experience. </a:t>
            </a: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17</a:t>
            </a:fld>
            <a:endParaRPr lang="en-US" altLang="en-US" dirty="0"/>
          </a:p>
        </p:txBody>
      </p:sp>
    </p:spTree>
    <p:extLst>
      <p:ext uri="{BB962C8B-B14F-4D97-AF65-F5344CB8AC3E}">
        <p14:creationId xmlns:p14="http://schemas.microsoft.com/office/powerpoint/2010/main" val="1496331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evidence-based interventions to improve cancer survivors’ quality of life and decrease distress.</a:t>
            </a:r>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18</a:t>
            </a:fld>
            <a:endParaRPr lang="en-US" altLang="en-US" dirty="0"/>
          </a:p>
        </p:txBody>
      </p:sp>
    </p:spTree>
    <p:extLst>
      <p:ext uri="{BB962C8B-B14F-4D97-AF65-F5344CB8AC3E}">
        <p14:creationId xmlns:p14="http://schemas.microsoft.com/office/powerpoint/2010/main" val="287761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avenues of treatment research have generated evidence-based interventions to decrease distress.</a:t>
            </a:r>
          </a:p>
          <a:p>
            <a:endParaRPr lang="en-US" dirty="0"/>
          </a:p>
          <a:p>
            <a:r>
              <a:rPr lang="en-US" dirty="0"/>
              <a:t>Successful interventions are characterized by:</a:t>
            </a:r>
          </a:p>
          <a:p>
            <a:pPr marL="171450" indent="-171450">
              <a:buFont typeface="Arial" panose="020B0604020202020204" pitchFamily="34" charset="0"/>
              <a:buChar char="•"/>
            </a:pPr>
            <a:r>
              <a:rPr lang="en-US" dirty="0"/>
              <a:t>Knowledge and understanding of illness and treatment</a:t>
            </a:r>
          </a:p>
          <a:p>
            <a:pPr marL="171450" indent="-171450">
              <a:buFont typeface="Arial" panose="020B0604020202020204" pitchFamily="34" charset="0"/>
              <a:buChar char="•"/>
            </a:pPr>
            <a:r>
              <a:rPr lang="en-US" dirty="0"/>
              <a:t>Functional and social wellbeing</a:t>
            </a:r>
          </a:p>
          <a:p>
            <a:pPr marL="171450" indent="-171450">
              <a:buFont typeface="Arial" panose="020B0604020202020204" pitchFamily="34" charset="0"/>
              <a:buChar char="•"/>
            </a:pPr>
            <a:r>
              <a:rPr lang="en-US" dirty="0"/>
              <a:t>Mood, by which we mean reducing depression or anxiety</a:t>
            </a:r>
          </a:p>
          <a:p>
            <a:pPr marL="171450" indent="-171450">
              <a:buFont typeface="Arial" panose="020B0604020202020204" pitchFamily="34" charset="0"/>
              <a:buChar char="•"/>
            </a:pPr>
            <a:r>
              <a:rPr lang="en-US" dirty="0"/>
              <a:t>And, the experience of treatment and disease-related symptoms</a:t>
            </a:r>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19</a:t>
            </a:fld>
            <a:endParaRPr lang="en-US" altLang="en-US" dirty="0"/>
          </a:p>
        </p:txBody>
      </p:sp>
    </p:spTree>
    <p:extLst>
      <p:ext uri="{BB962C8B-B14F-4D97-AF65-F5344CB8AC3E}">
        <p14:creationId xmlns:p14="http://schemas.microsoft.com/office/powerpoint/2010/main" val="177310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Psychosocial assessment for distress follows the common practice of screening and assessment. </a:t>
            </a:r>
          </a:p>
          <a:p>
            <a:endParaRPr lang="en-US" dirty="0"/>
          </a:p>
          <a:p>
            <a:r>
              <a:rPr lang="en-US" dirty="0"/>
              <a:t>Screening instruments such as the commonly used “distress thermometer” allow patients to report their overall stress and identify problems, such as physical or mental issues. Screening can also common screens for depression or anxiety. </a:t>
            </a:r>
          </a:p>
          <a:p>
            <a:endParaRPr lang="en-US" dirty="0"/>
          </a:p>
          <a:p>
            <a:r>
              <a:rPr lang="en-US" dirty="0"/>
              <a:t>Positive screens can then be referred or provided comprehensive assessment that identifies treatable, contributing factors. This may include psychosocial assessment or labs. Particularly for fatigue or depression to rule out medical causes of the symptoms. </a:t>
            </a:r>
          </a:p>
          <a:p>
            <a:endParaRPr lang="en-US" dirty="0"/>
          </a:p>
          <a:p>
            <a:r>
              <a:rPr lang="en-US" dirty="0"/>
              <a:t>Treatment can include both pharmacological or non-pharmacological treatment. These can be provided on site or through referral.</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20</a:t>
            </a:fld>
            <a:endParaRPr lang="en-US" altLang="en-US" dirty="0"/>
          </a:p>
        </p:txBody>
      </p:sp>
    </p:spTree>
    <p:extLst>
      <p:ext uri="{BB962C8B-B14F-4D97-AF65-F5344CB8AC3E}">
        <p14:creationId xmlns:p14="http://schemas.microsoft.com/office/powerpoint/2010/main" val="78803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work was</a:t>
            </a:r>
            <a:r>
              <a:rPr lang="en-US" baseline="0" dirty="0"/>
              <a:t> supported by cooperative agreements from the CDC. It’s contents are solely the responsibility of the authors and do not necessarily represent the official views of the CDC. No industry funding was used to support this work. </a:t>
            </a:r>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3</a:t>
            </a:fld>
            <a:endParaRPr lang="en-US" altLang="en-US" dirty="0"/>
          </a:p>
        </p:txBody>
      </p:sp>
    </p:spTree>
    <p:extLst>
      <p:ext uri="{BB962C8B-B14F-4D97-AF65-F5344CB8AC3E}">
        <p14:creationId xmlns:p14="http://schemas.microsoft.com/office/powerpoint/2010/main" val="2649535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briefly discuss the role of physical disability in psychosocial distress.</a:t>
            </a:r>
          </a:p>
          <a:p>
            <a:endParaRPr lang="en-US" dirty="0"/>
          </a:p>
          <a:p>
            <a:r>
              <a:rPr lang="en-US" dirty="0"/>
              <a:t>Impairment or loss of function, including physical disability and decreased performance status are associated with higher levels of destress. Addressing function, including fatigue, through rehabilitation partnerships can address psychosocial distress and is often overlooked as a treatment option. </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21</a:t>
            </a:fld>
            <a:endParaRPr lang="en-US" altLang="en-US" dirty="0"/>
          </a:p>
        </p:txBody>
      </p:sp>
    </p:spTree>
    <p:extLst>
      <p:ext uri="{BB962C8B-B14F-4D97-AF65-F5344CB8AC3E}">
        <p14:creationId xmlns:p14="http://schemas.microsoft.com/office/powerpoint/2010/main" val="3567798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discussed psychosocial distress, risk factors, trajectory, assessment, and interventions, what are the next steps?</a:t>
            </a:r>
          </a:p>
          <a:p>
            <a:endParaRPr lang="en-US" dirty="0"/>
          </a:p>
          <a:p>
            <a:r>
              <a:rPr lang="en-US" dirty="0"/>
              <a:t>First, detection or screening is ineffective without aftercare. Your practice needs to have a plan in place for appropriate treatment and referrals for those who screen positive. And we need to ensure clinicians are aware of these resources.</a:t>
            </a:r>
          </a:p>
          <a:p>
            <a:endParaRPr lang="en-US" dirty="0"/>
          </a:p>
          <a:p>
            <a:r>
              <a:rPr lang="en-US" dirty="0"/>
              <a:t>Physical activity is an evidence-based intervention for multiple sources of distress, including fatigue, sleep, and mild to moderate depression and anxiety. Physical activity is a excellent adjunct to the cognitive behavioral theory for each of these symptoms.</a:t>
            </a:r>
          </a:p>
          <a:p>
            <a:endParaRPr lang="en-US" dirty="0"/>
          </a:p>
          <a:p>
            <a:r>
              <a:rPr lang="en-US" dirty="0"/>
              <a:t>Lastly, it’s important to call in the specialists.</a:t>
            </a:r>
          </a:p>
          <a:p>
            <a:endParaRPr lang="en-US" dirty="0"/>
          </a:p>
          <a:p>
            <a:r>
              <a:rPr lang="en-US" dirty="0"/>
              <a:t>As a clinician you don’t have to have to provide all the necessary resources. There are all kinds of specialists that can provide assistance in addressing psychosocial distress. These include:</a:t>
            </a:r>
          </a:p>
          <a:p>
            <a:pPr marL="171450" indent="-171450">
              <a:buFont typeface="Arial" panose="020B0604020202020204" pitchFamily="34" charset="0"/>
              <a:buChar char="•"/>
            </a:pPr>
            <a:r>
              <a:rPr lang="en-US" dirty="0"/>
              <a:t>Rehabilitation</a:t>
            </a:r>
          </a:p>
          <a:p>
            <a:pPr marL="171450" indent="-171450">
              <a:buFont typeface="Arial" panose="020B0604020202020204" pitchFamily="34" charset="0"/>
              <a:buChar char="•"/>
            </a:pPr>
            <a:r>
              <a:rPr lang="en-US" dirty="0"/>
              <a:t>Education, perhaps through nursing or classes</a:t>
            </a:r>
          </a:p>
          <a:p>
            <a:pPr marL="171450" indent="-171450">
              <a:buFont typeface="Arial" panose="020B0604020202020204" pitchFamily="34" charset="0"/>
              <a:buChar char="•"/>
            </a:pPr>
            <a:r>
              <a:rPr lang="en-US" dirty="0"/>
              <a:t>Therapy, group or individual</a:t>
            </a:r>
          </a:p>
          <a:p>
            <a:pPr marL="171450" indent="-171450">
              <a:buFont typeface="Arial" panose="020B0604020202020204" pitchFamily="34" charset="0"/>
              <a:buChar char="•"/>
            </a:pPr>
            <a:r>
              <a:rPr lang="en-US" dirty="0"/>
              <a:t>Support groups</a:t>
            </a:r>
          </a:p>
          <a:p>
            <a:pPr marL="171450" indent="-171450">
              <a:buFont typeface="Arial" panose="020B0604020202020204" pitchFamily="34" charset="0"/>
              <a:buChar char="•"/>
            </a:pPr>
            <a:r>
              <a:rPr lang="en-US" dirty="0"/>
              <a:t>Community events</a:t>
            </a:r>
          </a:p>
          <a:p>
            <a:pPr marL="171450" indent="-171450">
              <a:buFont typeface="Arial" panose="020B0604020202020204" pitchFamily="34" charset="0"/>
              <a:buChar char="•"/>
            </a:pPr>
            <a:r>
              <a:rPr lang="en-US" dirty="0"/>
              <a:t>As well as community-based exercise. Including cardiovascular, strength and resistance training, and flexibility.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are specialists there to help you, help your distressed patients.</a:t>
            </a:r>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22</a:t>
            </a:fld>
            <a:endParaRPr lang="en-US" altLang="en-US" dirty="0"/>
          </a:p>
        </p:txBody>
      </p:sp>
    </p:spTree>
    <p:extLst>
      <p:ext uri="{BB962C8B-B14F-4D97-AF65-F5344CB8AC3E}">
        <p14:creationId xmlns:p14="http://schemas.microsoft.com/office/powerpoint/2010/main" val="2532463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leads us to several conclusions, which will lead to further next steps. </a:t>
            </a:r>
          </a:p>
          <a:p>
            <a:endParaRPr lang="en-US" dirty="0"/>
          </a:p>
          <a:p>
            <a:r>
              <a:rPr lang="en-US" dirty="0"/>
              <a:t>First, cancer survivors are at risk for psychosocial distress after treatment has ended.</a:t>
            </a:r>
          </a:p>
          <a:p>
            <a:endParaRPr lang="en-US" dirty="0"/>
          </a:p>
          <a:p>
            <a:r>
              <a:rPr lang="en-US" dirty="0"/>
              <a:t>Second, financial stress and decreases in cognitive and physical function are significant contributors to distress.</a:t>
            </a:r>
          </a:p>
          <a:p>
            <a:endParaRPr lang="en-US" dirty="0"/>
          </a:p>
          <a:p>
            <a:r>
              <a:rPr lang="en-US" dirty="0"/>
              <a:t>Third, primary care providers are uniquely positioned to “catch” these needs and make appropriate treatment referrals.</a:t>
            </a:r>
          </a:p>
          <a:p>
            <a:endParaRPr lang="en-US" dirty="0"/>
          </a:p>
          <a:p>
            <a:r>
              <a:rPr lang="en-US" dirty="0"/>
              <a:t>Primary care providers already have tools in their arsenal to treat depression and anxiety. </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23</a:t>
            </a:fld>
            <a:endParaRPr lang="en-US" altLang="en-US" dirty="0"/>
          </a:p>
        </p:txBody>
      </p:sp>
    </p:spTree>
    <p:extLst>
      <p:ext uri="{BB962C8B-B14F-4D97-AF65-F5344CB8AC3E}">
        <p14:creationId xmlns:p14="http://schemas.microsoft.com/office/powerpoint/2010/main" val="1756696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these conclusions what are the steps you can take today?</a:t>
            </a:r>
          </a:p>
          <a:p>
            <a:endParaRPr lang="en-US" dirty="0"/>
          </a:p>
          <a:p>
            <a:r>
              <a:rPr lang="en-US" dirty="0"/>
              <a:t>We’re going to list several activities and resources to help you provide high quality cancer survivorship care.</a:t>
            </a:r>
          </a:p>
          <a:p>
            <a:endParaRPr lang="en-US" dirty="0"/>
          </a:p>
          <a:p>
            <a:r>
              <a:rPr lang="en-US" dirty="0"/>
              <a:t>First, work with your practice to compile a list of both national and local resources for cancer survivorship to make available to patients. There are many resources available to you, with reliable, evidence-based information. These include sites such as:</a:t>
            </a:r>
          </a:p>
          <a:p>
            <a:pPr marL="171450" indent="-171450">
              <a:buFont typeface="Arial" panose="020B0604020202020204" pitchFamily="34" charset="0"/>
              <a:buChar char="•"/>
            </a:pPr>
            <a:r>
              <a:rPr lang="en-US" dirty="0"/>
              <a:t>Cancerandcareers.org to help address work-related challenges</a:t>
            </a:r>
          </a:p>
          <a:p>
            <a:pPr marL="171450" indent="-171450">
              <a:buFont typeface="Arial" panose="020B0604020202020204" pitchFamily="34" charset="0"/>
              <a:buChar char="•"/>
            </a:pPr>
            <a:r>
              <a:rPr lang="en-US" dirty="0"/>
              <a:t>Cancercare.org</a:t>
            </a:r>
          </a:p>
          <a:p>
            <a:pPr marL="171450" indent="-171450">
              <a:buFont typeface="Arial" panose="020B0604020202020204" pitchFamily="34" charset="0"/>
              <a:buChar char="•"/>
            </a:pPr>
            <a:r>
              <a:rPr lang="en-US" dirty="0"/>
              <a:t>As well as local cancer center survivorship classes and events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National Coalition for Cancer Survivorship at is located at this web address and includes a wide variety of tools.</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24</a:t>
            </a:fld>
            <a:endParaRPr lang="en-US" altLang="en-US" dirty="0"/>
          </a:p>
        </p:txBody>
      </p:sp>
    </p:spTree>
    <p:extLst>
      <p:ext uri="{BB962C8B-B14F-4D97-AF65-F5344CB8AC3E}">
        <p14:creationId xmlns:p14="http://schemas.microsoft.com/office/powerpoint/2010/main" val="3887228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Other resources you may find help in providing care to cancer survivors include these guidelines and information from several cancer organizations. And these include:</a:t>
            </a:r>
          </a:p>
          <a:p>
            <a:pPr marL="171450" indent="-171450">
              <a:buFont typeface="Arial" panose="020B0604020202020204" pitchFamily="34" charset="0"/>
              <a:buChar char="•"/>
            </a:pPr>
            <a:r>
              <a:rPr lang="en-US" dirty="0"/>
              <a:t>The American Cancer Society Survivorship guidelines. </a:t>
            </a:r>
          </a:p>
          <a:p>
            <a:pPr marL="171450" indent="-171450">
              <a:buFont typeface="Arial" panose="020B0604020202020204" pitchFamily="34" charset="0"/>
              <a:buChar char="•"/>
            </a:pPr>
            <a:r>
              <a:rPr lang="en-US" dirty="0"/>
              <a:t>Their Treatment and Survivorship Facts and Figures: the common, prevalence,  and incidence data</a:t>
            </a:r>
          </a:p>
          <a:p>
            <a:pPr marL="171450" indent="-171450">
              <a:buFont typeface="Arial" panose="020B0604020202020204" pitchFamily="34" charset="0"/>
              <a:buChar char="•"/>
            </a:pPr>
            <a:r>
              <a:rPr lang="en-US" dirty="0"/>
              <a:t>ASCO, the American Society of Clinical Oncology also has treatment guidelines for survivorship and as well as suggestions on how to address survivorship needs</a:t>
            </a:r>
          </a:p>
          <a:p>
            <a:pPr marL="171450" indent="-171450">
              <a:buFont typeface="Arial" panose="020B0604020202020204" pitchFamily="34" charset="0"/>
              <a:buChar char="•"/>
            </a:pPr>
            <a:r>
              <a:rPr lang="en-US" dirty="0"/>
              <a:t>And lastly, the National Comprehensive Cancer Network, provides guidelines for treatment as well as the use for identifying psychosocial distress through the use of the distress thermometer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25</a:t>
            </a:fld>
            <a:endParaRPr lang="en-US" altLang="en-US" dirty="0"/>
          </a:p>
        </p:txBody>
      </p:sp>
    </p:spTree>
    <p:extLst>
      <p:ext uri="{BB962C8B-B14F-4D97-AF65-F5344CB8AC3E}">
        <p14:creationId xmlns:p14="http://schemas.microsoft.com/office/powerpoint/2010/main" val="25475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next slides contain the reference list of the studies and guidelines cited in this presentation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26</a:t>
            </a:fld>
            <a:endParaRPr lang="en-US" altLang="en-US" dirty="0"/>
          </a:p>
        </p:txBody>
      </p:sp>
    </p:spTree>
    <p:extLst>
      <p:ext uri="{BB962C8B-B14F-4D97-AF65-F5344CB8AC3E}">
        <p14:creationId xmlns:p14="http://schemas.microsoft.com/office/powerpoint/2010/main" val="2398660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concludes the presentation. Please continue to explore the remaining modules of the Cancer Survivorship E-Learning Series for Primary Care Providers.</a:t>
            </a:r>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27</a:t>
            </a:fld>
            <a:endParaRPr lang="en-US" altLang="en-US" dirty="0"/>
          </a:p>
        </p:txBody>
      </p:sp>
    </p:spTree>
    <p:extLst>
      <p:ext uri="{BB962C8B-B14F-4D97-AF65-F5344CB8AC3E}">
        <p14:creationId xmlns:p14="http://schemas.microsoft.com/office/powerpoint/2010/main" val="3484615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 name="Google Shape;83;p1: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lvl="0" indent="0" algn="l" rtl="0">
              <a:spcBef>
                <a:spcPts val="0"/>
              </a:spcBef>
              <a:spcAft>
                <a:spcPts val="0"/>
              </a:spcAft>
              <a:buNone/>
            </a:pPr>
            <a:r>
              <a:rPr lang="en-US" dirty="0"/>
              <a:t>Welcome to this presentation on </a:t>
            </a:r>
            <a:r>
              <a:rPr lang="en-US" sz="1200" dirty="0"/>
              <a:t>Screening for Distress &amp; Follow-up Care for Cancer Survivors in Primary Care</a:t>
            </a:r>
            <a:r>
              <a:rPr lang="en-US" dirty="0"/>
              <a: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This content was originally developed by Dr. Lorenzo Norris and revised by Dr. Allen Dyer.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 am Allen Dyer, Professor</a:t>
            </a:r>
            <a:r>
              <a:rPr lang="en-US" baseline="0" dirty="0"/>
              <a:t> of Psychiatry and Behavioral Sciences and Vice Chair for Education at The George Washington University. </a:t>
            </a:r>
            <a:endParaRPr lang="en-US" dirty="0"/>
          </a:p>
          <a:p>
            <a:pPr marL="0" lvl="0" indent="0" algn="l" rtl="0">
              <a:spcBef>
                <a:spcPts val="0"/>
              </a:spcBef>
              <a:spcAft>
                <a:spcPts val="0"/>
              </a:spcAft>
              <a:buNone/>
            </a:pPr>
            <a:endParaRPr dirty="0"/>
          </a:p>
          <a:p>
            <a:pPr marL="0" marR="0" lvl="0" indent="0" algn="l" rtl="0">
              <a:lnSpc>
                <a:spcPct val="100000"/>
              </a:lnSpc>
              <a:spcBef>
                <a:spcPts val="360"/>
              </a:spcBef>
              <a:spcAft>
                <a:spcPts val="0"/>
              </a:spcAft>
              <a:buClr>
                <a:schemeClr val="dk1"/>
              </a:buClr>
              <a:buSzPts val="1200"/>
              <a:buFont typeface="Calibri"/>
              <a:buNone/>
            </a:pPr>
            <a:r>
              <a:rPr lang="en-US" dirty="0"/>
              <a:t>We are pleased to offer this educational session through the National Cancer Survivorship Resource Center, a collaboration between the American Cancer Society and the George Washington University Cancer Center originally funded by a five year cooperative agreement from the Centers for Disease Control and Prevention. </a:t>
            </a:r>
            <a:endParaRPr dirty="0"/>
          </a:p>
          <a:p>
            <a:pPr marL="0" lvl="0" indent="0" algn="l" rtl="0">
              <a:spcBef>
                <a:spcPts val="0"/>
              </a:spcBef>
              <a:spcAft>
                <a:spcPts val="0"/>
              </a:spcAft>
              <a:buNone/>
            </a:pPr>
            <a:endParaRPr dirty="0"/>
          </a:p>
        </p:txBody>
      </p:sp>
      <p:sp>
        <p:nvSpPr>
          <p:cNvPr id="84" name="Google Shape;84;p1: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28</a:t>
            </a:fld>
            <a:endParaRPr sz="12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work was supported by cooperative agreements from the CDC. It’s contents are solely the responsibility of the authors and do not necessarily represent the official views of the CDC. No industry funding was used to support this work. </a:t>
            </a:r>
            <a:endParaRPr/>
          </a:p>
          <a:p>
            <a:pPr marL="0" lvl="0" indent="0" algn="l" rtl="0">
              <a:spcBef>
                <a:spcPts val="360"/>
              </a:spcBef>
              <a:spcAft>
                <a:spcPts val="0"/>
              </a:spcAft>
              <a:buNone/>
            </a:pPr>
            <a:endParaRPr/>
          </a:p>
        </p:txBody>
      </p:sp>
      <p:sp>
        <p:nvSpPr>
          <p:cNvPr id="91" name="Google Shape;91;p2: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lvl="0" indent="0" algn="l" rtl="0">
              <a:spcBef>
                <a:spcPts val="0"/>
              </a:spcBef>
              <a:spcAft>
                <a:spcPts val="0"/>
              </a:spcAft>
              <a:buNone/>
            </a:pPr>
            <a:r>
              <a:rPr lang="en-US" dirty="0"/>
              <a:t>Learning Objectives: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After completing this session, you will be able to:</a:t>
            </a:r>
            <a:br>
              <a:rPr lang="en-US" dirty="0"/>
            </a:br>
            <a:endParaRPr dirty="0"/>
          </a:p>
          <a:p>
            <a:pPr marL="171450" lvl="0" indent="-171450" algn="l" rtl="0">
              <a:spcBef>
                <a:spcPts val="360"/>
              </a:spcBef>
              <a:spcAft>
                <a:spcPts val="0"/>
              </a:spcAft>
              <a:buClr>
                <a:schemeClr val="dk1"/>
              </a:buClr>
              <a:buSzPts val="1200"/>
              <a:buFont typeface="Arial"/>
              <a:buChar char="•"/>
            </a:pPr>
            <a:r>
              <a:rPr lang="en-US" sz="1200" dirty="0"/>
              <a:t>Describe distress screening tools and methods.</a:t>
            </a:r>
            <a:endParaRPr dirty="0"/>
          </a:p>
          <a:p>
            <a:pPr marL="171450" lvl="0" indent="-95250" algn="l" rtl="0">
              <a:spcBef>
                <a:spcPts val="360"/>
              </a:spcBef>
              <a:spcAft>
                <a:spcPts val="0"/>
              </a:spcAft>
              <a:buClr>
                <a:schemeClr val="dk1"/>
              </a:buClr>
              <a:buSzPts val="1200"/>
              <a:buFont typeface="Arial"/>
              <a:buNone/>
            </a:pPr>
            <a:endParaRPr sz="1200" dirty="0"/>
          </a:p>
          <a:p>
            <a:pPr marL="171450" lvl="0" indent="-171450" algn="l" rtl="0">
              <a:spcBef>
                <a:spcPts val="360"/>
              </a:spcBef>
              <a:spcAft>
                <a:spcPts val="0"/>
              </a:spcAft>
              <a:buClr>
                <a:schemeClr val="dk1"/>
              </a:buClr>
              <a:buSzPts val="1200"/>
              <a:buFont typeface="Arial"/>
              <a:buChar char="•"/>
            </a:pPr>
            <a:r>
              <a:rPr lang="en-US" sz="1200" dirty="0"/>
              <a:t>Describe the role of primary care providers to screen for distress and provide follow-up care. </a:t>
            </a:r>
            <a:endParaRPr dirty="0"/>
          </a:p>
          <a:p>
            <a:pPr marL="0" lvl="0" indent="0" algn="l" rtl="0">
              <a:spcBef>
                <a:spcPts val="360"/>
              </a:spcBef>
              <a:spcAft>
                <a:spcPts val="0"/>
              </a:spcAft>
              <a:buClr>
                <a:schemeClr val="dk1"/>
              </a:buClr>
              <a:buSzPts val="1200"/>
              <a:buFont typeface="Arial"/>
              <a:buNone/>
            </a:pPr>
            <a:endParaRPr dirty="0"/>
          </a:p>
        </p:txBody>
      </p:sp>
      <p:sp>
        <p:nvSpPr>
          <p:cNvPr id="98" name="Google Shape;98;p3: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completing</a:t>
            </a:r>
            <a:r>
              <a:rPr lang="en-US" baseline="0" dirty="0"/>
              <a:t> this lesson, you will be able to:</a:t>
            </a:r>
            <a:br>
              <a:rPr lang="en-US" baseline="0" dirty="0"/>
            </a:br>
            <a:endParaRPr lang="en-US" baseline="0" dirty="0"/>
          </a:p>
          <a:p>
            <a:pPr marL="171450" indent="-171450">
              <a:buFont typeface="Arial" panose="020B0604020202020204" pitchFamily="34" charset="0"/>
              <a:buChar char="•"/>
            </a:pPr>
            <a:r>
              <a:rPr lang="en-US" sz="1200" dirty="0"/>
              <a:t>Discuss potential psychosocial late effects of cancer and its treatment.  </a:t>
            </a:r>
            <a:br>
              <a:rPr lang="en-US" sz="1200" dirty="0"/>
            </a:br>
            <a:endParaRPr lang="en-US" sz="1200" dirty="0"/>
          </a:p>
          <a:p>
            <a:pPr marL="171450" indent="-171450">
              <a:buFont typeface="Arial" panose="020B0604020202020204" pitchFamily="34" charset="0"/>
              <a:buChar char="•"/>
            </a:pPr>
            <a:r>
              <a:rPr lang="en-US" sz="1200" dirty="0"/>
              <a:t>Describe common points of vulnerability to psychosocial distress in cancer survivorship. </a:t>
            </a:r>
            <a:br>
              <a:rPr lang="en-US" sz="1200" dirty="0"/>
            </a:br>
            <a:endParaRPr lang="en-US" sz="1200" dirty="0"/>
          </a:p>
          <a:p>
            <a:pPr marL="171450" indent="-171450">
              <a:buFont typeface="Arial" panose="020B0604020202020204" pitchFamily="34" charset="0"/>
              <a:buChar char="•"/>
            </a:pPr>
            <a:r>
              <a:rPr lang="en-US" sz="1200" dirty="0"/>
              <a:t>Discuss risk factors for psychosocial consequences of cancer and its treatment.</a:t>
            </a:r>
            <a:endParaRPr lang="en-US" sz="14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4</a:t>
            </a:fld>
            <a:endParaRPr lang="en-US" altLang="en-US" dirty="0"/>
          </a:p>
        </p:txBody>
      </p:sp>
    </p:spTree>
    <p:extLst>
      <p:ext uri="{BB962C8B-B14F-4D97-AF65-F5344CB8AC3E}">
        <p14:creationId xmlns:p14="http://schemas.microsoft.com/office/powerpoint/2010/main" val="1097919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u="none" strike="noStrike" cap="none" dirty="0">
                <a:solidFill>
                  <a:schemeClr val="tx1"/>
                </a:solidFill>
                <a:latin typeface="Calibri"/>
                <a:ea typeface="Calibri"/>
                <a:cs typeface="Calibri"/>
                <a:sym typeface="Calibri"/>
              </a:rPr>
              <a:t>Psychosocial distress</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b="0" i="0" u="none" strike="noStrike" cap="none" dirty="0">
              <a:solidFill>
                <a:schemeClr val="tx1"/>
              </a:solidFill>
              <a:latin typeface="Calibri"/>
              <a:ea typeface="Calibri"/>
              <a:cs typeface="Calibri"/>
              <a:sym typeface="Calibri"/>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u="none" strike="noStrike" cap="none" dirty="0">
                <a:solidFill>
                  <a:schemeClr val="tx1"/>
                </a:solidFill>
                <a:latin typeface="Calibri"/>
                <a:ea typeface="Calibri"/>
                <a:cs typeface="Calibri"/>
                <a:sym typeface="Calibri"/>
              </a:rPr>
              <a:t>As discussed in the previous lesson,</a:t>
            </a:r>
            <a:r>
              <a:rPr lang="en-US" b="0" i="0" u="none" strike="noStrike" cap="none" baseline="0" dirty="0">
                <a:solidFill>
                  <a:schemeClr val="tx1"/>
                </a:solidFill>
                <a:latin typeface="Calibri"/>
                <a:ea typeface="Calibri"/>
                <a:cs typeface="Calibri"/>
                <a:sym typeface="Calibri"/>
              </a:rPr>
              <a:t> cancer survivors are at risk for psychosocial distress.</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b="0" i="0" u="none" strike="noStrike" cap="none" baseline="0" dirty="0">
              <a:solidFill>
                <a:schemeClr val="tx1"/>
              </a:solidFill>
              <a:latin typeface="Calibri"/>
              <a:ea typeface="Calibri"/>
              <a:cs typeface="Calibri"/>
              <a:sym typeface="Calibri"/>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solidFill>
                  <a:schemeClr val="tx1"/>
                </a:solidFill>
              </a:rPr>
              <a:t>Primary care providers are uniquely positioned to “catch” these needs and make appropriate treatment referrals.</a:t>
            </a:r>
            <a:endParaRPr lang="en-US" b="0" i="0" u="none" strike="noStrike" cap="none" dirty="0">
              <a:solidFill>
                <a:schemeClr val="tx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83438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lvl="0" indent="0" algn="l" rtl="0">
              <a:spcBef>
                <a:spcPts val="0"/>
              </a:spcBef>
              <a:spcAft>
                <a:spcPts val="0"/>
              </a:spcAft>
              <a:buNone/>
            </a:pPr>
            <a:r>
              <a:rPr lang="en-US" dirty="0"/>
              <a:t>The role of screening for distress. This can be an entry point to a conversation between patient and provider. It can identify patients who may be in need of psychosocial support. It can be a component of comprehensive, patient-centered, evidence-based, cancer care. And it can elevate patients’ expectations for quality care and quality of life.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Psycho-oncologist Alex Mitchell described screening for distress in a 2013 article. He says, “A medical analogy is that screening for distress is like screening for high glucose, whereas identifying depression is analogous to detecting diabetes. Diabetes mellitus is only one cause of hyperglycemia, but hyperglycemia is a significant problem on its own. Distress, unmet needs and related psychiatric disorders are certainly treatable conditions” (Mitchell, 2013). And the reference is in the reference slide at the end.</a:t>
            </a:r>
          </a:p>
          <a:p>
            <a:pPr marL="0" lvl="0" indent="0" algn="l" rtl="0">
              <a:spcBef>
                <a:spcPts val="360"/>
              </a:spcBef>
              <a:spcAft>
                <a:spcPts val="0"/>
              </a:spcAft>
              <a:buNone/>
            </a:pPr>
            <a:endParaRPr lang="en-US" sz="1200" dirty="0"/>
          </a:p>
          <a:p>
            <a:pPr marL="0" lvl="0" indent="0" algn="l" rtl="0">
              <a:spcBef>
                <a:spcPts val="360"/>
              </a:spcBef>
              <a:spcAft>
                <a:spcPts val="0"/>
              </a:spcAft>
              <a:buNone/>
            </a:pPr>
            <a:r>
              <a:rPr lang="en-US" sz="1200" dirty="0"/>
              <a:t>Overall, primary care clinicians under-recognize distress when using a standard clinical exam. Even when patients are screened and distress is detected, there is more to do. Screening is fruitless if effective treatment is not offered following an accurate diagnosis. </a:t>
            </a:r>
            <a:endParaRPr sz="1200" dirty="0"/>
          </a:p>
          <a:p>
            <a:pPr marL="0" lvl="0" indent="0" algn="l" rtl="0">
              <a:lnSpc>
                <a:spcPct val="80000"/>
              </a:lnSpc>
              <a:spcBef>
                <a:spcPts val="360"/>
              </a:spcBef>
              <a:spcAft>
                <a:spcPts val="0"/>
              </a:spcAft>
              <a:buClr>
                <a:schemeClr val="dk1"/>
              </a:buClr>
              <a:buSzPts val="1200"/>
              <a:buFont typeface="Noto Sans Symbols"/>
              <a:buNone/>
            </a:pPr>
            <a:endParaRPr sz="1200" dirty="0"/>
          </a:p>
          <a:p>
            <a:pPr marL="0" lvl="0" indent="0" algn="l" rtl="0">
              <a:lnSpc>
                <a:spcPct val="80000"/>
              </a:lnSpc>
              <a:spcBef>
                <a:spcPts val="360"/>
              </a:spcBef>
              <a:spcAft>
                <a:spcPts val="0"/>
              </a:spcAft>
              <a:buNone/>
            </a:pPr>
            <a:r>
              <a:rPr lang="en-US" sz="1200" dirty="0"/>
              <a:t>Should a validated screening tool be used?</a:t>
            </a:r>
            <a:endParaRPr dirty="0"/>
          </a:p>
        </p:txBody>
      </p:sp>
      <p:sp>
        <p:nvSpPr>
          <p:cNvPr id="158" name="Google Shape;158;p6: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lvl="0" indent="0" algn="l" rtl="0">
              <a:spcBef>
                <a:spcPts val="0"/>
              </a:spcBef>
              <a:spcAft>
                <a:spcPts val="0"/>
              </a:spcAft>
              <a:buNone/>
            </a:pPr>
            <a:r>
              <a:rPr lang="en-US" dirty="0"/>
              <a:t>Distress risk factors. Here are some of the most prominent/common/concerning</a:t>
            </a:r>
            <a:r>
              <a:rPr lang="en-US" baseline="0" dirty="0"/>
              <a:t> distress risk factors:</a:t>
            </a:r>
          </a:p>
          <a:p>
            <a:pPr marL="171450" lvl="0" indent="-171450" algn="l" rtl="0">
              <a:spcBef>
                <a:spcPts val="0"/>
              </a:spcBef>
              <a:spcAft>
                <a:spcPts val="0"/>
              </a:spcAft>
              <a:buFont typeface="Arial" panose="020B0604020202020204" pitchFamily="34" charset="0"/>
              <a:buChar char="•"/>
            </a:pPr>
            <a:r>
              <a:rPr lang="en-US" baseline="0" dirty="0"/>
              <a:t>A history of a psychiatric disorder or substance abuse</a:t>
            </a:r>
          </a:p>
          <a:p>
            <a:pPr marL="171450" lvl="0" indent="-171450" algn="l" rtl="0">
              <a:spcBef>
                <a:spcPts val="0"/>
              </a:spcBef>
              <a:spcAft>
                <a:spcPts val="0"/>
              </a:spcAft>
              <a:buFont typeface="Arial" panose="020B0604020202020204" pitchFamily="34" charset="0"/>
              <a:buChar char="•"/>
            </a:pPr>
            <a:r>
              <a:rPr lang="en-US" baseline="0" dirty="0"/>
              <a:t>History of depression of a suicide attempt</a:t>
            </a:r>
          </a:p>
          <a:p>
            <a:pPr marL="171450" lvl="0" indent="-171450" algn="l" rtl="0">
              <a:spcBef>
                <a:spcPts val="0"/>
              </a:spcBef>
              <a:spcAft>
                <a:spcPts val="0"/>
              </a:spcAft>
              <a:buFont typeface="Arial" panose="020B0604020202020204" pitchFamily="34" charset="0"/>
              <a:buChar char="•"/>
            </a:pPr>
            <a:r>
              <a:rPr lang="en-US" baseline="0" dirty="0"/>
              <a:t>Cognitive impairment</a:t>
            </a:r>
          </a:p>
          <a:p>
            <a:pPr marL="171450" lvl="0" indent="-171450" algn="l" rtl="0">
              <a:spcBef>
                <a:spcPts val="0"/>
              </a:spcBef>
              <a:spcAft>
                <a:spcPts val="0"/>
              </a:spcAft>
              <a:buFont typeface="Arial" panose="020B0604020202020204" pitchFamily="34" charset="0"/>
              <a:buChar char="•"/>
            </a:pPr>
            <a:r>
              <a:rPr lang="en-US" baseline="0" dirty="0"/>
              <a:t>Communication barriers</a:t>
            </a:r>
          </a:p>
          <a:p>
            <a:pPr marL="171450" lvl="0" indent="-171450" algn="l" rtl="0">
              <a:spcBef>
                <a:spcPts val="0"/>
              </a:spcBef>
              <a:spcAft>
                <a:spcPts val="0"/>
              </a:spcAft>
              <a:buFont typeface="Arial" panose="020B0604020202020204" pitchFamily="34" charset="0"/>
              <a:buChar char="•"/>
            </a:pPr>
            <a:r>
              <a:rPr lang="en-US" baseline="0" dirty="0"/>
              <a:t>Co-morbid illnesses</a:t>
            </a:r>
          </a:p>
          <a:p>
            <a:pPr marL="171450" lvl="0" indent="-171450" algn="l" rtl="0">
              <a:spcBef>
                <a:spcPts val="0"/>
              </a:spcBef>
              <a:spcAft>
                <a:spcPts val="0"/>
              </a:spcAft>
              <a:buFont typeface="Arial" panose="020B0604020202020204" pitchFamily="34" charset="0"/>
              <a:buChar char="•"/>
            </a:pPr>
            <a:r>
              <a:rPr lang="en-US" baseline="0" dirty="0"/>
              <a:t>Social problems</a:t>
            </a:r>
          </a:p>
          <a:p>
            <a:pPr marL="171450" lvl="0" indent="-171450" algn="l" rtl="0">
              <a:spcBef>
                <a:spcPts val="0"/>
              </a:spcBef>
              <a:spcAft>
                <a:spcPts val="0"/>
              </a:spcAft>
              <a:buFont typeface="Arial" panose="020B0604020202020204" pitchFamily="34" charset="0"/>
              <a:buChar char="•"/>
            </a:pPr>
            <a:r>
              <a:rPr lang="en-US" baseline="0" dirty="0"/>
              <a:t>Family or caregiver conflicts</a:t>
            </a:r>
          </a:p>
          <a:p>
            <a:pPr marL="171450" lvl="0" indent="-171450" algn="l" rtl="0">
              <a:spcBef>
                <a:spcPts val="0"/>
              </a:spcBef>
              <a:spcAft>
                <a:spcPts val="0"/>
              </a:spcAft>
              <a:buFont typeface="Arial" panose="020B0604020202020204" pitchFamily="34" charset="0"/>
              <a:buChar char="•"/>
            </a:pPr>
            <a:r>
              <a:rPr lang="en-US" baseline="0" dirty="0"/>
              <a:t>Inadequate social support</a:t>
            </a:r>
          </a:p>
          <a:p>
            <a:pPr marL="171450" lvl="0" indent="-171450" algn="l" rtl="0">
              <a:spcBef>
                <a:spcPts val="0"/>
              </a:spcBef>
              <a:spcAft>
                <a:spcPts val="0"/>
              </a:spcAft>
              <a:buFont typeface="Arial" panose="020B0604020202020204" pitchFamily="34" charset="0"/>
              <a:buChar char="•"/>
            </a:pPr>
            <a:r>
              <a:rPr lang="en-US" baseline="0" dirty="0"/>
              <a:t>Living alone</a:t>
            </a:r>
          </a:p>
          <a:p>
            <a:pPr marL="171450" lvl="0" indent="-171450" algn="l" rtl="0">
              <a:spcBef>
                <a:spcPts val="0"/>
              </a:spcBef>
              <a:spcAft>
                <a:spcPts val="0"/>
              </a:spcAft>
              <a:buFont typeface="Arial" panose="020B0604020202020204" pitchFamily="34" charset="0"/>
              <a:buChar char="•"/>
            </a:pPr>
            <a:r>
              <a:rPr lang="en-US" baseline="0" dirty="0"/>
              <a:t>Financial problems</a:t>
            </a:r>
          </a:p>
          <a:p>
            <a:pPr marL="171450" lvl="0" indent="-171450" algn="l" rtl="0">
              <a:spcBef>
                <a:spcPts val="0"/>
              </a:spcBef>
              <a:spcAft>
                <a:spcPts val="0"/>
              </a:spcAft>
              <a:buFont typeface="Arial" panose="020B0604020202020204" pitchFamily="34" charset="0"/>
              <a:buChar char="•"/>
            </a:pPr>
            <a:r>
              <a:rPr lang="en-US" baseline="0" dirty="0"/>
              <a:t>Limited access to medical care</a:t>
            </a:r>
          </a:p>
          <a:p>
            <a:pPr marL="171450" lvl="0" indent="-171450" algn="l" rtl="0">
              <a:spcBef>
                <a:spcPts val="0"/>
              </a:spcBef>
              <a:spcAft>
                <a:spcPts val="0"/>
              </a:spcAft>
              <a:buFont typeface="Arial" panose="020B0604020202020204" pitchFamily="34" charset="0"/>
              <a:buChar char="•"/>
            </a:pPr>
            <a:r>
              <a:rPr lang="en-US" baseline="0" dirty="0"/>
              <a:t>Young or dependent children</a:t>
            </a:r>
          </a:p>
          <a:p>
            <a:pPr marL="171450" lvl="0" indent="-171450" algn="l" rtl="0">
              <a:spcBef>
                <a:spcPts val="0"/>
              </a:spcBef>
              <a:spcAft>
                <a:spcPts val="0"/>
              </a:spcAft>
              <a:buFont typeface="Arial" panose="020B0604020202020204" pitchFamily="34" charset="0"/>
              <a:buChar char="•"/>
            </a:pPr>
            <a:r>
              <a:rPr lang="en-US" baseline="0" dirty="0"/>
              <a:t>Of a younger age, or being a women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When screening for distress</a:t>
            </a:r>
            <a:r>
              <a:rPr lang="en-US" baseline="0" dirty="0"/>
              <a:t> </a:t>
            </a:r>
            <a:r>
              <a:rPr lang="en-US" dirty="0"/>
              <a:t>it’s important to know who is most at risk. There are various sources available that describe the various risk factors for depression, but as a practicing clinician you need to be sure to focus on only a few that are very common.</a:t>
            </a:r>
          </a:p>
          <a:p>
            <a:pPr marL="0" lvl="0" indent="0" algn="l" rtl="0">
              <a:spcBef>
                <a:spcPts val="360"/>
              </a:spcBef>
              <a:spcAft>
                <a:spcPts val="0"/>
              </a:spcAft>
              <a:buNone/>
            </a:pPr>
            <a:endParaRPr dirty="0"/>
          </a:p>
          <a:p>
            <a:pPr marL="0" lvl="0" indent="0" algn="l" rtl="0">
              <a:spcBef>
                <a:spcPts val="360"/>
              </a:spcBef>
              <a:spcAft>
                <a:spcPts val="0"/>
              </a:spcAft>
              <a:buNone/>
            </a:pPr>
            <a:r>
              <a:rPr lang="en-US" dirty="0"/>
              <a:t>A common and treatable factor are patients with a history of major depression. Two very concerning factors are any patient with a history of a suicide attempt or significant lack of support from family and caregivers.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Knowing these key risk factors will increase the sensitivity of your distress screening and can potentially add the “human element.”</a:t>
            </a:r>
            <a:endParaRPr dirty="0"/>
          </a:p>
          <a:p>
            <a:pPr marL="0" lvl="0" indent="0" algn="l" rtl="0">
              <a:spcBef>
                <a:spcPts val="360"/>
              </a:spcBef>
              <a:spcAft>
                <a:spcPts val="0"/>
              </a:spcAft>
              <a:buNone/>
            </a:pPr>
            <a:endParaRPr dirty="0"/>
          </a:p>
        </p:txBody>
      </p:sp>
      <p:sp>
        <p:nvSpPr>
          <p:cNvPr id="165" name="Google Shape;165;p7: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lvl="0" indent="0" algn="l" rtl="0">
              <a:spcBef>
                <a:spcPts val="0"/>
              </a:spcBef>
              <a:spcAft>
                <a:spcPts val="0"/>
              </a:spcAft>
              <a:buNone/>
            </a:pPr>
            <a:r>
              <a:rPr lang="en-US" dirty="0"/>
              <a:t>Distress screening tools and methods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a variety of tools available to screen for distress. Most clinicians really only need to be familiar with two or three tools.</a:t>
            </a:r>
            <a:r>
              <a:rPr lang="en-US" baseline="0" dirty="0"/>
              <a:t> </a:t>
            </a:r>
            <a:r>
              <a:rPr lang="en-US" dirty="0"/>
              <a:t>The selection of any tool depends heavily on the patient population and your own clinical context.</a:t>
            </a:r>
            <a:br>
              <a:rPr lang="en-US" dirty="0"/>
            </a:br>
            <a:endParaRPr dirty="0"/>
          </a:p>
          <a:p>
            <a:pPr marL="0" lvl="0" indent="0" algn="l" rtl="0">
              <a:spcBef>
                <a:spcPts val="0"/>
              </a:spcBef>
              <a:spcAft>
                <a:spcPts val="0"/>
              </a:spcAft>
              <a:buNone/>
            </a:pPr>
            <a:r>
              <a:rPr lang="en-US" dirty="0"/>
              <a:t>In my own psychiatric practice, I routinely use the GAD-7 and PHQ-9 for baseline screening measures along with a more in-depth clinical assessment. Our social workers in the cancer center use the Distress Thermometer along with other assessments.  </a:t>
            </a:r>
            <a:endParaRPr dirty="0"/>
          </a:p>
          <a:p>
            <a:pPr marL="0" lvl="0" indent="0" algn="l" rtl="0">
              <a:spcBef>
                <a:spcPts val="360"/>
              </a:spcBef>
              <a:spcAft>
                <a:spcPts val="0"/>
              </a:spcAft>
              <a:buClr>
                <a:schemeClr val="dk1"/>
              </a:buClr>
              <a:buSzPts val="1200"/>
              <a:buFont typeface="Arial"/>
              <a:buNone/>
            </a:pPr>
            <a:endParaRPr dirty="0"/>
          </a:p>
          <a:p>
            <a:pPr marL="0" lvl="0" indent="0" algn="l" rtl="0">
              <a:spcBef>
                <a:spcPts val="360"/>
              </a:spcBef>
              <a:spcAft>
                <a:spcPts val="0"/>
              </a:spcAft>
              <a:buClr>
                <a:schemeClr val="dk1"/>
              </a:buClr>
              <a:buSzPts val="1200"/>
              <a:buFont typeface="Arial"/>
              <a:buNone/>
            </a:pPr>
            <a:r>
              <a:rPr lang="en-US" dirty="0"/>
              <a:t>The Distress Thermometer</a:t>
            </a:r>
            <a:r>
              <a:rPr lang="en-US" baseline="0" dirty="0"/>
              <a:t> </a:t>
            </a:r>
            <a:r>
              <a:rPr lang="en-US" dirty="0"/>
              <a:t>and PHQ-9</a:t>
            </a:r>
            <a:r>
              <a:rPr lang="en-US" baseline="0" dirty="0"/>
              <a:t> are</a:t>
            </a:r>
            <a:r>
              <a:rPr lang="en-US" dirty="0"/>
              <a:t> two excellent tools that, performed in the context of a standard clinical encounter, allow for the detection of distress. The GAD-7 is a useful tool for screening for anxiety.  </a:t>
            </a:r>
            <a:endParaRPr dirty="0"/>
          </a:p>
          <a:p>
            <a:pPr marL="0" lvl="0" indent="0" algn="l" rtl="0">
              <a:spcBef>
                <a:spcPts val="360"/>
              </a:spcBef>
              <a:spcAft>
                <a:spcPts val="0"/>
              </a:spcAft>
              <a:buClr>
                <a:schemeClr val="dk1"/>
              </a:buClr>
              <a:buSzPts val="1200"/>
              <a:buFont typeface="Arial"/>
              <a:buNone/>
            </a:pPr>
            <a:endParaRPr dirty="0"/>
          </a:p>
          <a:p>
            <a:pPr marL="0" lvl="0" indent="0" algn="l" rtl="0">
              <a:spcBef>
                <a:spcPts val="360"/>
              </a:spcBef>
              <a:spcAft>
                <a:spcPts val="0"/>
              </a:spcAft>
              <a:buClr>
                <a:schemeClr val="dk1"/>
              </a:buClr>
              <a:buSzPts val="1200"/>
              <a:buFont typeface="Arial"/>
              <a:buNone/>
            </a:pPr>
            <a:r>
              <a:rPr lang="en-US" dirty="0"/>
              <a:t>To use</a:t>
            </a:r>
            <a:r>
              <a:rPr lang="en-US" baseline="0" dirty="0"/>
              <a:t> the</a:t>
            </a:r>
            <a:r>
              <a:rPr lang="en-US" dirty="0"/>
              <a:t> diabetes analogy further—use of the Distress Thermometer is similar to getting a finger stick blood glucose. The PHQ-9 is more like obtaining a hemoglobin A1c, both are useful and valuable, especially when performed in the context of a clinical interview.</a:t>
            </a:r>
            <a:endParaRPr dirty="0"/>
          </a:p>
          <a:p>
            <a:pPr marL="0" lvl="0" indent="0" algn="l" rtl="0">
              <a:spcBef>
                <a:spcPts val="360"/>
              </a:spcBef>
              <a:spcAft>
                <a:spcPts val="0"/>
              </a:spcAft>
              <a:buNone/>
            </a:pPr>
            <a:endParaRPr dirty="0"/>
          </a:p>
        </p:txBody>
      </p:sp>
      <p:sp>
        <p:nvSpPr>
          <p:cNvPr id="173" name="Google Shape;173;p8: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lvl="0" indent="0" algn="l" rtl="0">
              <a:spcBef>
                <a:spcPts val="0"/>
              </a:spcBef>
              <a:spcAft>
                <a:spcPts val="0"/>
              </a:spcAft>
              <a:buClr>
                <a:schemeClr val="dk1"/>
              </a:buClr>
              <a:buSzPts val="1200"/>
              <a:buFont typeface="Arial"/>
              <a:buNone/>
            </a:pPr>
            <a:r>
              <a:rPr lang="en-US" dirty="0">
                <a:latin typeface="Calibri"/>
                <a:ea typeface="Calibri"/>
                <a:cs typeface="Calibri"/>
                <a:sym typeface="Calibri"/>
              </a:rPr>
              <a:t>The Distress Thermometer is a good tool with reasonable sensitivity.</a:t>
            </a:r>
            <a:r>
              <a:rPr lang="en-US" baseline="0" dirty="0">
                <a:latin typeface="Calibri"/>
                <a:ea typeface="Calibri"/>
                <a:cs typeface="Calibri"/>
                <a:sym typeface="Calibri"/>
              </a:rPr>
              <a:t> </a:t>
            </a:r>
            <a:r>
              <a:rPr lang="en-US" dirty="0">
                <a:latin typeface="Calibri"/>
                <a:ea typeface="Calibri"/>
                <a:cs typeface="Calibri"/>
                <a:sym typeface="Calibri"/>
              </a:rPr>
              <a:t>But, it can catch many false positives if a</a:t>
            </a:r>
            <a:r>
              <a:rPr lang="en-US" dirty="0"/>
              <a:t> </a:t>
            </a:r>
            <a:r>
              <a:rPr lang="en-US" dirty="0">
                <a:latin typeface="Calibri"/>
                <a:ea typeface="Calibri"/>
                <a:cs typeface="Calibri"/>
                <a:sym typeface="Calibri"/>
              </a:rPr>
              <a:t>cut off score of 4 is used. Or it may miss other important factors</a:t>
            </a:r>
            <a:r>
              <a:rPr lang="en-US" dirty="0"/>
              <a:t>. </a:t>
            </a:r>
            <a:endParaRPr dirty="0"/>
          </a:p>
          <a:p>
            <a:pPr marL="0" lvl="0" indent="0" algn="l" rtl="0">
              <a:spcBef>
                <a:spcPts val="360"/>
              </a:spcBef>
              <a:spcAft>
                <a:spcPts val="0"/>
              </a:spcAft>
              <a:buClr>
                <a:schemeClr val="dk1"/>
              </a:buClr>
              <a:buSzPts val="1200"/>
              <a:buFont typeface="Arial"/>
              <a:buNone/>
            </a:pPr>
            <a:endParaRPr dirty="0">
              <a:latin typeface="Calibri"/>
              <a:ea typeface="Calibri"/>
              <a:cs typeface="Calibri"/>
              <a:sym typeface="Calibri"/>
            </a:endParaRPr>
          </a:p>
          <a:p>
            <a:pPr marL="0" lvl="0" indent="0" algn="l" rtl="0">
              <a:spcBef>
                <a:spcPts val="360"/>
              </a:spcBef>
              <a:spcAft>
                <a:spcPts val="0"/>
              </a:spcAft>
              <a:buClr>
                <a:schemeClr val="dk1"/>
              </a:buClr>
              <a:buSzPts val="1200"/>
              <a:buFont typeface="Arial"/>
              <a:buNone/>
            </a:pPr>
            <a:r>
              <a:rPr lang="en-US" dirty="0"/>
              <a:t>It is b</a:t>
            </a:r>
            <a:r>
              <a:rPr lang="en-US" dirty="0">
                <a:latin typeface="Calibri"/>
                <a:ea typeface="Calibri"/>
                <a:cs typeface="Calibri"/>
                <a:sym typeface="Calibri"/>
              </a:rPr>
              <a:t>est viewed as entry point to discussion, especially during the first screen.</a:t>
            </a:r>
            <a:endParaRPr dirty="0"/>
          </a:p>
        </p:txBody>
      </p:sp>
      <p:sp>
        <p:nvSpPr>
          <p:cNvPr id="181" name="Google Shape;181;p9: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lvl="0" indent="0" algn="l" rtl="0">
              <a:spcBef>
                <a:spcPts val="0"/>
              </a:spcBef>
              <a:spcAft>
                <a:spcPts val="0"/>
              </a:spcAft>
              <a:buNone/>
            </a:pPr>
            <a:r>
              <a:rPr lang="en-US" dirty="0"/>
              <a:t>Distress screening tools and methods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distress thermometer is fast and accurate and provides a visual analogue.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Symptom questionnaires, such as the hospital anxiety and depression scale increase specificity.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PHQ-1 and the PHQ-2 are ultra short and quick. They are very fast and can supplement an unassisted interview.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Problem checklist, such as that goes along with the distress thermometer, can identify patient needs. </a:t>
            </a:r>
          </a:p>
          <a:p>
            <a:pPr marL="0" lvl="0" indent="0" algn="l" rtl="0">
              <a:spcBef>
                <a:spcPts val="360"/>
              </a:spcBef>
              <a:spcAft>
                <a:spcPts val="0"/>
              </a:spcAft>
              <a:buNone/>
            </a:pPr>
            <a:endParaRPr dirty="0"/>
          </a:p>
          <a:p>
            <a:pPr marL="0" lvl="0" indent="0" algn="l" rtl="0">
              <a:spcBef>
                <a:spcPts val="360"/>
              </a:spcBef>
              <a:spcAft>
                <a:spcPts val="0"/>
              </a:spcAft>
              <a:buNone/>
            </a:pPr>
            <a:r>
              <a:rPr lang="en-US" dirty="0"/>
              <a:t>In terms of the acceptability of distress screening,</a:t>
            </a:r>
            <a:r>
              <a:rPr lang="en-US" baseline="0" dirty="0"/>
              <a:t> </a:t>
            </a:r>
            <a:r>
              <a:rPr lang="en-US" dirty="0"/>
              <a:t>patient-clinician trust is a very important variable:</a:t>
            </a:r>
            <a:endParaRPr dirty="0"/>
          </a:p>
          <a:p>
            <a:pPr marL="171450" lvl="0" indent="-171450" algn="l" rtl="0">
              <a:spcBef>
                <a:spcPts val="360"/>
              </a:spcBef>
              <a:spcAft>
                <a:spcPts val="0"/>
              </a:spcAft>
              <a:buClr>
                <a:schemeClr val="dk1"/>
              </a:buClr>
              <a:buSzPts val="1200"/>
              <a:buFont typeface="Arial"/>
              <a:buChar char="•"/>
            </a:pPr>
            <a:r>
              <a:rPr lang="en-US" dirty="0"/>
              <a:t>Patients will frequently make their own decisions of when to disclose emotional issues.</a:t>
            </a:r>
            <a:endParaRPr dirty="0"/>
          </a:p>
          <a:p>
            <a:pPr marL="171450" lvl="0" indent="-171450" algn="l" rtl="0">
              <a:spcBef>
                <a:spcPts val="360"/>
              </a:spcBef>
              <a:spcAft>
                <a:spcPts val="0"/>
              </a:spcAft>
              <a:buClr>
                <a:schemeClr val="dk1"/>
              </a:buClr>
              <a:buSzPts val="1100"/>
              <a:buFont typeface="Arial"/>
              <a:buChar char="•"/>
            </a:pPr>
            <a:r>
              <a:rPr lang="en-US" sz="1100" dirty="0"/>
              <a:t>Studies have shown that one</a:t>
            </a:r>
            <a:r>
              <a:rPr lang="en-US" sz="1100" baseline="0" dirty="0"/>
              <a:t> third</a:t>
            </a:r>
            <a:r>
              <a:rPr lang="en-US" sz="1100" dirty="0"/>
              <a:t> to</a:t>
            </a:r>
            <a:r>
              <a:rPr lang="en-US" sz="1100" baseline="0" dirty="0"/>
              <a:t> one half</a:t>
            </a:r>
            <a:r>
              <a:rPr lang="en-US" sz="1100" dirty="0"/>
              <a:t> of patients with psychological symptoms, even moderate to severe, </a:t>
            </a:r>
            <a:r>
              <a:rPr lang="en-US" dirty="0"/>
              <a:t>did not report complaints or concerns to their doctor.</a:t>
            </a:r>
          </a:p>
          <a:p>
            <a:pPr marL="171450" lvl="0" indent="-171450" algn="l" rtl="0">
              <a:spcBef>
                <a:spcPts val="360"/>
              </a:spcBef>
              <a:spcAft>
                <a:spcPts val="0"/>
              </a:spcAft>
              <a:buClr>
                <a:schemeClr val="dk1"/>
              </a:buClr>
              <a:buSzPts val="1100"/>
              <a:buFont typeface="Arial"/>
              <a:buChar char="•"/>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Sensitivity and specificity of some of the more popular tools.</a:t>
            </a:r>
          </a:p>
          <a:p>
            <a:pPr marL="0" lvl="0" indent="0" algn="l" rtl="0">
              <a:spcBef>
                <a:spcPts val="360"/>
              </a:spcBef>
              <a:spcAft>
                <a:spcPts val="0"/>
              </a:spcAft>
              <a:buNone/>
            </a:pPr>
            <a:endParaRPr lang="en-US" dirty="0"/>
          </a:p>
          <a:p>
            <a:pPr marL="171450" lvl="0" indent="-171450" algn="l" rtl="0">
              <a:spcBef>
                <a:spcPts val="360"/>
              </a:spcBef>
              <a:spcAft>
                <a:spcPts val="0"/>
              </a:spcAft>
              <a:buClr>
                <a:schemeClr val="dk1"/>
              </a:buClr>
              <a:buSzPts val="1200"/>
              <a:buFont typeface="Arial"/>
              <a:buChar char="•"/>
            </a:pPr>
            <a:r>
              <a:rPr lang="en-US" dirty="0"/>
              <a:t>Distress Thermometer sensitivity=0.72, specificity=0.74</a:t>
            </a:r>
          </a:p>
          <a:p>
            <a:pPr marL="171450" lvl="0" indent="-171450" algn="l" rtl="0">
              <a:spcBef>
                <a:spcPts val="360"/>
              </a:spcBef>
              <a:spcAft>
                <a:spcPts val="0"/>
              </a:spcAft>
              <a:buClr>
                <a:schemeClr val="dk1"/>
              </a:buClr>
              <a:buSzPts val="1200"/>
              <a:buFont typeface="Arial"/>
              <a:buChar char="•"/>
            </a:pPr>
            <a:r>
              <a:rPr lang="en-US" dirty="0"/>
              <a:t>PHQ-9 sensitivity=.82; specificity=0.89</a:t>
            </a:r>
          </a:p>
          <a:p>
            <a:pPr marL="171450" lvl="0" indent="-171450" algn="l" rtl="0">
              <a:spcBef>
                <a:spcPts val="360"/>
              </a:spcBef>
              <a:spcAft>
                <a:spcPts val="0"/>
              </a:spcAft>
              <a:buClr>
                <a:schemeClr val="dk1"/>
              </a:buClr>
              <a:buSzPts val="1200"/>
              <a:buFont typeface="Arial"/>
              <a:buChar char="•"/>
            </a:pPr>
            <a:r>
              <a:rPr lang="en-US" dirty="0"/>
              <a:t>HADS sensitivity=0.72; specificity=0.69</a:t>
            </a:r>
          </a:p>
          <a:p>
            <a:pPr marL="171450" lvl="0" indent="-171450" algn="l" rtl="0">
              <a:spcBef>
                <a:spcPts val="360"/>
              </a:spcBef>
              <a:spcAft>
                <a:spcPts val="0"/>
              </a:spcAft>
              <a:buClr>
                <a:schemeClr val="dk1"/>
              </a:buClr>
              <a:buSzPts val="1200"/>
              <a:buFont typeface="Arial"/>
              <a:buChar char="•"/>
            </a:pPr>
            <a:r>
              <a:rPr lang="en-US" dirty="0"/>
              <a:t>PHQ-2 sensitivity=0.95; specificity=0.98 </a:t>
            </a:r>
          </a:p>
          <a:p>
            <a:pPr marL="0" lvl="0" indent="0" algn="l" rtl="0">
              <a:spcBef>
                <a:spcPts val="360"/>
              </a:spcBef>
              <a:spcAft>
                <a:spcPts val="0"/>
              </a:spcAft>
              <a:buClr>
                <a:schemeClr val="dk1"/>
              </a:buClr>
              <a:buSzPts val="1100"/>
              <a:buFont typeface="Arial"/>
              <a:buNone/>
            </a:pPr>
            <a:endParaRPr dirty="0"/>
          </a:p>
          <a:p>
            <a:pPr marL="0" lvl="0" indent="0" algn="l" rtl="0">
              <a:spcBef>
                <a:spcPts val="360"/>
              </a:spcBef>
              <a:spcAft>
                <a:spcPts val="0"/>
              </a:spcAft>
              <a:buNone/>
            </a:pPr>
            <a:endParaRPr dirty="0"/>
          </a:p>
        </p:txBody>
      </p:sp>
      <p:sp>
        <p:nvSpPr>
          <p:cNvPr id="188" name="Google Shape;188;p10: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e99c587e6_0_15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e99c587e6_0_152:notes"/>
          <p:cNvSpPr txBox="1">
            <a:spLocks noGrp="1"/>
          </p:cNvSpPr>
          <p:nvPr>
            <p:ph type="body" idx="1"/>
          </p:nvPr>
        </p:nvSpPr>
        <p:spPr>
          <a:xfrm>
            <a:off x="711200" y="4459288"/>
            <a:ext cx="5680200" cy="4224300"/>
          </a:xfrm>
          <a:prstGeom prst="rect">
            <a:avLst/>
          </a:prstGeom>
        </p:spPr>
        <p:txBody>
          <a:bodyPr spcFirstLastPara="1" wrap="square" lIns="89125" tIns="44550" rIns="89125" bIns="44550" anchor="t" anchorCtr="0">
            <a:noAutofit/>
          </a:bodyPr>
          <a:lstStyle/>
          <a:p>
            <a:pPr marL="101600" marR="101600" lvl="0" indent="0" algn="l" rtl="0">
              <a:lnSpc>
                <a:spcPct val="130000"/>
              </a:lnSpc>
              <a:spcBef>
                <a:spcPts val="1300"/>
              </a:spcBef>
              <a:spcAft>
                <a:spcPts val="0"/>
              </a:spcAft>
              <a:buClr>
                <a:schemeClr val="dk1"/>
              </a:buClr>
              <a:buSzPts val="1100"/>
              <a:buFont typeface="Arial"/>
              <a:buNone/>
            </a:pPr>
            <a:r>
              <a:rPr lang="en-US" sz="1050" dirty="0">
                <a:latin typeface="Arial"/>
                <a:ea typeface="Arial"/>
                <a:cs typeface="Arial"/>
                <a:sym typeface="Arial"/>
              </a:rPr>
              <a:t>Patient Health Questionnaire (PHQ-2) is 2 questions. Over the last 2 weeks, how often have you been bothered by the following problems?</a:t>
            </a:r>
          </a:p>
          <a:p>
            <a:pPr marL="330200" marR="101600" lvl="0" indent="-228600" algn="l" rtl="0">
              <a:lnSpc>
                <a:spcPct val="130000"/>
              </a:lnSpc>
              <a:spcBef>
                <a:spcPts val="1300"/>
              </a:spcBef>
              <a:spcAft>
                <a:spcPts val="0"/>
              </a:spcAft>
              <a:buClr>
                <a:schemeClr val="dk1"/>
              </a:buClr>
              <a:buSzPts val="1100"/>
              <a:buFont typeface="+mj-lt"/>
              <a:buAutoNum type="arabicPeriod"/>
            </a:pPr>
            <a:r>
              <a:rPr lang="en-US" sz="1050" dirty="0">
                <a:latin typeface="Arial"/>
                <a:ea typeface="Arial"/>
                <a:cs typeface="Arial"/>
                <a:sym typeface="Arial"/>
              </a:rPr>
              <a:t>Little interest or pleasure in doing things</a:t>
            </a:r>
          </a:p>
          <a:p>
            <a:pPr marL="330200" marR="101600" lvl="0" indent="-228600" algn="l" rtl="0">
              <a:lnSpc>
                <a:spcPct val="130000"/>
              </a:lnSpc>
              <a:spcBef>
                <a:spcPts val="1300"/>
              </a:spcBef>
              <a:spcAft>
                <a:spcPts val="0"/>
              </a:spcAft>
              <a:buClr>
                <a:schemeClr val="dk1"/>
              </a:buClr>
              <a:buSzPts val="1100"/>
              <a:buFont typeface="+mj-lt"/>
              <a:buAutoNum type="arabicPeriod"/>
            </a:pPr>
            <a:r>
              <a:rPr lang="en-US" sz="1050" dirty="0">
                <a:latin typeface="Arial"/>
                <a:ea typeface="Arial"/>
                <a:cs typeface="Arial"/>
                <a:sym typeface="Arial"/>
              </a:rPr>
              <a:t>Feeling down, depressed or hopeless</a:t>
            </a:r>
          </a:p>
          <a:p>
            <a:pPr marL="330200" marR="101600" lvl="0" indent="-228600" algn="l" rtl="0">
              <a:lnSpc>
                <a:spcPct val="130000"/>
              </a:lnSpc>
              <a:spcBef>
                <a:spcPts val="1300"/>
              </a:spcBef>
              <a:spcAft>
                <a:spcPts val="0"/>
              </a:spcAft>
              <a:buClr>
                <a:schemeClr val="dk1"/>
              </a:buClr>
              <a:buSzPts val="1100"/>
              <a:buFont typeface="+mj-lt"/>
              <a:buAutoNum type="arabicPeriod"/>
            </a:pPr>
            <a:endParaRPr lang="en-US" sz="1050" dirty="0">
              <a:latin typeface="Arial"/>
              <a:ea typeface="Arial"/>
              <a:cs typeface="Arial"/>
              <a:sym typeface="Arial"/>
            </a:endParaRPr>
          </a:p>
          <a:p>
            <a:pPr marL="101600" marR="101600" lvl="0" indent="0" algn="l" rtl="0">
              <a:lnSpc>
                <a:spcPct val="130000"/>
              </a:lnSpc>
              <a:spcBef>
                <a:spcPts val="1300"/>
              </a:spcBef>
              <a:spcAft>
                <a:spcPts val="0"/>
              </a:spcAft>
              <a:buClr>
                <a:schemeClr val="dk1"/>
              </a:buClr>
              <a:buSzPts val="1100"/>
              <a:buFont typeface="+mj-lt"/>
              <a:buNone/>
            </a:pPr>
            <a:r>
              <a:rPr lang="en-US" sz="1050" dirty="0">
                <a:latin typeface="Arial"/>
                <a:ea typeface="Arial"/>
                <a:cs typeface="Arial"/>
                <a:sym typeface="Arial"/>
              </a:rPr>
              <a:t>These questions are rated on a 4 point scale, with no points assigned for “not at all”, 1 point assigned for “several days”, 2 points assigned for “more than half the days”, and 3 points assigned for “nearly every day”. </a:t>
            </a:r>
            <a:br>
              <a:rPr lang="en-US" sz="1050" dirty="0">
                <a:latin typeface="Arial"/>
                <a:ea typeface="Arial"/>
                <a:cs typeface="Arial"/>
                <a:sym typeface="Arial"/>
              </a:rPr>
            </a:br>
            <a:endParaRPr sz="1050" dirty="0">
              <a:latin typeface="Arial"/>
              <a:ea typeface="Arial"/>
              <a:cs typeface="Arial"/>
              <a:sym typeface="Arial"/>
            </a:endParaRPr>
          </a:p>
          <a:p>
            <a:pPr marL="101600" marR="101600" lvl="0" indent="0" algn="l" rtl="0">
              <a:lnSpc>
                <a:spcPct val="130000"/>
              </a:lnSpc>
              <a:spcBef>
                <a:spcPts val="1100"/>
              </a:spcBef>
              <a:spcAft>
                <a:spcPts val="0"/>
              </a:spcAft>
              <a:buClr>
                <a:schemeClr val="dk1"/>
              </a:buClr>
              <a:buSzPts val="1100"/>
              <a:buFont typeface="Arial"/>
              <a:buNone/>
            </a:pPr>
            <a:r>
              <a:rPr lang="en-US" sz="1050" b="0" i="0" u="none" strike="noStrike" cap="none" dirty="0">
                <a:solidFill>
                  <a:schemeClr val="dk1"/>
                </a:solidFill>
                <a:latin typeface="Arial"/>
                <a:ea typeface="Arial"/>
                <a:cs typeface="Arial"/>
                <a:sym typeface="Arial"/>
              </a:rPr>
              <a:t>Interpretation:</a:t>
            </a:r>
            <a:endParaRPr sz="1050" b="0" i="0" u="none" strike="noStrike" cap="none" dirty="0">
              <a:solidFill>
                <a:schemeClr val="dk1"/>
              </a:solidFill>
              <a:latin typeface="Arial"/>
              <a:ea typeface="Arial"/>
              <a:cs typeface="Arial"/>
              <a:sym typeface="Arial"/>
            </a:endParaRPr>
          </a:p>
          <a:p>
            <a:pPr marL="539750" marR="101600" lvl="0" indent="-171450" algn="l" rtl="0">
              <a:lnSpc>
                <a:spcPct val="115000"/>
              </a:lnSpc>
              <a:spcBef>
                <a:spcPts val="3200"/>
              </a:spcBef>
              <a:spcAft>
                <a:spcPts val="0"/>
              </a:spcAft>
              <a:buClr>
                <a:schemeClr val="dk1"/>
              </a:buClr>
              <a:buSzPts val="1000"/>
              <a:buFont typeface="Arial" panose="020B0604020202020204" pitchFamily="34" charset="0"/>
              <a:buChar char="•"/>
            </a:pPr>
            <a:r>
              <a:rPr lang="en-US" sz="1050" b="0" i="0" u="none" strike="noStrike" cap="none" dirty="0">
                <a:solidFill>
                  <a:schemeClr val="dk1"/>
                </a:solidFill>
                <a:latin typeface="Arial"/>
                <a:ea typeface="Arial"/>
                <a:cs typeface="Arial"/>
                <a:sym typeface="Arial"/>
              </a:rPr>
              <a:t>A PHQ-2 score ranges from 0-6. The authors identified a score of 3 as the optimal cut point when using the PHQ-2 to screen for depression.</a:t>
            </a:r>
            <a:endParaRPr sz="1050" b="0" i="0" u="none" strike="noStrike" cap="none" dirty="0">
              <a:solidFill>
                <a:schemeClr val="dk1"/>
              </a:solidFill>
              <a:latin typeface="Arial"/>
              <a:ea typeface="Arial"/>
              <a:cs typeface="Arial"/>
              <a:sym typeface="Arial"/>
            </a:endParaRPr>
          </a:p>
          <a:p>
            <a:pPr marL="539750" marR="10160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050" b="0" i="0" u="none" strike="noStrike" cap="none" dirty="0">
                <a:solidFill>
                  <a:schemeClr val="dk1"/>
                </a:solidFill>
                <a:latin typeface="Arial"/>
                <a:ea typeface="Arial"/>
                <a:cs typeface="Arial"/>
                <a:sym typeface="Arial"/>
              </a:rPr>
              <a:t>If the score is 3 or greater, major depressive disorder is likely.</a:t>
            </a:r>
            <a:endParaRPr sz="1050" b="0" i="0" u="none" strike="noStrike" cap="none" dirty="0">
              <a:solidFill>
                <a:schemeClr val="dk1"/>
              </a:solidFill>
              <a:latin typeface="Arial"/>
              <a:ea typeface="Arial"/>
              <a:cs typeface="Arial"/>
              <a:sym typeface="Arial"/>
            </a:endParaRPr>
          </a:p>
          <a:p>
            <a:pPr marL="539750" marR="10160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050" b="0" i="0" u="none" strike="noStrike" cap="none" dirty="0">
                <a:solidFill>
                  <a:schemeClr val="dk1"/>
                </a:solidFill>
                <a:latin typeface="Arial"/>
                <a:ea typeface="Arial"/>
                <a:cs typeface="Arial"/>
                <a:sym typeface="Arial"/>
              </a:rPr>
              <a:t>Patients who screen positive should be further evaluated with the </a:t>
            </a:r>
            <a:r>
              <a:rPr lang="en-US" sz="1050" b="0" i="0" u="none" strike="noStrike" cap="none" dirty="0">
                <a:solidFill>
                  <a:schemeClr val="dk1"/>
                </a:solidFill>
                <a:latin typeface="Arial"/>
                <a:ea typeface="Arial"/>
                <a:cs typeface="Arial"/>
                <a:sym typeface="Arial"/>
                <a:hlinkClick r:id="rId3"/>
              </a:rPr>
              <a:t>PHQ-9</a:t>
            </a:r>
            <a:r>
              <a:rPr lang="en-US" sz="1050" b="0" i="0" u="none" strike="noStrike" cap="none" dirty="0">
                <a:solidFill>
                  <a:schemeClr val="dk1"/>
                </a:solidFill>
                <a:latin typeface="Arial"/>
                <a:ea typeface="Arial"/>
                <a:cs typeface="Arial"/>
                <a:sym typeface="Arial"/>
              </a:rPr>
              <a:t>, other diagnostic instruments</a:t>
            </a:r>
            <a:r>
              <a:rPr lang="en-US" sz="1050" b="0" i="0" u="none" strike="noStrike" cap="none" baseline="0" dirty="0">
                <a:solidFill>
                  <a:schemeClr val="dk1"/>
                </a:solidFill>
                <a:latin typeface="Arial"/>
                <a:ea typeface="Arial"/>
                <a:cs typeface="Arial"/>
                <a:sym typeface="Arial"/>
              </a:rPr>
              <a:t> </a:t>
            </a:r>
            <a:r>
              <a:rPr lang="en-US" sz="1050" b="0" i="0" u="none" strike="noStrike" cap="none" dirty="0">
                <a:solidFill>
                  <a:schemeClr val="dk1"/>
                </a:solidFill>
                <a:latin typeface="Arial"/>
                <a:ea typeface="Arial"/>
                <a:cs typeface="Arial"/>
                <a:sym typeface="Arial"/>
              </a:rPr>
              <a:t>or direct interview to determine whether they meet criteria for a depressive disorder.</a:t>
            </a:r>
            <a:endParaRPr sz="1050" b="0" i="0" u="none" strike="noStrike" cap="none" dirty="0">
              <a:solidFill>
                <a:schemeClr val="dk1"/>
              </a:solidFill>
              <a:latin typeface="Arial"/>
              <a:ea typeface="Arial"/>
              <a:cs typeface="Arial"/>
              <a:sym typeface="Arial"/>
            </a:endParaRPr>
          </a:p>
          <a:p>
            <a:pPr marL="0" lvl="0" indent="0" algn="l" rtl="0">
              <a:lnSpc>
                <a:spcPct val="115000"/>
              </a:lnSpc>
              <a:spcBef>
                <a:spcPts val="380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spcBef>
                <a:spcPts val="1100"/>
              </a:spcBef>
              <a:spcAft>
                <a:spcPts val="0"/>
              </a:spcAft>
              <a:buNone/>
            </a:pPr>
            <a:endParaRPr dirty="0"/>
          </a:p>
        </p:txBody>
      </p:sp>
      <p:sp>
        <p:nvSpPr>
          <p:cNvPr id="195" name="Google Shape;195;g6e99c587e6_0_152:notes"/>
          <p:cNvSpPr txBox="1">
            <a:spLocks noGrp="1"/>
          </p:cNvSpPr>
          <p:nvPr>
            <p:ph type="sldNum" idx="12"/>
          </p:nvPr>
        </p:nvSpPr>
        <p:spPr>
          <a:xfrm>
            <a:off x="4022725" y="8918575"/>
            <a:ext cx="3078300" cy="468300"/>
          </a:xfrm>
          <a:prstGeom prst="rect">
            <a:avLst/>
          </a:prstGeom>
        </p:spPr>
        <p:txBody>
          <a:bodyPr spcFirstLastPara="1" wrap="square" lIns="89125" tIns="44550" rIns="89125" bIns="44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1: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lvl="0" indent="0" algn="l" rtl="0">
              <a:spcBef>
                <a:spcPts val="0"/>
              </a:spcBef>
              <a:spcAft>
                <a:spcPts val="0"/>
              </a:spcAft>
              <a:buClr>
                <a:schemeClr val="dk1"/>
              </a:buClr>
              <a:buSzPts val="1200"/>
              <a:buFont typeface="Arial"/>
              <a:buNone/>
            </a:pPr>
            <a:r>
              <a:rPr lang="en-US" dirty="0"/>
              <a:t>The role of the primary care provider in distress screening: it’s important to know the major classes of distress; to identify patients in distress; to refer patients for treatment as appropriate; and coordinate ongoing treatment and follow-up care.  </a:t>
            </a:r>
          </a:p>
          <a:p>
            <a:pPr marL="0" lvl="0" indent="0" algn="l" rtl="0">
              <a:spcBef>
                <a:spcPts val="360"/>
              </a:spcBef>
              <a:spcAft>
                <a:spcPts val="0"/>
              </a:spcAft>
              <a:buNone/>
            </a:pPr>
            <a:endParaRPr dirty="0"/>
          </a:p>
          <a:p>
            <a:pPr marL="0" lvl="0" indent="0" algn="l" rtl="0">
              <a:spcBef>
                <a:spcPts val="360"/>
              </a:spcBef>
              <a:spcAft>
                <a:spcPts val="0"/>
              </a:spcAft>
              <a:buNone/>
            </a:pPr>
            <a:r>
              <a:rPr lang="en-US" dirty="0"/>
              <a:t>One particular point to distress screening is targeting the transition points of care. Most</a:t>
            </a:r>
            <a:r>
              <a:rPr lang="en-US" baseline="0" dirty="0"/>
              <a:t> p</a:t>
            </a:r>
            <a:r>
              <a:rPr lang="en-US" dirty="0"/>
              <a:t>atients may experience upheaval when transitioning to new treatments, especially at screening follow-up visits during the first year of post-treatment.</a:t>
            </a:r>
            <a:endParaRPr dirty="0"/>
          </a:p>
          <a:p>
            <a:pPr marL="0" lvl="0" indent="0" algn="l" rtl="0">
              <a:spcBef>
                <a:spcPts val="360"/>
              </a:spcBef>
              <a:spcAft>
                <a:spcPts val="0"/>
              </a:spcAft>
              <a:buNone/>
            </a:pPr>
            <a:endParaRPr dirty="0"/>
          </a:p>
          <a:p>
            <a:pPr marL="0" lvl="0" indent="0" algn="l" rtl="0">
              <a:spcBef>
                <a:spcPts val="360"/>
              </a:spcBef>
              <a:spcAft>
                <a:spcPts val="0"/>
              </a:spcAft>
              <a:buClr>
                <a:schemeClr val="dk1"/>
              </a:buClr>
              <a:buSzPts val="1200"/>
              <a:buFont typeface="Arial"/>
              <a:buNone/>
            </a:pPr>
            <a:r>
              <a:rPr lang="en-US" dirty="0"/>
              <a:t>The biggest challenge that most clinicians face is in the coordination and referral aspect. You are not expected to be able to treat all of the various forms of psychosocial distress, but you should have a list of referral sources for each major category in survivorship (physical, emotional, social, spiritual), the </a:t>
            </a:r>
            <a:r>
              <a:rPr lang="en-US" dirty="0" err="1"/>
              <a:t>biosocialspirtual</a:t>
            </a:r>
            <a:r>
              <a:rPr lang="en-US" dirty="0"/>
              <a:t> model of healthcare. It is also important to make sure the follow-up has occurred. </a:t>
            </a:r>
            <a:endParaRPr dirty="0"/>
          </a:p>
          <a:p>
            <a:pPr marL="0" lvl="0" indent="0" algn="l" rtl="0">
              <a:spcBef>
                <a:spcPts val="360"/>
              </a:spcBef>
              <a:spcAft>
                <a:spcPts val="0"/>
              </a:spcAft>
              <a:buClr>
                <a:schemeClr val="dk1"/>
              </a:buClr>
              <a:buSzPts val="1200"/>
              <a:buFont typeface="Arial"/>
              <a:buNone/>
            </a:pPr>
            <a:endParaRPr dirty="0"/>
          </a:p>
          <a:p>
            <a:pPr marL="0" lvl="0" indent="0" algn="l" rtl="0">
              <a:spcBef>
                <a:spcPts val="360"/>
              </a:spcBef>
              <a:spcAft>
                <a:spcPts val="0"/>
              </a:spcAft>
              <a:buClr>
                <a:schemeClr val="dk1"/>
              </a:buClr>
              <a:buSzPts val="1200"/>
              <a:buFont typeface="Arial"/>
              <a:buNone/>
            </a:pPr>
            <a:r>
              <a:rPr lang="en-US" dirty="0"/>
              <a:t>A good way to document all of this is with an active survivorship care plan, that becomes the repository of the patient’s information.</a:t>
            </a:r>
            <a:endParaRPr dirty="0"/>
          </a:p>
          <a:p>
            <a:pPr marL="0" lvl="0" indent="0" algn="l" rtl="0">
              <a:spcBef>
                <a:spcPts val="360"/>
              </a:spcBef>
              <a:spcAft>
                <a:spcPts val="0"/>
              </a:spcAft>
              <a:buClr>
                <a:schemeClr val="dk1"/>
              </a:buClr>
              <a:buSzPts val="1200"/>
              <a:buFont typeface="Arial"/>
              <a:buNone/>
            </a:pPr>
            <a:endParaRPr dirty="0"/>
          </a:p>
          <a:p>
            <a:pPr marL="0" lvl="0" indent="0" algn="l" rtl="0">
              <a:spcBef>
                <a:spcPts val="360"/>
              </a:spcBef>
              <a:spcAft>
                <a:spcPts val="0"/>
              </a:spcAft>
              <a:buClr>
                <a:schemeClr val="dk1"/>
              </a:buClr>
              <a:buSzPts val="1200"/>
              <a:buFont typeface="Arial"/>
              <a:buNone/>
            </a:pPr>
            <a:r>
              <a:rPr lang="en-US" dirty="0"/>
              <a:t>Scheduling additional follow-ups when distress is detected is also a good idea.</a:t>
            </a:r>
            <a:endParaRPr dirty="0"/>
          </a:p>
          <a:p>
            <a:pPr marL="0" lvl="0" indent="0" algn="l" rtl="0">
              <a:spcBef>
                <a:spcPts val="360"/>
              </a:spcBef>
              <a:spcAft>
                <a:spcPts val="0"/>
              </a:spcAft>
              <a:buClr>
                <a:schemeClr val="dk1"/>
              </a:buClr>
              <a:buSzPts val="1200"/>
              <a:buFont typeface="Arial"/>
              <a:buNone/>
            </a:pPr>
            <a:endParaRPr dirty="0"/>
          </a:p>
          <a:p>
            <a:pPr marL="0" lvl="0" indent="0" algn="l" rtl="0">
              <a:spcBef>
                <a:spcPts val="360"/>
              </a:spcBef>
              <a:spcAft>
                <a:spcPts val="0"/>
              </a:spcAft>
              <a:buClr>
                <a:schemeClr val="dk1"/>
              </a:buClr>
              <a:buSzPts val="1200"/>
              <a:buFont typeface="Arial"/>
              <a:buNone/>
            </a:pPr>
            <a:r>
              <a:rPr lang="en-US" dirty="0"/>
              <a:t>All of the above is important, BUT MOST important is letting the patient KNOW that follow-up is important and you want to hear if it happened! Remember, discussing distress is the entry point to a CONVERSATION. This conversation relates to the clinical relationship you want to establish with your patient.</a:t>
            </a:r>
            <a:endParaRPr dirty="0"/>
          </a:p>
          <a:p>
            <a:pPr marL="0" lvl="0" indent="0" algn="l" rtl="0">
              <a:spcBef>
                <a:spcPts val="360"/>
              </a:spcBef>
              <a:spcAft>
                <a:spcPts val="0"/>
              </a:spcAft>
              <a:buNone/>
            </a:pPr>
            <a:endParaRPr dirty="0"/>
          </a:p>
        </p:txBody>
      </p:sp>
      <p:sp>
        <p:nvSpPr>
          <p:cNvPr id="202" name="Google Shape;202;p11: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2:notes"/>
          <p:cNvSpPr txBox="1">
            <a:spLocks noGrp="1"/>
          </p:cNvSpPr>
          <p:nvPr>
            <p:ph type="body" idx="1"/>
          </p:nvPr>
        </p:nvSpPr>
        <p:spPr>
          <a:xfrm>
            <a:off x="711200" y="4459288"/>
            <a:ext cx="5680200" cy="4224300"/>
          </a:xfrm>
          <a:prstGeom prst="rect">
            <a:avLst/>
          </a:prstGeom>
          <a:noFill/>
          <a:ln>
            <a:noFill/>
          </a:ln>
        </p:spPr>
        <p:txBody>
          <a:bodyPr spcFirstLastPara="1" wrap="square" lIns="89125" tIns="44550" rIns="89125" bIns="445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Barriers to distress screening can either be clinician-related or patient-related.</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r>
              <a:rPr lang="en-US" sz="1200" dirty="0"/>
              <a:t>Some of the clinician-related barriers are: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t>Low confidence in skills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t>Short consultation time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t>Low index of suspicion</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t>Wish to not stigmatize patient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t>Lack of resources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en-US" sz="1200" dirty="0"/>
              <a:t>Some of the patient-related barriers are: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t>Low confidence in clinician or treatment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t>Low awareness of emotional symptoms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t>Fear of stigma</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t>Reluctance to seek help</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r>
              <a:rPr lang="en-US" sz="1200" dirty="0"/>
              <a:t>Clinician-related factors remain a barrier to effective distress screening. Despite increased education and awareness, clinicians can be reluctant to screen for a variety of reasons.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A factor in all these barriers listed is that most clinicians tend to overestimate the need for expertise in psychosocial screening and underestimate the patient’s desire to be heard and asked about distress. </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Proper preparation and coordination can help address the issues of having a single appointment or limited resources.</a:t>
            </a:r>
            <a:endParaRPr dirty="0"/>
          </a:p>
        </p:txBody>
      </p:sp>
      <p:sp>
        <p:nvSpPr>
          <p:cNvPr id="209" name="Google Shape;209;p12:notes"/>
          <p:cNvSpPr txBox="1">
            <a:spLocks noGrp="1"/>
          </p:cNvSpPr>
          <p:nvPr>
            <p:ph type="sldNum" idx="12"/>
          </p:nvPr>
        </p:nvSpPr>
        <p:spPr>
          <a:xfrm>
            <a:off x="4022725" y="8918575"/>
            <a:ext cx="3078300" cy="468300"/>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4: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lvl="0" indent="0" algn="l" rtl="0">
              <a:spcBef>
                <a:spcPts val="0"/>
              </a:spcBef>
              <a:spcAft>
                <a:spcPts val="0"/>
              </a:spcAft>
              <a:buNone/>
            </a:pPr>
            <a:r>
              <a:rPr lang="en-US" dirty="0"/>
              <a:t>Ideas to improve distress screening and follow-up care:</a:t>
            </a:r>
          </a:p>
          <a:p>
            <a:pPr marL="171450" lvl="0" indent="-171450" algn="l" rtl="0">
              <a:spcBef>
                <a:spcPts val="0"/>
              </a:spcBef>
              <a:spcAft>
                <a:spcPts val="0"/>
              </a:spcAft>
              <a:buFont typeface="Arial" panose="020B0604020202020204" pitchFamily="34" charset="0"/>
              <a:buChar char="•"/>
            </a:pPr>
            <a:r>
              <a:rPr lang="en-US" dirty="0"/>
              <a:t>Keep the screening brief</a:t>
            </a:r>
          </a:p>
          <a:p>
            <a:pPr marL="171450" lvl="0" indent="-171450" algn="l" rtl="0">
              <a:spcBef>
                <a:spcPts val="0"/>
              </a:spcBef>
              <a:spcAft>
                <a:spcPts val="0"/>
              </a:spcAft>
              <a:buFont typeface="Arial" panose="020B0604020202020204" pitchFamily="34" charset="0"/>
              <a:buChar char="•"/>
            </a:pPr>
            <a:r>
              <a:rPr lang="en-US" dirty="0"/>
              <a:t>Consider using the waiting room and/or a computer touch screen </a:t>
            </a:r>
          </a:p>
          <a:p>
            <a:pPr marL="171450" lvl="0" indent="-171450" algn="l" rtl="0">
              <a:spcBef>
                <a:spcPts val="0"/>
              </a:spcBef>
              <a:spcAft>
                <a:spcPts val="0"/>
              </a:spcAft>
              <a:buFont typeface="Arial" panose="020B0604020202020204" pitchFamily="34" charset="0"/>
              <a:buChar char="•"/>
            </a:pPr>
            <a:r>
              <a:rPr lang="en-US" dirty="0"/>
              <a:t>Develop a distress management plan including planned referrals, if a referral might be helpful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Remember, distress screening does not need to be this prolonged endeavor. What matters is being direct and letting the patient know you have an intervention or a referral source to treat distress.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For instance, don’t just ask someone randomly if they are distressed. You are likely going to get a blank response if your patient is in distress. Instead explain in short order what you are doing, state that it is important and that you have potential interventions that could help if your patient is in distress.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When done in the context of a standard clinical interview, this approach can be short and extremely effective.</a:t>
            </a:r>
            <a:endParaRPr dirty="0"/>
          </a:p>
        </p:txBody>
      </p:sp>
      <p:sp>
        <p:nvSpPr>
          <p:cNvPr id="218" name="Google Shape;218;p14: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2008, the National Academy of Sciences released the report “Cancer Care for the Whole Patient”. They emphasized the point that quality cancer care must include addressing cancer survivors’ psychosocial needs. </a:t>
            </a:r>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5</a:t>
            </a:fld>
            <a:endParaRPr lang="en-US" altLang="en-US" dirty="0"/>
          </a:p>
        </p:txBody>
      </p:sp>
    </p:spTree>
    <p:extLst>
      <p:ext uri="{BB962C8B-B14F-4D97-AF65-F5344CB8AC3E}">
        <p14:creationId xmlns:p14="http://schemas.microsoft.com/office/powerpoint/2010/main" val="415761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using what we have learned, let’s review a case study together.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45450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711200" y="4459288"/>
            <a:ext cx="5680075" cy="4224337"/>
          </a:xfrm>
          <a:prstGeom prst="rect">
            <a:avLst/>
          </a:prstGeom>
        </p:spPr>
        <p:txBody>
          <a:bodyPr spcFirstLastPara="1" wrap="square" lIns="89125" tIns="44550" rIns="89125" bIns="44550" anchor="t" anchorCtr="0">
            <a:noAutofit/>
          </a:bodyPr>
          <a:lstStyle/>
          <a:p>
            <a:pPr marL="0" lvl="0" indent="0" algn="l" rtl="0">
              <a:spcBef>
                <a:spcPts val="360"/>
              </a:spcBef>
              <a:spcAft>
                <a:spcPts val="0"/>
              </a:spcAft>
              <a:buNone/>
            </a:pPr>
            <a:r>
              <a:rPr lang="en-US" dirty="0"/>
              <a:t>Case study:</a:t>
            </a:r>
          </a:p>
          <a:p>
            <a:pPr marL="171450" lvl="0" indent="-171450" algn="l" rtl="0">
              <a:spcBef>
                <a:spcPts val="360"/>
              </a:spcBef>
              <a:spcAft>
                <a:spcPts val="0"/>
              </a:spcAft>
              <a:buFont typeface="Arial" panose="020B0604020202020204" pitchFamily="34" charset="0"/>
              <a:buChar char="•"/>
            </a:pPr>
            <a:r>
              <a:rPr lang="en-US" dirty="0"/>
              <a:t>66-year old man, married 33 years, treated for stage T2 prostate cancer by surgical resection is one year post-treatment</a:t>
            </a:r>
          </a:p>
          <a:p>
            <a:pPr marL="171450" lvl="0" indent="-171450" algn="l" rtl="0">
              <a:spcBef>
                <a:spcPts val="360"/>
              </a:spcBef>
              <a:spcAft>
                <a:spcPts val="0"/>
              </a:spcAft>
              <a:buFont typeface="Arial" panose="020B0604020202020204" pitchFamily="34" charset="0"/>
              <a:buChar char="•"/>
            </a:pPr>
            <a:r>
              <a:rPr lang="en-US" dirty="0"/>
              <a:t>On follow-up to his primary care provider, he reports high levels of anxiety that were not present before the surgery</a:t>
            </a:r>
          </a:p>
          <a:p>
            <a:pPr marL="171450" lvl="0" indent="-171450" algn="l" rtl="0">
              <a:spcBef>
                <a:spcPts val="360"/>
              </a:spcBef>
              <a:spcAft>
                <a:spcPts val="0"/>
              </a:spcAft>
              <a:buFont typeface="Arial" panose="020B0604020202020204" pitchFamily="34" charset="0"/>
              <a:buChar char="•"/>
            </a:pPr>
            <a:r>
              <a:rPr lang="en-US" dirty="0"/>
              <a:t>He worries a great deal about a number of life issues and has an ongoing fear of recurrence that dominate his thoughts</a:t>
            </a:r>
          </a:p>
          <a:p>
            <a:pPr marL="171450" lvl="0" indent="-171450" algn="l" rtl="0">
              <a:spcBef>
                <a:spcPts val="360"/>
              </a:spcBef>
              <a:spcAft>
                <a:spcPts val="0"/>
              </a:spcAft>
              <a:buFont typeface="Arial" panose="020B0604020202020204" pitchFamily="34" charset="0"/>
              <a:buChar char="•"/>
            </a:pPr>
            <a:r>
              <a:rPr lang="en-US" dirty="0"/>
              <a:t>The clinician screens for the various anxiety related conditions and also discovers the patient has recurrent panic attacks</a:t>
            </a:r>
          </a:p>
          <a:p>
            <a:pPr marL="171450" lvl="0" indent="-171450" algn="l" rtl="0">
              <a:spcBef>
                <a:spcPts val="360"/>
              </a:spcBef>
              <a:spcAft>
                <a:spcPts val="0"/>
              </a:spcAft>
              <a:buFont typeface="Arial" panose="020B0604020202020204" pitchFamily="34" charset="0"/>
              <a:buChar char="•"/>
            </a:pPr>
            <a:r>
              <a:rPr lang="en-US" dirty="0"/>
              <a:t>He is prescribed an Fluoxetine (an SSRI) and told to expect improvement in 1-2 weeks</a:t>
            </a:r>
            <a:endParaRPr dirty="0"/>
          </a:p>
        </p:txBody>
      </p:sp>
      <p:sp>
        <p:nvSpPr>
          <p:cNvPr id="224" name="Google Shape;224;p15: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Case study question: What else should we screen for?</a:t>
            </a:r>
          </a:p>
          <a:p>
            <a:pPr marL="228600" marR="0" lvl="0" indent="-228600" algn="l" rtl="0">
              <a:lnSpc>
                <a:spcPct val="100000"/>
              </a:lnSpc>
              <a:spcBef>
                <a:spcPts val="0"/>
              </a:spcBef>
              <a:spcAft>
                <a:spcPts val="0"/>
              </a:spcAft>
              <a:buClr>
                <a:schemeClr val="dk1"/>
              </a:buClr>
              <a:buSzPts val="1200"/>
              <a:buFont typeface="+mj-lt"/>
              <a:buAutoNum type="alphaLcParenR"/>
            </a:pPr>
            <a:r>
              <a:rPr lang="en-US" dirty="0"/>
              <a:t>Clinical depression</a:t>
            </a:r>
          </a:p>
          <a:p>
            <a:pPr marL="228600" marR="0" lvl="0" indent="-228600" algn="l" rtl="0">
              <a:lnSpc>
                <a:spcPct val="100000"/>
              </a:lnSpc>
              <a:spcBef>
                <a:spcPts val="0"/>
              </a:spcBef>
              <a:spcAft>
                <a:spcPts val="0"/>
              </a:spcAft>
              <a:buClr>
                <a:schemeClr val="dk1"/>
              </a:buClr>
              <a:buSzPts val="1200"/>
              <a:buFont typeface="+mj-lt"/>
              <a:buAutoNum type="alphaLcParenR"/>
            </a:pPr>
            <a:r>
              <a:rPr lang="en-US" dirty="0"/>
              <a:t>Alcohol and drug use</a:t>
            </a:r>
          </a:p>
          <a:p>
            <a:pPr marL="228600" marR="0" lvl="0" indent="-228600" algn="l" rtl="0">
              <a:lnSpc>
                <a:spcPct val="100000"/>
              </a:lnSpc>
              <a:spcBef>
                <a:spcPts val="0"/>
              </a:spcBef>
              <a:spcAft>
                <a:spcPts val="0"/>
              </a:spcAft>
              <a:buClr>
                <a:schemeClr val="dk1"/>
              </a:buClr>
              <a:buSzPts val="1200"/>
              <a:buFont typeface="+mj-lt"/>
              <a:buAutoNum type="alphaLcParenR"/>
            </a:pPr>
            <a:r>
              <a:rPr lang="en-US" dirty="0"/>
              <a:t>Sexual dysfunction</a:t>
            </a:r>
          </a:p>
          <a:p>
            <a:pPr marL="228600" marR="0" lvl="0" indent="-228600" algn="l" rtl="0">
              <a:lnSpc>
                <a:spcPct val="100000"/>
              </a:lnSpc>
              <a:spcBef>
                <a:spcPts val="0"/>
              </a:spcBef>
              <a:spcAft>
                <a:spcPts val="0"/>
              </a:spcAft>
              <a:buClr>
                <a:schemeClr val="dk1"/>
              </a:buClr>
              <a:buSzPts val="1200"/>
              <a:buFont typeface="+mj-lt"/>
              <a:buAutoNum type="alphaLcParenR"/>
            </a:pPr>
            <a:r>
              <a:rPr lang="en-US" dirty="0"/>
              <a:t>Thoughts of suicide</a:t>
            </a:r>
          </a:p>
          <a:p>
            <a:pPr marL="228600" marR="0" lvl="0" indent="-228600" algn="l" rtl="0">
              <a:lnSpc>
                <a:spcPct val="100000"/>
              </a:lnSpc>
              <a:spcBef>
                <a:spcPts val="0"/>
              </a:spcBef>
              <a:spcAft>
                <a:spcPts val="0"/>
              </a:spcAft>
              <a:buClr>
                <a:schemeClr val="dk1"/>
              </a:buClr>
              <a:buSzPts val="1200"/>
              <a:buFont typeface="+mj-lt"/>
              <a:buAutoNum type="alphaLcParenR"/>
            </a:pPr>
            <a:r>
              <a:rPr lang="en-US" dirty="0"/>
              <a:t>All of the above</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answer </a:t>
            </a:r>
            <a:r>
              <a:rPr lang="en-US" dirty="0" err="1"/>
              <a:t>obvisouly</a:t>
            </a:r>
            <a:r>
              <a:rPr lang="en-US" dirty="0"/>
              <a:t> is “</a:t>
            </a:r>
            <a:r>
              <a:rPr lang="en-US" b="1" dirty="0"/>
              <a:t>E</a:t>
            </a:r>
            <a:r>
              <a:rPr lang="en-US" dirty="0"/>
              <a:t>” all of the above using concepts of survivorship, distress and psycho-oncology.</a:t>
            </a:r>
            <a:endParaRPr dirty="0"/>
          </a:p>
          <a:p>
            <a:pPr marL="0" lvl="0" indent="0" algn="l" rtl="0">
              <a:spcBef>
                <a:spcPts val="360"/>
              </a:spcBef>
              <a:spcAft>
                <a:spcPts val="0"/>
              </a:spcAft>
              <a:buNone/>
            </a:pPr>
            <a:endParaRPr dirty="0"/>
          </a:p>
        </p:txBody>
      </p:sp>
      <p:sp>
        <p:nvSpPr>
          <p:cNvPr id="231" name="Google Shape;231;p16: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711200" y="4459288"/>
            <a:ext cx="5680075" cy="4224337"/>
          </a:xfrm>
          <a:prstGeom prst="rect">
            <a:avLst/>
          </a:prstGeom>
        </p:spPr>
        <p:txBody>
          <a:bodyPr spcFirstLastPara="1" wrap="square" lIns="89125" tIns="44550" rIns="89125" bIns="44550" anchor="t" anchorCtr="0">
            <a:noAutofit/>
          </a:bodyPr>
          <a:lstStyle/>
          <a:p>
            <a:pPr marL="0" lvl="0" indent="0" algn="l" rtl="0">
              <a:spcBef>
                <a:spcPts val="360"/>
              </a:spcBef>
              <a:spcAft>
                <a:spcPts val="0"/>
              </a:spcAft>
              <a:buNone/>
            </a:pPr>
            <a:r>
              <a:rPr lang="en-US" dirty="0"/>
              <a:t>Case study follow-up</a:t>
            </a:r>
          </a:p>
          <a:p>
            <a:pPr marL="171450" lvl="0" indent="-171450" algn="l" rtl="0">
              <a:spcBef>
                <a:spcPts val="360"/>
              </a:spcBef>
              <a:spcAft>
                <a:spcPts val="0"/>
              </a:spcAft>
              <a:buFont typeface="Arial" panose="020B0604020202020204" pitchFamily="34" charset="0"/>
              <a:buChar char="•"/>
            </a:pPr>
            <a:r>
              <a:rPr lang="en-US" dirty="0"/>
              <a:t>The patient returns to the primary care provider for a follow-up appointment. He reports that the medication didn’t work and “would never take anything like that again”.</a:t>
            </a:r>
          </a:p>
          <a:p>
            <a:pPr marL="171450" lvl="0" indent="-171450" algn="l" rtl="0">
              <a:spcBef>
                <a:spcPts val="360"/>
              </a:spcBef>
              <a:spcAft>
                <a:spcPts val="0"/>
              </a:spcAft>
              <a:buFont typeface="Arial" panose="020B0604020202020204" pitchFamily="34" charset="0"/>
              <a:buChar char="•"/>
            </a:pPr>
            <a:r>
              <a:rPr lang="en-US" dirty="0"/>
              <a:t>The primary care provider asked about the effects of the medication. The patient stated he took the medication as prescribed for 4 weeks, got no benefit and had bad side effects</a:t>
            </a:r>
          </a:p>
          <a:p>
            <a:pPr marL="171450" lvl="0" indent="-171450" algn="l" rtl="0">
              <a:spcBef>
                <a:spcPts val="360"/>
              </a:spcBef>
              <a:spcAft>
                <a:spcPts val="0"/>
              </a:spcAft>
              <a:buFont typeface="Arial" panose="020B0604020202020204" pitchFamily="34" charset="0"/>
              <a:buChar char="•"/>
            </a:pPr>
            <a:r>
              <a:rPr lang="en-US" dirty="0"/>
              <a:t>He now reports feeling more anxious than before and has difficult functioning at work</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So, what went wrong?</a:t>
            </a:r>
            <a:endParaRPr dirty="0"/>
          </a:p>
        </p:txBody>
      </p:sp>
      <p:sp>
        <p:nvSpPr>
          <p:cNvPr id="237" name="Google Shape;237;p17: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considerations:</a:t>
            </a:r>
          </a:p>
          <a:p>
            <a:endParaRPr lang="en-US" dirty="0"/>
          </a:p>
          <a:p>
            <a:r>
              <a:rPr lang="en-US" dirty="0"/>
              <a:t>First it would be important to know exactly what he meant by “bad side effects”. What does the patient believe is responsible for this increased impairment since the last visit?</a:t>
            </a:r>
          </a:p>
          <a:p>
            <a:endParaRPr lang="en-US" baseline="0" dirty="0"/>
          </a:p>
          <a:p>
            <a:r>
              <a:rPr lang="en-US" sz="1200" dirty="0"/>
              <a:t>How can you effectively manage patient expectations prior to therapy initiation?</a:t>
            </a:r>
          </a:p>
          <a:p>
            <a:endParaRPr lang="en-US" sz="1200" dirty="0"/>
          </a:p>
          <a:p>
            <a:r>
              <a:rPr lang="en-US" sz="1200" dirty="0"/>
              <a:t>How has the patient’s distress impacted his life, including work and relationships, and how does this play into your evolving assessment and plan?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913540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txBox="1">
            <a:spLocks noGrp="1"/>
          </p:cNvSpPr>
          <p:nvPr>
            <p:ph type="body" idx="1"/>
          </p:nvPr>
        </p:nvSpPr>
        <p:spPr>
          <a:xfrm>
            <a:off x="711200" y="4459288"/>
            <a:ext cx="5680075" cy="4224337"/>
          </a:xfrm>
          <a:prstGeom prst="rect">
            <a:avLst/>
          </a:prstGeom>
        </p:spPr>
        <p:txBody>
          <a:bodyPr spcFirstLastPara="1" wrap="square" lIns="89125" tIns="44550" rIns="89125" bIns="44550" anchor="t" anchorCtr="0">
            <a:noAutofit/>
          </a:bodyPr>
          <a:lstStyle/>
          <a:p>
            <a:pPr marL="0" lvl="0" indent="0" algn="l" rtl="0">
              <a:spcBef>
                <a:spcPts val="360"/>
              </a:spcBef>
              <a:spcAft>
                <a:spcPts val="0"/>
              </a:spcAft>
              <a:buNone/>
            </a:pPr>
            <a:r>
              <a:rPr lang="en-US" baseline="0" dirty="0"/>
              <a:t>What </a:t>
            </a:r>
            <a:r>
              <a:rPr lang="en-US" dirty="0"/>
              <a:t>happened?</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Patient had baseline anxiety before the cancer diagnosis, but he was able to control it through a variety of coping mechanisms.</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After the surgery the patient started to have episodic periods of erectile dysfunction (ED). This would make him more anxious and he would drink to relax.</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Drinking ultimately made his baseline anxiety worse, which further complicated his ED</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Fluoxetine is a selective serotonin reuptake inhibitor with a significant sexual side effects. In addition, this </a:t>
            </a:r>
            <a:r>
              <a:rPr lang="en-US" dirty="0" err="1"/>
              <a:t>mediciation</a:t>
            </a:r>
            <a:r>
              <a:rPr lang="en-US" dirty="0"/>
              <a:t> has a long onset of action and can actually take 6-8 weeks to take effect.</a:t>
            </a:r>
            <a:endParaRPr dirty="0"/>
          </a:p>
        </p:txBody>
      </p:sp>
      <p:sp>
        <p:nvSpPr>
          <p:cNvPr id="243" name="Google Shape;243;p18: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9: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Progression of the anxiety</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This man had baseline worries, then failed coping, compounded by the effects of surgery, and the wrong medication.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His anxiety progressed to fear and panic and then to hopelessness.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A key way to recognize distress is to note your patient’s level of anxiety.</a:t>
            </a:r>
            <a:endParaRPr dirty="0"/>
          </a:p>
          <a:p>
            <a:pPr marL="0" lvl="0" indent="0" algn="l" rtl="0">
              <a:spcBef>
                <a:spcPts val="360"/>
              </a:spcBef>
              <a:spcAft>
                <a:spcPts val="0"/>
              </a:spcAft>
              <a:buNone/>
            </a:pPr>
            <a:endParaRPr dirty="0"/>
          </a:p>
        </p:txBody>
      </p:sp>
      <p:sp>
        <p:nvSpPr>
          <p:cNvPr id="250" name="Google Shape;250;p19: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More questions to consider</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Now that we know</a:t>
            </a:r>
            <a:r>
              <a:rPr lang="en-US" baseline="0" dirty="0"/>
              <a:t> what happened and that there is a problem. Here are some </a:t>
            </a:r>
            <a:r>
              <a:rPr lang="en-US" dirty="0"/>
              <a:t>additional questions/things</a:t>
            </a:r>
            <a:r>
              <a:rPr lang="en-US" baseline="0" dirty="0"/>
              <a:t> to consider to help with your care recommendations.</a:t>
            </a:r>
          </a:p>
          <a:p>
            <a:pPr marL="914400" marR="0" lvl="1"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baseline="0" dirty="0"/>
          </a:p>
          <a:p>
            <a:pPr marL="742950" lvl="6" indent="-285750" fontAlgn="base">
              <a:buFont typeface="Wingdings" pitchFamily="2" charset="2"/>
              <a:buChar char="q"/>
            </a:pPr>
            <a:r>
              <a:rPr lang="en-US" dirty="0"/>
              <a:t> When should psychotherapy be considered as a treatment option?</a:t>
            </a:r>
          </a:p>
          <a:p>
            <a:pPr lvl="1" fontAlgn="base"/>
            <a:endParaRPr lang="en-US" dirty="0"/>
          </a:p>
          <a:p>
            <a:pPr marL="742950" lvl="1" indent="-285750" fontAlgn="base">
              <a:buFont typeface="Wingdings" pitchFamily="2" charset="2"/>
              <a:buChar char="q"/>
            </a:pPr>
            <a:r>
              <a:rPr lang="en-US" dirty="0"/>
              <a:t> What are the indications for patient referral to a psychiatrist or mental health provider?</a:t>
            </a:r>
          </a:p>
          <a:p>
            <a:pPr lvl="1" fontAlgn="base"/>
            <a:endParaRPr lang="en-US" dirty="0"/>
          </a:p>
          <a:p>
            <a:pPr marL="742950" lvl="1" indent="-285750" fontAlgn="base">
              <a:buFont typeface="Wingdings" pitchFamily="2" charset="2"/>
              <a:buChar char="q"/>
            </a:pPr>
            <a:r>
              <a:rPr lang="en-US" dirty="0"/>
              <a:t> How will you assess response to therapy over time?</a:t>
            </a:r>
          </a:p>
          <a:p>
            <a:pPr lvl="1" fontAlgn="base"/>
            <a:endParaRPr lang="en-US" dirty="0"/>
          </a:p>
          <a:p>
            <a:pPr marL="742950" lvl="1" indent="-285750" fontAlgn="base">
              <a:buFont typeface="Wingdings" pitchFamily="2" charset="2"/>
              <a:buChar char="q"/>
            </a:pPr>
            <a:r>
              <a:rPr lang="en-US" dirty="0"/>
              <a:t> Continue to assess the patient’s goals of treatment.</a:t>
            </a:r>
          </a:p>
          <a:p>
            <a:pPr marL="742950" lvl="1" indent="-285750" fontAlgn="base">
              <a:buFont typeface="Wingdings" pitchFamily="2" charset="2"/>
              <a:buChar char="q"/>
            </a:pPr>
            <a:endParaRPr lang="en-US" dirty="0"/>
          </a:p>
          <a:p>
            <a:pPr marL="742950" lvl="1" indent="-285750" fontAlgn="base">
              <a:buFont typeface="Wingdings" pitchFamily="2" charset="2"/>
              <a:buChar char="q"/>
            </a:pPr>
            <a:r>
              <a:rPr lang="en-US" dirty="0"/>
              <a:t>Monitor for risk factors such as substance use and social support in subsequent visits.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36455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0: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Revised recommendations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Patient and wife education on potential side effects of surgery including ED.</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Fears of recurrence were briefly explored and patient referred for cognitive behavioral therapy (CBT). CBT is a brief therapy designed to identify patterns of thinking. It has been found that automatic negative thinking can lead to depression.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Primary care provider and psychiatrist work in conjunction and agree that Fluoxetine should be discontinued. Patient has agreed to use alcohol in moderation.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Patient is prescribed Tadalafil (Cialis), which improves his ED. Patient continues to respond to CBT and after 3 months of therapy, he is close to baseline.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360"/>
              </a:spcBef>
              <a:spcAft>
                <a:spcPts val="0"/>
              </a:spcAft>
              <a:buNone/>
            </a:pPr>
            <a:endParaRPr dirty="0"/>
          </a:p>
        </p:txBody>
      </p:sp>
      <p:sp>
        <p:nvSpPr>
          <p:cNvPr id="257" name="Google Shape;257;p20: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1: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lvl="0" indent="0" algn="l" rtl="0">
              <a:spcBef>
                <a:spcPts val="0"/>
              </a:spcBef>
              <a:spcAft>
                <a:spcPts val="0"/>
              </a:spcAft>
              <a:buNone/>
            </a:pPr>
            <a:r>
              <a:rPr lang="en-US" dirty="0"/>
              <a:t>In conclusion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Distress is real for many cancer survivors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Reliable screening tools are available for primary care providers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Treat distress as the 6</a:t>
            </a:r>
            <a:r>
              <a:rPr lang="en-US" baseline="30000" dirty="0"/>
              <a:t>th</a:t>
            </a:r>
            <a:r>
              <a:rPr lang="en-US" dirty="0"/>
              <a:t> vital sign (temperature, pulse, respiration, blood pressure, pain, and distress)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Primary care providers have an important role in managing distress screening and follow-up care.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64" name="Google Shape;264;p21: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from this chart on Cancer Prevalence in the US, the story of cancer is an increasing number of survivors, with a new wave or “tsunami” of survivors greatly expanding both the number of cancer survivors and the survivors who are older adults.  </a:t>
            </a:r>
          </a:p>
          <a:p>
            <a:endParaRPr lang="en-US" dirty="0"/>
          </a:p>
          <a:p>
            <a:r>
              <a:rPr lang="en-US" dirty="0"/>
              <a:t>These survivors, some of them who have no evidence of disease, and those who are living with disease or on maintenance therapies, can still suffer from the psychosocial effects of cancer and its treatments.  </a:t>
            </a:r>
          </a:p>
          <a:p>
            <a:endParaRPr lang="en-US" dirty="0"/>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6</a:t>
            </a:fld>
            <a:endParaRPr lang="en-US" altLang="en-US" dirty="0"/>
          </a:p>
        </p:txBody>
      </p:sp>
    </p:spTree>
    <p:extLst>
      <p:ext uri="{BB962C8B-B14F-4D97-AF65-F5344CB8AC3E}">
        <p14:creationId xmlns:p14="http://schemas.microsoft.com/office/powerpoint/2010/main" val="5078620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Distress screening resources</a:t>
            </a:r>
          </a:p>
          <a:p>
            <a:endParaRPr lang="en-US" dirty="0"/>
          </a:p>
          <a:p>
            <a:r>
              <a:rPr lang="en-US" dirty="0"/>
              <a:t>From the American Cancer Society</a:t>
            </a:r>
          </a:p>
          <a:p>
            <a:endParaRPr lang="en-US" dirty="0"/>
          </a:p>
          <a:p>
            <a:r>
              <a:rPr lang="en-US" dirty="0"/>
              <a:t>From the American Society of Clinical Oncology</a:t>
            </a:r>
          </a:p>
          <a:p>
            <a:endParaRPr lang="en-US" dirty="0"/>
          </a:p>
          <a:p>
            <a:r>
              <a:rPr lang="en-US" dirty="0"/>
              <a:t>Association of Community Cancer Centers</a:t>
            </a:r>
          </a:p>
          <a:p>
            <a:endParaRPr lang="en-US" dirty="0"/>
          </a:p>
          <a:p>
            <a:r>
              <a:rPr lang="en-US" dirty="0"/>
              <a:t>And the National Comprehensive Cancer Network</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51</a:t>
            </a:fld>
            <a:endParaRPr lang="en-US" altLang="en-US" dirty="0"/>
          </a:p>
        </p:txBody>
      </p:sp>
    </p:spTree>
    <p:extLst>
      <p:ext uri="{BB962C8B-B14F-4D97-AF65-F5344CB8AC3E}">
        <p14:creationId xmlns:p14="http://schemas.microsoft.com/office/powerpoint/2010/main" val="2009531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2:notes"/>
          <p:cNvSpPr txBox="1">
            <a:spLocks noGrp="1"/>
          </p:cNvSpPr>
          <p:nvPr>
            <p:ph type="body" idx="1"/>
          </p:nvPr>
        </p:nvSpPr>
        <p:spPr>
          <a:xfrm>
            <a:off x="711200" y="4459288"/>
            <a:ext cx="5680075" cy="4224337"/>
          </a:xfrm>
          <a:prstGeom prst="rect">
            <a:avLst/>
          </a:prstGeom>
          <a:noFill/>
          <a:ln>
            <a:noFill/>
          </a:ln>
        </p:spPr>
        <p:txBody>
          <a:bodyPr spcFirstLastPara="1" wrap="square" lIns="89125" tIns="44550" rIns="89125" bIns="445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And here are the references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This concludes the presentation. Please continue to explore the remaining sections of the Cancer Survivorship E-learning Series for Primary Care Providers. Thank you for </a:t>
            </a:r>
            <a:r>
              <a:rPr lang="en-US"/>
              <a:t>being with us. </a:t>
            </a:r>
            <a:endParaRPr dirty="0"/>
          </a:p>
        </p:txBody>
      </p:sp>
      <p:sp>
        <p:nvSpPr>
          <p:cNvPr id="271" name="Google Shape;271;p22:notes"/>
          <p:cNvSpPr txBox="1">
            <a:spLocks noGrp="1"/>
          </p:cNvSpPr>
          <p:nvPr>
            <p:ph type="sldNum" idx="12"/>
          </p:nvPr>
        </p:nvSpPr>
        <p:spPr>
          <a:xfrm>
            <a:off x="4022725" y="8918575"/>
            <a:ext cx="3078163" cy="468313"/>
          </a:xfrm>
          <a:prstGeom prst="rect">
            <a:avLst/>
          </a:prstGeom>
          <a:noFill/>
          <a:ln>
            <a:noFill/>
          </a:ln>
        </p:spPr>
        <p:txBody>
          <a:bodyPr spcFirstLastPara="1" wrap="square" lIns="89125" tIns="44550" rIns="89125" bIns="4455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provider or clinician, you may be thinking,</a:t>
            </a:r>
            <a:r>
              <a:rPr lang="en-US" baseline="0" dirty="0"/>
              <a:t> d</a:t>
            </a:r>
            <a:r>
              <a:rPr lang="en-US" dirty="0"/>
              <a:t>on’t I already have enough to do? Isn’t managing their overall physical health and wellbeing enough to keep me busy?  </a:t>
            </a:r>
          </a:p>
          <a:p>
            <a:endParaRPr lang="en-US" dirty="0"/>
          </a:p>
          <a:p>
            <a:r>
              <a:rPr lang="en-US" dirty="0"/>
              <a:t>However, what we know that psychosocial care improves cancer survivors’ emotional wellbeing and mental health.</a:t>
            </a:r>
            <a:r>
              <a:rPr lang="en-US" baseline="0" dirty="0"/>
              <a:t> </a:t>
            </a:r>
            <a:r>
              <a:rPr lang="en-US" dirty="0"/>
              <a:t>Moreover, survivors’ mental health can be negatively impacted by disease-related symptoms and adverse effects of treatment. Such as fatigue, pain and challenges in physical and cognitive function.</a:t>
            </a:r>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7</a:t>
            </a:fld>
            <a:endParaRPr lang="en-US" altLang="en-US" dirty="0"/>
          </a:p>
        </p:txBody>
      </p:sp>
    </p:spTree>
    <p:extLst>
      <p:ext uri="{BB962C8B-B14F-4D97-AF65-F5344CB8AC3E}">
        <p14:creationId xmlns:p14="http://schemas.microsoft.com/office/powerpoint/2010/main" val="127183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large national survey in 2012 found that both oncologist and primary care physicians felt they should provide psychosocial care to cancer survivors. </a:t>
            </a:r>
          </a:p>
          <a:p>
            <a:endParaRPr lang="en-US" dirty="0"/>
          </a:p>
          <a:p>
            <a:r>
              <a:rPr lang="en-US" dirty="0"/>
              <a:t>In 2016, a systematic review of primary care providers preferences found that:</a:t>
            </a:r>
            <a:br>
              <a:rPr lang="en-US" dirty="0"/>
            </a:b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95</a:t>
            </a:r>
            <a:r>
              <a:rPr lang="en-US" baseline="0" dirty="0"/>
              <a:t> percent of</a:t>
            </a:r>
            <a:r>
              <a:rPr lang="en-US" dirty="0"/>
              <a:t> preferred a more active role in comprehensive cancer care</a:t>
            </a:r>
            <a:br>
              <a:rPr lang="en-US" dirty="0"/>
            </a:b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55-65</a:t>
            </a:r>
            <a:r>
              <a:rPr lang="en-US" baseline="0" dirty="0"/>
              <a:t> percent </a:t>
            </a:r>
            <a:r>
              <a:rPr lang="en-US" dirty="0"/>
              <a:t>expressed a desire to be involved earlier in cancer care</a:t>
            </a:r>
            <a:br>
              <a:rPr lang="en-US" dirty="0"/>
            </a:b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Prefer a shared model of care with ongoing collaboration—not reinitiating care when the patient has completed active treatment</a:t>
            </a:r>
            <a:br>
              <a:rPr lang="en-US" dirty="0"/>
            </a:b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Areas they felt were appropriate to primary care included pain, psychosocial</a:t>
            </a:r>
            <a:r>
              <a:rPr lang="en-US" baseline="0" dirty="0"/>
              <a:t> &amp;</a:t>
            </a:r>
            <a:r>
              <a:rPr lang="en-US" dirty="0"/>
              <a:t> emotional support, co-morbid conditions and health promotion.</a:t>
            </a:r>
            <a:r>
              <a:rPr lang="en-US" baseline="0" dirty="0"/>
              <a:t> </a:t>
            </a:r>
          </a:p>
          <a:p>
            <a:endParaRPr lang="en-US" baseline="0" dirty="0"/>
          </a:p>
          <a:p>
            <a:r>
              <a:rPr lang="en-US" dirty="0"/>
              <a:t>So, lets now shift to discuss the psychosocial effects of cancer and</a:t>
            </a:r>
            <a:r>
              <a:rPr lang="en-US" baseline="0" dirty="0"/>
              <a:t> </a:t>
            </a:r>
            <a:r>
              <a:rPr lang="en-US" dirty="0"/>
              <a:t>its treatments.</a:t>
            </a:r>
          </a:p>
          <a:p>
            <a:endParaRPr lang="en-US" dirty="0"/>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8</a:t>
            </a:fld>
            <a:endParaRPr lang="en-US" altLang="en-US" dirty="0"/>
          </a:p>
        </p:txBody>
      </p:sp>
    </p:spTree>
    <p:extLst>
      <p:ext uri="{BB962C8B-B14F-4D97-AF65-F5344CB8AC3E}">
        <p14:creationId xmlns:p14="http://schemas.microsoft.com/office/powerpoint/2010/main" val="165767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and late effects of cancer treatment are something many patients experience.</a:t>
            </a:r>
          </a:p>
          <a:p>
            <a:br>
              <a:rPr lang="en-US" dirty="0"/>
            </a:br>
            <a:r>
              <a:rPr lang="en-US" sz="1200" b="0" dirty="0"/>
              <a:t>Chronic effects are those </a:t>
            </a:r>
            <a:r>
              <a:rPr lang="en-US" sz="1200" dirty="0"/>
              <a:t>side that begin during treatment and continue through survivorship</a:t>
            </a:r>
            <a:br>
              <a:rPr lang="en-US" sz="1200" dirty="0"/>
            </a:br>
            <a:endParaRPr lang="en-US" sz="1200" b="0" dirty="0"/>
          </a:p>
          <a:p>
            <a:pPr marL="0" indent="0">
              <a:buFont typeface="Arial" panose="020B0604020202020204" pitchFamily="34" charset="0"/>
              <a:buNone/>
            </a:pPr>
            <a:r>
              <a:rPr lang="en-US" sz="1200" b="0" dirty="0"/>
              <a:t>Late effects are </a:t>
            </a:r>
            <a:r>
              <a:rPr lang="en-US" sz="1200" dirty="0"/>
              <a:t>side effects of cancer treatment that surface in survivorship, typically after treatment has ended </a:t>
            </a:r>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dirty="0"/>
              <a:t>These chronic and late effects span many domains, including physical and psychological effects, as well as social and existential challenges.</a:t>
            </a:r>
          </a:p>
          <a:p>
            <a:endParaRPr lang="en-US" dirty="0"/>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9</a:t>
            </a:fld>
            <a:endParaRPr lang="en-US" altLang="en-US" dirty="0"/>
          </a:p>
        </p:txBody>
      </p:sp>
    </p:spTree>
    <p:extLst>
      <p:ext uri="{BB962C8B-B14F-4D97-AF65-F5344CB8AC3E}">
        <p14:creationId xmlns:p14="http://schemas.microsoft.com/office/powerpoint/2010/main" val="3115549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used the term “psychosocial distress”, but it’s important to define what the term means. </a:t>
            </a:r>
          </a:p>
          <a:p>
            <a:endParaRPr lang="en-US" dirty="0"/>
          </a:p>
          <a:p>
            <a:r>
              <a:rPr lang="en-US" dirty="0"/>
              <a:t>Psychosocial distress is a multifactorial, unpleasant emotional experience. In can consist of psychological, such as cognitive, behavioral, or emotional symptoms. Social challenges or spiritual or existential distress. </a:t>
            </a:r>
          </a:p>
          <a:p>
            <a:endParaRPr lang="en-US" dirty="0"/>
          </a:p>
          <a:p>
            <a:r>
              <a:rPr lang="en-US" dirty="0"/>
              <a:t>Psychosocial distress interferes with the ability to cope effectively with cancer and cancer survivorship. </a:t>
            </a:r>
          </a:p>
          <a:p>
            <a:endParaRPr lang="en-US" dirty="0"/>
          </a:p>
          <a:p>
            <a:r>
              <a:rPr lang="en-US" dirty="0"/>
              <a:t>The trajectory or characteristics of psychosocial distress extends along a continuum and ranges from “normal” and common feelings of vulnerability, sadness, and fear to disabling problems such as depression and anxiety.</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10</a:t>
            </a:fld>
            <a:endParaRPr lang="en-US" altLang="en-US" dirty="0"/>
          </a:p>
        </p:txBody>
      </p:sp>
    </p:spTree>
    <p:extLst>
      <p:ext uri="{BB962C8B-B14F-4D97-AF65-F5344CB8AC3E}">
        <p14:creationId xmlns:p14="http://schemas.microsoft.com/office/powerpoint/2010/main" val="4188751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152400" y="152400"/>
            <a:ext cx="8839200" cy="1143000"/>
          </a:xfrm>
          <a:prstGeom prst="rect">
            <a:avLst/>
          </a:prstGeom>
          <a:solidFill>
            <a:srgbClr val="365F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2800" dirty="0">
                <a:solidFill>
                  <a:srgbClr val="FFEAD5"/>
                </a:solidFill>
              </a:rPr>
              <a:t>Cancer Survivorship E-Learning Series </a:t>
            </a:r>
          </a:p>
          <a:p>
            <a:pPr algn="r" eaLnBrk="1" hangingPunct="1">
              <a:defRPr/>
            </a:pPr>
            <a:r>
              <a:rPr lang="en-US" altLang="en-US" sz="2800" dirty="0">
                <a:solidFill>
                  <a:srgbClr val="FFEAD5"/>
                </a:solidFill>
              </a:rPr>
              <a:t>for Primary Care Providers</a:t>
            </a:r>
          </a:p>
        </p:txBody>
      </p:sp>
      <p:sp>
        <p:nvSpPr>
          <p:cNvPr id="5" name="Freeform 8"/>
          <p:cNvSpPr>
            <a:spLocks/>
          </p:cNvSpPr>
          <p:nvPr/>
        </p:nvSpPr>
        <p:spPr bwMode="auto">
          <a:xfrm>
            <a:off x="152400" y="152400"/>
            <a:ext cx="8839200" cy="381000"/>
          </a:xfrm>
          <a:custGeom>
            <a:avLst/>
            <a:gdLst>
              <a:gd name="T0" fmla="*/ 2147483646 w 2448"/>
              <a:gd name="T1" fmla="*/ 2147483646 h 248"/>
              <a:gd name="T2" fmla="*/ 0 w 2448"/>
              <a:gd name="T3" fmla="*/ 2147483646 h 248"/>
              <a:gd name="T4" fmla="*/ 0 60000 65536"/>
              <a:gd name="T5" fmla="*/ 0 60000 65536"/>
            </a:gdLst>
            <a:ahLst/>
            <a:cxnLst>
              <a:cxn ang="T4">
                <a:pos x="T0" y="T1"/>
              </a:cxn>
              <a:cxn ang="T5">
                <a:pos x="T2" y="T3"/>
              </a:cxn>
            </a:cxnLst>
            <a:rect l="0" t="0" r="r" b="b"/>
            <a:pathLst>
              <a:path w="2448" h="248">
                <a:moveTo>
                  <a:pt x="2448" y="56"/>
                </a:moveTo>
                <a:cubicBezTo>
                  <a:pt x="1822" y="1"/>
                  <a:pt x="929" y="0"/>
                  <a:pt x="0" y="248"/>
                </a:cubicBezTo>
              </a:path>
            </a:pathLst>
          </a:custGeom>
          <a:noFill/>
          <a:ln w="6350" cap="flat" cmpd="sng" algn="ctr">
            <a:solidFill>
              <a:srgbClr val="FFEAD5"/>
            </a:solidFill>
            <a:prstDash val="solid"/>
            <a:miter lim="800000"/>
            <a:headEnd/>
            <a:tailEnd/>
          </a:ln>
          <a:effectLst/>
          <a:extLst>
            <a:ext uri="{909E8E84-426E-40DD-AFC4-6F175D3DCCD1}">
              <a14:hiddenFill xmlns:a14="http://schemas.microsoft.com/office/drawing/2010/main">
                <a:solidFill>
                  <a:srgbClr val="FFEAD5"/>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a:lstStyle/>
          <a:p>
            <a:endParaRPr lang="en-US" dirty="0"/>
          </a:p>
        </p:txBody>
      </p:sp>
      <p:pic>
        <p:nvPicPr>
          <p:cNvPr id="8" name="Picture 10"/>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15200" y="6172200"/>
            <a:ext cx="9953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a:extLst>
            <a:ext uri="{909E8E84-426E-40DD-AFC4-6F175D3DCCD1}">
              <a14:hiddenFill xmlns:a14="http://schemas.microsoft.com/office/drawing/2010/main">
                <a:solidFill>
                  <a:schemeClr val="accent1"/>
                </a:solidFill>
              </a14:hiddenFill>
            </a:ext>
          </a:extLst>
        </p:spPr>
        <p:txBody>
          <a:bodyPr/>
          <a:lstStyle>
            <a:lvl1pPr>
              <a:defRPr sz="4000">
                <a:latin typeface="Trebuchet MS" pitchFamily="34" charset="0"/>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2400">
                <a:solidFill>
                  <a:srgbClr val="898989"/>
                </a:solidFill>
                <a:latin typeface="Times New Roman" pitchFamily="18" charset="0"/>
                <a:cs typeface="Times New Roman" pitchFamily="18" charset="0"/>
              </a:defRPr>
            </a:lvl1pPr>
          </a:lstStyle>
          <a:p>
            <a:pPr lvl="0"/>
            <a:r>
              <a:rPr lang="en-US" noProof="0" dirty="0"/>
              <a:t>Click to edit Master subtitle style</a:t>
            </a:r>
          </a:p>
        </p:txBody>
      </p:sp>
      <p:pic>
        <p:nvPicPr>
          <p:cNvPr id="1026"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3352800" y="6230153"/>
            <a:ext cx="2362200" cy="4022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9486" y="6140824"/>
            <a:ext cx="858837" cy="654148"/>
          </a:xfrm>
          <a:prstGeom prst="rect">
            <a:avLst/>
          </a:prstGeom>
        </p:spPr>
      </p:pic>
    </p:spTree>
    <p:extLst>
      <p:ext uri="{BB962C8B-B14F-4D97-AF65-F5344CB8AC3E}">
        <p14:creationId xmlns:p14="http://schemas.microsoft.com/office/powerpoint/2010/main" val="240911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fld id="{FF39C73A-86B5-4F52-84F6-DEF6745BB42C}" type="slidenum">
              <a:rPr lang="en-US" altLang="en-US"/>
              <a:pPr/>
              <a:t>‹#›</a:t>
            </a:fld>
            <a:endParaRPr lang="en-US" altLang="en-US" dirty="0"/>
          </a:p>
        </p:txBody>
      </p:sp>
    </p:spTree>
    <p:extLst>
      <p:ext uri="{BB962C8B-B14F-4D97-AF65-F5344CB8AC3E}">
        <p14:creationId xmlns:p14="http://schemas.microsoft.com/office/powerpoint/2010/main" val="75708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fld id="{F3D18EDF-AAAE-4DD1-A88A-DB106E43F086}" type="slidenum">
              <a:rPr lang="en-US" altLang="en-US"/>
              <a:pPr/>
              <a:t>‹#›</a:t>
            </a:fld>
            <a:endParaRPr lang="en-US" altLang="en-US" dirty="0"/>
          </a:p>
        </p:txBody>
      </p:sp>
    </p:spTree>
    <p:extLst>
      <p:ext uri="{BB962C8B-B14F-4D97-AF65-F5344CB8AC3E}">
        <p14:creationId xmlns:p14="http://schemas.microsoft.com/office/powerpoint/2010/main" val="266936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C00C-EF72-EDAB-4553-F9DF3EE1CC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8E00625-A50E-0559-DB3D-13F7F23159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73B25AF-2642-1910-CBFE-4C3ADF003F21}"/>
              </a:ext>
            </a:extLst>
          </p:cNvPr>
          <p:cNvSpPr>
            <a:spLocks noGrp="1"/>
          </p:cNvSpPr>
          <p:nvPr>
            <p:ph type="dt" sz="half" idx="10"/>
          </p:nvPr>
        </p:nvSpPr>
        <p:spPr/>
        <p:txBody>
          <a:bodyPr/>
          <a:lstStyle/>
          <a:p>
            <a:pPr defTabSz="685800" eaLnBrk="1" fontAlgn="auto" hangingPunct="1">
              <a:spcBef>
                <a:spcPts val="0"/>
              </a:spcBef>
              <a:spcAft>
                <a:spcPts val="0"/>
              </a:spcAft>
            </a:pPr>
            <a:fld id="{8E8277B4-E56C-4D1B-9A9F-2F16D528C1A3}" type="datetimeFigureOut">
              <a:rPr lang="en-US" smtClean="0">
                <a:solidFill>
                  <a:prstClr val="black">
                    <a:tint val="82000"/>
                  </a:prstClr>
                </a:solidFill>
                <a:latin typeface="Aptos" panose="02110004020202020204"/>
              </a:rPr>
              <a:pPr defTabSz="685800" eaLnBrk="1" fontAlgn="auto" hangingPunct="1">
                <a:spcBef>
                  <a:spcPts val="0"/>
                </a:spcBef>
                <a:spcAft>
                  <a:spcPts val="0"/>
                </a:spcAft>
              </a:pPr>
              <a:t>5/15/2025</a:t>
            </a:fld>
            <a:endParaRPr lang="en-US">
              <a:solidFill>
                <a:prstClr val="black">
                  <a:tint val="82000"/>
                </a:prstClr>
              </a:solidFill>
              <a:latin typeface="Aptos" panose="02110004020202020204"/>
            </a:endParaRPr>
          </a:p>
        </p:txBody>
      </p:sp>
      <p:sp>
        <p:nvSpPr>
          <p:cNvPr id="5" name="Footer Placeholder 4">
            <a:extLst>
              <a:ext uri="{FF2B5EF4-FFF2-40B4-BE49-F238E27FC236}">
                <a16:creationId xmlns:a16="http://schemas.microsoft.com/office/drawing/2014/main" id="{37EC6E93-7A0E-774F-CCAB-A21DF1903FC2}"/>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82000"/>
                </a:prstClr>
              </a:solidFill>
              <a:latin typeface="Aptos" panose="02110004020202020204"/>
            </a:endParaRPr>
          </a:p>
        </p:txBody>
      </p:sp>
      <p:sp>
        <p:nvSpPr>
          <p:cNvPr id="6" name="Slide Number Placeholder 5">
            <a:extLst>
              <a:ext uri="{FF2B5EF4-FFF2-40B4-BE49-F238E27FC236}">
                <a16:creationId xmlns:a16="http://schemas.microsoft.com/office/drawing/2014/main" id="{6EED517D-BC53-F251-9F7F-1AEAC9C1A8A1}"/>
              </a:ext>
            </a:extLst>
          </p:cNvPr>
          <p:cNvSpPr>
            <a:spLocks noGrp="1"/>
          </p:cNvSpPr>
          <p:nvPr>
            <p:ph type="sldNum" sz="quarter" idx="12"/>
          </p:nvPr>
        </p:nvSpPr>
        <p:spPr/>
        <p:txBody>
          <a:bodyPr/>
          <a:lstStyle/>
          <a:p>
            <a:pPr defTabSz="685800" eaLnBrk="1" fontAlgn="auto" hangingPunct="1">
              <a:spcBef>
                <a:spcPts val="0"/>
              </a:spcBef>
              <a:spcAft>
                <a:spcPts val="0"/>
              </a:spcAft>
            </a:pPr>
            <a:fld id="{53378E6D-65B6-41C2-8515-2F1633BF0193}" type="slidenum">
              <a:rPr lang="en-US" smtClean="0">
                <a:solidFill>
                  <a:prstClr val="black">
                    <a:tint val="82000"/>
                  </a:prstClr>
                </a:solidFill>
                <a:latin typeface="Aptos" panose="02110004020202020204"/>
              </a:rPr>
              <a:pPr defTabSz="685800" eaLnBrk="1" fontAlgn="auto" hangingPunct="1">
                <a:spcBef>
                  <a:spcPts val="0"/>
                </a:spcBef>
                <a:spcAft>
                  <a:spcPts val="0"/>
                </a:spcAft>
              </a:pPr>
              <a:t>‹#›</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42212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fld id="{24F7E29D-54F0-45B5-BA4A-7DF651C48AE4}" type="slidenum">
              <a:rPr lang="en-US" altLang="en-US"/>
              <a:pPr/>
              <a:t>‹#›</a:t>
            </a:fld>
            <a:endParaRPr lang="en-US" altLang="en-US" dirty="0"/>
          </a:p>
        </p:txBody>
      </p:sp>
    </p:spTree>
    <p:extLst>
      <p:ext uri="{BB962C8B-B14F-4D97-AF65-F5344CB8AC3E}">
        <p14:creationId xmlns:p14="http://schemas.microsoft.com/office/powerpoint/2010/main" val="244490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fld id="{002CE895-BCE4-40FC-ACDC-83F1CE05A28B}" type="slidenum">
              <a:rPr lang="en-US" altLang="en-US"/>
              <a:pPr/>
              <a:t>‹#›</a:t>
            </a:fld>
            <a:endParaRPr lang="en-US" altLang="en-US" dirty="0"/>
          </a:p>
        </p:txBody>
      </p:sp>
    </p:spTree>
    <p:extLst>
      <p:ext uri="{BB962C8B-B14F-4D97-AF65-F5344CB8AC3E}">
        <p14:creationId xmlns:p14="http://schemas.microsoft.com/office/powerpoint/2010/main" val="226016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fld id="{C4483477-33DF-43B2-93EC-6F624102B926}" type="slidenum">
              <a:rPr lang="en-US" altLang="en-US"/>
              <a:pPr/>
              <a:t>‹#›</a:t>
            </a:fld>
            <a:endParaRPr lang="en-US" altLang="en-US" dirty="0"/>
          </a:p>
        </p:txBody>
      </p:sp>
    </p:spTree>
    <p:extLst>
      <p:ext uri="{BB962C8B-B14F-4D97-AF65-F5344CB8AC3E}">
        <p14:creationId xmlns:p14="http://schemas.microsoft.com/office/powerpoint/2010/main" val="252686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5"/>
          <p:cNvSpPr>
            <a:spLocks noGrp="1" noChangeArrowheads="1"/>
          </p:cNvSpPr>
          <p:nvPr>
            <p:ph type="sldNum" sz="quarter" idx="11"/>
          </p:nvPr>
        </p:nvSpPr>
        <p:spPr>
          <a:ln/>
        </p:spPr>
        <p:txBody>
          <a:bodyPr/>
          <a:lstStyle>
            <a:lvl1pPr>
              <a:defRPr/>
            </a:lvl1pPr>
          </a:lstStyle>
          <a:p>
            <a:fld id="{94BEFD76-7FE5-4777-A41B-1E39F0CB67E7}" type="slidenum">
              <a:rPr lang="en-US" altLang="en-US"/>
              <a:pPr/>
              <a:t>‹#›</a:t>
            </a:fld>
            <a:endParaRPr lang="en-US" altLang="en-US" dirty="0"/>
          </a:p>
        </p:txBody>
      </p:sp>
    </p:spTree>
    <p:extLst>
      <p:ext uri="{BB962C8B-B14F-4D97-AF65-F5344CB8AC3E}">
        <p14:creationId xmlns:p14="http://schemas.microsoft.com/office/powerpoint/2010/main" val="82208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1"/>
          </p:nvPr>
        </p:nvSpPr>
        <p:spPr>
          <a:ln/>
        </p:spPr>
        <p:txBody>
          <a:bodyPr/>
          <a:lstStyle>
            <a:lvl1pPr>
              <a:defRPr/>
            </a:lvl1pPr>
          </a:lstStyle>
          <a:p>
            <a:fld id="{00C4270B-0C35-4017-BC63-8541A5305614}" type="slidenum">
              <a:rPr lang="en-US" altLang="en-US"/>
              <a:pPr/>
              <a:t>‹#›</a:t>
            </a:fld>
            <a:endParaRPr lang="en-US" altLang="en-US" dirty="0"/>
          </a:p>
        </p:txBody>
      </p:sp>
    </p:spTree>
    <p:extLst>
      <p:ext uri="{BB962C8B-B14F-4D97-AF65-F5344CB8AC3E}">
        <p14:creationId xmlns:p14="http://schemas.microsoft.com/office/powerpoint/2010/main" val="57724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5"/>
          <p:cNvSpPr>
            <a:spLocks noGrp="1" noChangeArrowheads="1"/>
          </p:cNvSpPr>
          <p:nvPr>
            <p:ph type="sldNum" sz="quarter" idx="11"/>
          </p:nvPr>
        </p:nvSpPr>
        <p:spPr>
          <a:ln/>
        </p:spPr>
        <p:txBody>
          <a:bodyPr/>
          <a:lstStyle>
            <a:lvl1pPr>
              <a:defRPr/>
            </a:lvl1pPr>
          </a:lstStyle>
          <a:p>
            <a:fld id="{EA57E6FA-C758-4044-8240-B2A75D704C4B}" type="slidenum">
              <a:rPr lang="en-US" altLang="en-US"/>
              <a:pPr/>
              <a:t>‹#›</a:t>
            </a:fld>
            <a:endParaRPr lang="en-US" altLang="en-US" dirty="0"/>
          </a:p>
        </p:txBody>
      </p:sp>
    </p:spTree>
    <p:extLst>
      <p:ext uri="{BB962C8B-B14F-4D97-AF65-F5344CB8AC3E}">
        <p14:creationId xmlns:p14="http://schemas.microsoft.com/office/powerpoint/2010/main" val="6780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fld id="{B56DBE9F-5D5F-4416-B46A-C440E3833489}" type="slidenum">
              <a:rPr lang="en-US" altLang="en-US"/>
              <a:pPr/>
              <a:t>‹#›</a:t>
            </a:fld>
            <a:endParaRPr lang="en-US" altLang="en-US" dirty="0"/>
          </a:p>
        </p:txBody>
      </p:sp>
    </p:spTree>
    <p:extLst>
      <p:ext uri="{BB962C8B-B14F-4D97-AF65-F5344CB8AC3E}">
        <p14:creationId xmlns:p14="http://schemas.microsoft.com/office/powerpoint/2010/main" val="296651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fld id="{FFFDD953-59DD-4258-99E4-B30FC60A1F32}" type="slidenum">
              <a:rPr lang="en-US" altLang="en-US"/>
              <a:pPr/>
              <a:t>‹#›</a:t>
            </a:fld>
            <a:endParaRPr lang="en-US" altLang="en-US" dirty="0"/>
          </a:p>
        </p:txBody>
      </p:sp>
    </p:spTree>
    <p:extLst>
      <p:ext uri="{BB962C8B-B14F-4D97-AF65-F5344CB8AC3E}">
        <p14:creationId xmlns:p14="http://schemas.microsoft.com/office/powerpoint/2010/main" val="134461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ftr" sz="quarter" idx="3"/>
          </p:nvPr>
        </p:nvSpPr>
        <p:spPr bwMode="auto">
          <a:xfrm>
            <a:off x="457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dirty="0"/>
          </a:p>
        </p:txBody>
      </p:sp>
      <p:sp>
        <p:nvSpPr>
          <p:cNvPr id="3077" name="Rectangle 5"/>
          <p:cNvSpPr>
            <a:spLocks noGrp="1" noChangeArrowheads="1"/>
          </p:cNvSpPr>
          <p:nvPr>
            <p:ph type="sldNum" sz="quarter" idx="4"/>
          </p:nvPr>
        </p:nvSpPr>
        <p:spPr bwMode="auto">
          <a:xfrm>
            <a:off x="8458200" y="6381750"/>
            <a:ext cx="685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1"/>
            </a:lvl1pPr>
          </a:lstStyle>
          <a:p>
            <a:fld id="{6C909AE3-BA7B-4FBA-9CE3-70EC110D0E44}" type="slidenum">
              <a:rPr lang="en-US" altLang="en-US"/>
              <a:pPr/>
              <a:t>‹#›</a:t>
            </a:fld>
            <a:endParaRPr lang="en-US" altLang="en-US" dirty="0"/>
          </a:p>
        </p:txBody>
      </p:sp>
      <p:sp>
        <p:nvSpPr>
          <p:cNvPr id="1030" name="Rectangle 6"/>
          <p:cNvSpPr>
            <a:spLocks noChangeArrowheads="1"/>
          </p:cNvSpPr>
          <p:nvPr/>
        </p:nvSpPr>
        <p:spPr bwMode="auto">
          <a:xfrm>
            <a:off x="5791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400" dirty="0"/>
          </a:p>
        </p:txBody>
      </p:sp>
      <p:pic>
        <p:nvPicPr>
          <p:cNvPr id="1033" name="Picture 10"/>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315200" y="6172200"/>
            <a:ext cx="9953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p:nvSpPr>
        <p:spPr bwMode="auto">
          <a:xfrm>
            <a:off x="0" y="0"/>
            <a:ext cx="9144000" cy="304800"/>
          </a:xfrm>
          <a:prstGeom prst="rect">
            <a:avLst/>
          </a:prstGeom>
          <a:solidFill>
            <a:srgbClr val="365F9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1035" name="Freeform 11"/>
          <p:cNvSpPr>
            <a:spLocks/>
          </p:cNvSpPr>
          <p:nvPr/>
        </p:nvSpPr>
        <p:spPr bwMode="auto">
          <a:xfrm>
            <a:off x="0" y="76200"/>
            <a:ext cx="9144000" cy="228600"/>
          </a:xfrm>
          <a:custGeom>
            <a:avLst/>
            <a:gdLst>
              <a:gd name="T0" fmla="*/ 2147483646 w 2448"/>
              <a:gd name="T1" fmla="*/ 2147483646 h 248"/>
              <a:gd name="T2" fmla="*/ 0 w 2448"/>
              <a:gd name="T3" fmla="*/ 2147483646 h 248"/>
              <a:gd name="T4" fmla="*/ 0 60000 65536"/>
              <a:gd name="T5" fmla="*/ 0 60000 65536"/>
            </a:gdLst>
            <a:ahLst/>
            <a:cxnLst>
              <a:cxn ang="T4">
                <a:pos x="T0" y="T1"/>
              </a:cxn>
              <a:cxn ang="T5">
                <a:pos x="T2" y="T3"/>
              </a:cxn>
            </a:cxnLst>
            <a:rect l="0" t="0" r="r" b="b"/>
            <a:pathLst>
              <a:path w="2448" h="248">
                <a:moveTo>
                  <a:pt x="2448" y="56"/>
                </a:moveTo>
                <a:cubicBezTo>
                  <a:pt x="1822" y="1"/>
                  <a:pt x="929" y="0"/>
                  <a:pt x="0" y="248"/>
                </a:cubicBezTo>
              </a:path>
            </a:pathLst>
          </a:custGeom>
          <a:noFill/>
          <a:ln w="6350" cap="flat" cmpd="sng" algn="ctr">
            <a:solidFill>
              <a:srgbClr val="FFEAD5"/>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a:lstStyle/>
          <a:p>
            <a:endParaRPr lang="en-US" dirty="0"/>
          </a:p>
        </p:txBody>
      </p:sp>
      <p:pic>
        <p:nvPicPr>
          <p:cNvPr id="12" name="Picture 2"/>
          <p:cNvPicPr>
            <a:picLocks noChangeAspect="1" noChangeArrowheads="1"/>
          </p:cNvPicPr>
          <p:nvPr userDrawn="1"/>
        </p:nvPicPr>
        <p:blipFill>
          <a:blip r:embed="rId14" cstate="email">
            <a:extLst>
              <a:ext uri="{28A0092B-C50C-407E-A947-70E740481C1C}">
                <a14:useLocalDpi xmlns:a14="http://schemas.microsoft.com/office/drawing/2010/main"/>
              </a:ext>
            </a:extLst>
          </a:blip>
          <a:stretch>
            <a:fillRect/>
          </a:stretch>
        </p:blipFill>
        <p:spPr bwMode="auto">
          <a:xfrm>
            <a:off x="3352800" y="6245428"/>
            <a:ext cx="2362200" cy="4022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09486" y="6140824"/>
            <a:ext cx="858837" cy="654148"/>
          </a:xfrm>
          <a:prstGeom prst="rect">
            <a:avLst/>
          </a:prstGeom>
        </p:spPr>
      </p:pic>
    </p:spTree>
  </p:cSld>
  <p:clrMap bg1="lt1" tx1="dk1" bg2="lt2" tx2="dk2" accent1="accent1" accent2="accent2" accent3="accent3" accent4="accent4" accent5="accent5" accent6="accent6" hlink="hlink" folHlink="folHlink"/>
  <p:sldLayoutIdLst>
    <p:sldLayoutId id="2147483778"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eaLnBrk="0" fontAlgn="base" hangingPunct="0">
        <a:spcBef>
          <a:spcPct val="0"/>
        </a:spcBef>
        <a:spcAft>
          <a:spcPct val="0"/>
        </a:spcAft>
        <a:defRPr sz="3600">
          <a:solidFill>
            <a:srgbClr val="365F91"/>
          </a:solidFill>
          <a:latin typeface="Trebuchet MS" pitchFamily="34" charset="0"/>
          <a:ea typeface="+mj-ea"/>
          <a:cs typeface="+mj-cs"/>
        </a:defRPr>
      </a:lvl1pPr>
      <a:lvl2pPr algn="ctr" rtl="0" eaLnBrk="0" fontAlgn="base" hangingPunct="0">
        <a:spcBef>
          <a:spcPct val="0"/>
        </a:spcBef>
        <a:spcAft>
          <a:spcPct val="0"/>
        </a:spcAft>
        <a:defRPr sz="3600">
          <a:solidFill>
            <a:srgbClr val="365F91"/>
          </a:solidFill>
          <a:latin typeface="Trebuchet MS" pitchFamily="34" charset="0"/>
        </a:defRPr>
      </a:lvl2pPr>
      <a:lvl3pPr algn="ctr" rtl="0" eaLnBrk="0" fontAlgn="base" hangingPunct="0">
        <a:spcBef>
          <a:spcPct val="0"/>
        </a:spcBef>
        <a:spcAft>
          <a:spcPct val="0"/>
        </a:spcAft>
        <a:defRPr sz="3600">
          <a:solidFill>
            <a:srgbClr val="365F91"/>
          </a:solidFill>
          <a:latin typeface="Trebuchet MS" pitchFamily="34" charset="0"/>
        </a:defRPr>
      </a:lvl3pPr>
      <a:lvl4pPr algn="ctr" rtl="0" eaLnBrk="0" fontAlgn="base" hangingPunct="0">
        <a:spcBef>
          <a:spcPct val="0"/>
        </a:spcBef>
        <a:spcAft>
          <a:spcPct val="0"/>
        </a:spcAft>
        <a:defRPr sz="3600">
          <a:solidFill>
            <a:srgbClr val="365F91"/>
          </a:solidFill>
          <a:latin typeface="Trebuchet MS" pitchFamily="34" charset="0"/>
        </a:defRPr>
      </a:lvl4pPr>
      <a:lvl5pPr algn="ctr" rtl="0" eaLnBrk="0" fontAlgn="base" hangingPunct="0">
        <a:spcBef>
          <a:spcPct val="0"/>
        </a:spcBef>
        <a:spcAft>
          <a:spcPct val="0"/>
        </a:spcAft>
        <a:defRPr sz="3600">
          <a:solidFill>
            <a:srgbClr val="365F91"/>
          </a:solidFill>
          <a:latin typeface="Trebuchet MS" pitchFamily="34" charset="0"/>
        </a:defRPr>
      </a:lvl5pPr>
      <a:lvl6pPr marL="457200" algn="ctr" rtl="0" fontAlgn="base">
        <a:spcBef>
          <a:spcPct val="0"/>
        </a:spcBef>
        <a:spcAft>
          <a:spcPct val="0"/>
        </a:spcAft>
        <a:defRPr sz="4400">
          <a:solidFill>
            <a:srgbClr val="365F91"/>
          </a:solidFill>
          <a:latin typeface="Arial" charset="0"/>
        </a:defRPr>
      </a:lvl6pPr>
      <a:lvl7pPr marL="914400" algn="ctr" rtl="0" fontAlgn="base">
        <a:spcBef>
          <a:spcPct val="0"/>
        </a:spcBef>
        <a:spcAft>
          <a:spcPct val="0"/>
        </a:spcAft>
        <a:defRPr sz="4400">
          <a:solidFill>
            <a:srgbClr val="365F91"/>
          </a:solidFill>
          <a:latin typeface="Arial" charset="0"/>
        </a:defRPr>
      </a:lvl7pPr>
      <a:lvl8pPr marL="1371600" algn="ctr" rtl="0" fontAlgn="base">
        <a:spcBef>
          <a:spcPct val="0"/>
        </a:spcBef>
        <a:spcAft>
          <a:spcPct val="0"/>
        </a:spcAft>
        <a:defRPr sz="4400">
          <a:solidFill>
            <a:srgbClr val="365F91"/>
          </a:solidFill>
          <a:latin typeface="Arial" charset="0"/>
        </a:defRPr>
      </a:lvl8pPr>
      <a:lvl9pPr marL="1828800" algn="ctr" rtl="0" fontAlgn="base">
        <a:spcBef>
          <a:spcPct val="0"/>
        </a:spcBef>
        <a:spcAft>
          <a:spcPct val="0"/>
        </a:spcAft>
        <a:defRPr sz="4400">
          <a:solidFill>
            <a:srgbClr val="365F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96EA9-500D-5C0E-1121-5B55B262AC6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44DA46-9976-2C08-A507-00BC27B1BF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84D7-775B-8CB7-48BC-B109A2B43AC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E8277B4-E56C-4D1B-9A9F-2F16D528C1A3}" type="datetimeFigureOut">
              <a:rPr lang="en-US" smtClean="0"/>
              <a:t>5/15/2025</a:t>
            </a:fld>
            <a:endParaRPr lang="en-US"/>
          </a:p>
        </p:txBody>
      </p:sp>
      <p:sp>
        <p:nvSpPr>
          <p:cNvPr id="5" name="Footer Placeholder 4">
            <a:extLst>
              <a:ext uri="{FF2B5EF4-FFF2-40B4-BE49-F238E27FC236}">
                <a16:creationId xmlns:a16="http://schemas.microsoft.com/office/drawing/2014/main" id="{3A9B3947-C055-5DDA-25F7-0D03D2D9B3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CBECFF-7A16-915B-9039-687B8C81462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53378E6D-65B6-41C2-8515-2F1633BF0193}" type="slidenum">
              <a:rPr lang="en-US" smtClean="0"/>
              <a:t>‹#›</a:t>
            </a:fld>
            <a:endParaRPr lang="en-US"/>
          </a:p>
        </p:txBody>
      </p:sp>
    </p:spTree>
    <p:extLst>
      <p:ext uri="{BB962C8B-B14F-4D97-AF65-F5344CB8AC3E}">
        <p14:creationId xmlns:p14="http://schemas.microsoft.com/office/powerpoint/2010/main" val="2110342902"/>
      </p:ext>
    </p:extLst>
  </p:cSld>
  <p:clrMap bg1="lt1" tx1="dk1" bg2="lt2" tx2="dk2" accent1="accent1" accent2="accent2" accent3="accent3" accent4="accent4" accent5="accent5" accent6="accent6" hlink="hlink" folHlink="folHlink"/>
  <p:sldLayoutIdLst>
    <p:sldLayoutId id="214748378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me.smhs.gwu.edu/gw-cancer-center-/content/cancer-survivorship-series"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hyperlink" Target="mailto:cancercontrol@gwu.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ancer.org/health-care-professionals/american-cancer-society-survivorship-guideline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nccn.org/professionals/physician_gls/default.aspx" TargetMode="External"/><Relationship Id="rId5" Type="http://schemas.openxmlformats.org/officeDocument/2006/relationships/hyperlink" Target="https://www.asco.org/research-guidelines/quality-guidelines/guidelines" TargetMode="External"/><Relationship Id="rId4" Type="http://schemas.openxmlformats.org/officeDocument/2006/relationships/hyperlink" Target="https://www.cancer.org/content/dam/cancer-org/research/cancer-facts-and-statistics/cancer-treatment-and-survivorship-facts-and-figures/cancer-treatment-and-survivorship-facts-and-figures-2019-2021.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ancer.org/content/dam/cancer-org/research/cancer-facts-and-statistics/cancer-treatment-an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ancer.org/health-care-professionals/american-cancer-society-survivorship-guidelines.html" TargetMode="External"/><Relationship Id="rId7" Type="http://schemas.openxmlformats.org/officeDocument/2006/relationships/hyperlink" Target="https://www.nccn.org/professionals/physician_gls/default.asp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accc-cancer.org/home/learn/patient-centered-care/distress-screening" TargetMode="External"/><Relationship Id="rId5" Type="http://schemas.openxmlformats.org/officeDocument/2006/relationships/hyperlink" Target="https://www.asco.org/research-guidelines/quality-guidelines/guidelines" TargetMode="External"/><Relationship Id="rId4" Type="http://schemas.openxmlformats.org/officeDocument/2006/relationships/hyperlink" Target="https://www.cancer.org/content/dam/cancer-org/research/cancer-facts-and-statistics/cancer-treatment-and-survivorship-facts-and-figures/cancer-treatment-and-survivorship-facts-and-figures-2019-2021.pdf"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504C9-2E54-D9E3-A553-AB318193D2AB}"/>
            </a:ext>
          </a:extLst>
        </p:cNvPr>
        <p:cNvGrpSpPr/>
        <p:nvPr/>
      </p:nvGrpSpPr>
      <p:grpSpPr>
        <a:xfrm>
          <a:off x="0" y="0"/>
          <a:ext cx="0" cy="0"/>
          <a:chOff x="0" y="0"/>
          <a:chExt cx="0" cy="0"/>
        </a:xfrm>
      </p:grpSpPr>
      <p:pic>
        <p:nvPicPr>
          <p:cNvPr id="6" name="Picture 5" descr="A black background with white text&#10;&#10;Description automatically generated">
            <a:extLst>
              <a:ext uri="{FF2B5EF4-FFF2-40B4-BE49-F238E27FC236}">
                <a16:creationId xmlns:a16="http://schemas.microsoft.com/office/drawing/2014/main" id="{A66EAD1C-23A4-E5E1-25AA-96552A90C8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86"/>
          <a:stretch/>
        </p:blipFill>
        <p:spPr bwMode="auto">
          <a:xfrm>
            <a:off x="358097" y="1132219"/>
            <a:ext cx="2066449" cy="752951"/>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04292F39-E55C-1444-7AF4-5C043BE2E9E9}"/>
              </a:ext>
            </a:extLst>
          </p:cNvPr>
          <p:cNvSpPr txBox="1"/>
          <p:nvPr/>
        </p:nvSpPr>
        <p:spPr>
          <a:xfrm>
            <a:off x="358097" y="2016785"/>
            <a:ext cx="7848308" cy="3658694"/>
          </a:xfrm>
          <a:prstGeom prst="rect">
            <a:avLst/>
          </a:prstGeom>
          <a:noFill/>
        </p:spPr>
        <p:txBody>
          <a:bodyPr wrap="square" rtlCol="0">
            <a:spAutoFit/>
          </a:bodyPr>
          <a:lstStyle/>
          <a:p>
            <a:pPr defTabSz="685800" eaLnBrk="1" fontAlgn="auto" hangingPunct="1">
              <a:lnSpc>
                <a:spcPct val="107000"/>
              </a:lnSpc>
              <a:spcBef>
                <a:spcPts val="0"/>
              </a:spcBef>
              <a:spcAft>
                <a:spcPts val="600"/>
              </a:spcAft>
            </a:pPr>
            <a:r>
              <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may be used or adapted for noncommercial, educational purposes only. Please use the following citation:</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George Washington University Cancer Center TAP. </a:t>
            </a:r>
            <a:r>
              <a:rPr lang="en-US" sz="1350" kern="100">
                <a:solidFill>
                  <a:prstClr val="black"/>
                </a:solidFill>
                <a:latin typeface="Aptos" panose="020B0004020202020204" pitchFamily="34" charset="0"/>
                <a:ea typeface="Aptos" panose="020B0004020202020204" pitchFamily="34" charset="0"/>
                <a:cs typeface="Times New Roman" panose="02020603050405020304" pitchFamily="18" charset="0"/>
              </a:rPr>
              <a:t>(2020). </a:t>
            </a:r>
            <a:r>
              <a:rPr lang="en-US" sz="1350"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Cancer Survivorship Series</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[PowerPoint Slides]. GWU Cancer Center TAP. </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hlinkClick r:id="rId3"/>
              </a:rPr>
              <a:t>https://cme.smhs.gwu.edu/gw-cancer-center-/content/cancer-survivorship-series</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was adapted from the GW Cancer Center the Oncology Patient Navigation Training: The Fundamentals (PI: Pratt-Chapman) developed and maintained by CDC cooperative agreements #NU38DP004972, #5NU58DP006461 and #NU58DP007539. The content added, changed, or adapted by our organization do not necessarily represent the views of the GW Cancer Center or the CDC.</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If you have any questions about the following material or would like permission to use this material, please contact </a:t>
            </a:r>
            <a:r>
              <a:rPr lang="en-US" sz="135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4"/>
              </a:rPr>
              <a:t>cancercontrol@gwu.edu</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endPar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31423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a:t>Psychosocial Distress</a:t>
            </a:r>
          </a:p>
        </p:txBody>
      </p:sp>
      <p:sp>
        <p:nvSpPr>
          <p:cNvPr id="3" name="Content Placeholder 2"/>
          <p:cNvSpPr>
            <a:spLocks noGrp="1"/>
          </p:cNvSpPr>
          <p:nvPr>
            <p:ph sz="half" idx="1"/>
          </p:nvPr>
        </p:nvSpPr>
        <p:spPr>
          <a:xfrm>
            <a:off x="457200" y="1066800"/>
            <a:ext cx="4038600" cy="3581400"/>
          </a:xfrm>
        </p:spPr>
        <p:txBody>
          <a:bodyPr/>
          <a:lstStyle/>
          <a:p>
            <a:pPr marL="0" indent="0">
              <a:buNone/>
            </a:pPr>
            <a:r>
              <a:rPr lang="en-US" sz="2400" b="1" dirty="0">
                <a:solidFill>
                  <a:srgbClr val="365F91"/>
                </a:solidFill>
              </a:rPr>
              <a:t>Definition:</a:t>
            </a:r>
          </a:p>
          <a:p>
            <a:r>
              <a:rPr lang="en-US" sz="2000" dirty="0"/>
              <a:t>Multifactorial, unpleasant emotional experience</a:t>
            </a:r>
          </a:p>
          <a:p>
            <a:pPr lvl="1"/>
            <a:r>
              <a:rPr lang="en-US" sz="1600" dirty="0"/>
              <a:t>Psychological (cognitive, behavioral, emotional)</a:t>
            </a:r>
          </a:p>
          <a:p>
            <a:pPr lvl="1"/>
            <a:r>
              <a:rPr lang="en-US" sz="1600" dirty="0"/>
              <a:t>Social</a:t>
            </a:r>
          </a:p>
          <a:p>
            <a:pPr lvl="1"/>
            <a:r>
              <a:rPr lang="en-US" sz="1600" dirty="0"/>
              <a:t>Spiritual</a:t>
            </a:r>
            <a:br>
              <a:rPr lang="en-US" sz="1600" dirty="0"/>
            </a:br>
            <a:endParaRPr lang="en-US" sz="1600" dirty="0"/>
          </a:p>
          <a:p>
            <a:r>
              <a:rPr lang="en-US" sz="2000" dirty="0"/>
              <a:t>Interferes with ability to cope effectively with cancer (and cancer survivorship)</a:t>
            </a:r>
          </a:p>
        </p:txBody>
      </p:sp>
      <p:sp>
        <p:nvSpPr>
          <p:cNvPr id="4" name="Content Placeholder 3"/>
          <p:cNvSpPr>
            <a:spLocks noGrp="1"/>
          </p:cNvSpPr>
          <p:nvPr>
            <p:ph sz="half" idx="2"/>
          </p:nvPr>
        </p:nvSpPr>
        <p:spPr>
          <a:xfrm>
            <a:off x="4648200" y="1066799"/>
            <a:ext cx="4038600" cy="3581401"/>
          </a:xfrm>
        </p:spPr>
        <p:txBody>
          <a:bodyPr/>
          <a:lstStyle/>
          <a:p>
            <a:pPr>
              <a:buNone/>
            </a:pPr>
            <a:r>
              <a:rPr lang="en-US" sz="2400" b="1" dirty="0">
                <a:solidFill>
                  <a:srgbClr val="365F91"/>
                </a:solidFill>
              </a:rPr>
              <a:t>Characteristics:</a:t>
            </a:r>
          </a:p>
          <a:p>
            <a:r>
              <a:rPr lang="en-US" sz="2000" dirty="0"/>
              <a:t>Extends along a continuum</a:t>
            </a:r>
          </a:p>
          <a:p>
            <a:pPr lvl="1"/>
            <a:r>
              <a:rPr lang="en-US" sz="1600" dirty="0"/>
              <a:t>“Normal” and common feelings of vulnerability, sadness, fear</a:t>
            </a:r>
          </a:p>
          <a:p>
            <a:pPr lvl="1"/>
            <a:r>
              <a:rPr lang="en-US" sz="1600" dirty="0"/>
              <a:t>Disabling problems such as depression or anxiety</a:t>
            </a:r>
          </a:p>
          <a:p>
            <a:endParaRPr lang="en-US" dirty="0"/>
          </a:p>
        </p:txBody>
      </p:sp>
      <p:sp>
        <p:nvSpPr>
          <p:cNvPr id="7" name="Rectangle 6"/>
          <p:cNvSpPr/>
          <p:nvPr/>
        </p:nvSpPr>
        <p:spPr>
          <a:xfrm>
            <a:off x="152400" y="4648200"/>
            <a:ext cx="8839200" cy="1446550"/>
          </a:xfrm>
          <a:prstGeom prst="rect">
            <a:avLst/>
          </a:prstGeom>
        </p:spPr>
        <p:txBody>
          <a:bodyPr wrap="square">
            <a:spAutoFit/>
          </a:bodyPr>
          <a:lstStyle/>
          <a:p>
            <a:r>
              <a:rPr lang="en-US" sz="1100" i="1" dirty="0">
                <a:solidFill>
                  <a:schemeClr val="bg1">
                    <a:lumMod val="50000"/>
                  </a:schemeClr>
                </a:solidFill>
              </a:rPr>
              <a:t>Holland, 1999.</a:t>
            </a:r>
          </a:p>
          <a:p>
            <a:endParaRPr lang="en-US" sz="1100" i="1" dirty="0">
              <a:solidFill>
                <a:schemeClr val="bg1">
                  <a:lumMod val="50000"/>
                </a:schemeClr>
              </a:solidFill>
            </a:endParaRPr>
          </a:p>
          <a:p>
            <a:r>
              <a:rPr lang="en-US" sz="1100" i="1" dirty="0">
                <a:solidFill>
                  <a:schemeClr val="bg1">
                    <a:lumMod val="50000"/>
                  </a:schemeClr>
                </a:solidFill>
              </a:rPr>
              <a:t>Referenced with permission from the NCCN Clinical Practice Guidelines in Oncology (NCCN Guidelines®) for Distress Management V.2.2020. © National Comprehensive Cancer Network, Inc. 2020. All rights reserved. Accessed [June 10, 2020]. To view the most recent and complete version of the guideline, go online to NCCN.org.</a:t>
            </a:r>
          </a:p>
          <a:p>
            <a:endParaRPr lang="en-US" sz="1100" i="1" dirty="0">
              <a:solidFill>
                <a:schemeClr val="bg1">
                  <a:lumMod val="50000"/>
                </a:schemeClr>
              </a:solidFill>
            </a:endParaRPr>
          </a:p>
          <a:p>
            <a:r>
              <a:rPr lang="en-US" sz="1100" i="1" dirty="0">
                <a:solidFill>
                  <a:schemeClr val="bg1">
                    <a:lumMod val="50000"/>
                  </a:schemeClr>
                </a:solidFill>
              </a:rPr>
              <a:t>NCCN makes no warranties of any kind whatsoever regarding their content, use or application and disclaims any responsibility for their application or use in any way.</a:t>
            </a:r>
          </a:p>
        </p:txBody>
      </p:sp>
    </p:spTree>
    <p:extLst>
      <p:ext uri="{BB962C8B-B14F-4D97-AF65-F5344CB8AC3E}">
        <p14:creationId xmlns:p14="http://schemas.microsoft.com/office/powerpoint/2010/main" val="44523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Psychosocial Late Effects</a:t>
            </a:r>
          </a:p>
        </p:txBody>
      </p:sp>
      <p:sp>
        <p:nvSpPr>
          <p:cNvPr id="3" name="Content Placeholder 2"/>
          <p:cNvSpPr>
            <a:spLocks noGrp="1"/>
          </p:cNvSpPr>
          <p:nvPr>
            <p:ph idx="1"/>
          </p:nvPr>
        </p:nvSpPr>
        <p:spPr>
          <a:xfrm>
            <a:off x="457200" y="1447800"/>
            <a:ext cx="8229600" cy="4267201"/>
          </a:xfrm>
        </p:spPr>
        <p:txBody>
          <a:bodyPr/>
          <a:lstStyle/>
          <a:p>
            <a:pPr marL="0" indent="0">
              <a:buNone/>
            </a:pPr>
            <a:r>
              <a:rPr lang="en-US" sz="2400" dirty="0"/>
              <a:t>Cancer survivors may have pre-exiting mental health disorders and others might develop distress after diagnosis. In fact, up to half of cancer patients have significant signs and symptoms of distress.</a:t>
            </a:r>
          </a:p>
          <a:p>
            <a:pPr marL="0" indent="0">
              <a:buNone/>
            </a:pPr>
            <a:endParaRPr lang="en-US" dirty="0"/>
          </a:p>
        </p:txBody>
      </p:sp>
      <p:pic>
        <p:nvPicPr>
          <p:cNvPr id="4" name="Picture 2" descr="C:\Users\padgettls\AppData\Local\Microsoft\Windows\Temporary Internet Files\Content.IE5\PK0QC0S9\MP90044329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827" y="3429000"/>
            <a:ext cx="2681287" cy="1703486"/>
          </a:xfrm>
          <a:prstGeom prst="rect">
            <a:avLst/>
          </a:prstGeom>
          <a:noFill/>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15796" y="3429000"/>
            <a:ext cx="2598566" cy="172931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3182" y="3429000"/>
            <a:ext cx="2597418" cy="1731612"/>
          </a:xfrm>
          <a:prstGeom prst="rect">
            <a:avLst/>
          </a:prstGeom>
        </p:spPr>
      </p:pic>
      <p:sp>
        <p:nvSpPr>
          <p:cNvPr id="7" name="Rectangle 6"/>
          <p:cNvSpPr/>
          <p:nvPr/>
        </p:nvSpPr>
        <p:spPr>
          <a:xfrm>
            <a:off x="457200" y="5758190"/>
            <a:ext cx="8458200" cy="261610"/>
          </a:xfrm>
          <a:prstGeom prst="rect">
            <a:avLst/>
          </a:prstGeom>
        </p:spPr>
        <p:txBody>
          <a:bodyPr wrap="square">
            <a:spAutoFit/>
          </a:bodyPr>
          <a:lstStyle/>
          <a:p>
            <a:r>
              <a:rPr lang="en-US" sz="1100" i="1" dirty="0">
                <a:solidFill>
                  <a:schemeClr val="bg1">
                    <a:lumMod val="50000"/>
                  </a:schemeClr>
                </a:solidFill>
              </a:rPr>
              <a:t>ACS, 2019; </a:t>
            </a:r>
            <a:r>
              <a:rPr lang="en-US" sz="1100" i="1" dirty="0" err="1">
                <a:solidFill>
                  <a:schemeClr val="bg1">
                    <a:lumMod val="50000"/>
                  </a:schemeClr>
                </a:solidFill>
              </a:rPr>
              <a:t>Mehnert</a:t>
            </a:r>
            <a:r>
              <a:rPr lang="en-US" sz="1100" i="1" dirty="0">
                <a:solidFill>
                  <a:schemeClr val="bg1">
                    <a:lumMod val="50000"/>
                  </a:schemeClr>
                </a:solidFill>
              </a:rPr>
              <a:t> et al., 2018. </a:t>
            </a:r>
          </a:p>
        </p:txBody>
      </p:sp>
    </p:spTree>
    <p:extLst>
      <p:ext uri="{BB962C8B-B14F-4D97-AF65-F5344CB8AC3E}">
        <p14:creationId xmlns:p14="http://schemas.microsoft.com/office/powerpoint/2010/main" val="267644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p:spPr>
        <p:txBody>
          <a:bodyPr/>
          <a:lstStyle/>
          <a:p>
            <a:r>
              <a:rPr lang="en-US" dirty="0"/>
              <a:t>Points of Increased </a:t>
            </a:r>
            <a:br>
              <a:rPr lang="en-US" dirty="0"/>
            </a:br>
            <a:r>
              <a:rPr lang="en-US" dirty="0"/>
              <a:t>Vulnerability to Distress</a:t>
            </a:r>
          </a:p>
        </p:txBody>
      </p:sp>
      <p:sp>
        <p:nvSpPr>
          <p:cNvPr id="7" name="Right Triangle 6"/>
          <p:cNvSpPr/>
          <p:nvPr/>
        </p:nvSpPr>
        <p:spPr>
          <a:xfrm>
            <a:off x="6324600" y="2474893"/>
            <a:ext cx="1143000" cy="15240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ight Triangle 7"/>
          <p:cNvSpPr/>
          <p:nvPr/>
        </p:nvSpPr>
        <p:spPr>
          <a:xfrm>
            <a:off x="7467600" y="2474893"/>
            <a:ext cx="1143000" cy="15240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Triangle 8"/>
          <p:cNvSpPr/>
          <p:nvPr/>
        </p:nvSpPr>
        <p:spPr>
          <a:xfrm>
            <a:off x="5257800" y="2474893"/>
            <a:ext cx="1143000" cy="15240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Triangle 9"/>
          <p:cNvSpPr/>
          <p:nvPr/>
        </p:nvSpPr>
        <p:spPr>
          <a:xfrm>
            <a:off x="4114800" y="2474893"/>
            <a:ext cx="1143000" cy="15240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Triangle 10"/>
          <p:cNvSpPr/>
          <p:nvPr/>
        </p:nvSpPr>
        <p:spPr>
          <a:xfrm>
            <a:off x="2971800" y="2474893"/>
            <a:ext cx="1143000" cy="15240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Triangle 11"/>
          <p:cNvSpPr/>
          <p:nvPr/>
        </p:nvSpPr>
        <p:spPr>
          <a:xfrm>
            <a:off x="1828800" y="2474893"/>
            <a:ext cx="1143000" cy="1524000"/>
          </a:xfrm>
          <a:prstGeom prst="rtTriangle">
            <a:avLst/>
          </a:prstGeom>
          <a:solidFill>
            <a:srgbClr val="0096D6"/>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96D6"/>
              </a:solidFill>
            </a:endParaRPr>
          </a:p>
        </p:txBody>
      </p:sp>
      <p:sp>
        <p:nvSpPr>
          <p:cNvPr id="13" name="Right Triangle 12"/>
          <p:cNvSpPr/>
          <p:nvPr/>
        </p:nvSpPr>
        <p:spPr>
          <a:xfrm>
            <a:off x="685800" y="2474893"/>
            <a:ext cx="1143000" cy="1524000"/>
          </a:xfrm>
          <a:prstGeom prst="rtTriangle">
            <a:avLst/>
          </a:prstGeom>
          <a:solidFill>
            <a:srgbClr val="0096D6"/>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96D6"/>
              </a:solidFill>
            </a:endParaRPr>
          </a:p>
        </p:txBody>
      </p:sp>
      <p:sp>
        <p:nvSpPr>
          <p:cNvPr id="14" name="TextBox 18"/>
          <p:cNvSpPr txBox="1">
            <a:spLocks noChangeArrowheads="1"/>
          </p:cNvSpPr>
          <p:nvPr/>
        </p:nvSpPr>
        <p:spPr bwMode="auto">
          <a:xfrm flipH="1">
            <a:off x="685800" y="4075093"/>
            <a:ext cx="1066800" cy="307776"/>
          </a:xfrm>
          <a:prstGeom prst="rect">
            <a:avLst/>
          </a:prstGeom>
          <a:noFill/>
          <a:ln w="9525">
            <a:noFill/>
            <a:miter lim="800000"/>
            <a:headEnd/>
            <a:tailEnd/>
          </a:ln>
        </p:spPr>
        <p:txBody>
          <a:bodyPr wrap="square">
            <a:spAutoFit/>
          </a:bodyPr>
          <a:lstStyle/>
          <a:p>
            <a:r>
              <a:rPr lang="en-US" sz="1400" dirty="0">
                <a:latin typeface="+mn-lt"/>
              </a:rPr>
              <a:t>Diagnosis</a:t>
            </a:r>
          </a:p>
        </p:txBody>
      </p:sp>
      <p:sp>
        <p:nvSpPr>
          <p:cNvPr id="15" name="TextBox 19"/>
          <p:cNvSpPr txBox="1">
            <a:spLocks noChangeArrowheads="1"/>
          </p:cNvSpPr>
          <p:nvPr/>
        </p:nvSpPr>
        <p:spPr bwMode="auto">
          <a:xfrm flipH="1">
            <a:off x="1828800" y="4072116"/>
            <a:ext cx="1066800" cy="307777"/>
          </a:xfrm>
          <a:prstGeom prst="rect">
            <a:avLst/>
          </a:prstGeom>
          <a:noFill/>
          <a:ln w="9525">
            <a:noFill/>
            <a:miter lim="800000"/>
            <a:headEnd/>
            <a:tailEnd/>
          </a:ln>
        </p:spPr>
        <p:txBody>
          <a:bodyPr wrap="square">
            <a:spAutoFit/>
          </a:bodyPr>
          <a:lstStyle/>
          <a:p>
            <a:r>
              <a:rPr lang="en-US" sz="1400" dirty="0">
                <a:latin typeface="+mn-lt"/>
              </a:rPr>
              <a:t>Treatment</a:t>
            </a:r>
          </a:p>
        </p:txBody>
      </p:sp>
      <p:sp>
        <p:nvSpPr>
          <p:cNvPr id="16" name="TextBox 20"/>
          <p:cNvSpPr txBox="1">
            <a:spLocks noChangeArrowheads="1"/>
          </p:cNvSpPr>
          <p:nvPr/>
        </p:nvSpPr>
        <p:spPr bwMode="auto">
          <a:xfrm flipH="1">
            <a:off x="2971800" y="4075093"/>
            <a:ext cx="1066800" cy="523220"/>
          </a:xfrm>
          <a:prstGeom prst="rect">
            <a:avLst/>
          </a:prstGeom>
          <a:noFill/>
          <a:ln w="9525">
            <a:noFill/>
            <a:miter lim="800000"/>
            <a:headEnd/>
            <a:tailEnd/>
          </a:ln>
        </p:spPr>
        <p:txBody>
          <a:bodyPr wrap="square">
            <a:spAutoFit/>
          </a:bodyPr>
          <a:lstStyle/>
          <a:p>
            <a:r>
              <a:rPr lang="en-US" sz="1400" dirty="0">
                <a:latin typeface="+mn-lt"/>
              </a:rPr>
              <a:t>End of Treatment</a:t>
            </a:r>
          </a:p>
        </p:txBody>
      </p:sp>
      <p:sp>
        <p:nvSpPr>
          <p:cNvPr id="17" name="TextBox 21"/>
          <p:cNvSpPr txBox="1">
            <a:spLocks noChangeArrowheads="1"/>
          </p:cNvSpPr>
          <p:nvPr/>
        </p:nvSpPr>
        <p:spPr bwMode="auto">
          <a:xfrm flipH="1">
            <a:off x="4114800" y="4075093"/>
            <a:ext cx="1066800" cy="738664"/>
          </a:xfrm>
          <a:prstGeom prst="rect">
            <a:avLst/>
          </a:prstGeom>
          <a:noFill/>
          <a:ln w="9525">
            <a:noFill/>
            <a:miter lim="800000"/>
            <a:headEnd/>
            <a:tailEnd/>
          </a:ln>
        </p:spPr>
        <p:txBody>
          <a:bodyPr wrap="square">
            <a:spAutoFit/>
          </a:bodyPr>
          <a:lstStyle/>
          <a:p>
            <a:r>
              <a:rPr lang="en-US" sz="1400" dirty="0">
                <a:latin typeface="+mn-lt"/>
              </a:rPr>
              <a:t>No Evidence of Disease</a:t>
            </a:r>
          </a:p>
        </p:txBody>
      </p:sp>
      <p:sp>
        <p:nvSpPr>
          <p:cNvPr id="18" name="TextBox 26"/>
          <p:cNvSpPr txBox="1">
            <a:spLocks noChangeArrowheads="1"/>
          </p:cNvSpPr>
          <p:nvPr/>
        </p:nvSpPr>
        <p:spPr bwMode="auto">
          <a:xfrm flipH="1">
            <a:off x="5257800" y="4075093"/>
            <a:ext cx="1143000" cy="738664"/>
          </a:xfrm>
          <a:prstGeom prst="rect">
            <a:avLst/>
          </a:prstGeom>
          <a:noFill/>
          <a:ln w="9525">
            <a:noFill/>
            <a:miter lim="800000"/>
            <a:headEnd/>
            <a:tailEnd/>
          </a:ln>
        </p:spPr>
        <p:txBody>
          <a:bodyPr wrap="square">
            <a:spAutoFit/>
          </a:bodyPr>
          <a:lstStyle/>
          <a:p>
            <a:r>
              <a:rPr lang="en-US" sz="1400" dirty="0">
                <a:latin typeface="+mn-lt"/>
              </a:rPr>
              <a:t>Recurrence or Progression</a:t>
            </a:r>
          </a:p>
        </p:txBody>
      </p:sp>
      <p:sp>
        <p:nvSpPr>
          <p:cNvPr id="19" name="TextBox 27"/>
          <p:cNvSpPr txBox="1">
            <a:spLocks noChangeArrowheads="1"/>
          </p:cNvSpPr>
          <p:nvPr/>
        </p:nvSpPr>
        <p:spPr bwMode="auto">
          <a:xfrm flipH="1">
            <a:off x="6400800" y="4075093"/>
            <a:ext cx="1066800" cy="954107"/>
          </a:xfrm>
          <a:prstGeom prst="rect">
            <a:avLst/>
          </a:prstGeom>
          <a:noFill/>
          <a:ln w="9525">
            <a:noFill/>
            <a:miter lim="800000"/>
            <a:headEnd/>
            <a:tailEnd/>
          </a:ln>
        </p:spPr>
        <p:txBody>
          <a:bodyPr wrap="square">
            <a:spAutoFit/>
          </a:bodyPr>
          <a:lstStyle/>
          <a:p>
            <a:r>
              <a:rPr lang="en-US" sz="1400" dirty="0">
                <a:latin typeface="+mn-lt"/>
              </a:rPr>
              <a:t>Advanced Cancer or Treatment Failure</a:t>
            </a:r>
          </a:p>
        </p:txBody>
      </p:sp>
      <p:sp>
        <p:nvSpPr>
          <p:cNvPr id="20" name="TextBox 28"/>
          <p:cNvSpPr txBox="1">
            <a:spLocks noChangeArrowheads="1"/>
          </p:cNvSpPr>
          <p:nvPr/>
        </p:nvSpPr>
        <p:spPr bwMode="auto">
          <a:xfrm flipH="1">
            <a:off x="7543800" y="4075093"/>
            <a:ext cx="1066800" cy="307777"/>
          </a:xfrm>
          <a:prstGeom prst="rect">
            <a:avLst/>
          </a:prstGeom>
          <a:noFill/>
          <a:ln w="9525">
            <a:noFill/>
            <a:miter lim="800000"/>
            <a:headEnd/>
            <a:tailEnd/>
          </a:ln>
        </p:spPr>
        <p:txBody>
          <a:bodyPr>
            <a:spAutoFit/>
          </a:bodyPr>
          <a:lstStyle/>
          <a:p>
            <a:r>
              <a:rPr lang="en-US" sz="1400" dirty="0">
                <a:latin typeface="+mn-lt"/>
              </a:rPr>
              <a:t>End of Life</a:t>
            </a:r>
          </a:p>
        </p:txBody>
      </p:sp>
    </p:spTree>
    <p:extLst>
      <p:ext uri="{BB962C8B-B14F-4D97-AF65-F5344CB8AC3E}">
        <p14:creationId xmlns:p14="http://schemas.microsoft.com/office/powerpoint/2010/main" val="218393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143000"/>
          </a:xfrm>
        </p:spPr>
        <p:txBody>
          <a:bodyPr/>
          <a:lstStyle/>
          <a:p>
            <a:r>
              <a:rPr lang="en-US" dirty="0"/>
              <a:t>Psychosocial Distress – Population Level</a:t>
            </a:r>
          </a:p>
        </p:txBody>
      </p:sp>
      <p:sp>
        <p:nvSpPr>
          <p:cNvPr id="3" name="Content Placeholder 2"/>
          <p:cNvSpPr>
            <a:spLocks noGrp="1"/>
          </p:cNvSpPr>
          <p:nvPr>
            <p:ph idx="1"/>
          </p:nvPr>
        </p:nvSpPr>
        <p:spPr>
          <a:xfrm>
            <a:off x="457200" y="1600201"/>
            <a:ext cx="5029200" cy="3886199"/>
          </a:xfrm>
        </p:spPr>
        <p:txBody>
          <a:bodyPr/>
          <a:lstStyle/>
          <a:p>
            <a:pPr marL="0" indent="4763">
              <a:buNone/>
            </a:pPr>
            <a:r>
              <a:rPr lang="en-US" sz="2400" dirty="0"/>
              <a:t>Cancer survivors report more psychological distress and more use of mental health services than the non-cancer adult population. </a:t>
            </a:r>
          </a:p>
          <a:p>
            <a:pPr>
              <a:buNone/>
            </a:pPr>
            <a:endParaRPr lang="en-US" sz="2400" dirty="0"/>
          </a:p>
          <a:p>
            <a:pPr marL="0" indent="4763">
              <a:buNone/>
            </a:pPr>
            <a:r>
              <a:rPr lang="en-US" sz="2400" dirty="0"/>
              <a:t>Patients with cancer, versus other serious illness, exhibited over triple the risk of depression within two years of diagnosis.</a:t>
            </a:r>
          </a:p>
          <a:p>
            <a:endParaRPr lang="en-US" dirty="0"/>
          </a:p>
        </p:txBody>
      </p:sp>
      <p:sp>
        <p:nvSpPr>
          <p:cNvPr id="4" name="Rectangle 3"/>
          <p:cNvSpPr/>
          <p:nvPr/>
        </p:nvSpPr>
        <p:spPr>
          <a:xfrm>
            <a:off x="457200" y="5758190"/>
            <a:ext cx="8305800" cy="261610"/>
          </a:xfrm>
          <a:prstGeom prst="rect">
            <a:avLst/>
          </a:prstGeom>
        </p:spPr>
        <p:txBody>
          <a:bodyPr wrap="square">
            <a:spAutoFit/>
          </a:bodyPr>
          <a:lstStyle/>
          <a:p>
            <a:r>
              <a:rPr lang="en-US" sz="1100" i="1" dirty="0" err="1">
                <a:solidFill>
                  <a:schemeClr val="bg1">
                    <a:lumMod val="50000"/>
                  </a:schemeClr>
                </a:solidFill>
              </a:rPr>
              <a:t>Polsky</a:t>
            </a:r>
            <a:r>
              <a:rPr lang="en-US" sz="1100" i="1" dirty="0">
                <a:solidFill>
                  <a:schemeClr val="bg1">
                    <a:lumMod val="50000"/>
                  </a:schemeClr>
                </a:solidFill>
              </a:rPr>
              <a:t> et al., 2005; Zhao, Li, Li &amp; </a:t>
            </a:r>
            <a:r>
              <a:rPr lang="en-US" sz="1100" i="1" dirty="0" err="1">
                <a:solidFill>
                  <a:schemeClr val="bg1">
                    <a:lumMod val="50000"/>
                  </a:schemeClr>
                </a:solidFill>
              </a:rPr>
              <a:t>Balluz</a:t>
            </a:r>
            <a:r>
              <a:rPr lang="en-US" sz="1100" i="1" dirty="0">
                <a:solidFill>
                  <a:schemeClr val="bg1">
                    <a:lumMod val="50000"/>
                  </a:schemeClr>
                </a:solidFill>
              </a:rPr>
              <a:t>, 2012.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8854" y="1515008"/>
            <a:ext cx="2805546" cy="4191000"/>
          </a:xfrm>
          <a:prstGeom prst="rect">
            <a:avLst/>
          </a:prstGeom>
        </p:spPr>
      </p:pic>
    </p:spTree>
    <p:extLst>
      <p:ext uri="{BB962C8B-B14F-4D97-AF65-F5344CB8AC3E}">
        <p14:creationId xmlns:p14="http://schemas.microsoft.com/office/powerpoint/2010/main" val="80434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DCE8-38AF-4E29-A487-74F83736CAA4}"/>
              </a:ext>
            </a:extLst>
          </p:cNvPr>
          <p:cNvSpPr>
            <a:spLocks noGrp="1"/>
          </p:cNvSpPr>
          <p:nvPr>
            <p:ph type="title"/>
          </p:nvPr>
        </p:nvSpPr>
        <p:spPr>
          <a:xfrm>
            <a:off x="457200" y="304800"/>
            <a:ext cx="8229600" cy="716234"/>
          </a:xfrm>
        </p:spPr>
        <p:txBody>
          <a:bodyPr/>
          <a:lstStyle/>
          <a:p>
            <a:r>
              <a:rPr lang="en-US" dirty="0"/>
              <a:t>What do survivors say?</a:t>
            </a:r>
          </a:p>
        </p:txBody>
      </p:sp>
      <p:sp>
        <p:nvSpPr>
          <p:cNvPr id="3" name="TextBox 2">
            <a:extLst>
              <a:ext uri="{FF2B5EF4-FFF2-40B4-BE49-F238E27FC236}">
                <a16:creationId xmlns:a16="http://schemas.microsoft.com/office/drawing/2014/main" id="{B8591580-98CC-4C59-BF4E-C45C027F4314}"/>
              </a:ext>
            </a:extLst>
          </p:cNvPr>
          <p:cNvSpPr txBox="1"/>
          <p:nvPr/>
        </p:nvSpPr>
        <p:spPr>
          <a:xfrm>
            <a:off x="304630" y="5791200"/>
            <a:ext cx="8382170" cy="261610"/>
          </a:xfrm>
          <a:prstGeom prst="rect">
            <a:avLst/>
          </a:prstGeom>
          <a:noFill/>
        </p:spPr>
        <p:txBody>
          <a:bodyPr wrap="square" rtlCol="0">
            <a:spAutoFit/>
          </a:bodyPr>
          <a:lstStyle/>
          <a:p>
            <a:r>
              <a:rPr lang="en-US" sz="1100" i="1" dirty="0">
                <a:solidFill>
                  <a:schemeClr val="bg1">
                    <a:lumMod val="50000"/>
                  </a:schemeClr>
                </a:solidFill>
              </a:rPr>
              <a:t>Philip &amp; Merluzzi, 2016; </a:t>
            </a:r>
            <a:r>
              <a:rPr lang="en-US" sz="1100" i="1" dirty="0" err="1">
                <a:solidFill>
                  <a:schemeClr val="bg1">
                    <a:lumMod val="50000"/>
                  </a:schemeClr>
                </a:solidFill>
              </a:rPr>
              <a:t>Mehnert</a:t>
            </a:r>
            <a:r>
              <a:rPr lang="en-US" sz="1100" i="1" dirty="0">
                <a:solidFill>
                  <a:schemeClr val="bg1">
                    <a:lumMod val="50000"/>
                  </a:schemeClr>
                </a:solidFill>
              </a:rPr>
              <a:t> et al., 2018; </a:t>
            </a:r>
            <a:r>
              <a:rPr lang="en-US" sz="1100" i="1" dirty="0" err="1">
                <a:solidFill>
                  <a:schemeClr val="bg1">
                    <a:lumMod val="50000"/>
                  </a:schemeClr>
                </a:solidFill>
              </a:rPr>
              <a:t>Yabroff</a:t>
            </a:r>
            <a:r>
              <a:rPr lang="en-US" sz="1100" i="1" dirty="0">
                <a:solidFill>
                  <a:schemeClr val="bg1">
                    <a:lumMod val="50000"/>
                  </a:schemeClr>
                </a:solidFill>
              </a:rPr>
              <a:t> et al., 2020.</a:t>
            </a:r>
          </a:p>
        </p:txBody>
      </p:sp>
      <p:sp>
        <p:nvSpPr>
          <p:cNvPr id="6" name="TextBox 5">
            <a:extLst>
              <a:ext uri="{FF2B5EF4-FFF2-40B4-BE49-F238E27FC236}">
                <a16:creationId xmlns:a16="http://schemas.microsoft.com/office/drawing/2014/main" id="{53777D5A-8346-41C6-A894-71B93DCD2B60}"/>
              </a:ext>
            </a:extLst>
          </p:cNvPr>
          <p:cNvSpPr txBox="1"/>
          <p:nvPr/>
        </p:nvSpPr>
        <p:spPr>
          <a:xfrm>
            <a:off x="923751" y="3011388"/>
            <a:ext cx="2044149" cy="369332"/>
          </a:xfrm>
          <a:prstGeom prst="rect">
            <a:avLst/>
          </a:prstGeom>
          <a:noFill/>
        </p:spPr>
        <p:txBody>
          <a:bodyPr wrap="none" rtlCol="0">
            <a:spAutoFit/>
          </a:bodyPr>
          <a:lstStyle/>
          <a:p>
            <a:r>
              <a:rPr lang="en-US" b="1" dirty="0">
                <a:solidFill>
                  <a:srgbClr val="0096D6"/>
                </a:solidFill>
              </a:rPr>
              <a:t>Cognitive effects</a:t>
            </a:r>
          </a:p>
        </p:txBody>
      </p:sp>
      <p:sp>
        <p:nvSpPr>
          <p:cNvPr id="9" name="TextBox 8">
            <a:extLst>
              <a:ext uri="{FF2B5EF4-FFF2-40B4-BE49-F238E27FC236}">
                <a16:creationId xmlns:a16="http://schemas.microsoft.com/office/drawing/2014/main" id="{A558DE15-E623-48B2-81FF-DEE80ADAFFC4}"/>
              </a:ext>
            </a:extLst>
          </p:cNvPr>
          <p:cNvSpPr txBox="1"/>
          <p:nvPr/>
        </p:nvSpPr>
        <p:spPr>
          <a:xfrm>
            <a:off x="6810205" y="1982448"/>
            <a:ext cx="1905170" cy="646331"/>
          </a:xfrm>
          <a:prstGeom prst="rect">
            <a:avLst/>
          </a:prstGeom>
          <a:noFill/>
        </p:spPr>
        <p:txBody>
          <a:bodyPr wrap="square" rtlCol="0">
            <a:spAutoFit/>
          </a:bodyPr>
          <a:lstStyle/>
          <a:p>
            <a:r>
              <a:rPr lang="en-US" b="1" dirty="0">
                <a:solidFill>
                  <a:srgbClr val="0096D6"/>
                </a:solidFill>
              </a:rPr>
              <a:t>Financial Impact</a:t>
            </a:r>
          </a:p>
        </p:txBody>
      </p:sp>
      <p:sp>
        <p:nvSpPr>
          <p:cNvPr id="10" name="TextBox 9">
            <a:extLst>
              <a:ext uri="{FF2B5EF4-FFF2-40B4-BE49-F238E27FC236}">
                <a16:creationId xmlns:a16="http://schemas.microsoft.com/office/drawing/2014/main" id="{09B38459-AA2C-4366-8AD1-F0322E0E2D58}"/>
              </a:ext>
            </a:extLst>
          </p:cNvPr>
          <p:cNvSpPr txBox="1"/>
          <p:nvPr/>
        </p:nvSpPr>
        <p:spPr>
          <a:xfrm>
            <a:off x="952513" y="4244891"/>
            <a:ext cx="1364476" cy="646331"/>
          </a:xfrm>
          <a:prstGeom prst="rect">
            <a:avLst/>
          </a:prstGeom>
          <a:noFill/>
        </p:spPr>
        <p:txBody>
          <a:bodyPr wrap="none" rtlCol="0">
            <a:spAutoFit/>
          </a:bodyPr>
          <a:lstStyle/>
          <a:p>
            <a:r>
              <a:rPr lang="en-US" b="1" dirty="0">
                <a:solidFill>
                  <a:srgbClr val="0096D6"/>
                </a:solidFill>
              </a:rPr>
              <a:t>Emotional </a:t>
            </a:r>
          </a:p>
          <a:p>
            <a:r>
              <a:rPr lang="en-US" b="1" dirty="0">
                <a:solidFill>
                  <a:srgbClr val="0096D6"/>
                </a:solidFill>
              </a:rPr>
              <a:t>needs</a:t>
            </a:r>
          </a:p>
        </p:txBody>
      </p:sp>
      <p:sp>
        <p:nvSpPr>
          <p:cNvPr id="11" name="TextBox 10">
            <a:extLst>
              <a:ext uri="{FF2B5EF4-FFF2-40B4-BE49-F238E27FC236}">
                <a16:creationId xmlns:a16="http://schemas.microsoft.com/office/drawing/2014/main" id="{C6AFBEE8-43A0-42C3-91F8-547CC115CF06}"/>
              </a:ext>
            </a:extLst>
          </p:cNvPr>
          <p:cNvSpPr txBox="1"/>
          <p:nvPr/>
        </p:nvSpPr>
        <p:spPr>
          <a:xfrm>
            <a:off x="6101218" y="5262818"/>
            <a:ext cx="1999337" cy="369332"/>
          </a:xfrm>
          <a:prstGeom prst="rect">
            <a:avLst/>
          </a:prstGeom>
          <a:noFill/>
        </p:spPr>
        <p:txBody>
          <a:bodyPr wrap="square" rtlCol="0">
            <a:spAutoFit/>
          </a:bodyPr>
          <a:lstStyle/>
          <a:p>
            <a:r>
              <a:rPr lang="en-US" b="1" dirty="0">
                <a:solidFill>
                  <a:srgbClr val="0096D6"/>
                </a:solidFill>
              </a:rPr>
              <a:t>Sexual function</a:t>
            </a:r>
          </a:p>
        </p:txBody>
      </p:sp>
      <p:pic>
        <p:nvPicPr>
          <p:cNvPr id="13" name="Picture 12">
            <a:extLst>
              <a:ext uri="{FF2B5EF4-FFF2-40B4-BE49-F238E27FC236}">
                <a16:creationId xmlns:a16="http://schemas.microsoft.com/office/drawing/2014/main" id="{169F48B3-E6CD-4BE7-A060-7DEEF40B2A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599" y="1258279"/>
            <a:ext cx="2006544" cy="1777875"/>
          </a:xfrm>
          <a:prstGeom prst="rect">
            <a:avLst/>
          </a:prstGeom>
        </p:spPr>
      </p:pic>
      <p:pic>
        <p:nvPicPr>
          <p:cNvPr id="15" name="Picture 14">
            <a:extLst>
              <a:ext uri="{FF2B5EF4-FFF2-40B4-BE49-F238E27FC236}">
                <a16:creationId xmlns:a16="http://schemas.microsoft.com/office/drawing/2014/main" id="{A41387AC-F07E-45B1-B234-5235DD8CEB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6989" y="3517211"/>
            <a:ext cx="2619376" cy="1745607"/>
          </a:xfrm>
          <a:prstGeom prst="rect">
            <a:avLst/>
          </a:prstGeom>
        </p:spPr>
      </p:pic>
      <p:pic>
        <p:nvPicPr>
          <p:cNvPr id="17" name="Picture 16">
            <a:extLst>
              <a:ext uri="{FF2B5EF4-FFF2-40B4-BE49-F238E27FC236}">
                <a16:creationId xmlns:a16="http://schemas.microsoft.com/office/drawing/2014/main" id="{3E3AEC74-9622-47E6-B840-5C791A36C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3519653"/>
            <a:ext cx="2619375" cy="1743165"/>
          </a:xfrm>
          <a:prstGeom prst="rect">
            <a:avLst/>
          </a:prstGeom>
        </p:spPr>
      </p:pic>
      <p:pic>
        <p:nvPicPr>
          <p:cNvPr id="19" name="Picture 18">
            <a:extLst>
              <a:ext uri="{FF2B5EF4-FFF2-40B4-BE49-F238E27FC236}">
                <a16:creationId xmlns:a16="http://schemas.microsoft.com/office/drawing/2014/main" id="{BEBDED18-1DFE-49B5-80AA-F6EDF53CE5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933" y="1294893"/>
            <a:ext cx="2938272" cy="1958127"/>
          </a:xfrm>
          <a:prstGeom prst="rect">
            <a:avLst/>
          </a:prstGeom>
        </p:spPr>
      </p:pic>
    </p:spTree>
    <p:extLst>
      <p:ext uri="{BB962C8B-B14F-4D97-AF65-F5344CB8AC3E}">
        <p14:creationId xmlns:p14="http://schemas.microsoft.com/office/powerpoint/2010/main" val="204225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Psychosocial Distress</a:t>
            </a:r>
          </a:p>
        </p:txBody>
      </p:sp>
      <p:sp>
        <p:nvSpPr>
          <p:cNvPr id="3" name="Content Placeholder 2"/>
          <p:cNvSpPr>
            <a:spLocks noGrp="1"/>
          </p:cNvSpPr>
          <p:nvPr>
            <p:ph idx="1"/>
          </p:nvPr>
        </p:nvSpPr>
        <p:spPr>
          <a:xfrm>
            <a:off x="457200" y="1447801"/>
            <a:ext cx="8229600" cy="4114800"/>
          </a:xfrm>
        </p:spPr>
        <p:txBody>
          <a:bodyPr/>
          <a:lstStyle/>
          <a:p>
            <a:r>
              <a:rPr lang="en-US" sz="2800" dirty="0"/>
              <a:t>Pre-morbid risk factors:</a:t>
            </a:r>
          </a:p>
          <a:p>
            <a:pPr lvl="1"/>
            <a:r>
              <a:rPr lang="en-US" sz="2400" dirty="0"/>
              <a:t>Pre-existing mental health history</a:t>
            </a:r>
          </a:p>
          <a:p>
            <a:pPr lvl="1"/>
            <a:r>
              <a:rPr lang="en-US" sz="2400" dirty="0"/>
              <a:t>Number of stressful life events</a:t>
            </a:r>
            <a:endParaRPr lang="en-US" dirty="0"/>
          </a:p>
          <a:p>
            <a:r>
              <a:rPr lang="en-US" sz="2800" dirty="0"/>
              <a:t>Decreased physical functioning</a:t>
            </a:r>
          </a:p>
          <a:p>
            <a:r>
              <a:rPr lang="en-US" sz="2800" dirty="0"/>
              <a:t>Decreased cognitive functioning</a:t>
            </a:r>
          </a:p>
          <a:p>
            <a:r>
              <a:rPr lang="en-US" sz="2800" dirty="0"/>
              <a:t>Decreased annual income/unemployed</a:t>
            </a:r>
          </a:p>
          <a:p>
            <a:r>
              <a:rPr lang="en-US" sz="2800" dirty="0"/>
              <a:t>Unmarried, widowed, divorced</a:t>
            </a:r>
          </a:p>
          <a:p>
            <a:pPr marL="0" indent="0">
              <a:buNone/>
            </a:pPr>
            <a:endParaRPr lang="en-US" sz="2200" dirty="0"/>
          </a:p>
        </p:txBody>
      </p:sp>
      <p:sp>
        <p:nvSpPr>
          <p:cNvPr id="4" name="Rectangle 3"/>
          <p:cNvSpPr/>
          <p:nvPr/>
        </p:nvSpPr>
        <p:spPr>
          <a:xfrm>
            <a:off x="381000" y="5758190"/>
            <a:ext cx="8305800" cy="261610"/>
          </a:xfrm>
          <a:prstGeom prst="rect">
            <a:avLst/>
          </a:prstGeom>
        </p:spPr>
        <p:txBody>
          <a:bodyPr wrap="square">
            <a:spAutoFit/>
          </a:bodyPr>
          <a:lstStyle/>
          <a:p>
            <a:pPr>
              <a:buNone/>
            </a:pPr>
            <a:r>
              <a:rPr lang="en-US" sz="1100" i="1" dirty="0">
                <a:solidFill>
                  <a:schemeClr val="bg1">
                    <a:lumMod val="50000"/>
                  </a:schemeClr>
                </a:solidFill>
              </a:rPr>
              <a:t>Maunsell et al., 2006; Fann et al., 2008; Philip &amp; Merluzzi, 2016. </a:t>
            </a:r>
          </a:p>
        </p:txBody>
      </p:sp>
    </p:spTree>
    <p:extLst>
      <p:ext uri="{BB962C8B-B14F-4D97-AF65-F5344CB8AC3E}">
        <p14:creationId xmlns:p14="http://schemas.microsoft.com/office/powerpoint/2010/main" val="82537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Psychosocial Services</a:t>
            </a:r>
          </a:p>
        </p:txBody>
      </p:sp>
      <p:sp>
        <p:nvSpPr>
          <p:cNvPr id="3" name="Content Placeholder 2"/>
          <p:cNvSpPr>
            <a:spLocks noGrp="1"/>
          </p:cNvSpPr>
          <p:nvPr>
            <p:ph idx="1"/>
          </p:nvPr>
        </p:nvSpPr>
        <p:spPr>
          <a:xfrm>
            <a:off x="457200" y="1600201"/>
            <a:ext cx="8229600" cy="3886200"/>
          </a:xfrm>
        </p:spPr>
        <p:txBody>
          <a:bodyPr/>
          <a:lstStyle/>
          <a:p>
            <a:pPr marL="0" indent="0" algn="ctr">
              <a:buNone/>
            </a:pPr>
            <a:r>
              <a:rPr lang="en-US" sz="2800" dirty="0"/>
              <a:t>Psychosocial health services are psychological and social services and interventions that enable patients, their families, and health care providers to optimize biomedical health care and to manage the psychological/behavioral and social aspects of illness and its consequences so as to promote better health.</a:t>
            </a:r>
          </a:p>
        </p:txBody>
      </p:sp>
      <p:sp>
        <p:nvSpPr>
          <p:cNvPr id="4" name="Rectangle 3"/>
          <p:cNvSpPr/>
          <p:nvPr/>
        </p:nvSpPr>
        <p:spPr>
          <a:xfrm>
            <a:off x="457200" y="5715000"/>
            <a:ext cx="8305800" cy="261610"/>
          </a:xfrm>
          <a:prstGeom prst="rect">
            <a:avLst/>
          </a:prstGeom>
        </p:spPr>
        <p:txBody>
          <a:bodyPr wrap="square">
            <a:spAutoFit/>
          </a:bodyPr>
          <a:lstStyle/>
          <a:p>
            <a:pPr>
              <a:buNone/>
            </a:pPr>
            <a:r>
              <a:rPr lang="en-US" sz="1100" i="1" dirty="0">
                <a:solidFill>
                  <a:schemeClr val="bg1">
                    <a:lumMod val="50000"/>
                  </a:schemeClr>
                </a:solidFill>
              </a:rPr>
              <a:t>The National Academy of Medicine, 2008.</a:t>
            </a:r>
          </a:p>
        </p:txBody>
      </p:sp>
    </p:spTree>
    <p:extLst>
      <p:ext uri="{BB962C8B-B14F-4D97-AF65-F5344CB8AC3E}">
        <p14:creationId xmlns:p14="http://schemas.microsoft.com/office/powerpoint/2010/main" val="2173513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p:txBody>
          <a:bodyPr/>
          <a:lstStyle/>
          <a:p>
            <a:pPr marL="0" indent="0">
              <a:buNone/>
            </a:pPr>
            <a:r>
              <a:rPr lang="en-US" sz="2800" dirty="0"/>
              <a:t>Which of the following is true about psychosocial distress?</a:t>
            </a:r>
          </a:p>
          <a:p>
            <a:pPr marL="1377950" indent="-514350">
              <a:buFont typeface="+mj-lt"/>
              <a:buAutoNum type="alphaUcPeriod"/>
            </a:pPr>
            <a:r>
              <a:rPr lang="en-US" sz="2400" dirty="0"/>
              <a:t>Interferes with one’s ability to cope effectively</a:t>
            </a:r>
          </a:p>
          <a:p>
            <a:pPr marL="1377950" indent="-514350">
              <a:buFont typeface="+mj-lt"/>
              <a:buAutoNum type="alphaUcPeriod"/>
            </a:pPr>
            <a:r>
              <a:rPr lang="en-US" sz="2400" dirty="0"/>
              <a:t>Extends along a continuum</a:t>
            </a:r>
          </a:p>
          <a:p>
            <a:pPr marL="1377950" indent="-514350">
              <a:buFont typeface="+mj-lt"/>
              <a:buAutoNum type="alphaUcPeriod"/>
            </a:pPr>
            <a:r>
              <a:rPr lang="en-US" sz="2400" dirty="0"/>
              <a:t>Is a multifactorial, unpleasant emotional experience</a:t>
            </a:r>
          </a:p>
          <a:p>
            <a:pPr marL="1377950" indent="-514350">
              <a:buFont typeface="+mj-lt"/>
              <a:buAutoNum type="alphaUcPeriod"/>
            </a:pPr>
            <a:r>
              <a:rPr lang="en-US" sz="2400" b="1" dirty="0"/>
              <a:t>All of the above</a:t>
            </a:r>
          </a:p>
        </p:txBody>
      </p:sp>
    </p:spTree>
    <p:extLst>
      <p:ext uri="{BB962C8B-B14F-4D97-AF65-F5344CB8AC3E}">
        <p14:creationId xmlns:p14="http://schemas.microsoft.com/office/powerpoint/2010/main" val="2601353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many ways to improve quality of life and decrease distress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676400"/>
            <a:ext cx="2415326" cy="161021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8400" y="1676400"/>
            <a:ext cx="2438400" cy="16256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9643" y="3751036"/>
            <a:ext cx="2905359" cy="1933484"/>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1600" y="3751036"/>
            <a:ext cx="2732746" cy="193348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05200" y="1676400"/>
            <a:ext cx="2438400" cy="1627990"/>
          </a:xfrm>
          <a:prstGeom prst="rect">
            <a:avLst/>
          </a:prstGeom>
        </p:spPr>
      </p:pic>
    </p:spTree>
    <p:extLst>
      <p:ext uri="{BB962C8B-B14F-4D97-AF65-F5344CB8AC3E}">
        <p14:creationId xmlns:p14="http://schemas.microsoft.com/office/powerpoint/2010/main" val="1041262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research say about interventions to decrease distress?</a:t>
            </a:r>
          </a:p>
        </p:txBody>
      </p:sp>
      <p:sp>
        <p:nvSpPr>
          <p:cNvPr id="3" name="Content Placeholder 2"/>
          <p:cNvSpPr>
            <a:spLocks noGrp="1"/>
          </p:cNvSpPr>
          <p:nvPr>
            <p:ph idx="1"/>
          </p:nvPr>
        </p:nvSpPr>
        <p:spPr>
          <a:xfrm>
            <a:off x="457200" y="1752600"/>
            <a:ext cx="8229600" cy="3962400"/>
          </a:xfrm>
        </p:spPr>
        <p:txBody>
          <a:bodyPr/>
          <a:lstStyle/>
          <a:p>
            <a:pPr marL="0" indent="0">
              <a:buNone/>
            </a:pPr>
            <a:r>
              <a:rPr lang="en-US" sz="2800" dirty="0"/>
              <a:t>Interventions focus on:</a:t>
            </a:r>
          </a:p>
          <a:p>
            <a:pPr marL="457200" indent="-336550"/>
            <a:r>
              <a:rPr lang="en-US" sz="2600" dirty="0"/>
              <a:t>Knowledge and understanding of illness and treatment</a:t>
            </a:r>
          </a:p>
          <a:p>
            <a:pPr marL="457200" indent="-336550"/>
            <a:r>
              <a:rPr lang="en-US" sz="2600" dirty="0"/>
              <a:t>Functional and social wellbeing</a:t>
            </a:r>
          </a:p>
          <a:p>
            <a:pPr marL="457200" indent="-336550"/>
            <a:r>
              <a:rPr lang="en-US" sz="2600" dirty="0"/>
              <a:t>Mood (reduce depression and anxiety)</a:t>
            </a:r>
          </a:p>
          <a:p>
            <a:pPr marL="457200" indent="-336550"/>
            <a:r>
              <a:rPr lang="en-US" sz="2600" dirty="0"/>
              <a:t>Experience of treatment and disease-related symptoms</a:t>
            </a:r>
          </a:p>
        </p:txBody>
      </p:sp>
    </p:spTree>
    <p:extLst>
      <p:ext uri="{BB962C8B-B14F-4D97-AF65-F5344CB8AC3E}">
        <p14:creationId xmlns:p14="http://schemas.microsoft.com/office/powerpoint/2010/main" val="199169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76400"/>
            <a:ext cx="8382000" cy="2057399"/>
          </a:xfrm>
        </p:spPr>
        <p:txBody>
          <a:bodyPr/>
          <a:lstStyle/>
          <a:p>
            <a:r>
              <a:rPr lang="en-US" sz="3600" dirty="0"/>
              <a:t>Late Effects of Cancer and its Treatment: Meeting the Psychosocial Health Care Needs of Survivors</a:t>
            </a:r>
            <a:endParaRPr lang="en-US" sz="2800" dirty="0"/>
          </a:p>
        </p:txBody>
      </p:sp>
      <p:sp>
        <p:nvSpPr>
          <p:cNvPr id="3" name="Subtitle 2"/>
          <p:cNvSpPr>
            <a:spLocks noGrp="1"/>
          </p:cNvSpPr>
          <p:nvPr>
            <p:ph type="subTitle" idx="1"/>
          </p:nvPr>
        </p:nvSpPr>
        <p:spPr>
          <a:xfrm>
            <a:off x="1066800" y="3886200"/>
            <a:ext cx="7010400" cy="1752600"/>
          </a:xfrm>
        </p:spPr>
        <p:txBody>
          <a:bodyPr/>
          <a:lstStyle/>
          <a:p>
            <a:r>
              <a:rPr lang="en-US" dirty="0"/>
              <a:t>Lynne S. Padgett, PhD</a:t>
            </a:r>
          </a:p>
          <a:p>
            <a:r>
              <a:rPr lang="en-US" dirty="0"/>
              <a:t>Rehabilitation Psychologist</a:t>
            </a:r>
          </a:p>
          <a:p>
            <a:r>
              <a:rPr lang="en-US" dirty="0"/>
              <a:t>Washington DC Veterans Affairs Medical Center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5D32-1B37-41F1-A156-1886E4DB65BE}"/>
              </a:ext>
            </a:extLst>
          </p:cNvPr>
          <p:cNvSpPr>
            <a:spLocks noGrp="1"/>
          </p:cNvSpPr>
          <p:nvPr>
            <p:ph type="title"/>
          </p:nvPr>
        </p:nvSpPr>
        <p:spPr/>
        <p:txBody>
          <a:bodyPr/>
          <a:lstStyle/>
          <a:p>
            <a:r>
              <a:rPr lang="en-US" dirty="0"/>
              <a:t>General rubric for psychosocial assessment</a:t>
            </a:r>
          </a:p>
        </p:txBody>
      </p:sp>
      <p:sp>
        <p:nvSpPr>
          <p:cNvPr id="3" name="Content Placeholder 2">
            <a:extLst>
              <a:ext uri="{FF2B5EF4-FFF2-40B4-BE49-F238E27FC236}">
                <a16:creationId xmlns:a16="http://schemas.microsoft.com/office/drawing/2014/main" id="{00544D17-B47D-40DA-8493-D9698EF23AEA}"/>
              </a:ext>
            </a:extLst>
          </p:cNvPr>
          <p:cNvSpPr>
            <a:spLocks noGrp="1"/>
          </p:cNvSpPr>
          <p:nvPr>
            <p:ph idx="1"/>
          </p:nvPr>
        </p:nvSpPr>
        <p:spPr>
          <a:xfrm>
            <a:off x="457200" y="1447801"/>
            <a:ext cx="8229600" cy="3124200"/>
          </a:xfrm>
        </p:spPr>
        <p:txBody>
          <a:bodyPr/>
          <a:lstStyle/>
          <a:p>
            <a:r>
              <a:rPr lang="en-US" sz="2400" dirty="0"/>
              <a:t>Screening</a:t>
            </a:r>
          </a:p>
          <a:p>
            <a:r>
              <a:rPr lang="en-US" sz="2400" dirty="0"/>
              <a:t>Comprehensive assessment </a:t>
            </a:r>
          </a:p>
          <a:p>
            <a:pPr lvl="1"/>
            <a:r>
              <a:rPr lang="en-US" sz="2000" dirty="0"/>
              <a:t>Treatable contributing factors and labs</a:t>
            </a:r>
          </a:p>
          <a:p>
            <a:r>
              <a:rPr lang="en-US" sz="2400" dirty="0"/>
              <a:t>Treatment: pharmacological and non-pharmacological factors</a:t>
            </a:r>
          </a:p>
          <a:p>
            <a:pPr lvl="1"/>
            <a:r>
              <a:rPr lang="en-US" sz="2000" dirty="0"/>
              <a:t>Education</a:t>
            </a:r>
          </a:p>
          <a:p>
            <a:pPr lvl="1"/>
            <a:r>
              <a:rPr lang="en-US" sz="2000" dirty="0"/>
              <a:t>Counseling</a:t>
            </a:r>
          </a:p>
          <a:p>
            <a:pPr lvl="1"/>
            <a:r>
              <a:rPr lang="en-US" sz="2000" dirty="0"/>
              <a:t>Referral</a:t>
            </a:r>
            <a:endParaRPr lang="en-US" sz="1050" dirty="0"/>
          </a:p>
        </p:txBody>
      </p:sp>
      <p:sp>
        <p:nvSpPr>
          <p:cNvPr id="4" name="Rectangle 3"/>
          <p:cNvSpPr/>
          <p:nvPr/>
        </p:nvSpPr>
        <p:spPr>
          <a:xfrm>
            <a:off x="381000" y="4648200"/>
            <a:ext cx="8458200" cy="1446550"/>
          </a:xfrm>
          <a:prstGeom prst="rect">
            <a:avLst/>
          </a:prstGeom>
        </p:spPr>
        <p:txBody>
          <a:bodyPr wrap="square">
            <a:spAutoFit/>
          </a:bodyPr>
          <a:lstStyle/>
          <a:p>
            <a:r>
              <a:rPr lang="en-US" sz="1100" i="1" dirty="0">
                <a:solidFill>
                  <a:schemeClr val="bg1">
                    <a:lumMod val="50000"/>
                  </a:schemeClr>
                </a:solidFill>
              </a:rPr>
              <a:t>American Society of Clinical Oncology, </a:t>
            </a:r>
            <a:r>
              <a:rPr lang="en-US" sz="1100" i="1" dirty="0" err="1">
                <a:solidFill>
                  <a:schemeClr val="bg1">
                    <a:lumMod val="50000"/>
                  </a:schemeClr>
                </a:solidFill>
              </a:rPr>
              <a:t>n.d.</a:t>
            </a:r>
            <a:endParaRPr lang="en-US" sz="1100" i="1" dirty="0">
              <a:solidFill>
                <a:schemeClr val="bg1">
                  <a:lumMod val="50000"/>
                </a:schemeClr>
              </a:solidFill>
            </a:endParaRPr>
          </a:p>
          <a:p>
            <a:endParaRPr lang="en-US" sz="1100" i="1" dirty="0">
              <a:solidFill>
                <a:schemeClr val="bg1">
                  <a:lumMod val="50000"/>
                </a:schemeClr>
              </a:solidFill>
            </a:endParaRPr>
          </a:p>
          <a:p>
            <a:r>
              <a:rPr lang="en-US" sz="1100" i="1" dirty="0">
                <a:solidFill>
                  <a:schemeClr val="bg1">
                    <a:lumMod val="50000"/>
                  </a:schemeClr>
                </a:solidFill>
              </a:rPr>
              <a:t>Referenced with permission from the NCCN Clinical Practice Guidelines in Oncology (NCCN Guidelines®) for Distress Management V.2.2020. © National Comprehensive Cancer Network, Inc. 2020. All rights reserved. Accessed [June 10, 2020]. To view the most recent and complete version of the guideline, go online to NCCN.org.</a:t>
            </a:r>
          </a:p>
          <a:p>
            <a:endParaRPr lang="en-US" sz="1100" i="1" dirty="0">
              <a:solidFill>
                <a:schemeClr val="bg1">
                  <a:lumMod val="50000"/>
                </a:schemeClr>
              </a:solidFill>
            </a:endParaRPr>
          </a:p>
          <a:p>
            <a:r>
              <a:rPr lang="en-US" sz="1100" i="1" dirty="0">
                <a:solidFill>
                  <a:schemeClr val="bg1">
                    <a:lumMod val="50000"/>
                  </a:schemeClr>
                </a:solidFill>
              </a:rPr>
              <a:t>NCCN makes no warranties of any kind whatsoever regarding their content, use or application and disclaims any responsibility for their application or use in any way.</a:t>
            </a:r>
          </a:p>
        </p:txBody>
      </p:sp>
    </p:spTree>
    <p:extLst>
      <p:ext uri="{BB962C8B-B14F-4D97-AF65-F5344CB8AC3E}">
        <p14:creationId xmlns:p14="http://schemas.microsoft.com/office/powerpoint/2010/main" val="16259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9034-DB03-4867-8851-52107DC8BB85}"/>
              </a:ext>
            </a:extLst>
          </p:cNvPr>
          <p:cNvSpPr>
            <a:spLocks noGrp="1"/>
          </p:cNvSpPr>
          <p:nvPr>
            <p:ph type="title"/>
          </p:nvPr>
        </p:nvSpPr>
        <p:spPr/>
        <p:txBody>
          <a:bodyPr/>
          <a:lstStyle/>
          <a:p>
            <a:r>
              <a:rPr lang="en-US" dirty="0"/>
              <a:t>The role of physical disability in psychosocial distress</a:t>
            </a:r>
          </a:p>
        </p:txBody>
      </p:sp>
      <p:sp>
        <p:nvSpPr>
          <p:cNvPr id="3" name="Content Placeholder 2">
            <a:extLst>
              <a:ext uri="{FF2B5EF4-FFF2-40B4-BE49-F238E27FC236}">
                <a16:creationId xmlns:a16="http://schemas.microsoft.com/office/drawing/2014/main" id="{A448442F-3BDE-4424-B0D9-3E682190CD0A}"/>
              </a:ext>
            </a:extLst>
          </p:cNvPr>
          <p:cNvSpPr>
            <a:spLocks noGrp="1"/>
          </p:cNvSpPr>
          <p:nvPr>
            <p:ph idx="1"/>
          </p:nvPr>
        </p:nvSpPr>
        <p:spPr>
          <a:xfrm>
            <a:off x="457200" y="1600201"/>
            <a:ext cx="8229600" cy="3962400"/>
          </a:xfrm>
        </p:spPr>
        <p:txBody>
          <a:bodyPr/>
          <a:lstStyle/>
          <a:p>
            <a:pPr marL="0" indent="0" algn="ctr">
              <a:buNone/>
            </a:pPr>
            <a:endParaRPr lang="en-US" i="1" dirty="0"/>
          </a:p>
          <a:p>
            <a:pPr marL="0" indent="0" algn="ctr">
              <a:buNone/>
            </a:pPr>
            <a:r>
              <a:rPr lang="en-US" sz="2800" i="1" dirty="0"/>
              <a:t>Levels of physical disability or performance status are associated with higher levels of psychosocial distress.</a:t>
            </a:r>
          </a:p>
          <a:p>
            <a:pPr marL="0" indent="0" algn="ctr">
              <a:buNone/>
            </a:pPr>
            <a:endParaRPr lang="en-US" sz="2800" i="1" dirty="0"/>
          </a:p>
          <a:p>
            <a:pPr marL="0" indent="0" algn="ctr">
              <a:buNone/>
            </a:pPr>
            <a:r>
              <a:rPr lang="en-US" sz="2800" i="1" dirty="0"/>
              <a:t>Addressing function can address distress.</a:t>
            </a:r>
          </a:p>
        </p:txBody>
      </p:sp>
      <p:sp>
        <p:nvSpPr>
          <p:cNvPr id="4" name="Rectangle 3"/>
          <p:cNvSpPr/>
          <p:nvPr/>
        </p:nvSpPr>
        <p:spPr>
          <a:xfrm>
            <a:off x="304800" y="5758190"/>
            <a:ext cx="8382000" cy="261610"/>
          </a:xfrm>
          <a:prstGeom prst="rect">
            <a:avLst/>
          </a:prstGeom>
        </p:spPr>
        <p:txBody>
          <a:bodyPr wrap="square">
            <a:spAutoFit/>
          </a:bodyPr>
          <a:lstStyle/>
          <a:p>
            <a:r>
              <a:rPr lang="en-US" sz="1100" i="1" dirty="0">
                <a:solidFill>
                  <a:schemeClr val="bg1">
                    <a:lumMod val="50000"/>
                  </a:schemeClr>
                </a:solidFill>
              </a:rPr>
              <a:t>Deshields, </a:t>
            </a:r>
            <a:r>
              <a:rPr lang="en-US" sz="1100" i="1" dirty="0" err="1">
                <a:solidFill>
                  <a:schemeClr val="bg1">
                    <a:lumMod val="50000"/>
                  </a:schemeClr>
                </a:solidFill>
              </a:rPr>
              <a:t>Howrey</a:t>
            </a:r>
            <a:r>
              <a:rPr lang="en-US" sz="1100" i="1" dirty="0">
                <a:solidFill>
                  <a:schemeClr val="bg1">
                    <a:lumMod val="50000"/>
                  </a:schemeClr>
                </a:solidFill>
              </a:rPr>
              <a:t> &amp; </a:t>
            </a:r>
            <a:r>
              <a:rPr lang="en-US" sz="1100" i="1" dirty="0" err="1">
                <a:solidFill>
                  <a:schemeClr val="bg1">
                    <a:lumMod val="50000"/>
                  </a:schemeClr>
                </a:solidFill>
              </a:rPr>
              <a:t>Vanderlan</a:t>
            </a:r>
            <a:r>
              <a:rPr lang="en-US" sz="1100" i="1" dirty="0">
                <a:solidFill>
                  <a:schemeClr val="bg1">
                    <a:lumMod val="50000"/>
                  </a:schemeClr>
                </a:solidFill>
              </a:rPr>
              <a:t>, 2018; Silver, Baima &amp; Mayer, 2013; Banks et al., 2010; Weaver et al., 2012.</a:t>
            </a:r>
          </a:p>
        </p:txBody>
      </p:sp>
    </p:spTree>
    <p:extLst>
      <p:ext uri="{BB962C8B-B14F-4D97-AF65-F5344CB8AC3E}">
        <p14:creationId xmlns:p14="http://schemas.microsoft.com/office/powerpoint/2010/main" val="750067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457200" y="1295400"/>
            <a:ext cx="8229600" cy="4724399"/>
          </a:xfrm>
        </p:spPr>
        <p:txBody>
          <a:bodyPr/>
          <a:lstStyle/>
          <a:p>
            <a:pPr>
              <a:buFont typeface="Arial" panose="020B0604020202020204" pitchFamily="34" charset="0"/>
              <a:buChar char="•"/>
            </a:pPr>
            <a:r>
              <a:rPr lang="en-US" sz="2400" dirty="0"/>
              <a:t>Detection or screening is ineffective without aftercare.</a:t>
            </a:r>
            <a:br>
              <a:rPr lang="en-US" sz="2400" dirty="0"/>
            </a:br>
            <a:endParaRPr lang="en-US" sz="2400" dirty="0"/>
          </a:p>
          <a:p>
            <a:pPr>
              <a:buFont typeface="Arial" panose="020B0604020202020204" pitchFamily="34" charset="0"/>
              <a:buChar char="•"/>
            </a:pPr>
            <a:r>
              <a:rPr lang="en-US" sz="2400" dirty="0"/>
              <a:t>Physical activity is an evidence-based intervention for multiple sources of distress.  </a:t>
            </a:r>
            <a:br>
              <a:rPr lang="en-US" sz="2400" dirty="0"/>
            </a:br>
            <a:endParaRPr lang="en-US" sz="2400" dirty="0"/>
          </a:p>
          <a:p>
            <a:pPr>
              <a:buFont typeface="Arial" panose="020B0604020202020204" pitchFamily="34" charset="0"/>
              <a:buChar char="•"/>
            </a:pPr>
            <a:r>
              <a:rPr lang="en-US" sz="2400" dirty="0"/>
              <a:t>Call in the specialists…all kinds of specialists.</a:t>
            </a:r>
          </a:p>
          <a:p>
            <a:pPr lvl="1"/>
            <a:r>
              <a:rPr lang="en-US" sz="2000" dirty="0"/>
              <a:t>Rehabilitation </a:t>
            </a:r>
          </a:p>
          <a:p>
            <a:pPr lvl="1"/>
            <a:r>
              <a:rPr lang="en-US" sz="2000" dirty="0"/>
              <a:t>Education</a:t>
            </a:r>
          </a:p>
          <a:p>
            <a:pPr lvl="1"/>
            <a:r>
              <a:rPr lang="en-US" sz="2000" dirty="0"/>
              <a:t>Therapy (group, individual)</a:t>
            </a:r>
          </a:p>
          <a:p>
            <a:pPr lvl="1"/>
            <a:r>
              <a:rPr lang="en-US" sz="2000" dirty="0"/>
              <a:t>Support Groups</a:t>
            </a:r>
          </a:p>
          <a:p>
            <a:pPr lvl="1"/>
            <a:r>
              <a:rPr lang="en-US" sz="2000" dirty="0"/>
              <a:t>Events</a:t>
            </a:r>
          </a:p>
          <a:p>
            <a:pPr lvl="1"/>
            <a:r>
              <a:rPr lang="en-US" sz="2000" dirty="0"/>
              <a:t>Exercise (cardio, strength, flexibility)</a:t>
            </a:r>
          </a:p>
          <a:p>
            <a:pPr lvl="1"/>
            <a:endParaRPr lang="en-US" sz="2000" dirty="0"/>
          </a:p>
        </p:txBody>
      </p:sp>
    </p:spTree>
    <p:extLst>
      <p:ext uri="{BB962C8B-B14F-4D97-AF65-F5344CB8AC3E}">
        <p14:creationId xmlns:p14="http://schemas.microsoft.com/office/powerpoint/2010/main" val="1682538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57200" y="1295400"/>
            <a:ext cx="8229600" cy="4495801"/>
          </a:xfrm>
        </p:spPr>
        <p:txBody>
          <a:bodyPr/>
          <a:lstStyle/>
          <a:p>
            <a:r>
              <a:rPr lang="en-US" sz="2400" dirty="0"/>
              <a:t>Cancer survivors are at risk for psychosocial distress after treatment has ended.</a:t>
            </a:r>
          </a:p>
          <a:p>
            <a:endParaRPr lang="en-US" sz="2400" dirty="0"/>
          </a:p>
          <a:p>
            <a:r>
              <a:rPr lang="en-US" sz="2400" dirty="0"/>
              <a:t>Financial stress and decreases in cognitive and physical function are significant contributors to distress.</a:t>
            </a:r>
          </a:p>
          <a:p>
            <a:endParaRPr lang="en-US" sz="2400" dirty="0"/>
          </a:p>
          <a:p>
            <a:r>
              <a:rPr lang="en-US" sz="2400" dirty="0"/>
              <a:t>Primary care providers are uniquely positioned to “catch” these needs and make appropriate treatment referrals.</a:t>
            </a:r>
            <a:br>
              <a:rPr lang="en-US" sz="2400" dirty="0"/>
            </a:br>
            <a:endParaRPr lang="en-US" sz="2400" dirty="0"/>
          </a:p>
          <a:p>
            <a:r>
              <a:rPr lang="en-US" sz="2400" dirty="0"/>
              <a:t>Primary care providers already have tools in their arsenal to treat depression and anxiety.</a:t>
            </a:r>
            <a:br>
              <a:rPr lang="en-US" sz="2400" dirty="0"/>
            </a:br>
            <a:endParaRPr lang="en-US" sz="2400" dirty="0"/>
          </a:p>
        </p:txBody>
      </p:sp>
    </p:spTree>
    <p:extLst>
      <p:ext uri="{BB962C8B-B14F-4D97-AF65-F5344CB8AC3E}">
        <p14:creationId xmlns:p14="http://schemas.microsoft.com/office/powerpoint/2010/main" val="2210999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457200" y="1447801"/>
            <a:ext cx="8229600" cy="4267200"/>
          </a:xfrm>
        </p:spPr>
        <p:txBody>
          <a:bodyPr/>
          <a:lstStyle/>
          <a:p>
            <a:r>
              <a:rPr lang="en-US" sz="2800" dirty="0"/>
              <a:t>Compile a list of both national and local resources for cancer survivorship care to make available to patients.</a:t>
            </a:r>
          </a:p>
          <a:p>
            <a:pPr lvl="1"/>
            <a:r>
              <a:rPr lang="en-US" sz="2400" dirty="0"/>
              <a:t>CancerandCareers.org</a:t>
            </a:r>
          </a:p>
          <a:p>
            <a:pPr lvl="1"/>
            <a:r>
              <a:rPr lang="en-US" sz="2400" dirty="0"/>
              <a:t>Cancercare.org</a:t>
            </a:r>
          </a:p>
          <a:p>
            <a:pPr lvl="1"/>
            <a:r>
              <a:rPr lang="en-US" sz="2400" dirty="0"/>
              <a:t>Local cancer center survivorship classes/events</a:t>
            </a:r>
          </a:p>
          <a:p>
            <a:pPr lvl="1">
              <a:buNone/>
            </a:pPr>
            <a:endParaRPr lang="en-US" sz="2400" dirty="0"/>
          </a:p>
          <a:p>
            <a:r>
              <a:rPr lang="en-US" sz="2800" dirty="0"/>
              <a:t>National Coalition for Cancer Survivorship at </a:t>
            </a:r>
            <a:r>
              <a:rPr lang="en-US" sz="2800" b="1" dirty="0"/>
              <a:t>www.cancersurvivaltoolbox.org</a:t>
            </a:r>
            <a:endParaRPr lang="en-US" sz="2800" dirty="0"/>
          </a:p>
        </p:txBody>
      </p:sp>
    </p:spTree>
    <p:extLst>
      <p:ext uri="{BB962C8B-B14F-4D97-AF65-F5344CB8AC3E}">
        <p14:creationId xmlns:p14="http://schemas.microsoft.com/office/powerpoint/2010/main" val="512418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B6E5-53F5-46E7-BD9C-6B210C4EF13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CFEE405-F3E7-4161-BD12-B1305063DCE7}"/>
              </a:ext>
            </a:extLst>
          </p:cNvPr>
          <p:cNvSpPr>
            <a:spLocks noGrp="1"/>
          </p:cNvSpPr>
          <p:nvPr>
            <p:ph idx="1"/>
          </p:nvPr>
        </p:nvSpPr>
        <p:spPr>
          <a:xfrm>
            <a:off x="457200" y="1447800"/>
            <a:ext cx="8229600" cy="4267201"/>
          </a:xfrm>
        </p:spPr>
        <p:txBody>
          <a:bodyPr/>
          <a:lstStyle/>
          <a:p>
            <a:r>
              <a:rPr lang="en-US" sz="1800" b="1" dirty="0"/>
              <a:t>American Cancer Society (ACS) Survivorship Guidelines </a:t>
            </a:r>
            <a:r>
              <a:rPr lang="en-US" sz="1800" dirty="0">
                <a:hlinkClick r:id="rId3"/>
              </a:rPr>
              <a:t>https://www.cancer.org/health-care-professionals/american-cancer-society-survivorship-guidelines.html</a:t>
            </a:r>
            <a:endParaRPr lang="en-US" sz="1800" dirty="0"/>
          </a:p>
          <a:p>
            <a:pPr marL="0" indent="0">
              <a:buNone/>
            </a:pPr>
            <a:endParaRPr lang="en-US" sz="1800" dirty="0"/>
          </a:p>
          <a:p>
            <a:r>
              <a:rPr lang="en-US" sz="1800" b="1" dirty="0"/>
              <a:t>ACS Treatment and Survivorship Facts &amp; Figures</a:t>
            </a:r>
          </a:p>
          <a:p>
            <a:pPr indent="0">
              <a:buNone/>
            </a:pPr>
            <a:r>
              <a:rPr lang="en-US" sz="1800" dirty="0">
                <a:hlinkClick r:id="rId4"/>
              </a:rPr>
              <a:t>https://www.cancer.org/content/dam/cancer-org/research/cancer-facts-and-statistics/cancer-treatment-and-survivorship-facts-and-figures/cancer-treatment-and-survivorship-facts-and-figures-2019-2021.pdf</a:t>
            </a:r>
            <a:r>
              <a:rPr lang="en-US" sz="1800" dirty="0"/>
              <a:t> </a:t>
            </a:r>
            <a:br>
              <a:rPr lang="en-US" sz="1800" dirty="0"/>
            </a:br>
            <a:endParaRPr lang="en-US" sz="1800" dirty="0"/>
          </a:p>
          <a:p>
            <a:r>
              <a:rPr lang="en-US" sz="1800" b="1" dirty="0"/>
              <a:t>American Society of Clinical Oncology (ASCO) Guidelines </a:t>
            </a:r>
            <a:r>
              <a:rPr lang="en-US" sz="1800" dirty="0">
                <a:hlinkClick r:id="rId5"/>
              </a:rPr>
              <a:t>https://www.asco.org/research-guidelines/quality-guidelines/guidelines</a:t>
            </a:r>
            <a:endParaRPr lang="en-US" sz="1800" b="1" dirty="0"/>
          </a:p>
          <a:p>
            <a:endParaRPr lang="en-US" sz="1800" b="1" dirty="0"/>
          </a:p>
          <a:p>
            <a:r>
              <a:rPr lang="en-US" sz="1800" b="1" dirty="0"/>
              <a:t>National Comprehensive Cancer Network (NCCN) Guidelines </a:t>
            </a:r>
            <a:r>
              <a:rPr lang="en-US" sz="1800" dirty="0">
                <a:hlinkClick r:id="rId6"/>
              </a:rPr>
              <a:t>https://www.nccn.org/professionals/physician_gls/default.aspx</a:t>
            </a:r>
            <a:br>
              <a:rPr lang="en-US" sz="1800" dirty="0"/>
            </a:br>
            <a:endParaRPr lang="en-US" sz="1800" dirty="0"/>
          </a:p>
        </p:txBody>
      </p:sp>
    </p:spTree>
    <p:extLst>
      <p:ext uri="{BB962C8B-B14F-4D97-AF65-F5344CB8AC3E}">
        <p14:creationId xmlns:p14="http://schemas.microsoft.com/office/powerpoint/2010/main" val="4178194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a:t>References</a:t>
            </a:r>
          </a:p>
        </p:txBody>
      </p:sp>
      <p:sp>
        <p:nvSpPr>
          <p:cNvPr id="3" name="Content Placeholder 2"/>
          <p:cNvSpPr>
            <a:spLocks noGrp="1"/>
          </p:cNvSpPr>
          <p:nvPr>
            <p:ph idx="1"/>
          </p:nvPr>
        </p:nvSpPr>
        <p:spPr>
          <a:xfrm>
            <a:off x="457200" y="1219200"/>
            <a:ext cx="8229600" cy="4906963"/>
          </a:xfrm>
        </p:spPr>
        <p:txBody>
          <a:bodyPr/>
          <a:lstStyle/>
          <a:p>
            <a:pPr marL="0" indent="0" defTabSz="457200">
              <a:lnSpc>
                <a:spcPct val="114000"/>
              </a:lnSpc>
              <a:spcBef>
                <a:spcPts val="0"/>
              </a:spcBef>
              <a:buNone/>
            </a:pPr>
            <a:r>
              <a:rPr lang="en-US" sz="1200" dirty="0"/>
              <a:t>American Society of Clinical Oncology. (</a:t>
            </a:r>
            <a:r>
              <a:rPr lang="en-US" sz="1200" dirty="0" err="1"/>
              <a:t>n.d.</a:t>
            </a:r>
            <a:r>
              <a:rPr lang="en-US" sz="1200" dirty="0"/>
              <a:t>). Guidelines, Tools &amp; Resources. Retrieved from 	https://www.asco.org/research-guidelines/quality-guidelines/guidelines</a:t>
            </a:r>
          </a:p>
          <a:p>
            <a:pPr marL="0" indent="0" defTabSz="457200">
              <a:lnSpc>
                <a:spcPct val="114000"/>
              </a:lnSpc>
              <a:spcBef>
                <a:spcPts val="0"/>
              </a:spcBef>
              <a:buNone/>
            </a:pPr>
            <a:r>
              <a:rPr lang="en-US" sz="1200" dirty="0"/>
              <a:t>American Cancer Society. (2019). Cancer Treatment and Survivorship Facts &amp; Figures 2019-2021. Accessed at 	</a:t>
            </a:r>
            <a:r>
              <a:rPr lang="en-US" sz="1200" dirty="0">
                <a:hlinkClick r:id="rId3"/>
              </a:rPr>
              <a:t>https://www.cancer.org/content/dam/cancer-org/research/cancer-facts-and-statistics/cancer-treatment-and-</a:t>
            </a:r>
            <a:r>
              <a:rPr lang="en-US" sz="1200" dirty="0"/>
              <a:t>	survivorship-facts-and-figures/cancer-treatment-and-survivorship-facts-</a:t>
            </a:r>
          </a:p>
          <a:p>
            <a:pPr marL="0" indent="0" defTabSz="457200">
              <a:lnSpc>
                <a:spcPct val="114000"/>
              </a:lnSpc>
              <a:spcBef>
                <a:spcPts val="0"/>
              </a:spcBef>
              <a:buNone/>
            </a:pPr>
            <a:r>
              <a:rPr lang="en-US" sz="1200" dirty="0"/>
              <a:t>Banks, E., Byles, J.E., Gibson, R.E., Rodgers, B., </a:t>
            </a:r>
            <a:r>
              <a:rPr lang="en-US" sz="1200" dirty="0" err="1"/>
              <a:t>Latz</a:t>
            </a:r>
            <a:r>
              <a:rPr lang="en-US" sz="1200" dirty="0"/>
              <a:t>, I.K., Robinson, I.A., Williamson, A.B. &amp; </a:t>
            </a:r>
            <a:r>
              <a:rPr lang="en-US" sz="1200" dirty="0" err="1"/>
              <a:t>Jorm</a:t>
            </a:r>
            <a:r>
              <a:rPr lang="en-US" sz="1200" dirty="0"/>
              <a:t>, L.R. (2010). Is 	psychological distress in people living with cancer related to the fact of diagnosis, current treatment or level of 	disability? Findings from a large Australian study. </a:t>
            </a:r>
            <a:r>
              <a:rPr lang="en-US" sz="1200" i="1" dirty="0"/>
              <a:t>The Medical Journal of Australia</a:t>
            </a:r>
            <a:r>
              <a:rPr lang="en-US" sz="1200" dirty="0"/>
              <a:t>, 193(S5): S62-S67.</a:t>
            </a:r>
          </a:p>
          <a:p>
            <a:pPr marL="0" indent="0" defTabSz="457200">
              <a:lnSpc>
                <a:spcPct val="114000"/>
              </a:lnSpc>
              <a:spcBef>
                <a:spcPts val="0"/>
              </a:spcBef>
              <a:buNone/>
            </a:pPr>
            <a:r>
              <a:rPr lang="en-US" sz="1200" dirty="0"/>
              <a:t>Deshields, T.L., </a:t>
            </a:r>
            <a:r>
              <a:rPr lang="en-US" sz="1200" dirty="0" err="1"/>
              <a:t>Howrey</a:t>
            </a:r>
            <a:r>
              <a:rPr lang="en-US" sz="1200" dirty="0"/>
              <a:t>, H.L. &amp; </a:t>
            </a:r>
            <a:r>
              <a:rPr lang="en-US" sz="1200" dirty="0" err="1"/>
              <a:t>Vanderlan</a:t>
            </a:r>
            <a:r>
              <a:rPr lang="en-US" sz="1200" dirty="0"/>
              <a:t>, J.R. (2018). Distress in Oncology: Not Just a Psychosocial Phenomenon. 	</a:t>
            </a:r>
            <a:r>
              <a:rPr lang="en-US" sz="1200" i="1" dirty="0"/>
              <a:t>Journal of Oncology Practice</a:t>
            </a:r>
            <a:r>
              <a:rPr lang="en-US" sz="1200" dirty="0"/>
              <a:t>, 14(12): 699-700.</a:t>
            </a:r>
          </a:p>
          <a:p>
            <a:pPr marL="0" indent="0" defTabSz="457200">
              <a:lnSpc>
                <a:spcPct val="114000"/>
              </a:lnSpc>
              <a:spcBef>
                <a:spcPts val="0"/>
              </a:spcBef>
              <a:buNone/>
            </a:pPr>
            <a:r>
              <a:rPr lang="en-US" sz="1200" dirty="0"/>
              <a:t>Fann, J.R., Thomas-Rich, A.M., </a:t>
            </a:r>
            <a:r>
              <a:rPr lang="en-US" sz="1200" dirty="0" err="1"/>
              <a:t>Katon</a:t>
            </a:r>
            <a:r>
              <a:rPr lang="en-US" sz="1200" dirty="0"/>
              <a:t>, W.J., Cowley, D., Pepping, M., McGregor, B.A. &amp; </a:t>
            </a:r>
            <a:r>
              <a:rPr lang="en-US" sz="1200" dirty="0" err="1"/>
              <a:t>Gralow</a:t>
            </a:r>
            <a:r>
              <a:rPr lang="en-US" sz="1200" dirty="0"/>
              <a:t>, J. (2008). Major 	depression after breast cancer: a review of epidemiology and treatment. </a:t>
            </a:r>
            <a:r>
              <a:rPr lang="en-US" sz="1200" i="1" dirty="0"/>
              <a:t>General Hospital Psychiatry</a:t>
            </a:r>
            <a:r>
              <a:rPr lang="en-US" sz="1200" dirty="0"/>
              <a:t>, 30(2): 112-	126</a:t>
            </a:r>
            <a:br>
              <a:rPr lang="en-US" sz="1200" dirty="0"/>
            </a:br>
            <a:r>
              <a:rPr lang="en-US" sz="1200" dirty="0"/>
              <a:t>Forsythe, L. P., Alfano, C. M., Leach, C. R., Ganz, P. A., Stefanek, M. E., &amp; Rowland, J. H. (2012). Who provides 	psychosocial follow-up care for post-treatment cancer survivors? A survey of medical oncologists and primary 	care physicians. </a:t>
            </a:r>
            <a:r>
              <a:rPr lang="en-US" sz="1200" i="1" dirty="0"/>
              <a:t>Journal of Clinical Oncology</a:t>
            </a:r>
            <a:r>
              <a:rPr lang="en-US" sz="1200" dirty="0"/>
              <a:t>, 30(23), 2897–2905.</a:t>
            </a:r>
          </a:p>
          <a:p>
            <a:pPr marL="0" indent="0" defTabSz="457200">
              <a:lnSpc>
                <a:spcPct val="114000"/>
              </a:lnSpc>
              <a:spcBef>
                <a:spcPts val="0"/>
              </a:spcBef>
              <a:buNone/>
            </a:pPr>
            <a:r>
              <a:rPr lang="en-US" sz="1200" dirty="0"/>
              <a:t>Holland, J.C. (1999). NCCN practice guidelines for the management of psychosocial distress. National Comprehensive 	Cancer Network. </a:t>
            </a:r>
            <a:r>
              <a:rPr lang="en-US" sz="1200" i="1" dirty="0"/>
              <a:t>Oncology</a:t>
            </a:r>
            <a:r>
              <a:rPr lang="en-US" sz="1200" dirty="0"/>
              <a:t>, 113-147.</a:t>
            </a:r>
          </a:p>
          <a:p>
            <a:pPr marL="0" indent="0" defTabSz="457200">
              <a:lnSpc>
                <a:spcPct val="114000"/>
              </a:lnSpc>
              <a:spcBef>
                <a:spcPts val="0"/>
              </a:spcBef>
              <a:buNone/>
            </a:pPr>
            <a:r>
              <a:rPr lang="en-US" sz="1200" dirty="0"/>
              <a:t>Lawrence, R.A., McLoone, J.K., Wakefield, C.E. &amp; Cohn, R.J. (2016). Primary care physicians’ perspectives of their 	role in cancer care: a systematic review. </a:t>
            </a:r>
            <a:r>
              <a:rPr lang="en-US" sz="1200" i="1" dirty="0"/>
              <a:t>Journal of General Internal Medicine</a:t>
            </a:r>
            <a:r>
              <a:rPr lang="en-US" sz="1200" dirty="0"/>
              <a:t>, (31):1222-1236.</a:t>
            </a:r>
          </a:p>
          <a:p>
            <a:pPr marL="0" indent="0">
              <a:lnSpc>
                <a:spcPct val="114000"/>
              </a:lnSpc>
              <a:buNone/>
            </a:pPr>
            <a:endParaRPr lang="en-US" sz="2000" dirty="0"/>
          </a:p>
        </p:txBody>
      </p:sp>
    </p:spTree>
    <p:extLst>
      <p:ext uri="{BB962C8B-B14F-4D97-AF65-F5344CB8AC3E}">
        <p14:creationId xmlns:p14="http://schemas.microsoft.com/office/powerpoint/2010/main" val="3648017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a:t>References</a:t>
            </a:r>
          </a:p>
        </p:txBody>
      </p:sp>
      <p:sp>
        <p:nvSpPr>
          <p:cNvPr id="3" name="Content Placeholder 2"/>
          <p:cNvSpPr>
            <a:spLocks noGrp="1"/>
          </p:cNvSpPr>
          <p:nvPr>
            <p:ph idx="1"/>
          </p:nvPr>
        </p:nvSpPr>
        <p:spPr>
          <a:xfrm>
            <a:off x="457200" y="1143000"/>
            <a:ext cx="8229600" cy="4983163"/>
          </a:xfrm>
        </p:spPr>
        <p:txBody>
          <a:bodyPr/>
          <a:lstStyle/>
          <a:p>
            <a:pPr marL="0" indent="0" defTabSz="457200">
              <a:lnSpc>
                <a:spcPct val="114000"/>
              </a:lnSpc>
              <a:spcBef>
                <a:spcPts val="0"/>
              </a:spcBef>
              <a:buNone/>
            </a:pPr>
            <a:r>
              <a:rPr lang="en-US" sz="1200" dirty="0"/>
              <a:t>Maunsell, E., </a:t>
            </a:r>
            <a:r>
              <a:rPr lang="en-US" sz="1200" dirty="0" err="1"/>
              <a:t>Pogany</a:t>
            </a:r>
            <a:r>
              <a:rPr lang="en-US" sz="1200" dirty="0"/>
              <a:t>, L., Barrera M., Shaw, A.K. &amp; </a:t>
            </a:r>
            <a:r>
              <a:rPr lang="en-US" sz="1200" dirty="0" err="1"/>
              <a:t>Speechley</a:t>
            </a:r>
            <a:r>
              <a:rPr lang="en-US" sz="1200" dirty="0"/>
              <a:t>, K.N. (2006). Quality of Life Among Long-Term 	Adolescent and Adult Survivors of Childhood Cancer. Journal of Clinical Oncology, 24(16):2527-2535.</a:t>
            </a:r>
          </a:p>
          <a:p>
            <a:pPr marL="0" indent="0" defTabSz="457200">
              <a:lnSpc>
                <a:spcPct val="114000"/>
              </a:lnSpc>
              <a:spcBef>
                <a:spcPts val="0"/>
              </a:spcBef>
              <a:buNone/>
            </a:pPr>
            <a:r>
              <a:rPr lang="en-US" sz="1200" dirty="0" err="1"/>
              <a:t>Mehnert</a:t>
            </a:r>
            <a:r>
              <a:rPr lang="en-US" sz="1200" dirty="0"/>
              <a:t>. A., </a:t>
            </a:r>
            <a:r>
              <a:rPr lang="en-US" sz="1200" dirty="0" err="1"/>
              <a:t>Hartung</a:t>
            </a:r>
            <a:r>
              <a:rPr lang="en-US" sz="1200" dirty="0"/>
              <a:t>, T.J., Friedrich, M., </a:t>
            </a:r>
            <a:r>
              <a:rPr lang="en-US" sz="1200" dirty="0" err="1"/>
              <a:t>Vehling</a:t>
            </a:r>
            <a:r>
              <a:rPr lang="en-US" sz="1200" dirty="0"/>
              <a:t>, S., </a:t>
            </a:r>
            <a:r>
              <a:rPr lang="en-US" sz="1200" dirty="0" err="1"/>
              <a:t>Brähler</a:t>
            </a:r>
            <a:r>
              <a:rPr lang="en-US" sz="1200" dirty="0"/>
              <a:t>, E., </a:t>
            </a:r>
            <a:r>
              <a:rPr lang="en-US" sz="1200" dirty="0" err="1"/>
              <a:t>Härter</a:t>
            </a:r>
            <a:r>
              <a:rPr lang="en-US" sz="1200" dirty="0"/>
              <a:t>, M., Keller, M., Schulz, H., </a:t>
            </a:r>
            <a:r>
              <a:rPr lang="en-US" sz="1200" dirty="0" err="1"/>
              <a:t>Wegscheider</a:t>
            </a:r>
            <a:r>
              <a:rPr lang="en-US" sz="1200" dirty="0"/>
              <a:t>, J., 	Weis, J., Koch, U. &amp; Faller, H. (2018). One in two cancer patients is significantly distressed: Prevalence and 	indicators of distress. Psycho-Oncology, 27(1):75-82.</a:t>
            </a:r>
          </a:p>
          <a:p>
            <a:pPr marL="0" indent="0" defTabSz="457200">
              <a:lnSpc>
                <a:spcPct val="114000"/>
              </a:lnSpc>
              <a:spcBef>
                <a:spcPts val="0"/>
              </a:spcBef>
              <a:buNone/>
            </a:pPr>
            <a:r>
              <a:rPr lang="en-US" sz="1200" dirty="0"/>
              <a:t>NCCN Clinical Practice Guidelines in Oncology (NCCN Guidelines®) for Distress Management V.2.2020. Referenced 	with permission from the NCCN Clinical Practice Guidelines in Oncology (NCCN Guidelines®) for Distress 	Management V.2.2020. © National Comprehensive Cancer Network, Inc. 2020. All rights reserved. Accessed 	[June 10, 2020].</a:t>
            </a:r>
          </a:p>
          <a:p>
            <a:pPr marL="0" indent="0" defTabSz="457200">
              <a:lnSpc>
                <a:spcPct val="114000"/>
              </a:lnSpc>
              <a:spcBef>
                <a:spcPts val="0"/>
              </a:spcBef>
              <a:buNone/>
            </a:pPr>
            <a:r>
              <a:rPr lang="en-US" sz="1200" dirty="0" err="1"/>
              <a:t>Polsky</a:t>
            </a:r>
            <a:r>
              <a:rPr lang="en-US" sz="1200" dirty="0"/>
              <a:t>, D., </a:t>
            </a:r>
            <a:r>
              <a:rPr lang="en-US" sz="1200" dirty="0" err="1"/>
              <a:t>Doshi</a:t>
            </a:r>
            <a:r>
              <a:rPr lang="en-US" sz="1200" dirty="0"/>
              <a:t>, J.A., Marcus, S., </a:t>
            </a:r>
            <a:r>
              <a:rPr lang="en-US" sz="1200" dirty="0" err="1"/>
              <a:t>Oslin</a:t>
            </a:r>
            <a:r>
              <a:rPr lang="en-US" sz="1200" dirty="0"/>
              <a:t>, D., </a:t>
            </a:r>
            <a:r>
              <a:rPr lang="en-US" sz="1200" dirty="0" err="1"/>
              <a:t>Rothbard</a:t>
            </a:r>
            <a:r>
              <a:rPr lang="en-US" sz="1200" dirty="0"/>
              <a:t>, A., Thomas, N. &amp; Thompson, C.L. (2005). Long-term risk for 	depressive symptoms after a medical diagnosis. </a:t>
            </a:r>
            <a:r>
              <a:rPr lang="en-US" sz="1200" i="1" dirty="0"/>
              <a:t>JAMA Internal Medicine</a:t>
            </a:r>
            <a:r>
              <a:rPr lang="en-US" sz="1200" dirty="0"/>
              <a:t>, 165(11):1260-1266.</a:t>
            </a:r>
            <a:endParaRPr lang="en-US" sz="1200" dirty="0">
              <a:solidFill>
                <a:srgbClr val="000000"/>
              </a:solidFill>
            </a:endParaRPr>
          </a:p>
          <a:p>
            <a:pPr marL="0" indent="0" defTabSz="457200">
              <a:lnSpc>
                <a:spcPct val="114000"/>
              </a:lnSpc>
              <a:spcBef>
                <a:spcPts val="0"/>
              </a:spcBef>
              <a:buNone/>
            </a:pPr>
            <a:r>
              <a:rPr lang="en-US" sz="1200" dirty="0">
                <a:solidFill>
                  <a:srgbClr val="000000"/>
                </a:solidFill>
              </a:rPr>
              <a:t>The National Academy of Medicine (formerly the Institute of Medicine). (2008). Cancer care for the whole patient: 	Meeting psychosocial health needs. Washington, DC: The National Academies Press</a:t>
            </a:r>
            <a:endParaRPr lang="en-US" sz="1200" dirty="0"/>
          </a:p>
          <a:p>
            <a:pPr marL="0" indent="0" defTabSz="457200">
              <a:lnSpc>
                <a:spcPct val="114000"/>
              </a:lnSpc>
              <a:spcBef>
                <a:spcPts val="0"/>
              </a:spcBef>
              <a:buNone/>
            </a:pPr>
            <a:r>
              <a:rPr lang="en-US" sz="1200" dirty="0"/>
              <a:t>Silver, J., Baima, J. &amp; Mayer, S. (2013). Impairment‐driven cancer rehabilitation: An essential component of quality care 	and survivorship. </a:t>
            </a:r>
            <a:r>
              <a:rPr lang="en-US" sz="1200" i="1" dirty="0"/>
              <a:t>CA: A Cancer Journal for Clinicians</a:t>
            </a:r>
            <a:r>
              <a:rPr lang="en-US" sz="1200" dirty="0"/>
              <a:t>, 63(5): 295-317. </a:t>
            </a:r>
          </a:p>
          <a:p>
            <a:pPr marL="0" indent="0" defTabSz="457200">
              <a:lnSpc>
                <a:spcPct val="114000"/>
              </a:lnSpc>
              <a:spcBef>
                <a:spcPts val="0"/>
              </a:spcBef>
              <a:buNone/>
            </a:pPr>
            <a:r>
              <a:rPr lang="en-US" sz="1200" dirty="0"/>
              <a:t>Weaver, K.E., Forsythe, L.P., Reeve, B.B., Alfano, C.M., Rodriguez, J.L., </a:t>
            </a:r>
            <a:r>
              <a:rPr lang="en-US" sz="1200" dirty="0" err="1"/>
              <a:t>Sabatino</a:t>
            </a:r>
            <a:r>
              <a:rPr lang="en-US" sz="1200" dirty="0"/>
              <a:t>, S.A., Hawkins, N.A. &amp; Rowland, 	J.H. (2012). Mental and Physical Health–Related Quality of Life among U.S. Cancer Survivors: Population 	Estimates from the 2010 National Health Interview Survey. </a:t>
            </a:r>
            <a:r>
              <a:rPr lang="en-US" sz="1200" i="1" dirty="0"/>
              <a:t>Cancer Epidemiology, Biomarkers &amp; Prevention</a:t>
            </a:r>
            <a:r>
              <a:rPr lang="en-US" sz="1200" dirty="0"/>
              <a:t>, 	21(11):2108-2117.</a:t>
            </a:r>
          </a:p>
          <a:p>
            <a:pPr marL="0" indent="0" defTabSz="457200">
              <a:lnSpc>
                <a:spcPct val="114000"/>
              </a:lnSpc>
              <a:spcBef>
                <a:spcPts val="0"/>
              </a:spcBef>
              <a:buNone/>
            </a:pPr>
            <a:r>
              <a:rPr lang="en-US" sz="1200" dirty="0" err="1"/>
              <a:t>Yabroff</a:t>
            </a:r>
            <a:r>
              <a:rPr lang="en-US" sz="1200" dirty="0"/>
              <a:t>, K.R., et al. (2020). Health Insurance Coverage Disruptions and Cancer Care and Outcomes: Systematic 	Review of Published Research. Journal of the National Cancer Institute. https://doi.org/10.1093/jnci/djaa048</a:t>
            </a:r>
          </a:p>
          <a:p>
            <a:pPr marL="0" indent="0" defTabSz="457200">
              <a:lnSpc>
                <a:spcPct val="114000"/>
              </a:lnSpc>
              <a:spcBef>
                <a:spcPts val="0"/>
              </a:spcBef>
              <a:buNone/>
            </a:pPr>
            <a:r>
              <a:rPr lang="en-US" sz="1200" dirty="0"/>
              <a:t>Zhao, G., Li, C., Li, J. &amp; </a:t>
            </a:r>
            <a:r>
              <a:rPr lang="en-US" sz="1200" dirty="0" err="1"/>
              <a:t>Balluz</a:t>
            </a:r>
            <a:r>
              <a:rPr lang="en-US" sz="1200" dirty="0"/>
              <a:t>. L.S. (2012). Physical activity, psychological distress, and receipt of mental healthcare 	services among cancer survivors. </a:t>
            </a:r>
            <a:r>
              <a:rPr lang="en-US" sz="1200" i="1" dirty="0"/>
              <a:t>Journal of Cancer Survivorship</a:t>
            </a:r>
            <a:r>
              <a:rPr lang="en-US" sz="1200" dirty="0"/>
              <a:t>, 7:131-139.</a:t>
            </a:r>
          </a:p>
          <a:p>
            <a:pPr marL="0" indent="0">
              <a:lnSpc>
                <a:spcPct val="114000"/>
              </a:lnSpc>
              <a:buNone/>
            </a:pPr>
            <a:endParaRPr lang="en-US" sz="1200" dirty="0"/>
          </a:p>
        </p:txBody>
      </p:sp>
    </p:spTree>
    <p:extLst>
      <p:ext uri="{BB962C8B-B14F-4D97-AF65-F5344CB8AC3E}">
        <p14:creationId xmlns:p14="http://schemas.microsoft.com/office/powerpoint/2010/main" val="844791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381000" y="1676401"/>
            <a:ext cx="8382000" cy="1600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t>Screening for Distress &amp; Follow-up Care for Cancer Survivors in Primary Care</a:t>
            </a:r>
            <a:endParaRPr sz="2800"/>
          </a:p>
        </p:txBody>
      </p:sp>
      <p:sp>
        <p:nvSpPr>
          <p:cNvPr id="87" name="Google Shape;87;p1"/>
          <p:cNvSpPr txBox="1">
            <a:spLocks noGrp="1"/>
          </p:cNvSpPr>
          <p:nvPr>
            <p:ph type="subTitle" idx="1"/>
          </p:nvPr>
        </p:nvSpPr>
        <p:spPr>
          <a:xfrm>
            <a:off x="1066800" y="3505200"/>
            <a:ext cx="7010400" cy="2286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98989"/>
              </a:buClr>
              <a:buSzPts val="2000"/>
              <a:buFont typeface="Times New Roman"/>
              <a:buNone/>
            </a:pPr>
            <a:r>
              <a:rPr lang="en-US" sz="2000" b="1" dirty="0"/>
              <a:t>Content Originally Developed by: Lorenzo Norris, MD</a:t>
            </a:r>
            <a:endParaRPr b="1" dirty="0"/>
          </a:p>
          <a:p>
            <a:pPr marL="0" lvl="0" indent="0" algn="ctr" rtl="0">
              <a:spcBef>
                <a:spcPts val="400"/>
              </a:spcBef>
              <a:spcAft>
                <a:spcPts val="0"/>
              </a:spcAft>
              <a:buClr>
                <a:srgbClr val="898989"/>
              </a:buClr>
              <a:buSzPts val="2000"/>
              <a:buFont typeface="Times New Roman"/>
              <a:buNone/>
            </a:pPr>
            <a:endParaRPr sz="2000" b="1" dirty="0"/>
          </a:p>
          <a:p>
            <a:pPr marL="0" lvl="0" indent="0" algn="ctr" rtl="0">
              <a:spcBef>
                <a:spcPts val="400"/>
              </a:spcBef>
              <a:spcAft>
                <a:spcPts val="0"/>
              </a:spcAft>
              <a:buClr>
                <a:srgbClr val="898989"/>
              </a:buClr>
              <a:buSzPts val="2000"/>
              <a:buFont typeface="Times New Roman"/>
              <a:buNone/>
            </a:pPr>
            <a:r>
              <a:rPr lang="en-US" sz="2000" b="1" dirty="0"/>
              <a:t>Revised by: Allen R. Dyer, MD, PhD</a:t>
            </a:r>
            <a:endParaRPr b="1" dirty="0"/>
          </a:p>
          <a:p>
            <a:pPr marL="0" lvl="0" indent="0" algn="ctr" rtl="0">
              <a:spcBef>
                <a:spcPts val="400"/>
              </a:spcBef>
              <a:spcAft>
                <a:spcPts val="0"/>
              </a:spcAft>
              <a:buClr>
                <a:srgbClr val="898989"/>
              </a:buClr>
              <a:buSzPts val="2000"/>
              <a:buFont typeface="Times New Roman"/>
              <a:buNone/>
            </a:pPr>
            <a:r>
              <a:rPr lang="en-US" sz="2000" dirty="0"/>
              <a:t>Professor of Psychiatry and Behavioral Sciences</a:t>
            </a:r>
            <a:endParaRPr dirty="0"/>
          </a:p>
          <a:p>
            <a:pPr marL="0" lvl="0" indent="0" algn="ctr" rtl="0">
              <a:spcBef>
                <a:spcPts val="400"/>
              </a:spcBef>
              <a:spcAft>
                <a:spcPts val="0"/>
              </a:spcAft>
              <a:buClr>
                <a:srgbClr val="898989"/>
              </a:buClr>
              <a:buSzPts val="2000"/>
              <a:buFont typeface="Times New Roman"/>
              <a:buNone/>
            </a:pPr>
            <a:r>
              <a:rPr lang="en-US" sz="2000" dirty="0"/>
              <a:t>Vice Chair for Education</a:t>
            </a:r>
            <a:endParaRPr dirty="0"/>
          </a:p>
          <a:p>
            <a:pPr marL="0" lvl="0" indent="0" algn="ctr" rtl="0">
              <a:spcBef>
                <a:spcPts val="400"/>
              </a:spcBef>
              <a:spcAft>
                <a:spcPts val="0"/>
              </a:spcAft>
              <a:buClr>
                <a:srgbClr val="898989"/>
              </a:buClr>
              <a:buSzPts val="2000"/>
              <a:buFont typeface="Times New Roman"/>
              <a:buNone/>
            </a:pPr>
            <a:r>
              <a:rPr lang="en-US" sz="2000" dirty="0"/>
              <a:t>The George Washington University</a:t>
            </a:r>
            <a:endParaRPr dirty="0"/>
          </a:p>
          <a:p>
            <a:pPr marL="0" lvl="0" indent="0" algn="ctr" rtl="0">
              <a:spcBef>
                <a:spcPts val="400"/>
              </a:spcBef>
              <a:spcAft>
                <a:spcPts val="0"/>
              </a:spcAft>
              <a:buClr>
                <a:srgbClr val="898989"/>
              </a:buClr>
              <a:buSzPts val="2000"/>
              <a:buFont typeface="Times New Roman"/>
              <a:buNone/>
            </a:pPr>
            <a:endParaRPr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Disclosure</a:t>
            </a:r>
            <a:endParaRPr/>
          </a:p>
        </p:txBody>
      </p:sp>
      <p:sp>
        <p:nvSpPr>
          <p:cNvPr id="94" name="Google Shape;94;p2"/>
          <p:cNvSpPr txBox="1">
            <a:spLocks noGrp="1"/>
          </p:cNvSpPr>
          <p:nvPr>
            <p:ph type="body" idx="1"/>
          </p:nvPr>
        </p:nvSpPr>
        <p:spPr>
          <a:xfrm>
            <a:off x="457200" y="1447800"/>
            <a:ext cx="8229600" cy="41692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rial"/>
              <a:buNone/>
            </a:pPr>
            <a:r>
              <a:rPr lang="en-US" sz="2200" dirty="0"/>
              <a:t>This program was originally developed through the National Cancer Survivorship Resource Center (The Survivorship Center), a collaboration between the American Cancer Society and the George Washington University Cancer Center funded by a 5-year cooperative agreement (#5U55DP003054) from the Centers for Disease Control and Prevention (CDC). </a:t>
            </a:r>
            <a:endParaRPr sz="2200" dirty="0"/>
          </a:p>
          <a:p>
            <a:pPr marL="0" lvl="0" indent="0" algn="l" rtl="0">
              <a:spcBef>
                <a:spcPts val="0"/>
              </a:spcBef>
              <a:spcAft>
                <a:spcPts val="0"/>
              </a:spcAft>
              <a:buClr>
                <a:schemeClr val="dk1"/>
              </a:buClr>
              <a:buSzPts val="2400"/>
              <a:buFont typeface="Arial"/>
              <a:buNone/>
            </a:pPr>
            <a:endParaRPr sz="2200" dirty="0"/>
          </a:p>
          <a:p>
            <a:pPr marL="0" lvl="0" indent="0" algn="l" rtl="0">
              <a:spcBef>
                <a:spcPts val="480"/>
              </a:spcBef>
              <a:spcAft>
                <a:spcPts val="0"/>
              </a:spcAft>
              <a:buClr>
                <a:schemeClr val="dk1"/>
              </a:buClr>
              <a:buSzPts val="2400"/>
              <a:buFont typeface="Arial"/>
              <a:buNone/>
            </a:pPr>
            <a:r>
              <a:rPr lang="en-US" sz="2200" dirty="0"/>
              <a:t>It is currently supported through a cooperative agreement (#NU58DP006461-01) from the CDC. </a:t>
            </a:r>
            <a:endParaRPr sz="2200" dirty="0"/>
          </a:p>
          <a:p>
            <a:pPr marL="0" lvl="0" indent="0" algn="l" rtl="0">
              <a:spcBef>
                <a:spcPts val="480"/>
              </a:spcBef>
              <a:spcAft>
                <a:spcPts val="0"/>
              </a:spcAft>
              <a:buClr>
                <a:schemeClr val="dk1"/>
              </a:buClr>
              <a:buSzPts val="2400"/>
              <a:buFont typeface="Arial"/>
              <a:buNone/>
            </a:pPr>
            <a:endParaRPr sz="2200" dirty="0"/>
          </a:p>
          <a:p>
            <a:pPr marL="0" lvl="0" indent="0" algn="l" rtl="0">
              <a:spcBef>
                <a:spcPts val="480"/>
              </a:spcBef>
              <a:spcAft>
                <a:spcPts val="0"/>
              </a:spcAft>
              <a:buClr>
                <a:schemeClr val="dk1"/>
              </a:buClr>
              <a:buSzPts val="2400"/>
              <a:buFont typeface="Arial"/>
              <a:buNone/>
            </a:pPr>
            <a:r>
              <a:rPr lang="en-US" sz="2200" dirty="0"/>
              <a:t>The GW Cancer Center would also like to thank the CDC for their partnership on this program.</a:t>
            </a:r>
            <a:endParaRPr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a:xfrm>
            <a:off x="457200" y="1295400"/>
            <a:ext cx="8229600" cy="4572001"/>
          </a:xfrm>
        </p:spPr>
        <p:txBody>
          <a:bodyPr/>
          <a:lstStyle/>
          <a:p>
            <a:pPr marL="0" indent="0">
              <a:buFontTx/>
              <a:buNone/>
            </a:pPr>
            <a:r>
              <a:rPr lang="en-US" sz="2200" dirty="0"/>
              <a:t>This program was originally developed through the National Cancer Survivorship Resource Center (The Survivorship Center), a collaboration between the American Cancer Society and the George Washington University Cancer Center funded by a 5-year cooperative agreement (#5U55DP003054) from the Centers for Disease Control and Prevention (CDC). </a:t>
            </a:r>
          </a:p>
          <a:p>
            <a:pPr marL="0" indent="0">
              <a:buFontTx/>
              <a:buNone/>
            </a:pPr>
            <a:endParaRPr lang="en-US" sz="2200" dirty="0"/>
          </a:p>
          <a:p>
            <a:pPr marL="0" indent="0">
              <a:buFontTx/>
              <a:buNone/>
            </a:pPr>
            <a:r>
              <a:rPr lang="en-US" sz="2200" dirty="0"/>
              <a:t>It is currently supported through a cooperative agreement (#NU58DP006461-01) from the CDC. </a:t>
            </a:r>
          </a:p>
          <a:p>
            <a:pPr marL="0" indent="0">
              <a:buFontTx/>
              <a:buNone/>
            </a:pPr>
            <a:endParaRPr lang="en-US" sz="2200" dirty="0"/>
          </a:p>
          <a:p>
            <a:pPr marL="0" indent="0">
              <a:buFontTx/>
              <a:buNone/>
            </a:pPr>
            <a:r>
              <a:rPr lang="en-US" sz="2200" dirty="0"/>
              <a:t>The GW Cancer Center would also like to thank the CDC for their partnership on this program.</a:t>
            </a:r>
            <a:endParaRPr lang="en-US" altLang="en-US" sz="2200" dirty="0"/>
          </a:p>
          <a:p>
            <a:endParaRPr lang="en-US" sz="2400" dirty="0"/>
          </a:p>
        </p:txBody>
      </p:sp>
    </p:spTree>
    <p:extLst>
      <p:ext uri="{BB962C8B-B14F-4D97-AF65-F5344CB8AC3E}">
        <p14:creationId xmlns:p14="http://schemas.microsoft.com/office/powerpoint/2010/main" val="676284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101" name="Google Shape;101;p3"/>
          <p:cNvSpPr txBox="1">
            <a:spLocks noGrp="1"/>
          </p:cNvSpPr>
          <p:nvPr>
            <p:ph type="body" idx="1"/>
          </p:nvPr>
        </p:nvSpPr>
        <p:spPr>
          <a:xfrm>
            <a:off x="457200" y="1696065"/>
            <a:ext cx="8229600" cy="386653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Arial"/>
              <a:buChar char="•"/>
            </a:pPr>
            <a:r>
              <a:rPr lang="en-US" sz="2600" dirty="0"/>
              <a:t>Describe distress screening tools and methods.</a:t>
            </a:r>
            <a:endParaRPr sz="2600" dirty="0"/>
          </a:p>
          <a:p>
            <a:pPr marL="342900" lvl="0" indent="-165100" algn="l" rtl="0">
              <a:spcBef>
                <a:spcPts val="560"/>
              </a:spcBef>
              <a:spcAft>
                <a:spcPts val="0"/>
              </a:spcAft>
              <a:buClr>
                <a:schemeClr val="dk1"/>
              </a:buClr>
              <a:buSzPts val="2800"/>
              <a:buFont typeface="Arial"/>
              <a:buNone/>
            </a:pPr>
            <a:endParaRPr sz="2600" dirty="0"/>
          </a:p>
          <a:p>
            <a:pPr marL="342900" lvl="0" indent="-342900" algn="l" rtl="0">
              <a:spcBef>
                <a:spcPts val="560"/>
              </a:spcBef>
              <a:spcAft>
                <a:spcPts val="0"/>
              </a:spcAft>
              <a:buClr>
                <a:schemeClr val="dk1"/>
              </a:buClr>
              <a:buSzPts val="2800"/>
              <a:buFont typeface="Arial"/>
              <a:buChar char="•"/>
            </a:pPr>
            <a:r>
              <a:rPr lang="en-US" sz="2600" dirty="0"/>
              <a:t>Describe the role of primary care providers to screen for distress and provide follow-up care. </a:t>
            </a:r>
            <a:endParaRPr sz="2600" dirty="0"/>
          </a:p>
          <a:p>
            <a:pPr marL="342900" lvl="0" indent="-165100" algn="l" rtl="0">
              <a:spcBef>
                <a:spcPts val="560"/>
              </a:spcBef>
              <a:spcAft>
                <a:spcPts val="0"/>
              </a:spcAft>
              <a:buClr>
                <a:schemeClr val="dk1"/>
              </a:buClr>
              <a:buSzPts val="2800"/>
              <a:buFont typeface="Arial"/>
              <a:buNone/>
            </a:pPr>
            <a:endParaRPr sz="2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Psychosocial Distress</a:t>
            </a:r>
          </a:p>
        </p:txBody>
      </p:sp>
      <p:pic>
        <p:nvPicPr>
          <p:cNvPr id="10" name="Picture 9" descr="C:\Users\padgettls\AppData\Local\Microsoft\Windows\Temporary Internet Files\Content.IE5\PK0QC0S9\MP90044329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614" y="2563194"/>
            <a:ext cx="2681287" cy="1703486"/>
          </a:xfrm>
          <a:prstGeom prst="rect">
            <a:avLst/>
          </a:prstGeom>
          <a:noFill/>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15583" y="2563194"/>
            <a:ext cx="2598566" cy="1729316"/>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2969" y="2563194"/>
            <a:ext cx="2597418" cy="1731612"/>
          </a:xfrm>
          <a:prstGeom prst="rect">
            <a:avLst/>
          </a:prstGeom>
        </p:spPr>
      </p:pic>
    </p:spTree>
    <p:extLst>
      <p:ext uri="{BB962C8B-B14F-4D97-AF65-F5344CB8AC3E}">
        <p14:creationId xmlns:p14="http://schemas.microsoft.com/office/powerpoint/2010/main" val="2709307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Role of Screening for Distress </a:t>
            </a:r>
            <a:endParaRPr/>
          </a:p>
        </p:txBody>
      </p:sp>
      <p:sp>
        <p:nvSpPr>
          <p:cNvPr id="161" name="Google Shape;161;p6"/>
          <p:cNvSpPr txBox="1">
            <a:spLocks noGrp="1"/>
          </p:cNvSpPr>
          <p:nvPr>
            <p:ph type="body" idx="1"/>
          </p:nvPr>
        </p:nvSpPr>
        <p:spPr>
          <a:xfrm>
            <a:off x="457200" y="1632857"/>
            <a:ext cx="8229600" cy="3958046"/>
          </a:xfrm>
          <a:prstGeom prst="rect">
            <a:avLst/>
          </a:prstGeom>
          <a:noFill/>
          <a:ln>
            <a:noFill/>
          </a:ln>
        </p:spPr>
        <p:txBody>
          <a:bodyPr spcFirstLastPara="1" wrap="square" lIns="91425" tIns="45700" rIns="91425" bIns="45700" anchor="t" anchorCtr="0">
            <a:noAutofit/>
          </a:bodyPr>
          <a:lstStyle/>
          <a:p>
            <a:pPr marL="342900">
              <a:spcBef>
                <a:spcPts val="0"/>
              </a:spcBef>
              <a:buSzPts val="2400"/>
            </a:pPr>
            <a:r>
              <a:rPr lang="en-US" sz="2200" dirty="0"/>
              <a:t>Entry point to a conversation between patient and provider. </a:t>
            </a:r>
            <a:br>
              <a:rPr lang="en-US" sz="2200" dirty="0"/>
            </a:br>
            <a:endParaRPr sz="2200" dirty="0"/>
          </a:p>
          <a:p>
            <a:pPr marL="342900">
              <a:spcBef>
                <a:spcPts val="480"/>
              </a:spcBef>
              <a:buSzPts val="2400"/>
            </a:pPr>
            <a:r>
              <a:rPr lang="en-US" sz="2200" dirty="0"/>
              <a:t>Identify patients who may be in need of psychosocial support.</a:t>
            </a:r>
            <a:br>
              <a:rPr lang="en-US" sz="2200" dirty="0"/>
            </a:br>
            <a:r>
              <a:rPr lang="en-US" sz="2200" dirty="0"/>
              <a:t> </a:t>
            </a:r>
            <a:endParaRPr sz="2200" dirty="0"/>
          </a:p>
          <a:p>
            <a:pPr marL="342900">
              <a:spcBef>
                <a:spcPts val="480"/>
              </a:spcBef>
              <a:buSzPts val="2400"/>
            </a:pPr>
            <a:r>
              <a:rPr lang="en-US" sz="2200" dirty="0"/>
              <a:t>A component of comprehensive, patient-centered, evidence-based, cancer care. </a:t>
            </a:r>
            <a:br>
              <a:rPr lang="en-US" sz="2200" dirty="0"/>
            </a:br>
            <a:endParaRPr sz="2200" dirty="0"/>
          </a:p>
          <a:p>
            <a:pPr marL="342900">
              <a:spcBef>
                <a:spcPts val="480"/>
              </a:spcBef>
              <a:buSzPts val="2400"/>
            </a:pPr>
            <a:r>
              <a:rPr lang="en-US" sz="2200" dirty="0"/>
              <a:t>Can elevate patients’ expectations for quality care and quality of life.</a:t>
            </a:r>
            <a:endParaRPr sz="2200" dirty="0"/>
          </a:p>
        </p:txBody>
      </p:sp>
      <p:sp>
        <p:nvSpPr>
          <p:cNvPr id="2" name="Rectangle 1"/>
          <p:cNvSpPr/>
          <p:nvPr/>
        </p:nvSpPr>
        <p:spPr>
          <a:xfrm>
            <a:off x="457199" y="5721531"/>
            <a:ext cx="2913017" cy="261610"/>
          </a:xfrm>
          <a:prstGeom prst="rect">
            <a:avLst/>
          </a:prstGeom>
        </p:spPr>
        <p:txBody>
          <a:bodyPr wrap="square">
            <a:spAutoFit/>
          </a:bodyPr>
          <a:lstStyle/>
          <a:p>
            <a:r>
              <a:rPr lang="en-US" sz="1100" i="1" dirty="0">
                <a:solidFill>
                  <a:schemeClr val="bg1">
                    <a:lumMod val="50000"/>
                  </a:schemeClr>
                </a:solidFill>
              </a:rPr>
              <a:t>Mitchell, 2013.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Distress Risk Factors </a:t>
            </a:r>
            <a:endParaRPr/>
          </a:p>
        </p:txBody>
      </p:sp>
      <p:sp>
        <p:nvSpPr>
          <p:cNvPr id="168" name="Google Shape;168;p7"/>
          <p:cNvSpPr txBox="1">
            <a:spLocks noGrp="1"/>
          </p:cNvSpPr>
          <p:nvPr>
            <p:ph type="body" idx="1"/>
          </p:nvPr>
        </p:nvSpPr>
        <p:spPr>
          <a:xfrm>
            <a:off x="457200" y="1600200"/>
            <a:ext cx="4038600" cy="422757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Arial"/>
              <a:buChar char="•"/>
            </a:pPr>
            <a:r>
              <a:rPr lang="en-US" sz="2400" dirty="0"/>
              <a:t>History of a psychiatric disorder or substance abuse </a:t>
            </a:r>
            <a:endParaRPr dirty="0"/>
          </a:p>
          <a:p>
            <a:pPr marL="342900" lvl="0" indent="-342900" algn="l" rtl="0">
              <a:spcBef>
                <a:spcPts val="480"/>
              </a:spcBef>
              <a:spcAft>
                <a:spcPts val="0"/>
              </a:spcAft>
              <a:buClr>
                <a:schemeClr val="dk1"/>
              </a:buClr>
              <a:buSzPts val="2400"/>
              <a:buFont typeface="Arial"/>
              <a:buChar char="•"/>
            </a:pPr>
            <a:r>
              <a:rPr lang="en-US" sz="2400" dirty="0"/>
              <a:t>History of depression or a suicide attempt </a:t>
            </a:r>
            <a:endParaRPr dirty="0"/>
          </a:p>
          <a:p>
            <a:pPr marL="342900" lvl="0" indent="-342900" algn="l" rtl="0">
              <a:spcBef>
                <a:spcPts val="480"/>
              </a:spcBef>
              <a:spcAft>
                <a:spcPts val="0"/>
              </a:spcAft>
              <a:buClr>
                <a:schemeClr val="dk1"/>
              </a:buClr>
              <a:buSzPts val="2400"/>
              <a:buFont typeface="Arial"/>
              <a:buChar char="•"/>
            </a:pPr>
            <a:r>
              <a:rPr lang="en-US" sz="2400" dirty="0"/>
              <a:t>Cognitive impairment </a:t>
            </a:r>
            <a:endParaRPr dirty="0"/>
          </a:p>
          <a:p>
            <a:pPr marL="342900" lvl="0" indent="-342900" algn="l" rtl="0">
              <a:spcBef>
                <a:spcPts val="480"/>
              </a:spcBef>
              <a:spcAft>
                <a:spcPts val="0"/>
              </a:spcAft>
              <a:buClr>
                <a:schemeClr val="dk1"/>
              </a:buClr>
              <a:buSzPts val="2400"/>
              <a:buFont typeface="Arial"/>
              <a:buChar char="•"/>
            </a:pPr>
            <a:r>
              <a:rPr lang="en-US" sz="2400" dirty="0"/>
              <a:t>Communication barriers </a:t>
            </a:r>
            <a:endParaRPr dirty="0"/>
          </a:p>
          <a:p>
            <a:pPr marL="342900" lvl="0" indent="-342900" algn="l" rtl="0">
              <a:spcBef>
                <a:spcPts val="480"/>
              </a:spcBef>
              <a:spcAft>
                <a:spcPts val="0"/>
              </a:spcAft>
              <a:buClr>
                <a:schemeClr val="dk1"/>
              </a:buClr>
              <a:buSzPts val="2400"/>
              <a:buFont typeface="Arial"/>
              <a:buChar char="•"/>
            </a:pPr>
            <a:r>
              <a:rPr lang="en-US" sz="2400" dirty="0"/>
              <a:t>Co-morbid illnesses </a:t>
            </a:r>
            <a:endParaRPr dirty="0"/>
          </a:p>
          <a:p>
            <a:pPr marL="342900" lvl="0" indent="-342900" algn="l" rtl="0">
              <a:spcBef>
                <a:spcPts val="480"/>
              </a:spcBef>
              <a:spcAft>
                <a:spcPts val="0"/>
              </a:spcAft>
              <a:buClr>
                <a:schemeClr val="dk1"/>
              </a:buClr>
              <a:buSzPts val="2400"/>
              <a:buFont typeface="Arial"/>
              <a:buChar char="•"/>
            </a:pPr>
            <a:r>
              <a:rPr lang="en-US" sz="2400" dirty="0"/>
              <a:t>Social problems </a:t>
            </a:r>
            <a:endParaRPr dirty="0"/>
          </a:p>
          <a:p>
            <a:pPr marL="342900" lvl="0" indent="-190500" algn="l" rtl="0">
              <a:spcBef>
                <a:spcPts val="480"/>
              </a:spcBef>
              <a:spcAft>
                <a:spcPts val="0"/>
              </a:spcAft>
              <a:buClr>
                <a:schemeClr val="dk1"/>
              </a:buClr>
              <a:buSzPts val="2400"/>
              <a:buFont typeface="Arial"/>
              <a:buNone/>
            </a:pPr>
            <a:endParaRPr sz="2400" dirty="0"/>
          </a:p>
        </p:txBody>
      </p:sp>
      <p:sp>
        <p:nvSpPr>
          <p:cNvPr id="169" name="Google Shape;169;p7"/>
          <p:cNvSpPr txBox="1">
            <a:spLocks noGrp="1"/>
          </p:cNvSpPr>
          <p:nvPr>
            <p:ph type="body" idx="2"/>
          </p:nvPr>
        </p:nvSpPr>
        <p:spPr>
          <a:xfrm>
            <a:off x="4648200" y="1600201"/>
            <a:ext cx="4038600" cy="422757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Arial"/>
              <a:buChar char="•"/>
            </a:pPr>
            <a:r>
              <a:rPr lang="en-US" sz="2400" dirty="0"/>
              <a:t>Family/caregiver conflicts </a:t>
            </a:r>
            <a:endParaRPr dirty="0"/>
          </a:p>
          <a:p>
            <a:pPr marL="342900" lvl="0" indent="-342900" algn="l" rtl="0">
              <a:spcBef>
                <a:spcPts val="480"/>
              </a:spcBef>
              <a:spcAft>
                <a:spcPts val="0"/>
              </a:spcAft>
              <a:buClr>
                <a:schemeClr val="dk1"/>
              </a:buClr>
              <a:buSzPts val="2400"/>
              <a:buFont typeface="Arial"/>
              <a:buChar char="•"/>
            </a:pPr>
            <a:r>
              <a:rPr lang="en-US" sz="2400" dirty="0"/>
              <a:t>Inadequate social support </a:t>
            </a:r>
            <a:endParaRPr dirty="0"/>
          </a:p>
          <a:p>
            <a:pPr marL="342900" lvl="0" indent="-342900" algn="l" rtl="0">
              <a:spcBef>
                <a:spcPts val="480"/>
              </a:spcBef>
              <a:spcAft>
                <a:spcPts val="0"/>
              </a:spcAft>
              <a:buClr>
                <a:schemeClr val="dk1"/>
              </a:buClr>
              <a:buSzPts val="2400"/>
              <a:buFont typeface="Arial"/>
              <a:buChar char="•"/>
            </a:pPr>
            <a:r>
              <a:rPr lang="en-US" sz="2400" dirty="0"/>
              <a:t>Living alone </a:t>
            </a:r>
            <a:endParaRPr dirty="0"/>
          </a:p>
          <a:p>
            <a:pPr marL="342900" lvl="0" indent="-342900" algn="l" rtl="0">
              <a:spcBef>
                <a:spcPts val="480"/>
              </a:spcBef>
              <a:spcAft>
                <a:spcPts val="0"/>
              </a:spcAft>
              <a:buClr>
                <a:schemeClr val="dk1"/>
              </a:buClr>
              <a:buSzPts val="2400"/>
              <a:buFont typeface="Arial"/>
              <a:buChar char="•"/>
            </a:pPr>
            <a:r>
              <a:rPr lang="en-US" sz="2400" dirty="0"/>
              <a:t>Financial problems </a:t>
            </a:r>
            <a:endParaRPr dirty="0"/>
          </a:p>
          <a:p>
            <a:pPr marL="342900" lvl="0" indent="-342900" algn="l" rtl="0">
              <a:spcBef>
                <a:spcPts val="480"/>
              </a:spcBef>
              <a:spcAft>
                <a:spcPts val="0"/>
              </a:spcAft>
              <a:buClr>
                <a:schemeClr val="dk1"/>
              </a:buClr>
              <a:buSzPts val="2400"/>
              <a:buFont typeface="Arial"/>
              <a:buChar char="•"/>
            </a:pPr>
            <a:r>
              <a:rPr lang="en-US" sz="2400" dirty="0"/>
              <a:t>Limited access to medical       care </a:t>
            </a:r>
            <a:endParaRPr dirty="0"/>
          </a:p>
          <a:p>
            <a:pPr marL="342900" lvl="0" indent="-342900" algn="l" rtl="0">
              <a:spcBef>
                <a:spcPts val="480"/>
              </a:spcBef>
              <a:spcAft>
                <a:spcPts val="0"/>
              </a:spcAft>
              <a:buClr>
                <a:schemeClr val="dk1"/>
              </a:buClr>
              <a:buSzPts val="2400"/>
              <a:buFont typeface="Arial"/>
              <a:buChar char="•"/>
            </a:pPr>
            <a:r>
              <a:rPr lang="en-US" sz="2400" dirty="0"/>
              <a:t>Young or dependent children </a:t>
            </a:r>
            <a:endParaRPr dirty="0"/>
          </a:p>
          <a:p>
            <a:pPr marL="342900" lvl="0" indent="-342900" algn="l" rtl="0">
              <a:spcBef>
                <a:spcPts val="480"/>
              </a:spcBef>
              <a:spcAft>
                <a:spcPts val="0"/>
              </a:spcAft>
              <a:buClr>
                <a:schemeClr val="dk1"/>
              </a:buClr>
              <a:buSzPts val="2400"/>
              <a:buFont typeface="Arial"/>
              <a:buChar char="•"/>
            </a:pPr>
            <a:r>
              <a:rPr lang="en-US" sz="2400" dirty="0"/>
              <a:t>Younger age; women </a:t>
            </a:r>
            <a:endParaRPr dirty="0"/>
          </a:p>
          <a:p>
            <a:pPr marL="342900" lvl="0" indent="-190500" algn="l" rtl="0">
              <a:spcBef>
                <a:spcPts val="480"/>
              </a:spcBef>
              <a:spcAft>
                <a:spcPts val="0"/>
              </a:spcAft>
              <a:buClr>
                <a:schemeClr val="dk1"/>
              </a:buClr>
              <a:buSzPts val="2400"/>
              <a:buFont typeface="Arial"/>
              <a:buNone/>
            </a:pPr>
            <a:endParaRP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457200" y="304800"/>
            <a:ext cx="8229600" cy="8577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Distress Screening Tools/Methods </a:t>
            </a:r>
            <a:endParaRPr dirty="0"/>
          </a:p>
        </p:txBody>
      </p:sp>
      <p:pic>
        <p:nvPicPr>
          <p:cNvPr id="176" name="Google Shape;176;p8"/>
          <p:cNvPicPr preferRelativeResize="0"/>
          <p:nvPr/>
        </p:nvPicPr>
        <p:blipFill rotWithShape="1">
          <a:blip r:embed="rId3">
            <a:alphaModFix/>
          </a:blip>
          <a:srcRect/>
          <a:stretch/>
        </p:blipFill>
        <p:spPr>
          <a:xfrm>
            <a:off x="2098767" y="1295400"/>
            <a:ext cx="4800600" cy="4535129"/>
          </a:xfrm>
          <a:prstGeom prst="rect">
            <a:avLst/>
          </a:prstGeom>
          <a:noFill/>
          <a:ln>
            <a:noFill/>
          </a:ln>
        </p:spPr>
      </p:pic>
      <p:sp>
        <p:nvSpPr>
          <p:cNvPr id="177" name="Google Shape;177;p8"/>
          <p:cNvSpPr txBox="1"/>
          <p:nvPr/>
        </p:nvSpPr>
        <p:spPr>
          <a:xfrm>
            <a:off x="1981200" y="4189325"/>
            <a:ext cx="5800500" cy="67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FF0000"/>
                </a:solidFill>
                <a:latin typeface="Times New Roman"/>
                <a:ea typeface="Times New Roman"/>
                <a:cs typeface="Times New Roman"/>
                <a:sym typeface="Times New Roman"/>
              </a:rPr>
              <a:t>General Anxiety Disorder Scale  (GAD-7)</a:t>
            </a:r>
            <a:endParaRPr sz="1600" b="1">
              <a:solidFill>
                <a:srgbClr val="FF0000"/>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457200" y="304800"/>
            <a:ext cx="8229600" cy="6368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Distress Thermometer </a:t>
            </a:r>
            <a:endParaRPr dirty="0"/>
          </a:p>
        </p:txBody>
      </p:sp>
      <p:pic>
        <p:nvPicPr>
          <p:cNvPr id="184" name="Google Shape;184;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49811" y="941696"/>
            <a:ext cx="5406395" cy="4161502"/>
          </a:xfrm>
          <a:prstGeom prst="rect">
            <a:avLst/>
          </a:prstGeom>
          <a:noFill/>
          <a:ln>
            <a:noFill/>
          </a:ln>
        </p:spPr>
      </p:pic>
      <p:sp>
        <p:nvSpPr>
          <p:cNvPr id="2" name="Rectangle 1"/>
          <p:cNvSpPr/>
          <p:nvPr/>
        </p:nvSpPr>
        <p:spPr>
          <a:xfrm>
            <a:off x="457200" y="5152487"/>
            <a:ext cx="8377084" cy="1015663"/>
          </a:xfrm>
          <a:prstGeom prst="rect">
            <a:avLst/>
          </a:prstGeom>
        </p:spPr>
        <p:txBody>
          <a:bodyPr wrap="square">
            <a:spAutoFit/>
          </a:bodyPr>
          <a:lstStyle/>
          <a:p>
            <a:r>
              <a:rPr lang="en-US" sz="1000" i="1" dirty="0">
                <a:solidFill>
                  <a:schemeClr val="bg1">
                    <a:lumMod val="50000"/>
                  </a:schemeClr>
                </a:solidFill>
              </a:rPr>
              <a:t>Reproduced with permission from the NCCN Clinical Practice Guidelines in Oncology (NCCN Guidelines®) for Distress Management V.2.2020. © 2020 National Comprehensive Cancer Network, Inc. All rights reserved. The NCCN Guidelines® and illustrations herein may not be reproduced in any form for any purpose without the express written permission of NCCN. To view the most recent and complete version of the NCCN Guidelines, go online to NCCN.org. The NCCN Guidelines are a work in progress that may be refined as often as new significant data becomes available.</a:t>
            </a:r>
          </a:p>
          <a:p>
            <a:r>
              <a:rPr lang="en-US" sz="1000" i="1" dirty="0">
                <a:solidFill>
                  <a:schemeClr val="bg1">
                    <a:lumMod val="50000"/>
                  </a:schemeClr>
                </a:solidFill>
              </a:rPr>
              <a:t>NCCN makes no warranties of any kind whatsoever regarding their content, use or application and disclaims any responsibility for their application or use in any way.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Distress Screening Tools/Methods </a:t>
            </a:r>
            <a:endParaRPr dirty="0"/>
          </a:p>
        </p:txBody>
      </p:sp>
      <p:graphicFrame>
        <p:nvGraphicFramePr>
          <p:cNvPr id="191" name="Google Shape;191;p10"/>
          <p:cNvGraphicFramePr/>
          <p:nvPr/>
        </p:nvGraphicFramePr>
        <p:xfrm>
          <a:off x="457200" y="1589315"/>
          <a:ext cx="8229600" cy="3745465"/>
        </p:xfrm>
        <a:graphic>
          <a:graphicData uri="http://schemas.openxmlformats.org/drawingml/2006/table">
            <a:tbl>
              <a:tblPr firstRow="1" bandRow="1">
                <a:noFil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90075">
                <a:tc>
                  <a:txBody>
                    <a:bodyPr/>
                    <a:lstStyle/>
                    <a:p>
                      <a:pPr marL="0" marR="0" lvl="0" indent="0" algn="ctr" rtl="0">
                        <a:lnSpc>
                          <a:spcPct val="10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TYPE OF SCREEN</a:t>
                      </a:r>
                      <a:endParaRPr sz="1800" b="0" i="0" u="none" strike="noStrike" cap="none" dirty="0">
                        <a:solidFill>
                          <a:schemeClr val="lt1"/>
                        </a:solidFill>
                        <a:latin typeface="Arial"/>
                        <a:ea typeface="Arial"/>
                        <a:cs typeface="Arial"/>
                        <a:sym typeface="Arial"/>
                      </a:endParaRPr>
                    </a:p>
                  </a:txBody>
                  <a:tcPr marL="91450" marR="91450" marT="45725" marB="45725" anchor="ctr">
                    <a:solidFill>
                      <a:srgbClr val="365F91"/>
                    </a:solidFill>
                  </a:tcPr>
                </a:tc>
                <a:tc>
                  <a:txBody>
                    <a:bodyPr/>
                    <a:lstStyle/>
                    <a:p>
                      <a:pPr marL="0" marR="0" lvl="0" indent="0" algn="ctr"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EXAMPLE</a:t>
                      </a:r>
                      <a:endParaRPr sz="1800" u="none" strike="noStrike" cap="none"/>
                    </a:p>
                  </a:txBody>
                  <a:tcPr marL="91450" marR="91450" marT="45725" marB="45725" anchor="ctr">
                    <a:solidFill>
                      <a:srgbClr val="365F91"/>
                    </a:solidFill>
                  </a:tcPr>
                </a:tc>
                <a:tc>
                  <a:txBody>
                    <a:bodyPr/>
                    <a:lstStyle/>
                    <a:p>
                      <a:pPr marL="0" marR="0" lvl="0" indent="0" algn="ctr"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ADVANTAGES</a:t>
                      </a:r>
                      <a:endParaRPr sz="1800" u="none" strike="noStrike" cap="none"/>
                    </a:p>
                  </a:txBody>
                  <a:tcPr marL="91450" marR="91450" marT="45725" marB="45725" anchor="ctr">
                    <a:solidFill>
                      <a:srgbClr val="365F91"/>
                    </a:solidFill>
                  </a:tcPr>
                </a:tc>
                <a:extLst>
                  <a:ext uri="{0D108BD9-81ED-4DB2-BD59-A6C34878D82A}">
                    <a16:rowId xmlns:a16="http://schemas.microsoft.com/office/drawing/2014/main" val="10000"/>
                  </a:ext>
                </a:extLst>
              </a:tr>
              <a:tr h="739375">
                <a:tc>
                  <a:txBody>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Visual analogue</a:t>
                      </a:r>
                      <a:endParaRPr/>
                    </a:p>
                  </a:txBody>
                  <a:tcPr marL="91450" marR="91450" marT="45725" marB="45725">
                    <a:solidFill>
                      <a:srgbClr val="B9CDE5"/>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a:t>Distress Thermometer</a:t>
                      </a:r>
                      <a:endParaRPr sz="1800" u="none" strike="noStrike" cap="none"/>
                    </a:p>
                  </a:txBody>
                  <a:tcPr marL="91450" marR="91450" marT="45725" marB="45725">
                    <a:solidFill>
                      <a:srgbClr val="B9CDE5"/>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Fast, and acceptable</a:t>
                      </a:r>
                      <a:endParaRPr sz="1800" u="none" strike="noStrike" cap="none"/>
                    </a:p>
                  </a:txBody>
                  <a:tcPr marL="91450" marR="91450" marT="45725" marB="45725">
                    <a:solidFill>
                      <a:srgbClr val="B9CDE5"/>
                    </a:solidFill>
                  </a:tcPr>
                </a:tc>
                <a:extLst>
                  <a:ext uri="{0D108BD9-81ED-4DB2-BD59-A6C34878D82A}">
                    <a16:rowId xmlns:a16="http://schemas.microsoft.com/office/drawing/2014/main" val="10001"/>
                  </a:ext>
                </a:extLst>
              </a:tr>
              <a:tr h="690075">
                <a:tc>
                  <a:txBody>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Symptom questionnaire</a:t>
                      </a:r>
                      <a:endParaRPr sz="18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a:t>Hospital Anxiety and Depression Scale</a:t>
                      </a:r>
                      <a:endParaRPr sz="18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Increases specificity</a:t>
                      </a:r>
                      <a:endParaRPr dirty="0"/>
                    </a:p>
                    <a:p>
                      <a:pPr marL="0" marR="0" lvl="0" indent="0" algn="ctr" rtl="0">
                        <a:spcBef>
                          <a:spcPts val="0"/>
                        </a:spcBef>
                        <a:spcAft>
                          <a:spcPts val="0"/>
                        </a:spcAft>
                        <a:buNone/>
                      </a:pPr>
                      <a:endParaRPr sz="1800" u="none" strike="noStrike" cap="none" dirty="0"/>
                    </a:p>
                  </a:txBody>
                  <a:tcPr marL="91450" marR="91450" marT="45725" marB="45725">
                    <a:solidFill>
                      <a:srgbClr val="F2F2F2"/>
                    </a:solidFill>
                  </a:tcPr>
                </a:tc>
                <a:extLst>
                  <a:ext uri="{0D108BD9-81ED-4DB2-BD59-A6C34878D82A}">
                    <a16:rowId xmlns:a16="http://schemas.microsoft.com/office/drawing/2014/main" val="10002"/>
                  </a:ext>
                </a:extLst>
              </a:tr>
              <a:tr h="985850">
                <a:tc>
                  <a:txBody>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Ultra short</a:t>
                      </a:r>
                      <a:endParaRPr/>
                    </a:p>
                  </a:txBody>
                  <a:tcPr marL="91450" marR="91450" marT="45725" marB="45725">
                    <a:solidFill>
                      <a:srgbClr val="B9CDE5"/>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PHQ-1 or PHQ-2</a:t>
                      </a:r>
                      <a:endParaRPr/>
                    </a:p>
                  </a:txBody>
                  <a:tcPr marL="91450" marR="91450" marT="45725" marB="45725">
                    <a:solidFill>
                      <a:srgbClr val="B9CDE5"/>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Very fast. </a:t>
                      </a: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Can supplement unassisted interview</a:t>
                      </a:r>
                      <a:endParaRPr sz="1800" u="none" strike="noStrike" cap="none" dirty="0"/>
                    </a:p>
                  </a:txBody>
                  <a:tcPr marL="91450" marR="91450" marT="45725" marB="45725">
                    <a:solidFill>
                      <a:srgbClr val="B9CDE5"/>
                    </a:solidFill>
                  </a:tcPr>
                </a:tc>
                <a:extLst>
                  <a:ext uri="{0D108BD9-81ED-4DB2-BD59-A6C34878D82A}">
                    <a16:rowId xmlns:a16="http://schemas.microsoft.com/office/drawing/2014/main" val="10003"/>
                  </a:ext>
                </a:extLst>
              </a:tr>
              <a:tr h="399800">
                <a:tc>
                  <a:txBody>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Problem checklist</a:t>
                      </a:r>
                      <a:endParaRPr dirty="0"/>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a:t>Distress Thermometer</a:t>
                      </a:r>
                      <a:endParaRPr sz="18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Identifies patient needs</a:t>
                      </a:r>
                      <a:endParaRPr dirty="0"/>
                    </a:p>
                    <a:p>
                      <a:pPr marL="0" marR="0" lvl="0" indent="0" algn="ctr" rtl="0">
                        <a:lnSpc>
                          <a:spcPct val="100000"/>
                        </a:lnSpc>
                        <a:spcBef>
                          <a:spcPts val="0"/>
                        </a:spcBef>
                        <a:spcAft>
                          <a:spcPts val="0"/>
                        </a:spcAft>
                        <a:buClr>
                          <a:schemeClr val="dk1"/>
                        </a:buClr>
                        <a:buSzPts val="1800"/>
                        <a:buFont typeface="Arial"/>
                        <a:buNone/>
                      </a:pPr>
                      <a:endParaRPr sz="1800" u="none" strike="noStrike" cap="none" dirty="0"/>
                    </a:p>
                  </a:txBody>
                  <a:tcPr marL="91450" marR="91450" marT="45725" marB="45725">
                    <a:solidFill>
                      <a:srgbClr val="F2F2F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6e99c587e6_0_152"/>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Patient Health Questionnaire (PHQ-2)</a:t>
            </a:r>
            <a:endParaRPr dirty="0"/>
          </a:p>
        </p:txBody>
      </p:sp>
      <p:pic>
        <p:nvPicPr>
          <p:cNvPr id="198" name="Google Shape;198;g6e99c587e6_0_152"/>
          <p:cNvPicPr preferRelativeResize="0"/>
          <p:nvPr/>
        </p:nvPicPr>
        <p:blipFill>
          <a:blip r:embed="rId3">
            <a:alphaModFix/>
          </a:blip>
          <a:stretch>
            <a:fillRect/>
          </a:stretch>
        </p:blipFill>
        <p:spPr>
          <a:xfrm>
            <a:off x="132015" y="1962688"/>
            <a:ext cx="8879975" cy="2932625"/>
          </a:xfrm>
          <a:prstGeom prst="rect">
            <a:avLst/>
          </a:prstGeom>
          <a:noFill/>
          <a:ln>
            <a:noFill/>
          </a:ln>
        </p:spPr>
      </p:pic>
      <p:sp>
        <p:nvSpPr>
          <p:cNvPr id="2" name="Rectangle 1"/>
          <p:cNvSpPr/>
          <p:nvPr/>
        </p:nvSpPr>
        <p:spPr>
          <a:xfrm>
            <a:off x="403871" y="5758379"/>
            <a:ext cx="2393604" cy="261610"/>
          </a:xfrm>
          <a:prstGeom prst="rect">
            <a:avLst/>
          </a:prstGeom>
        </p:spPr>
        <p:txBody>
          <a:bodyPr wrap="none">
            <a:spAutoFit/>
          </a:bodyPr>
          <a:lstStyle/>
          <a:p>
            <a:r>
              <a:rPr lang="en-US" sz="1100" i="1" dirty="0">
                <a:solidFill>
                  <a:schemeClr val="bg1">
                    <a:lumMod val="50000"/>
                  </a:schemeClr>
                </a:solidFill>
              </a:rPr>
              <a:t>Kroenke, Spitzer &amp; Williams, 2003.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457200" y="370115"/>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Role of Primary Care Provider in Distress Screening</a:t>
            </a:r>
            <a:endParaRPr dirty="0"/>
          </a:p>
        </p:txBody>
      </p:sp>
      <p:sp>
        <p:nvSpPr>
          <p:cNvPr id="205" name="Google Shape;205;p11"/>
          <p:cNvSpPr txBox="1">
            <a:spLocks noGrp="1"/>
          </p:cNvSpPr>
          <p:nvPr>
            <p:ph type="body" idx="1"/>
          </p:nvPr>
        </p:nvSpPr>
        <p:spPr>
          <a:xfrm>
            <a:off x="457200" y="1802674"/>
            <a:ext cx="8229600" cy="387967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600"/>
              <a:buFont typeface="Arial"/>
              <a:buChar char="•"/>
            </a:pPr>
            <a:r>
              <a:rPr lang="en-US" sz="2600" dirty="0"/>
              <a:t>Know the major classes of distress. </a:t>
            </a:r>
            <a:br>
              <a:rPr lang="en-US" sz="2400" dirty="0"/>
            </a:br>
            <a:endParaRPr sz="2400" dirty="0"/>
          </a:p>
          <a:p>
            <a:pPr marL="342900" lvl="0" indent="-342900" algn="l" rtl="0">
              <a:spcBef>
                <a:spcPts val="520"/>
              </a:spcBef>
              <a:spcAft>
                <a:spcPts val="0"/>
              </a:spcAft>
              <a:buClr>
                <a:schemeClr val="dk1"/>
              </a:buClr>
              <a:buSzPts val="2600"/>
              <a:buFont typeface="Arial"/>
              <a:buChar char="•"/>
            </a:pPr>
            <a:r>
              <a:rPr lang="en-US" sz="2600" dirty="0"/>
              <a:t>Identify patients in distress. </a:t>
            </a:r>
            <a:br>
              <a:rPr lang="en-US" sz="2400" dirty="0"/>
            </a:br>
            <a:endParaRPr sz="2400" dirty="0"/>
          </a:p>
          <a:p>
            <a:pPr marL="342900" lvl="0" indent="-342900" algn="l" rtl="0">
              <a:spcBef>
                <a:spcPts val="520"/>
              </a:spcBef>
              <a:spcAft>
                <a:spcPts val="0"/>
              </a:spcAft>
              <a:buClr>
                <a:schemeClr val="dk1"/>
              </a:buClr>
              <a:buSzPts val="2600"/>
              <a:buFont typeface="Arial"/>
              <a:buChar char="•"/>
            </a:pPr>
            <a:r>
              <a:rPr lang="en-US" sz="2600" dirty="0"/>
              <a:t>Refer patients for treatment of distress. </a:t>
            </a:r>
            <a:endParaRPr sz="2600" dirty="0"/>
          </a:p>
          <a:p>
            <a:pPr marL="742950" lvl="1" indent="-285750" algn="l" rtl="0">
              <a:spcBef>
                <a:spcPts val="440"/>
              </a:spcBef>
              <a:spcAft>
                <a:spcPts val="0"/>
              </a:spcAft>
              <a:buClr>
                <a:schemeClr val="dk1"/>
              </a:buClr>
              <a:buSzPts val="2200"/>
              <a:buFont typeface="Arial"/>
              <a:buChar char="–"/>
            </a:pPr>
            <a:r>
              <a:rPr lang="en-US" sz="2200" dirty="0"/>
              <a:t>E.g. social work, mental health, chaplain, etc. </a:t>
            </a:r>
            <a:br>
              <a:rPr lang="en-US" sz="2000" dirty="0"/>
            </a:br>
            <a:endParaRPr sz="2000" dirty="0"/>
          </a:p>
          <a:p>
            <a:pPr marL="342900" lvl="0" indent="-342900" algn="l" rtl="0">
              <a:spcBef>
                <a:spcPts val="520"/>
              </a:spcBef>
              <a:spcAft>
                <a:spcPts val="0"/>
              </a:spcAft>
              <a:buClr>
                <a:schemeClr val="dk1"/>
              </a:buClr>
              <a:buSzPts val="2600"/>
              <a:buFont typeface="Arial"/>
              <a:buChar char="•"/>
            </a:pPr>
            <a:r>
              <a:rPr lang="en-US" sz="2600" dirty="0"/>
              <a:t>Coordinate ongoing treatment and follow-up care. </a:t>
            </a:r>
            <a:endParaRPr dirty="0"/>
          </a:p>
          <a:p>
            <a:pPr marL="342900" lvl="0" indent="-139700" algn="l" rtl="0">
              <a:spcBef>
                <a:spcPts val="640"/>
              </a:spcBef>
              <a:spcAft>
                <a:spcPts val="0"/>
              </a:spcAft>
              <a:buClr>
                <a:schemeClr val="dk1"/>
              </a:buClr>
              <a:buSzPts val="3200"/>
              <a:buFont typeface="Arial"/>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txBox="1">
            <a:spLocks noGrp="1"/>
          </p:cNvSpPr>
          <p:nvPr>
            <p:ph type="title"/>
          </p:nvPr>
        </p:nvSpPr>
        <p:spPr>
          <a:xfrm>
            <a:off x="416925" y="314875"/>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Barriers to Distress Screening </a:t>
            </a:r>
            <a:endParaRPr/>
          </a:p>
        </p:txBody>
      </p:sp>
      <p:sp>
        <p:nvSpPr>
          <p:cNvPr id="213" name="Google Shape;213;p12"/>
          <p:cNvSpPr/>
          <p:nvPr/>
        </p:nvSpPr>
        <p:spPr>
          <a:xfrm>
            <a:off x="249425" y="4699000"/>
            <a:ext cx="8704075" cy="1435100"/>
          </a:xfrm>
          <a:prstGeom prst="rect">
            <a:avLst/>
          </a:prstGeom>
          <a:noFill/>
          <a:ln>
            <a:noFill/>
          </a:ln>
        </p:spPr>
        <p:txBody>
          <a:bodyPr spcFirstLastPara="1" wrap="square" lIns="91425" tIns="45700" rIns="91425" bIns="45700" anchor="t" anchorCtr="0">
            <a:noAutofit/>
          </a:bodyPr>
          <a:lstStyle/>
          <a:p>
            <a:pPr lvl="0"/>
            <a:r>
              <a:rPr lang="en-US" sz="1100" i="1" dirty="0">
                <a:solidFill>
                  <a:schemeClr val="bg1">
                    <a:lumMod val="50000"/>
                  </a:schemeClr>
                </a:solidFill>
                <a:sym typeface="Arial"/>
              </a:rPr>
              <a:t>Mitchell &amp; Coyne, 2009; </a:t>
            </a:r>
            <a:r>
              <a:rPr lang="en-US" sz="1100" i="1" dirty="0">
                <a:solidFill>
                  <a:schemeClr val="bg1">
                    <a:lumMod val="50000"/>
                  </a:schemeClr>
                </a:solidFill>
              </a:rPr>
              <a:t>The National Academy of Medicine, 2008, </a:t>
            </a:r>
            <a:r>
              <a:rPr lang="en-US" sz="1100" i="1" dirty="0" err="1">
                <a:solidFill>
                  <a:schemeClr val="bg1">
                    <a:lumMod val="50000"/>
                  </a:schemeClr>
                </a:solidFill>
              </a:rPr>
              <a:t>Hammelef</a:t>
            </a:r>
            <a:r>
              <a:rPr lang="en-US" sz="1100" i="1" dirty="0">
                <a:solidFill>
                  <a:schemeClr val="bg1">
                    <a:lumMod val="50000"/>
                  </a:schemeClr>
                </a:solidFill>
              </a:rPr>
              <a:t> &amp; Tavernier, 2015.</a:t>
            </a:r>
          </a:p>
          <a:p>
            <a:pPr lvl="0"/>
            <a:endParaRPr lang="en-US" sz="1100" i="1" dirty="0">
              <a:solidFill>
                <a:schemeClr val="bg1">
                  <a:lumMod val="50000"/>
                </a:schemeClr>
              </a:solidFill>
            </a:endParaRPr>
          </a:p>
          <a:p>
            <a:r>
              <a:rPr lang="en-US" sz="1100" i="1" dirty="0">
                <a:solidFill>
                  <a:schemeClr val="bg1">
                    <a:lumMod val="50000"/>
                  </a:schemeClr>
                </a:solidFill>
              </a:rPr>
              <a:t>Referenced with permission from the NCCN Clinical Practice Guidelines in Oncology (NCCN Guidelines®) for Distress Management V.2.2020. © National Comprehensive Cancer Network, Inc. 2020. All rights reserved. Accessed [June 10, 2020]. To view the most recent and complete version of the guideline, go online to NCCN.org.</a:t>
            </a:r>
          </a:p>
          <a:p>
            <a:endParaRPr lang="en-US" sz="1100" i="1" dirty="0">
              <a:solidFill>
                <a:schemeClr val="bg1">
                  <a:lumMod val="50000"/>
                </a:schemeClr>
              </a:solidFill>
            </a:endParaRPr>
          </a:p>
          <a:p>
            <a:r>
              <a:rPr lang="en-US" sz="1100" i="1" dirty="0">
                <a:solidFill>
                  <a:schemeClr val="bg1">
                    <a:lumMod val="50000"/>
                  </a:schemeClr>
                </a:solidFill>
              </a:rPr>
              <a:t>NCCN makes no warranties of any kind whatsoever regarding their content, use or application and disclaims any responsibility for their application or use in any way.</a:t>
            </a:r>
          </a:p>
          <a:p>
            <a:pPr lvl="0"/>
            <a:r>
              <a:rPr lang="en-US" sz="1100" i="1" dirty="0">
                <a:solidFill>
                  <a:schemeClr val="bg1">
                    <a:lumMod val="50000"/>
                  </a:schemeClr>
                </a:solidFill>
              </a:rPr>
              <a:t> </a:t>
            </a:r>
            <a:endParaRPr sz="1100" i="1" dirty="0">
              <a:solidFill>
                <a:schemeClr val="bg1">
                  <a:lumMod val="50000"/>
                </a:schemeClr>
              </a:solidFill>
            </a:endParaRPr>
          </a:p>
        </p:txBody>
      </p:sp>
      <p:graphicFrame>
        <p:nvGraphicFramePr>
          <p:cNvPr id="214" name="Google Shape;214;p12"/>
          <p:cNvGraphicFramePr/>
          <p:nvPr/>
        </p:nvGraphicFramePr>
        <p:xfrm>
          <a:off x="613951" y="1457875"/>
          <a:ext cx="7863842" cy="3076025"/>
        </p:xfrm>
        <a:graphic>
          <a:graphicData uri="http://schemas.openxmlformats.org/drawingml/2006/table">
            <a:tbl>
              <a:tblPr>
                <a:noFill/>
              </a:tblPr>
              <a:tblGrid>
                <a:gridCol w="3931921">
                  <a:extLst>
                    <a:ext uri="{9D8B030D-6E8A-4147-A177-3AD203B41FA5}">
                      <a16:colId xmlns:a16="http://schemas.microsoft.com/office/drawing/2014/main" val="20000"/>
                    </a:ext>
                  </a:extLst>
                </a:gridCol>
                <a:gridCol w="3931921">
                  <a:extLst>
                    <a:ext uri="{9D8B030D-6E8A-4147-A177-3AD203B41FA5}">
                      <a16:colId xmlns:a16="http://schemas.microsoft.com/office/drawing/2014/main" val="20001"/>
                    </a:ext>
                  </a:extLst>
                </a:gridCol>
              </a:tblGrid>
              <a:tr h="615184">
                <a:tc>
                  <a:txBody>
                    <a:bodyPr/>
                    <a:lstStyle/>
                    <a:p>
                      <a:pPr marL="0" lvl="0" indent="0" algn="ctr" rtl="0">
                        <a:spcBef>
                          <a:spcPts val="0"/>
                        </a:spcBef>
                        <a:spcAft>
                          <a:spcPts val="0"/>
                        </a:spcAft>
                        <a:buNone/>
                      </a:pPr>
                      <a:r>
                        <a:rPr lang="en-US" sz="1800" b="1" dirty="0">
                          <a:solidFill>
                            <a:schemeClr val="bg1"/>
                          </a:solidFill>
                        </a:rPr>
                        <a:t>Clinician-Related </a:t>
                      </a:r>
                      <a:endParaRPr sz="1800" b="1" dirty="0">
                        <a:solidFill>
                          <a:schemeClr val="bg1"/>
                        </a:solidFill>
                      </a:endParaRPr>
                    </a:p>
                  </a:txBody>
                  <a:tcPr marL="91425" marR="91425" marT="91425" marB="91425">
                    <a:solidFill>
                      <a:srgbClr val="003B5C"/>
                    </a:solidFill>
                  </a:tcPr>
                </a:tc>
                <a:tc>
                  <a:txBody>
                    <a:bodyPr/>
                    <a:lstStyle/>
                    <a:p>
                      <a:pPr marL="0" lvl="0" indent="0" algn="ctr" rtl="0">
                        <a:spcBef>
                          <a:spcPts val="0"/>
                        </a:spcBef>
                        <a:spcAft>
                          <a:spcPts val="0"/>
                        </a:spcAft>
                        <a:buNone/>
                      </a:pPr>
                      <a:r>
                        <a:rPr lang="en-US" sz="1800" b="1" dirty="0">
                          <a:solidFill>
                            <a:schemeClr val="bg1"/>
                          </a:solidFill>
                        </a:rPr>
                        <a:t>Patient-Related </a:t>
                      </a:r>
                      <a:endParaRPr sz="1800" b="1" dirty="0">
                        <a:solidFill>
                          <a:schemeClr val="bg1"/>
                        </a:solidFill>
                      </a:endParaRPr>
                    </a:p>
                  </a:txBody>
                  <a:tcPr marL="91425" marR="91425" marT="91425" marB="91425">
                    <a:solidFill>
                      <a:srgbClr val="003B5C"/>
                    </a:solidFill>
                  </a:tcPr>
                </a:tc>
                <a:extLst>
                  <a:ext uri="{0D108BD9-81ED-4DB2-BD59-A6C34878D82A}">
                    <a16:rowId xmlns:a16="http://schemas.microsoft.com/office/drawing/2014/main" val="10000"/>
                  </a:ext>
                </a:extLst>
              </a:tr>
              <a:tr h="2460841">
                <a:tc>
                  <a:txBody>
                    <a:bodyPr/>
                    <a:lstStyle/>
                    <a:p>
                      <a:pPr marL="431800" lvl="0" indent="-342900" algn="l" rtl="0">
                        <a:spcBef>
                          <a:spcPts val="1080"/>
                        </a:spcBef>
                        <a:spcAft>
                          <a:spcPts val="0"/>
                        </a:spcAft>
                        <a:buClr>
                          <a:schemeClr val="dk1"/>
                        </a:buClr>
                        <a:buSzPts val="2200"/>
                        <a:buFont typeface="Arial" panose="020B0604020202020204" pitchFamily="34" charset="0"/>
                        <a:buChar char="•"/>
                      </a:pPr>
                      <a:r>
                        <a:rPr lang="en-US" sz="1600" dirty="0">
                          <a:solidFill>
                            <a:schemeClr val="dk1"/>
                          </a:solidFill>
                        </a:rPr>
                        <a:t>Low confidence in skills</a:t>
                      </a:r>
                      <a:br>
                        <a:rPr lang="en-US" sz="1600" dirty="0">
                          <a:solidFill>
                            <a:schemeClr val="dk1"/>
                          </a:solidFill>
                        </a:rPr>
                      </a:br>
                      <a:r>
                        <a:rPr lang="en-US" sz="1600" dirty="0">
                          <a:solidFill>
                            <a:schemeClr val="dk1"/>
                          </a:solidFill>
                        </a:rPr>
                        <a:t> </a:t>
                      </a:r>
                      <a:endParaRPr sz="1600" dirty="0">
                        <a:solidFill>
                          <a:schemeClr val="dk1"/>
                        </a:solidFill>
                      </a:endParaRPr>
                    </a:p>
                    <a:p>
                      <a:pPr marL="431800" lvl="0" indent="-342900" algn="l" rtl="0">
                        <a:spcBef>
                          <a:spcPts val="0"/>
                        </a:spcBef>
                        <a:spcAft>
                          <a:spcPts val="0"/>
                        </a:spcAft>
                        <a:buClr>
                          <a:schemeClr val="dk1"/>
                        </a:buClr>
                        <a:buSzPts val="2200"/>
                        <a:buFont typeface="Arial" panose="020B0604020202020204" pitchFamily="34" charset="0"/>
                        <a:buChar char="•"/>
                      </a:pPr>
                      <a:r>
                        <a:rPr lang="en-US" sz="1600" dirty="0">
                          <a:solidFill>
                            <a:schemeClr val="dk1"/>
                          </a:solidFill>
                        </a:rPr>
                        <a:t>Short consultation time</a:t>
                      </a:r>
                      <a:br>
                        <a:rPr lang="en-US" sz="1600" dirty="0">
                          <a:solidFill>
                            <a:schemeClr val="dk1"/>
                          </a:solidFill>
                        </a:rPr>
                      </a:br>
                      <a:r>
                        <a:rPr lang="en-US" sz="1600" dirty="0">
                          <a:solidFill>
                            <a:schemeClr val="dk1"/>
                          </a:solidFill>
                        </a:rPr>
                        <a:t> </a:t>
                      </a:r>
                      <a:endParaRPr sz="1600" dirty="0">
                        <a:solidFill>
                          <a:schemeClr val="dk1"/>
                        </a:solidFill>
                      </a:endParaRPr>
                    </a:p>
                    <a:p>
                      <a:pPr marL="431800" lvl="0" indent="-342900" algn="l" rtl="0">
                        <a:spcBef>
                          <a:spcPts val="0"/>
                        </a:spcBef>
                        <a:spcAft>
                          <a:spcPts val="0"/>
                        </a:spcAft>
                        <a:buClr>
                          <a:schemeClr val="dk1"/>
                        </a:buClr>
                        <a:buSzPts val="2200"/>
                        <a:buFont typeface="Arial" panose="020B0604020202020204" pitchFamily="34" charset="0"/>
                        <a:buChar char="•"/>
                      </a:pPr>
                      <a:r>
                        <a:rPr lang="en-US" sz="1600" dirty="0">
                          <a:solidFill>
                            <a:schemeClr val="dk1"/>
                          </a:solidFill>
                        </a:rPr>
                        <a:t>Low index of suspicion </a:t>
                      </a:r>
                      <a:br>
                        <a:rPr lang="en-US" sz="1600" dirty="0">
                          <a:solidFill>
                            <a:schemeClr val="dk1"/>
                          </a:solidFill>
                        </a:rPr>
                      </a:br>
                      <a:endParaRPr sz="1600" dirty="0">
                        <a:solidFill>
                          <a:schemeClr val="dk1"/>
                        </a:solidFill>
                      </a:endParaRPr>
                    </a:p>
                    <a:p>
                      <a:pPr marL="431800" lvl="0" indent="-342900" algn="l" rtl="0">
                        <a:spcBef>
                          <a:spcPts val="0"/>
                        </a:spcBef>
                        <a:spcAft>
                          <a:spcPts val="0"/>
                        </a:spcAft>
                        <a:buClr>
                          <a:schemeClr val="dk1"/>
                        </a:buClr>
                        <a:buSzPts val="2200"/>
                        <a:buFont typeface="Arial" panose="020B0604020202020204" pitchFamily="34" charset="0"/>
                        <a:buChar char="•"/>
                      </a:pPr>
                      <a:r>
                        <a:rPr lang="en-US" sz="1600" dirty="0">
                          <a:solidFill>
                            <a:schemeClr val="dk1"/>
                          </a:solidFill>
                        </a:rPr>
                        <a:t>Wish to not stigmatize patient </a:t>
                      </a:r>
                      <a:br>
                        <a:rPr lang="en-US" sz="1600" dirty="0">
                          <a:solidFill>
                            <a:schemeClr val="dk1"/>
                          </a:solidFill>
                        </a:rPr>
                      </a:br>
                      <a:endParaRPr sz="1600" dirty="0">
                        <a:solidFill>
                          <a:schemeClr val="dk1"/>
                        </a:solidFill>
                      </a:endParaRPr>
                    </a:p>
                    <a:p>
                      <a:pPr marL="431800" lvl="0" indent="-342900" algn="l" rtl="0">
                        <a:spcBef>
                          <a:spcPts val="0"/>
                        </a:spcBef>
                        <a:spcAft>
                          <a:spcPts val="0"/>
                        </a:spcAft>
                        <a:buClr>
                          <a:schemeClr val="dk1"/>
                        </a:buClr>
                        <a:buSzPts val="2200"/>
                        <a:buFont typeface="Arial" panose="020B0604020202020204" pitchFamily="34" charset="0"/>
                        <a:buChar char="•"/>
                      </a:pPr>
                      <a:r>
                        <a:rPr lang="en-US" sz="1600" dirty="0">
                          <a:solidFill>
                            <a:schemeClr val="dk1"/>
                          </a:solidFill>
                        </a:rPr>
                        <a:t>Lack of resources </a:t>
                      </a:r>
                      <a:endParaRPr sz="1600" dirty="0"/>
                    </a:p>
                  </a:txBody>
                  <a:tcPr marL="91425" marR="91425" marT="91425" marB="91425"/>
                </a:tc>
                <a:tc>
                  <a:txBody>
                    <a:bodyPr/>
                    <a:lstStyle/>
                    <a:p>
                      <a:pPr marL="431800" lvl="0" indent="-342900" algn="l" rtl="0">
                        <a:spcBef>
                          <a:spcPts val="1080"/>
                        </a:spcBef>
                        <a:spcAft>
                          <a:spcPts val="0"/>
                        </a:spcAft>
                        <a:buClr>
                          <a:schemeClr val="dk1"/>
                        </a:buClr>
                        <a:buSzPts val="2200"/>
                        <a:buFont typeface="Arial" panose="020B0604020202020204" pitchFamily="34" charset="0"/>
                        <a:buChar char="•"/>
                      </a:pPr>
                      <a:r>
                        <a:rPr lang="en-US" sz="1600" dirty="0">
                          <a:solidFill>
                            <a:schemeClr val="dk1"/>
                          </a:solidFill>
                        </a:rPr>
                        <a:t>Low confidence in clinician or treatment</a:t>
                      </a:r>
                      <a:br>
                        <a:rPr lang="en-US" sz="1600" dirty="0">
                          <a:solidFill>
                            <a:schemeClr val="dk1"/>
                          </a:solidFill>
                        </a:rPr>
                      </a:br>
                      <a:r>
                        <a:rPr lang="en-US" sz="1600" dirty="0">
                          <a:solidFill>
                            <a:schemeClr val="dk1"/>
                          </a:solidFill>
                        </a:rPr>
                        <a:t> </a:t>
                      </a:r>
                      <a:endParaRPr sz="1600" dirty="0">
                        <a:solidFill>
                          <a:schemeClr val="dk1"/>
                        </a:solidFill>
                      </a:endParaRPr>
                    </a:p>
                    <a:p>
                      <a:pPr marL="431800" lvl="0" indent="-342900" algn="l" rtl="0">
                        <a:spcBef>
                          <a:spcPts val="0"/>
                        </a:spcBef>
                        <a:spcAft>
                          <a:spcPts val="0"/>
                        </a:spcAft>
                        <a:buClr>
                          <a:schemeClr val="dk1"/>
                        </a:buClr>
                        <a:buSzPts val="2200"/>
                        <a:buFont typeface="Arial" panose="020B0604020202020204" pitchFamily="34" charset="0"/>
                        <a:buChar char="•"/>
                      </a:pPr>
                      <a:r>
                        <a:rPr lang="en-US" sz="1600" dirty="0">
                          <a:solidFill>
                            <a:schemeClr val="dk1"/>
                          </a:solidFill>
                        </a:rPr>
                        <a:t>Low awareness of emotional symptoms </a:t>
                      </a:r>
                      <a:br>
                        <a:rPr lang="en-US" sz="1600" dirty="0">
                          <a:solidFill>
                            <a:schemeClr val="dk1"/>
                          </a:solidFill>
                        </a:rPr>
                      </a:br>
                      <a:endParaRPr sz="1600" dirty="0">
                        <a:solidFill>
                          <a:schemeClr val="dk1"/>
                        </a:solidFill>
                      </a:endParaRPr>
                    </a:p>
                    <a:p>
                      <a:pPr marL="431800" lvl="0" indent="-342900" algn="l" rtl="0">
                        <a:spcBef>
                          <a:spcPts val="0"/>
                        </a:spcBef>
                        <a:spcAft>
                          <a:spcPts val="0"/>
                        </a:spcAft>
                        <a:buClr>
                          <a:schemeClr val="dk1"/>
                        </a:buClr>
                        <a:buSzPts val="2200"/>
                        <a:buFont typeface="Arial" panose="020B0604020202020204" pitchFamily="34" charset="0"/>
                        <a:buChar char="•"/>
                      </a:pPr>
                      <a:r>
                        <a:rPr lang="en-US" sz="1600" dirty="0">
                          <a:solidFill>
                            <a:schemeClr val="dk1"/>
                          </a:solidFill>
                        </a:rPr>
                        <a:t>Fear of stigma </a:t>
                      </a:r>
                      <a:br>
                        <a:rPr lang="en-US" sz="1600" dirty="0">
                          <a:solidFill>
                            <a:schemeClr val="dk1"/>
                          </a:solidFill>
                        </a:rPr>
                      </a:br>
                      <a:endParaRPr sz="1600" dirty="0">
                        <a:solidFill>
                          <a:schemeClr val="dk1"/>
                        </a:solidFill>
                      </a:endParaRPr>
                    </a:p>
                    <a:p>
                      <a:pPr marL="431800" lvl="0" indent="-342900" algn="l" rtl="0">
                        <a:spcBef>
                          <a:spcPts val="0"/>
                        </a:spcBef>
                        <a:spcAft>
                          <a:spcPts val="0"/>
                        </a:spcAft>
                        <a:buClr>
                          <a:schemeClr val="dk1"/>
                        </a:buClr>
                        <a:buSzPts val="2200"/>
                        <a:buFont typeface="Arial" panose="020B0604020202020204" pitchFamily="34" charset="0"/>
                        <a:buChar char="•"/>
                      </a:pPr>
                      <a:r>
                        <a:rPr lang="en-US" sz="1600" dirty="0">
                          <a:solidFill>
                            <a:schemeClr val="dk1"/>
                          </a:solidFill>
                        </a:rPr>
                        <a:t>Reluctance to seek help </a:t>
                      </a:r>
                      <a:endParaRPr sz="1600"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0" y="1600201"/>
            <a:ext cx="8229600" cy="3962400"/>
          </a:xfrm>
        </p:spPr>
        <p:txBody>
          <a:bodyPr/>
          <a:lstStyle/>
          <a:p>
            <a:r>
              <a:rPr lang="en-US" sz="2400" dirty="0"/>
              <a:t>Discuss potential psychosocial late effects of cancer and its treatment.  </a:t>
            </a:r>
            <a:br>
              <a:rPr lang="en-US" sz="2400" dirty="0"/>
            </a:br>
            <a:endParaRPr lang="en-US" sz="2400" dirty="0"/>
          </a:p>
          <a:p>
            <a:r>
              <a:rPr lang="en-US" sz="2400" dirty="0"/>
              <a:t>Describe common points of vulnerability to psychosocial distress in cancer survivorship. </a:t>
            </a:r>
            <a:br>
              <a:rPr lang="en-US" sz="2400" dirty="0"/>
            </a:br>
            <a:endParaRPr lang="en-US" sz="2400" dirty="0"/>
          </a:p>
          <a:p>
            <a:r>
              <a:rPr lang="en-US" sz="2400" dirty="0"/>
              <a:t>Discuss risk factors for psychosocial consequences of cancer and its treatment.</a:t>
            </a:r>
            <a:endParaRPr lang="en-US" sz="2800" dirty="0"/>
          </a:p>
        </p:txBody>
      </p:sp>
    </p:spTree>
    <p:extLst>
      <p:ext uri="{BB962C8B-B14F-4D97-AF65-F5344CB8AC3E}">
        <p14:creationId xmlns:p14="http://schemas.microsoft.com/office/powerpoint/2010/main" val="1529764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title"/>
          </p:nvPr>
        </p:nvSpPr>
        <p:spPr>
          <a:xfrm>
            <a:off x="457200" y="409304"/>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Ideas to Improve Distress Screening  and Follow-Up Care </a:t>
            </a:r>
            <a:endParaRPr dirty="0"/>
          </a:p>
        </p:txBody>
      </p:sp>
      <p:sp>
        <p:nvSpPr>
          <p:cNvPr id="221" name="Google Shape;221;p14"/>
          <p:cNvSpPr txBox="1">
            <a:spLocks noGrp="1"/>
          </p:cNvSpPr>
          <p:nvPr>
            <p:ph type="body" idx="1"/>
          </p:nvPr>
        </p:nvSpPr>
        <p:spPr>
          <a:xfrm>
            <a:off x="457200" y="1894114"/>
            <a:ext cx="8229600" cy="377516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600"/>
              <a:buFont typeface="Arial"/>
              <a:buChar char="•"/>
            </a:pPr>
            <a:r>
              <a:rPr lang="en-US" sz="2400" dirty="0"/>
              <a:t>Keep screening brief. </a:t>
            </a:r>
            <a:br>
              <a:rPr lang="en-US" sz="2400" dirty="0"/>
            </a:br>
            <a:endParaRPr sz="2400" dirty="0"/>
          </a:p>
          <a:p>
            <a:pPr marL="342900" lvl="0" indent="-342900" algn="l" rtl="0">
              <a:spcBef>
                <a:spcPts val="520"/>
              </a:spcBef>
              <a:spcAft>
                <a:spcPts val="0"/>
              </a:spcAft>
              <a:buClr>
                <a:schemeClr val="dk1"/>
              </a:buClr>
              <a:buSzPts val="2600"/>
              <a:buFont typeface="Arial"/>
              <a:buChar char="•"/>
            </a:pPr>
            <a:r>
              <a:rPr lang="en-US" sz="2400" dirty="0"/>
              <a:t>Consider using waiting room and/or computer touch screens for screening. </a:t>
            </a:r>
            <a:br>
              <a:rPr lang="en-US" sz="2400" dirty="0"/>
            </a:br>
            <a:endParaRPr sz="2400" dirty="0"/>
          </a:p>
          <a:p>
            <a:pPr marL="342900" lvl="0" indent="-342900" algn="l" rtl="0">
              <a:spcBef>
                <a:spcPts val="520"/>
              </a:spcBef>
              <a:spcAft>
                <a:spcPts val="0"/>
              </a:spcAft>
              <a:buClr>
                <a:schemeClr val="dk1"/>
              </a:buClr>
              <a:buSzPts val="2600"/>
              <a:buFont typeface="Arial"/>
              <a:buChar char="•"/>
            </a:pPr>
            <a:r>
              <a:rPr lang="en-US" sz="2400" dirty="0"/>
              <a:t>Develop a distress management plan including planned referrals, if a referral might be helpful.  </a:t>
            </a:r>
            <a:endParaRPr sz="2400" dirty="0"/>
          </a:p>
        </p:txBody>
      </p:sp>
      <p:sp>
        <p:nvSpPr>
          <p:cNvPr id="4" name="Google Shape;213;p12"/>
          <p:cNvSpPr/>
          <p:nvPr/>
        </p:nvSpPr>
        <p:spPr>
          <a:xfrm>
            <a:off x="249425" y="5747847"/>
            <a:ext cx="8437375" cy="3002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dirty="0">
                <a:solidFill>
                  <a:schemeClr val="bg1">
                    <a:lumMod val="50000"/>
                  </a:schemeClr>
                </a:solidFill>
                <a:latin typeface="Arial"/>
                <a:ea typeface="Arial"/>
                <a:cs typeface="Arial"/>
                <a:sym typeface="Arial"/>
              </a:rPr>
              <a:t>Mitchell, 2013.</a:t>
            </a:r>
            <a:endParaRPr dirty="0">
              <a:solidFill>
                <a:schemeClr val="bg1">
                  <a:lumMod val="5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9532" y="778376"/>
            <a:ext cx="6936377" cy="4825305"/>
          </a:xfrm>
          <a:prstGeom prst="rect">
            <a:avLst/>
          </a:prstGeom>
        </p:spPr>
      </p:pic>
    </p:spTree>
    <p:extLst>
      <p:ext uri="{BB962C8B-B14F-4D97-AF65-F5344CB8AC3E}">
        <p14:creationId xmlns:p14="http://schemas.microsoft.com/office/powerpoint/2010/main" val="2447554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Case Study </a:t>
            </a:r>
            <a:endParaRPr/>
          </a:p>
        </p:txBody>
      </p:sp>
      <p:sp>
        <p:nvSpPr>
          <p:cNvPr id="227" name="Google Shape;227;p15"/>
          <p:cNvSpPr txBox="1">
            <a:spLocks noGrp="1"/>
          </p:cNvSpPr>
          <p:nvPr>
            <p:ph type="body" idx="1"/>
          </p:nvPr>
        </p:nvSpPr>
        <p:spPr>
          <a:xfrm>
            <a:off x="457200" y="1295400"/>
            <a:ext cx="8229600" cy="472440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Noto Sans Symbols"/>
              <a:buChar char="❑"/>
            </a:pPr>
            <a:r>
              <a:rPr lang="en-US" sz="2000" dirty="0"/>
              <a:t>66-year-old man, married for 33 years, treated for stage T2 prostate cancer by surgical resection is one year post-treatment. </a:t>
            </a:r>
            <a:br>
              <a:rPr lang="en-US" sz="2000" dirty="0"/>
            </a:br>
            <a:endParaRPr sz="2000" dirty="0"/>
          </a:p>
          <a:p>
            <a:pPr marL="342900" lvl="0" indent="-342900" algn="l" rtl="0">
              <a:spcBef>
                <a:spcPts val="400"/>
              </a:spcBef>
              <a:spcAft>
                <a:spcPts val="0"/>
              </a:spcAft>
              <a:buClr>
                <a:schemeClr val="dk1"/>
              </a:buClr>
              <a:buSzPts val="2000"/>
              <a:buFont typeface="Noto Sans Symbols"/>
              <a:buChar char="❑"/>
            </a:pPr>
            <a:r>
              <a:rPr lang="en-US" sz="2000" dirty="0"/>
              <a:t>On follow-up to his primary care provider, he reports high levels of anxiety that were not present before the surgery. </a:t>
            </a:r>
            <a:br>
              <a:rPr lang="en-US" sz="2000" dirty="0"/>
            </a:br>
            <a:endParaRPr sz="2000" dirty="0"/>
          </a:p>
          <a:p>
            <a:pPr marL="342900" lvl="0" indent="-342900" algn="l" rtl="0">
              <a:spcBef>
                <a:spcPts val="400"/>
              </a:spcBef>
              <a:spcAft>
                <a:spcPts val="0"/>
              </a:spcAft>
              <a:buClr>
                <a:schemeClr val="dk1"/>
              </a:buClr>
              <a:buSzPts val="2000"/>
              <a:buFont typeface="Noto Sans Symbols"/>
              <a:buChar char="❑"/>
            </a:pPr>
            <a:r>
              <a:rPr lang="en-US" sz="2000" dirty="0"/>
              <a:t>He worries a great deal about a number of life issues and has an ongoing fear of recurrence that dominates his thoughts. </a:t>
            </a:r>
            <a:br>
              <a:rPr lang="en-US" sz="2000" dirty="0"/>
            </a:br>
            <a:endParaRPr sz="2000" dirty="0"/>
          </a:p>
          <a:p>
            <a:pPr marL="342900" lvl="0" indent="-342900" algn="l" rtl="0">
              <a:spcBef>
                <a:spcPts val="400"/>
              </a:spcBef>
              <a:spcAft>
                <a:spcPts val="0"/>
              </a:spcAft>
              <a:buClr>
                <a:schemeClr val="dk1"/>
              </a:buClr>
              <a:buSzPts val="2000"/>
              <a:buFont typeface="Noto Sans Symbols"/>
              <a:buChar char="❑"/>
            </a:pPr>
            <a:r>
              <a:rPr lang="en-US" sz="2000" dirty="0"/>
              <a:t>The clinician screens for the various anxiety related conditions and also discovers the patient has recurrent panic attacks. </a:t>
            </a:r>
            <a:br>
              <a:rPr lang="en-US" sz="2000" dirty="0"/>
            </a:br>
            <a:endParaRPr sz="2000" dirty="0"/>
          </a:p>
          <a:p>
            <a:pPr marL="342900" lvl="0" indent="-342900" algn="l" rtl="0">
              <a:spcBef>
                <a:spcPts val="400"/>
              </a:spcBef>
              <a:spcAft>
                <a:spcPts val="0"/>
              </a:spcAft>
              <a:buClr>
                <a:schemeClr val="dk1"/>
              </a:buClr>
              <a:buSzPts val="2000"/>
              <a:buFont typeface="Noto Sans Symbols"/>
              <a:buChar char="❑"/>
            </a:pPr>
            <a:r>
              <a:rPr lang="en-US" sz="2000" dirty="0"/>
              <a:t>He is prescribed an Fluoxetine (SSRI) and told to expect improvement in 1-2 weeks. </a:t>
            </a:r>
            <a:endParaRPr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Case Study Question</a:t>
            </a:r>
            <a:endParaRPr dirty="0"/>
          </a:p>
        </p:txBody>
      </p:sp>
      <p:sp>
        <p:nvSpPr>
          <p:cNvPr id="234" name="Google Shape;234;p16"/>
          <p:cNvSpPr txBox="1">
            <a:spLocks noGrp="1"/>
          </p:cNvSpPr>
          <p:nvPr>
            <p:ph type="body" idx="1"/>
          </p:nvPr>
        </p:nvSpPr>
        <p:spPr>
          <a:xfrm>
            <a:off x="457200" y="1600201"/>
            <a:ext cx="8229600" cy="3962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Arial"/>
              <a:buNone/>
            </a:pPr>
            <a:r>
              <a:rPr lang="en-US" sz="2800" dirty="0"/>
              <a:t>What else should you screen for? </a:t>
            </a:r>
            <a:endParaRPr dirty="0"/>
          </a:p>
          <a:p>
            <a:pPr marL="914400" lvl="0" indent="-514350" algn="l" rtl="0">
              <a:spcBef>
                <a:spcPts val="1200"/>
              </a:spcBef>
              <a:spcAft>
                <a:spcPts val="0"/>
              </a:spcAft>
              <a:buClr>
                <a:schemeClr val="dk1"/>
              </a:buClr>
              <a:buSzPts val="2400"/>
              <a:buFont typeface="Arial"/>
              <a:buAutoNum type="alphaLcParenR"/>
            </a:pPr>
            <a:r>
              <a:rPr lang="en-US" sz="2400" dirty="0"/>
              <a:t>Clinical depression </a:t>
            </a:r>
            <a:endParaRPr dirty="0"/>
          </a:p>
          <a:p>
            <a:pPr marL="914400" lvl="0" indent="-514350" algn="l" rtl="0">
              <a:spcBef>
                <a:spcPts val="600"/>
              </a:spcBef>
              <a:spcAft>
                <a:spcPts val="0"/>
              </a:spcAft>
              <a:buClr>
                <a:schemeClr val="dk1"/>
              </a:buClr>
              <a:buSzPts val="2400"/>
              <a:buFont typeface="Arial"/>
              <a:buAutoNum type="alphaLcParenR"/>
            </a:pPr>
            <a:r>
              <a:rPr lang="en-US" sz="2400" dirty="0"/>
              <a:t>Alcohol and drug use </a:t>
            </a:r>
            <a:endParaRPr dirty="0"/>
          </a:p>
          <a:p>
            <a:pPr marL="914400" lvl="0" indent="-514350" algn="l" rtl="0">
              <a:spcBef>
                <a:spcPts val="600"/>
              </a:spcBef>
              <a:spcAft>
                <a:spcPts val="0"/>
              </a:spcAft>
              <a:buClr>
                <a:schemeClr val="dk1"/>
              </a:buClr>
              <a:buSzPts val="2400"/>
              <a:buFont typeface="Arial"/>
              <a:buAutoNum type="alphaLcParenR"/>
            </a:pPr>
            <a:r>
              <a:rPr lang="en-US" sz="2400" dirty="0"/>
              <a:t>Sexual dysfunction </a:t>
            </a:r>
            <a:endParaRPr dirty="0"/>
          </a:p>
          <a:p>
            <a:pPr marL="914400" lvl="0" indent="-514350" algn="l" rtl="0">
              <a:spcBef>
                <a:spcPts val="600"/>
              </a:spcBef>
              <a:spcAft>
                <a:spcPts val="0"/>
              </a:spcAft>
              <a:buClr>
                <a:schemeClr val="dk1"/>
              </a:buClr>
              <a:buSzPts val="2400"/>
              <a:buFont typeface="Arial"/>
              <a:buAutoNum type="alphaLcParenR"/>
            </a:pPr>
            <a:r>
              <a:rPr lang="en-US" sz="2400" dirty="0"/>
              <a:t>Thoughts of suicide </a:t>
            </a:r>
            <a:endParaRPr dirty="0"/>
          </a:p>
          <a:p>
            <a:pPr marL="914400" lvl="0" indent="-514350" algn="l" rtl="0">
              <a:spcBef>
                <a:spcPts val="600"/>
              </a:spcBef>
              <a:spcAft>
                <a:spcPts val="0"/>
              </a:spcAft>
              <a:buClr>
                <a:schemeClr val="dk1"/>
              </a:buClr>
              <a:buSzPts val="2400"/>
              <a:buFont typeface="Arial"/>
              <a:buAutoNum type="alphaLcParenR"/>
            </a:pPr>
            <a:r>
              <a:rPr lang="en-US" sz="2400" b="1" dirty="0"/>
              <a:t>All of the above </a:t>
            </a:r>
            <a:endParaRPr b="1" dirty="0"/>
          </a:p>
          <a:p>
            <a:pPr marL="342900" lvl="0" indent="-139700" algn="l" rtl="0">
              <a:spcBef>
                <a:spcPts val="1240"/>
              </a:spcBef>
              <a:spcAft>
                <a:spcPts val="0"/>
              </a:spcAft>
              <a:buClr>
                <a:schemeClr val="dk1"/>
              </a:buClr>
              <a:buSzPts val="3200"/>
              <a:buFont typeface="Arial"/>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Case Study: Follow-Up</a:t>
            </a:r>
            <a:endParaRPr dirty="0"/>
          </a:p>
        </p:txBody>
      </p:sp>
      <p:sp>
        <p:nvSpPr>
          <p:cNvPr id="240" name="Google Shape;240;p17"/>
          <p:cNvSpPr txBox="1">
            <a:spLocks noGrp="1"/>
          </p:cNvSpPr>
          <p:nvPr>
            <p:ph type="body" idx="1"/>
          </p:nvPr>
        </p:nvSpPr>
        <p:spPr>
          <a:xfrm>
            <a:off x="457200" y="1447800"/>
            <a:ext cx="8229600" cy="445661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Noto Sans Symbols"/>
              <a:buChar char="❑"/>
            </a:pPr>
            <a:r>
              <a:rPr lang="en-US" sz="2200" dirty="0"/>
              <a:t>The patient returns to the primary care provider for a follow-up appointment. He reports that the medication didn’t work and “would never take anything like that again.” </a:t>
            </a:r>
            <a:br>
              <a:rPr lang="en-US" sz="2200" dirty="0"/>
            </a:br>
            <a:endParaRPr sz="2200" dirty="0"/>
          </a:p>
          <a:p>
            <a:pPr marL="342900" lvl="0" indent="-342900" algn="l" rtl="0">
              <a:spcBef>
                <a:spcPts val="480"/>
              </a:spcBef>
              <a:spcAft>
                <a:spcPts val="0"/>
              </a:spcAft>
              <a:buClr>
                <a:schemeClr val="dk1"/>
              </a:buClr>
              <a:buSzPts val="2400"/>
              <a:buFont typeface="Noto Sans Symbols"/>
              <a:buChar char="❑"/>
            </a:pPr>
            <a:r>
              <a:rPr lang="en-US" sz="2200" dirty="0"/>
              <a:t>The primary care provider asked about the effects of the medication. The patient stated he took the medication as prescribed for 4 weeks, got no benefit and bad side effects. </a:t>
            </a:r>
            <a:br>
              <a:rPr lang="en-US" sz="2200" dirty="0"/>
            </a:br>
            <a:endParaRPr sz="2200" dirty="0"/>
          </a:p>
          <a:p>
            <a:pPr marL="342900" lvl="0" indent="-342900" algn="l" rtl="0">
              <a:spcBef>
                <a:spcPts val="480"/>
              </a:spcBef>
              <a:spcAft>
                <a:spcPts val="0"/>
              </a:spcAft>
              <a:buClr>
                <a:schemeClr val="dk1"/>
              </a:buClr>
              <a:buSzPts val="2400"/>
              <a:buFont typeface="Noto Sans Symbols"/>
              <a:buChar char="❑"/>
            </a:pPr>
            <a:r>
              <a:rPr lang="en-US" sz="2200" dirty="0"/>
              <a:t>He now reports feeling more anxious than before and has difficulty functioning at work. </a:t>
            </a:r>
            <a:endParaRPr sz="2200" dirty="0"/>
          </a:p>
          <a:p>
            <a:pPr marL="342900" lvl="0" indent="-190500" algn="l" rtl="0">
              <a:spcBef>
                <a:spcPts val="480"/>
              </a:spcBef>
              <a:spcAft>
                <a:spcPts val="0"/>
              </a:spcAft>
              <a:buClr>
                <a:schemeClr val="dk1"/>
              </a:buClr>
              <a:buSzPts val="2400"/>
              <a:buFont typeface="Noto Sans Symbols"/>
              <a:buNone/>
            </a:pPr>
            <a:endParaRPr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Ask</a:t>
            </a:r>
          </a:p>
        </p:txBody>
      </p:sp>
      <p:sp>
        <p:nvSpPr>
          <p:cNvPr id="3" name="Text Placeholder 2"/>
          <p:cNvSpPr>
            <a:spLocks noGrp="1"/>
          </p:cNvSpPr>
          <p:nvPr>
            <p:ph type="body" idx="1"/>
          </p:nvPr>
        </p:nvSpPr>
        <p:spPr/>
        <p:txBody>
          <a:bodyPr/>
          <a:lstStyle/>
          <a:p>
            <a:pPr>
              <a:buFont typeface="Wingdings" pitchFamily="2" charset="2"/>
              <a:buChar char="q"/>
            </a:pPr>
            <a:r>
              <a:rPr lang="en-US" sz="2400" dirty="0"/>
              <a:t>What does the patient believe is responsible for his increased impairment since the last visit?</a:t>
            </a:r>
          </a:p>
          <a:p>
            <a:pPr marL="114300" indent="0">
              <a:buNone/>
            </a:pPr>
            <a:endParaRPr lang="en-US" sz="2400" dirty="0"/>
          </a:p>
          <a:p>
            <a:pPr>
              <a:buFont typeface="Wingdings" pitchFamily="2" charset="2"/>
              <a:buChar char="q"/>
            </a:pPr>
            <a:r>
              <a:rPr lang="en-US" sz="2400" dirty="0"/>
              <a:t>How can you effectively manage patient expectations prior to therapy initiation?</a:t>
            </a:r>
          </a:p>
          <a:p>
            <a:pPr marL="114300" indent="0">
              <a:buNone/>
            </a:pPr>
            <a:endParaRPr lang="en-US" sz="2400" dirty="0"/>
          </a:p>
          <a:p>
            <a:pPr>
              <a:buFont typeface="Wingdings" pitchFamily="2" charset="2"/>
              <a:buChar char="q"/>
            </a:pPr>
            <a:r>
              <a:rPr lang="en-US" sz="2400" dirty="0"/>
              <a:t>How has the patient’s distress impacted his life, including work and relationships, and how does this play into your evolving assessment and plan? </a:t>
            </a:r>
          </a:p>
        </p:txBody>
      </p:sp>
    </p:spTree>
    <p:extLst>
      <p:ext uri="{BB962C8B-B14F-4D97-AF65-F5344CB8AC3E}">
        <p14:creationId xmlns:p14="http://schemas.microsoft.com/office/powerpoint/2010/main" val="2093468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Case Study: What Happened? </a:t>
            </a:r>
            <a:endParaRPr/>
          </a:p>
        </p:txBody>
      </p:sp>
      <p:sp>
        <p:nvSpPr>
          <p:cNvPr id="246" name="Google Shape;246;p18"/>
          <p:cNvSpPr txBox="1">
            <a:spLocks noGrp="1"/>
          </p:cNvSpPr>
          <p:nvPr>
            <p:ph type="body" idx="1"/>
          </p:nvPr>
        </p:nvSpPr>
        <p:spPr>
          <a:xfrm>
            <a:off x="457200" y="1447801"/>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Wingdings" panose="05000000000000000000" pitchFamily="2" charset="2"/>
              <a:buChar char="q"/>
            </a:pPr>
            <a:r>
              <a:rPr lang="en-US" sz="2000" dirty="0"/>
              <a:t>Patient had baseline anxiety before the cancer diagnosis, but he was able to control it through a variety of coping mechanisms. </a:t>
            </a:r>
            <a:br>
              <a:rPr lang="en-US" sz="2000" dirty="0"/>
            </a:br>
            <a:endParaRPr sz="2000" dirty="0"/>
          </a:p>
          <a:p>
            <a:pPr marL="342900" lvl="0" indent="-342900" algn="l" rtl="0">
              <a:spcBef>
                <a:spcPts val="400"/>
              </a:spcBef>
              <a:spcAft>
                <a:spcPts val="0"/>
              </a:spcAft>
              <a:buClr>
                <a:schemeClr val="dk1"/>
              </a:buClr>
              <a:buSzPts val="2000"/>
              <a:buFont typeface="Wingdings" panose="05000000000000000000" pitchFamily="2" charset="2"/>
              <a:buChar char="q"/>
            </a:pPr>
            <a:r>
              <a:rPr lang="en-US" sz="2000" dirty="0"/>
              <a:t>After the surgery the patient started to have episodic periods of erectile dysfunction (ED). This would make him more anxious and he would drink to relax. </a:t>
            </a:r>
            <a:br>
              <a:rPr lang="en-US" sz="2000" dirty="0"/>
            </a:br>
            <a:endParaRPr sz="2000" dirty="0"/>
          </a:p>
          <a:p>
            <a:pPr marL="342900" lvl="0" indent="-342900" algn="l" rtl="0">
              <a:spcBef>
                <a:spcPts val="400"/>
              </a:spcBef>
              <a:spcAft>
                <a:spcPts val="0"/>
              </a:spcAft>
              <a:buClr>
                <a:schemeClr val="dk1"/>
              </a:buClr>
              <a:buSzPts val="2000"/>
              <a:buFont typeface="Wingdings" panose="05000000000000000000" pitchFamily="2" charset="2"/>
              <a:buChar char="q"/>
            </a:pPr>
            <a:r>
              <a:rPr lang="en-US" sz="2000" dirty="0"/>
              <a:t>Drinking ultimately made his baseline anxiety worse, which further complicated his ED. </a:t>
            </a:r>
            <a:endParaRPr sz="2000" dirty="0"/>
          </a:p>
          <a:p>
            <a:pPr marL="469900" lvl="0" algn="l" rtl="0">
              <a:spcBef>
                <a:spcPts val="400"/>
              </a:spcBef>
              <a:spcAft>
                <a:spcPts val="0"/>
              </a:spcAft>
              <a:buClr>
                <a:schemeClr val="dk1"/>
              </a:buClr>
              <a:buSzPts val="2000"/>
              <a:buFont typeface="Wingdings" panose="05000000000000000000" pitchFamily="2" charset="2"/>
              <a:buChar char="q"/>
            </a:pPr>
            <a:endParaRPr sz="2000" dirty="0"/>
          </a:p>
          <a:p>
            <a:pPr marL="342900" lvl="0">
              <a:spcBef>
                <a:spcPts val="400"/>
              </a:spcBef>
              <a:buSzPts val="2000"/>
              <a:buFont typeface="Wingdings" panose="05000000000000000000" pitchFamily="2" charset="2"/>
              <a:buChar char="q"/>
            </a:pPr>
            <a:r>
              <a:rPr lang="en-US" sz="2000" dirty="0"/>
              <a:t>Fluoxetine is a selective serotonin reuptake inhibitor with significant sexual side effects. In addition, this medication has a very long half life and can actually take 6-8 weeks to take effect. </a:t>
            </a:r>
            <a:endParaRPr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Case Study: Progression of Anxiety </a:t>
            </a:r>
            <a:endParaRPr/>
          </a:p>
        </p:txBody>
      </p:sp>
      <p:pic>
        <p:nvPicPr>
          <p:cNvPr id="253" name="Google Shape;253;p19"/>
          <p:cNvPicPr preferRelativeResize="0"/>
          <p:nvPr/>
        </p:nvPicPr>
        <p:blipFill rotWithShape="1">
          <a:blip r:embed="rId3" cstate="email">
            <a:alphaModFix/>
            <a:extLst>
              <a:ext uri="{28A0092B-C50C-407E-A947-70E740481C1C}">
                <a14:useLocalDpi xmlns:a14="http://schemas.microsoft.com/office/drawing/2010/main"/>
              </a:ext>
            </a:extLst>
          </a:blip>
          <a:srcRect l="580" r="-580"/>
          <a:stretch/>
        </p:blipFill>
        <p:spPr>
          <a:xfrm>
            <a:off x="478665" y="1295400"/>
            <a:ext cx="8282633" cy="470003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Questions to Ask</a:t>
            </a:r>
          </a:p>
        </p:txBody>
      </p:sp>
      <p:sp>
        <p:nvSpPr>
          <p:cNvPr id="3" name="TextBox 2">
            <a:extLst>
              <a:ext uri="{FF2B5EF4-FFF2-40B4-BE49-F238E27FC236}">
                <a16:creationId xmlns:a16="http://schemas.microsoft.com/office/drawing/2014/main" id="{909BD7CF-3A1E-1B4E-842D-0B8AA8B75432}"/>
              </a:ext>
            </a:extLst>
          </p:cNvPr>
          <p:cNvSpPr txBox="1"/>
          <p:nvPr/>
        </p:nvSpPr>
        <p:spPr>
          <a:xfrm>
            <a:off x="457200" y="1447800"/>
            <a:ext cx="8229600" cy="3816429"/>
          </a:xfrm>
          <a:prstGeom prst="rect">
            <a:avLst/>
          </a:prstGeom>
          <a:noFill/>
        </p:spPr>
        <p:txBody>
          <a:bodyPr wrap="square" rtlCol="0">
            <a:spAutoFit/>
          </a:bodyPr>
          <a:lstStyle/>
          <a:p>
            <a:pPr marL="285750" lvl="5" indent="-285750" fontAlgn="base">
              <a:buFont typeface="Wingdings" pitchFamily="2" charset="2"/>
              <a:buChar char="q"/>
            </a:pPr>
            <a:r>
              <a:rPr lang="en-US" sz="2200" dirty="0"/>
              <a:t> When should psychotherapy be considered as a treatment option?</a:t>
            </a:r>
          </a:p>
          <a:p>
            <a:pPr fontAlgn="base"/>
            <a:endParaRPr lang="en-US" sz="2200" dirty="0"/>
          </a:p>
          <a:p>
            <a:pPr marL="285750" indent="-285750" fontAlgn="base">
              <a:buFont typeface="Wingdings" pitchFamily="2" charset="2"/>
              <a:buChar char="q"/>
            </a:pPr>
            <a:r>
              <a:rPr lang="en-US" sz="2200" dirty="0"/>
              <a:t> What are the indications for patient referral to a psychiatrist?</a:t>
            </a:r>
          </a:p>
          <a:p>
            <a:pPr fontAlgn="base"/>
            <a:endParaRPr lang="en-US" sz="2200" dirty="0"/>
          </a:p>
          <a:p>
            <a:pPr marL="285750" indent="-285750" fontAlgn="base">
              <a:buFont typeface="Wingdings" pitchFamily="2" charset="2"/>
              <a:buChar char="q"/>
            </a:pPr>
            <a:r>
              <a:rPr lang="en-US" sz="2200" dirty="0"/>
              <a:t> How will you assess response to therapy over time?</a:t>
            </a:r>
          </a:p>
          <a:p>
            <a:pPr fontAlgn="base"/>
            <a:endParaRPr lang="en-US" sz="2200" dirty="0"/>
          </a:p>
          <a:p>
            <a:pPr marL="285750" indent="-285750" fontAlgn="base">
              <a:buFont typeface="Wingdings" pitchFamily="2" charset="2"/>
              <a:buChar char="q"/>
            </a:pPr>
            <a:r>
              <a:rPr lang="en-US" sz="2200" dirty="0"/>
              <a:t> Continue to assess patient goals of treatment</a:t>
            </a:r>
          </a:p>
          <a:p>
            <a:pPr marL="285750" indent="-285750" fontAlgn="base">
              <a:buFont typeface="Wingdings" pitchFamily="2" charset="2"/>
              <a:buChar char="q"/>
            </a:pPr>
            <a:endParaRPr lang="en-US" sz="2200" dirty="0"/>
          </a:p>
          <a:p>
            <a:pPr marL="285750" indent="-285750" fontAlgn="base">
              <a:buFont typeface="Wingdings" pitchFamily="2" charset="2"/>
              <a:buChar char="q"/>
            </a:pPr>
            <a:r>
              <a:rPr lang="en-US" sz="2200" dirty="0"/>
              <a:t>Monitor for risk factors such as substance use and social support in subsequent visits. </a:t>
            </a:r>
          </a:p>
        </p:txBody>
      </p:sp>
    </p:spTree>
    <p:extLst>
      <p:ext uri="{BB962C8B-B14F-4D97-AF65-F5344CB8AC3E}">
        <p14:creationId xmlns:p14="http://schemas.microsoft.com/office/powerpoint/2010/main" val="2116568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Case Study: Revised Recommendations </a:t>
            </a:r>
            <a:endParaRPr/>
          </a:p>
        </p:txBody>
      </p:sp>
      <p:sp>
        <p:nvSpPr>
          <p:cNvPr id="260" name="Google Shape;260;p20"/>
          <p:cNvSpPr txBox="1">
            <a:spLocks noGrp="1"/>
          </p:cNvSpPr>
          <p:nvPr>
            <p:ph type="body" idx="1"/>
          </p:nvPr>
        </p:nvSpPr>
        <p:spPr>
          <a:xfrm>
            <a:off x="457200" y="1371601"/>
            <a:ext cx="8229600" cy="4648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Wingdings" panose="05000000000000000000" pitchFamily="2" charset="2"/>
              <a:buChar char="q"/>
            </a:pPr>
            <a:r>
              <a:rPr lang="en-US" sz="2000" dirty="0"/>
              <a:t>Patient and wife educated on potential side effects of surgery including ED and the expected rate of recovery from this effect. </a:t>
            </a:r>
            <a:br>
              <a:rPr lang="en-US" sz="2000" dirty="0"/>
            </a:br>
            <a:endParaRPr sz="2000" dirty="0"/>
          </a:p>
          <a:p>
            <a:pPr marL="342900" lvl="0" indent="-342900" algn="l" rtl="0">
              <a:spcBef>
                <a:spcPts val="400"/>
              </a:spcBef>
              <a:spcAft>
                <a:spcPts val="0"/>
              </a:spcAft>
              <a:buClr>
                <a:schemeClr val="dk1"/>
              </a:buClr>
              <a:buSzPts val="2000"/>
              <a:buFont typeface="Wingdings" panose="05000000000000000000" pitchFamily="2" charset="2"/>
              <a:buChar char="q"/>
            </a:pPr>
            <a:r>
              <a:rPr lang="en-US" sz="2000" dirty="0"/>
              <a:t>Fears of recurrence briefly explored and patient referred for cognitive behavioral therapy (CBT). </a:t>
            </a:r>
            <a:br>
              <a:rPr lang="en-US" sz="2000" dirty="0"/>
            </a:br>
            <a:endParaRPr sz="2000" dirty="0"/>
          </a:p>
          <a:p>
            <a:pPr marL="342900" lvl="0" indent="-342900" algn="l" rtl="0">
              <a:spcBef>
                <a:spcPts val="400"/>
              </a:spcBef>
              <a:spcAft>
                <a:spcPts val="0"/>
              </a:spcAft>
              <a:buClr>
                <a:schemeClr val="dk1"/>
              </a:buClr>
              <a:buSzPts val="2000"/>
              <a:buFont typeface="Wingdings" panose="05000000000000000000" pitchFamily="2" charset="2"/>
              <a:buChar char="q"/>
            </a:pPr>
            <a:r>
              <a:rPr lang="en-US" sz="2000" dirty="0"/>
              <a:t>Primary care provider and psychiatrist work in conjunction and agree that Fluoxetine should be discontinued. Patient has agreed to use alcohol in moderation. </a:t>
            </a:r>
            <a:endParaRPr sz="2000" dirty="0"/>
          </a:p>
          <a:p>
            <a:pPr marL="469900" lvl="0" algn="l" rtl="0">
              <a:spcBef>
                <a:spcPts val="400"/>
              </a:spcBef>
              <a:spcAft>
                <a:spcPts val="0"/>
              </a:spcAft>
              <a:buClr>
                <a:schemeClr val="dk1"/>
              </a:buClr>
              <a:buSzPts val="2000"/>
              <a:buFont typeface="Wingdings" panose="05000000000000000000" pitchFamily="2" charset="2"/>
              <a:buChar char="q"/>
            </a:pPr>
            <a:endParaRPr sz="2000" dirty="0"/>
          </a:p>
          <a:p>
            <a:pPr marL="342900" lvl="0" indent="-342900" algn="l" rtl="0">
              <a:spcBef>
                <a:spcPts val="400"/>
              </a:spcBef>
              <a:spcAft>
                <a:spcPts val="0"/>
              </a:spcAft>
              <a:buClr>
                <a:schemeClr val="dk1"/>
              </a:buClr>
              <a:buSzPts val="2000"/>
              <a:buFont typeface="Wingdings" panose="05000000000000000000" pitchFamily="2" charset="2"/>
              <a:buChar char="q"/>
            </a:pPr>
            <a:r>
              <a:rPr lang="en-US" sz="2000" dirty="0"/>
              <a:t>Patient is prescribed </a:t>
            </a:r>
            <a:r>
              <a:rPr lang="en-US" sz="2000" dirty="0" err="1"/>
              <a:t>Tadalafil</a:t>
            </a:r>
            <a:r>
              <a:rPr lang="en-US" sz="2000" dirty="0"/>
              <a:t> (Cialis), which improves his ED. Patient continues to respond to CBT and after 3 months of therapy, he is close to baseline. </a:t>
            </a:r>
            <a:endParaRPr dirty="0"/>
          </a:p>
          <a:p>
            <a:pPr marL="342900" lvl="0" indent="-215900" algn="l" rtl="0">
              <a:spcBef>
                <a:spcPts val="400"/>
              </a:spcBef>
              <a:spcAft>
                <a:spcPts val="0"/>
              </a:spcAft>
              <a:buClr>
                <a:schemeClr val="dk1"/>
              </a:buClr>
              <a:buSzPts val="2000"/>
              <a:buFont typeface="Arial"/>
              <a:buNone/>
            </a:pPr>
            <a:endParaRPr sz="2000" dirty="0"/>
          </a:p>
          <a:p>
            <a:pPr marL="342900" lvl="0" indent="-215900" algn="l" rtl="0">
              <a:spcBef>
                <a:spcPts val="400"/>
              </a:spcBef>
              <a:spcAft>
                <a:spcPts val="0"/>
              </a:spcAft>
              <a:buClr>
                <a:schemeClr val="dk1"/>
              </a:buClr>
              <a:buSzPts val="2000"/>
              <a:buFont typeface="Arial"/>
              <a:buNone/>
            </a:pP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798"/>
          </a:xfrm>
        </p:spPr>
        <p:txBody>
          <a:bodyPr/>
          <a:lstStyle/>
          <a:p>
            <a:r>
              <a:rPr lang="en-US" dirty="0"/>
              <a:t>Quality Care Includes Addressing Psychosocial Needs of Cancer Survivors</a:t>
            </a:r>
          </a:p>
        </p:txBody>
      </p:sp>
      <p:sp>
        <p:nvSpPr>
          <p:cNvPr id="3" name="Content Placeholder 2"/>
          <p:cNvSpPr>
            <a:spLocks noGrp="1"/>
          </p:cNvSpPr>
          <p:nvPr>
            <p:ph idx="1"/>
          </p:nvPr>
        </p:nvSpPr>
        <p:spPr>
          <a:xfrm>
            <a:off x="4267200" y="1848809"/>
            <a:ext cx="4191000" cy="3704476"/>
          </a:xfrm>
        </p:spPr>
        <p:txBody>
          <a:bodyPr/>
          <a:lstStyle/>
          <a:p>
            <a:pPr marL="0" indent="0" algn="ctr">
              <a:buNone/>
            </a:pPr>
            <a:r>
              <a:rPr lang="en-US" sz="2400" b="1" dirty="0"/>
              <a:t>“Psychosocial health care addresses the emotional challenges that can accompany a serious illness as well as the life challenges that can prevent good healthcare and patients’ ability to take care of themselves.”</a:t>
            </a:r>
          </a:p>
          <a:p>
            <a:pPr algn="ctr"/>
            <a:endParaRPr lang="en-US" sz="2400" dirty="0"/>
          </a:p>
        </p:txBody>
      </p:sp>
      <p:pic>
        <p:nvPicPr>
          <p:cNvPr id="4" name="Picture 3" descr="Pages from Cancer Care_covers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901571"/>
            <a:ext cx="2598840" cy="359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5715000"/>
            <a:ext cx="4572000" cy="261610"/>
          </a:xfrm>
          <a:prstGeom prst="rect">
            <a:avLst/>
          </a:prstGeom>
        </p:spPr>
        <p:txBody>
          <a:bodyPr>
            <a:spAutoFit/>
          </a:bodyPr>
          <a:lstStyle/>
          <a:p>
            <a:r>
              <a:rPr lang="en-US" sz="1100" i="1" dirty="0">
                <a:solidFill>
                  <a:schemeClr val="bg1">
                    <a:lumMod val="50000"/>
                  </a:schemeClr>
                </a:solidFill>
              </a:rPr>
              <a:t>The National Academy of Medicine, 2008.</a:t>
            </a:r>
          </a:p>
        </p:txBody>
      </p:sp>
    </p:spTree>
    <p:extLst>
      <p:ext uri="{BB962C8B-B14F-4D97-AF65-F5344CB8AC3E}">
        <p14:creationId xmlns:p14="http://schemas.microsoft.com/office/powerpoint/2010/main" val="1876843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Conclusion</a:t>
            </a:r>
            <a:endParaRPr/>
          </a:p>
        </p:txBody>
      </p:sp>
      <p:sp>
        <p:nvSpPr>
          <p:cNvPr id="267" name="Google Shape;267;p21"/>
          <p:cNvSpPr txBox="1">
            <a:spLocks noGrp="1"/>
          </p:cNvSpPr>
          <p:nvPr>
            <p:ph type="body" idx="1"/>
          </p:nvPr>
        </p:nvSpPr>
        <p:spPr>
          <a:xfrm>
            <a:off x="457200" y="1600201"/>
            <a:ext cx="8229600" cy="4343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Arial"/>
              <a:buChar char="•"/>
            </a:pPr>
            <a:r>
              <a:rPr lang="en-US" sz="2400" dirty="0"/>
              <a:t>Distress is real for many cancer survivors. </a:t>
            </a:r>
            <a:br>
              <a:rPr lang="en-US" sz="2400" dirty="0"/>
            </a:br>
            <a:endParaRPr sz="2400" dirty="0"/>
          </a:p>
          <a:p>
            <a:pPr marL="342900" lvl="0" indent="-342900" algn="l" rtl="0">
              <a:spcBef>
                <a:spcPts val="560"/>
              </a:spcBef>
              <a:spcAft>
                <a:spcPts val="0"/>
              </a:spcAft>
              <a:buClr>
                <a:schemeClr val="dk1"/>
              </a:buClr>
              <a:buSzPts val="2800"/>
              <a:buFont typeface="Arial"/>
              <a:buChar char="•"/>
            </a:pPr>
            <a:r>
              <a:rPr lang="en-US" sz="2400" dirty="0"/>
              <a:t>Reliable screening tools are available for primary care providers.</a:t>
            </a:r>
            <a:br>
              <a:rPr lang="en-US" sz="2400" dirty="0"/>
            </a:br>
            <a:endParaRPr sz="2400" dirty="0"/>
          </a:p>
          <a:p>
            <a:pPr marL="342900" lvl="0" indent="-342900" algn="l" rtl="0">
              <a:spcBef>
                <a:spcPts val="560"/>
              </a:spcBef>
              <a:spcAft>
                <a:spcPts val="0"/>
              </a:spcAft>
              <a:buClr>
                <a:schemeClr val="dk1"/>
              </a:buClr>
              <a:buSzPts val="2800"/>
              <a:buFont typeface="Arial"/>
              <a:buChar char="•"/>
            </a:pPr>
            <a:r>
              <a:rPr lang="en-US" sz="2400" dirty="0"/>
              <a:t>Treat distress as the 6th vital sign. </a:t>
            </a:r>
            <a:br>
              <a:rPr lang="en-US" sz="2400" dirty="0"/>
            </a:br>
            <a:endParaRPr sz="2400" dirty="0"/>
          </a:p>
          <a:p>
            <a:pPr marL="342900" lvl="0" indent="-342900" algn="l" rtl="0">
              <a:spcBef>
                <a:spcPts val="560"/>
              </a:spcBef>
              <a:spcAft>
                <a:spcPts val="0"/>
              </a:spcAft>
              <a:buClr>
                <a:schemeClr val="dk1"/>
              </a:buClr>
              <a:buSzPts val="2800"/>
              <a:buFont typeface="Arial"/>
              <a:buChar char="•"/>
            </a:pPr>
            <a:r>
              <a:rPr lang="en-US" sz="2400" dirty="0"/>
              <a:t>Primary care providers have an important role in managing distress screening and follow-up care. </a:t>
            </a:r>
            <a:endParaRPr sz="2400" dirty="0"/>
          </a:p>
          <a:p>
            <a:pPr marL="342900" lvl="0" indent="-139700" algn="l" rtl="0">
              <a:spcBef>
                <a:spcPts val="640"/>
              </a:spcBef>
              <a:spcAft>
                <a:spcPts val="0"/>
              </a:spcAft>
              <a:buClr>
                <a:schemeClr val="dk1"/>
              </a:buClr>
              <a:buSzPts val="3200"/>
              <a:buFont typeface="Arial"/>
              <a:buNone/>
            </a:pP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B6E5-53F5-46E7-BD9C-6B210C4EF13B}"/>
              </a:ext>
            </a:extLst>
          </p:cNvPr>
          <p:cNvSpPr>
            <a:spLocks noGrp="1"/>
          </p:cNvSpPr>
          <p:nvPr>
            <p:ph type="title"/>
          </p:nvPr>
        </p:nvSpPr>
        <p:spPr>
          <a:xfrm>
            <a:off x="457200" y="304800"/>
            <a:ext cx="8229600" cy="812800"/>
          </a:xfrm>
        </p:spPr>
        <p:txBody>
          <a:bodyPr/>
          <a:lstStyle/>
          <a:p>
            <a:r>
              <a:rPr lang="en-US" dirty="0"/>
              <a:t>Distress Screening Resources</a:t>
            </a:r>
          </a:p>
        </p:txBody>
      </p:sp>
      <p:sp>
        <p:nvSpPr>
          <p:cNvPr id="3" name="Content Placeholder 2">
            <a:extLst>
              <a:ext uri="{FF2B5EF4-FFF2-40B4-BE49-F238E27FC236}">
                <a16:creationId xmlns:a16="http://schemas.microsoft.com/office/drawing/2014/main" id="{1CFEE405-F3E7-4161-BD12-B1305063DCE7}"/>
              </a:ext>
            </a:extLst>
          </p:cNvPr>
          <p:cNvSpPr>
            <a:spLocks noGrp="1"/>
          </p:cNvSpPr>
          <p:nvPr>
            <p:ph idx="1"/>
          </p:nvPr>
        </p:nvSpPr>
        <p:spPr>
          <a:xfrm>
            <a:off x="457200" y="1117600"/>
            <a:ext cx="8229600" cy="4838700"/>
          </a:xfrm>
        </p:spPr>
        <p:txBody>
          <a:bodyPr/>
          <a:lstStyle/>
          <a:p>
            <a:r>
              <a:rPr lang="en-US" sz="1600" b="1" dirty="0"/>
              <a:t>American Cancer Society (ACS) Survivorship Guidelines </a:t>
            </a:r>
            <a:r>
              <a:rPr lang="en-US" sz="1600" dirty="0">
                <a:hlinkClick r:id="rId3"/>
              </a:rPr>
              <a:t>https://www.cancer.org/health-care-professionals/american-cancer-society-survivorship-guidelines.html</a:t>
            </a:r>
            <a:br>
              <a:rPr lang="en-US" sz="1600" dirty="0"/>
            </a:br>
            <a:endParaRPr lang="en-US" sz="1600" dirty="0"/>
          </a:p>
          <a:p>
            <a:r>
              <a:rPr lang="en-US" sz="1600" b="1" dirty="0"/>
              <a:t>ACS Treatment and Survivorship Facts &amp; Figures</a:t>
            </a:r>
          </a:p>
          <a:p>
            <a:pPr indent="0">
              <a:buNone/>
            </a:pPr>
            <a:r>
              <a:rPr lang="en-US" sz="1600" dirty="0">
                <a:hlinkClick r:id="rId4"/>
              </a:rPr>
              <a:t>https://www.cancer.org/content/dam/cancer-org/research/cancer-facts-and-statistics/cancer-treatment-and-survivorship-facts-and-figures/cancer-treatment-and-survivorship-facts-and-figures-2019-2021.pdf</a:t>
            </a:r>
            <a:r>
              <a:rPr lang="en-US" sz="1600" dirty="0"/>
              <a:t> </a:t>
            </a:r>
          </a:p>
          <a:p>
            <a:endParaRPr lang="en-US" sz="1600" b="1" dirty="0"/>
          </a:p>
          <a:p>
            <a:r>
              <a:rPr lang="en-US" sz="1600" b="1" dirty="0"/>
              <a:t>American Society of Clinical Oncology (ASCO) Guidelines </a:t>
            </a:r>
            <a:r>
              <a:rPr lang="en-US" sz="1600" dirty="0">
                <a:hlinkClick r:id="rId5"/>
              </a:rPr>
              <a:t>https://www.asco.org/research-guidelines/quality-guidelines/guidelines</a:t>
            </a:r>
            <a:endParaRPr lang="en-US" sz="1600" dirty="0"/>
          </a:p>
          <a:p>
            <a:endParaRPr lang="en-US" sz="1600" dirty="0"/>
          </a:p>
          <a:p>
            <a:r>
              <a:rPr lang="en-US" sz="1600" b="1" dirty="0"/>
              <a:t>Association of Community Cancer Centers (ACCC)  </a:t>
            </a:r>
          </a:p>
          <a:p>
            <a:pPr marL="463550" lvl="1" indent="0">
              <a:buNone/>
            </a:pPr>
            <a:r>
              <a:rPr lang="en-US" sz="1600" dirty="0">
                <a:hlinkClick r:id="rId6"/>
              </a:rPr>
              <a:t>https://www.accc-cancer.org/home/learn/patient-centered-care/distress-screening</a:t>
            </a:r>
            <a:br>
              <a:rPr lang="en-US" sz="1600" dirty="0"/>
            </a:br>
            <a:endParaRPr lang="en-US" sz="1600" b="1" dirty="0"/>
          </a:p>
          <a:p>
            <a:r>
              <a:rPr lang="en-US" sz="1600" b="1" dirty="0"/>
              <a:t>National Comprehensive Cancer Network (NCCN) Guidelines </a:t>
            </a:r>
            <a:r>
              <a:rPr lang="en-US" sz="1600" dirty="0">
                <a:hlinkClick r:id="rId7"/>
              </a:rPr>
              <a:t>https://www.nccn.org/professionals/physician_gls/default.aspx</a:t>
            </a:r>
            <a:endParaRPr lang="en-US" sz="1600" dirty="0"/>
          </a:p>
        </p:txBody>
      </p:sp>
    </p:spTree>
    <p:extLst>
      <p:ext uri="{BB962C8B-B14F-4D97-AF65-F5344CB8AC3E}">
        <p14:creationId xmlns:p14="http://schemas.microsoft.com/office/powerpoint/2010/main" val="1720906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References</a:t>
            </a:r>
            <a:endParaRPr/>
          </a:p>
        </p:txBody>
      </p:sp>
      <p:sp>
        <p:nvSpPr>
          <p:cNvPr id="274" name="Google Shape;274;p22"/>
          <p:cNvSpPr txBox="1">
            <a:spLocks noGrp="1"/>
          </p:cNvSpPr>
          <p:nvPr>
            <p:ph type="body" idx="1"/>
          </p:nvPr>
        </p:nvSpPr>
        <p:spPr>
          <a:xfrm>
            <a:off x="457200" y="1537854"/>
            <a:ext cx="8229600" cy="4512109"/>
          </a:xfrm>
          <a:prstGeom prst="rect">
            <a:avLst/>
          </a:prstGeom>
          <a:noFill/>
          <a:ln>
            <a:noFill/>
          </a:ln>
        </p:spPr>
        <p:txBody>
          <a:bodyPr spcFirstLastPara="1" wrap="square" lIns="91425" tIns="45700" rIns="91425" bIns="45700" anchor="t" anchorCtr="0">
            <a:noAutofit/>
          </a:bodyPr>
          <a:lstStyle/>
          <a:p>
            <a:pPr marL="0" indent="0" defTabSz="457200">
              <a:spcBef>
                <a:spcPts val="0"/>
              </a:spcBef>
              <a:buNone/>
            </a:pPr>
            <a:r>
              <a:rPr lang="en-US" sz="1600" dirty="0" err="1">
                <a:solidFill>
                  <a:srgbClr val="000000"/>
                </a:solidFill>
              </a:rPr>
              <a:t>Hammelef</a:t>
            </a:r>
            <a:r>
              <a:rPr lang="en-US" sz="1600" dirty="0">
                <a:solidFill>
                  <a:srgbClr val="000000"/>
                </a:solidFill>
              </a:rPr>
              <a:t>, K.J. &amp; Tavernier, S.S. (2015). Distress. In Brown CG (ed.). A Guide to 	Oncology Symptom Management. 2nd ed. </a:t>
            </a:r>
            <a:r>
              <a:rPr lang="en-US" sz="1600" i="1" dirty="0">
                <a:solidFill>
                  <a:srgbClr val="000000"/>
                </a:solidFill>
              </a:rPr>
              <a:t>Oncology Nursing Society</a:t>
            </a:r>
            <a:r>
              <a:rPr lang="en-US" sz="1600" dirty="0">
                <a:solidFill>
                  <a:srgbClr val="000000"/>
                </a:solidFill>
              </a:rPr>
              <a:t>, 265-281.</a:t>
            </a:r>
          </a:p>
          <a:p>
            <a:pPr marL="0" indent="0" defTabSz="457200">
              <a:spcBef>
                <a:spcPts val="0"/>
              </a:spcBef>
              <a:buNone/>
            </a:pPr>
            <a:r>
              <a:rPr lang="en-US" sz="1600" dirty="0">
                <a:solidFill>
                  <a:srgbClr val="000000"/>
                </a:solidFill>
              </a:rPr>
              <a:t>Kroenke, K., Spitzer, R.L. &amp; Williams, J.B. (2003). The Patient Health 	Questionnaire-2: 	Validity of a Two-Item Depression Screener. </a:t>
            </a:r>
            <a:r>
              <a:rPr lang="en-US" sz="1600" i="1" dirty="0">
                <a:solidFill>
                  <a:srgbClr val="000000"/>
                </a:solidFill>
              </a:rPr>
              <a:t>Medical Care</a:t>
            </a:r>
            <a:r>
              <a:rPr lang="en-US" sz="1600" dirty="0">
                <a:solidFill>
                  <a:srgbClr val="000000"/>
                </a:solidFill>
              </a:rPr>
              <a:t>, 41(11):1284-92.</a:t>
            </a:r>
          </a:p>
          <a:p>
            <a:pPr marL="0" indent="0" defTabSz="457200">
              <a:spcBef>
                <a:spcPts val="0"/>
              </a:spcBef>
              <a:buNone/>
            </a:pPr>
            <a:r>
              <a:rPr lang="en-US" sz="1600" dirty="0">
                <a:solidFill>
                  <a:srgbClr val="000000"/>
                </a:solidFill>
              </a:rPr>
              <a:t>Mitchell, A.J. (2013). Screening for cancer-related distress: When is implementation 	successful and when is it unsuccessful? </a:t>
            </a:r>
            <a:r>
              <a:rPr lang="en-US" sz="1600" i="1" dirty="0">
                <a:solidFill>
                  <a:srgbClr val="000000"/>
                </a:solidFill>
              </a:rPr>
              <a:t>Journal of </a:t>
            </a:r>
            <a:r>
              <a:rPr lang="en-US" sz="1600" i="1" dirty="0" err="1">
                <a:solidFill>
                  <a:srgbClr val="000000"/>
                </a:solidFill>
              </a:rPr>
              <a:t>Acta</a:t>
            </a:r>
            <a:r>
              <a:rPr lang="en-US" sz="1600" i="1" dirty="0">
                <a:solidFill>
                  <a:srgbClr val="000000"/>
                </a:solidFill>
              </a:rPr>
              <a:t> </a:t>
            </a:r>
            <a:r>
              <a:rPr lang="en-US" sz="1600" i="1" dirty="0" err="1">
                <a:solidFill>
                  <a:srgbClr val="000000"/>
                </a:solidFill>
              </a:rPr>
              <a:t>Oncologica</a:t>
            </a:r>
            <a:r>
              <a:rPr lang="en-US" sz="1600" dirty="0">
                <a:solidFill>
                  <a:srgbClr val="000000"/>
                </a:solidFill>
              </a:rPr>
              <a:t>, 52(2): 216-224.</a:t>
            </a:r>
          </a:p>
          <a:p>
            <a:pPr marL="0" indent="0" defTabSz="457200">
              <a:spcBef>
                <a:spcPts val="0"/>
              </a:spcBef>
              <a:buNone/>
            </a:pPr>
            <a:r>
              <a:rPr lang="en-US" sz="1600" dirty="0">
                <a:solidFill>
                  <a:srgbClr val="000000"/>
                </a:solidFill>
              </a:rPr>
              <a:t>Mitchell, A.J. &amp; Coyne, J.C. (2009). </a:t>
            </a:r>
            <a:r>
              <a:rPr lang="en-US" sz="1600" i="1" dirty="0">
                <a:solidFill>
                  <a:srgbClr val="000000"/>
                </a:solidFill>
              </a:rPr>
              <a:t>Screening for Depression in Clinical Practice: An 	Evidence-Based Guide</a:t>
            </a:r>
            <a:r>
              <a:rPr lang="en-US" sz="1600" dirty="0">
                <a:solidFill>
                  <a:srgbClr val="000000"/>
                </a:solidFill>
              </a:rPr>
              <a:t>. New York, NY: Oxford University Press. </a:t>
            </a:r>
          </a:p>
          <a:p>
            <a:pPr marL="0" indent="0" defTabSz="457200">
              <a:spcBef>
                <a:spcPts val="0"/>
              </a:spcBef>
              <a:buNone/>
            </a:pPr>
            <a:r>
              <a:rPr lang="en-US" sz="1600" dirty="0">
                <a:solidFill>
                  <a:srgbClr val="000000"/>
                </a:solidFill>
              </a:rPr>
              <a:t>NCCN Clinical Practice Guidelines in Oncology (NCCN Guidelines®) for Distress 	Management V.2.2020. Referenced with permission from the NCCN Clinical 	Practice Guidelines in Oncology (NCCN Guidelines®) for Distress Management 	V.2.2020. © National Comprehensive Cancer Network, Inc. 2020. All rights 	reserved. Accessed [June 10, 2020].</a:t>
            </a:r>
          </a:p>
          <a:p>
            <a:pPr marL="0" indent="0" defTabSz="457200">
              <a:spcBef>
                <a:spcPts val="0"/>
              </a:spcBef>
              <a:buNone/>
            </a:pPr>
            <a:endParaRPr lang="en-US" sz="1600" dirty="0">
              <a:solidFill>
                <a:srgbClr val="7F7F7F"/>
              </a:solidFill>
            </a:endParaRPr>
          </a:p>
          <a:p>
            <a:pPr marL="0" lvl="0" indent="0" algn="l" rtl="0">
              <a:spcBef>
                <a:spcPts val="0"/>
              </a:spcBef>
              <a:spcAft>
                <a:spcPts val="0"/>
              </a:spcAft>
              <a:buClr>
                <a:schemeClr val="dk1"/>
              </a:buClr>
              <a:buFont typeface="Arial"/>
              <a:buNone/>
            </a:pPr>
            <a:endParaRPr sz="1100" i="1"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61B1EC-C8A2-4B49-A456-508CCF163D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5989" y="381000"/>
            <a:ext cx="5399211" cy="5715000"/>
          </a:xfrm>
          <a:prstGeom prst="rect">
            <a:avLst/>
          </a:prstGeom>
        </p:spPr>
      </p:pic>
    </p:spTree>
    <p:extLst>
      <p:ext uri="{BB962C8B-B14F-4D97-AF65-F5344CB8AC3E}">
        <p14:creationId xmlns:p14="http://schemas.microsoft.com/office/powerpoint/2010/main" val="142549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799"/>
            <a:ext cx="8229600" cy="1295401"/>
          </a:xfrm>
        </p:spPr>
        <p:txBody>
          <a:bodyPr/>
          <a:lstStyle/>
          <a:p>
            <a:r>
              <a:rPr lang="en-US" dirty="0"/>
              <a:t>Seriously, like I don’t have enough </a:t>
            </a:r>
            <a:br>
              <a:rPr lang="en-US" dirty="0"/>
            </a:br>
            <a:r>
              <a:rPr lang="en-US" dirty="0"/>
              <a:t>to do?</a:t>
            </a:r>
          </a:p>
        </p:txBody>
      </p:sp>
      <p:sp>
        <p:nvSpPr>
          <p:cNvPr id="3" name="Content Placeholder 2"/>
          <p:cNvSpPr>
            <a:spLocks noGrp="1"/>
          </p:cNvSpPr>
          <p:nvPr>
            <p:ph idx="1"/>
          </p:nvPr>
        </p:nvSpPr>
        <p:spPr>
          <a:xfrm>
            <a:off x="457200" y="1600200"/>
            <a:ext cx="8229600" cy="4419599"/>
          </a:xfrm>
        </p:spPr>
        <p:txBody>
          <a:bodyPr/>
          <a:lstStyle/>
          <a:p>
            <a:pPr>
              <a:buNone/>
            </a:pPr>
            <a:r>
              <a:rPr lang="en-US" sz="2800" dirty="0"/>
              <a:t>Psychosocial care improves:</a:t>
            </a:r>
            <a:br>
              <a:rPr lang="en-US" dirty="0"/>
            </a:br>
            <a:endParaRPr lang="en-US" dirty="0"/>
          </a:p>
          <a:p>
            <a:r>
              <a:rPr lang="en-US" sz="2600" dirty="0"/>
              <a:t>Emotional wellbeing and mental health</a:t>
            </a:r>
            <a:br>
              <a:rPr lang="en-US" sz="2600" dirty="0"/>
            </a:br>
            <a:endParaRPr lang="en-US" sz="2600" dirty="0"/>
          </a:p>
          <a:p>
            <a:r>
              <a:rPr lang="en-US" sz="2600" dirty="0"/>
              <a:t>Disease related symptoms and adverse effects of treatment </a:t>
            </a:r>
          </a:p>
          <a:p>
            <a:pPr lvl="1"/>
            <a:r>
              <a:rPr lang="en-US" sz="2400" dirty="0"/>
              <a:t>Fatigue, pain, physical and cognitive function</a:t>
            </a:r>
          </a:p>
          <a:p>
            <a:pPr marL="0" indent="0">
              <a:buNone/>
            </a:pPr>
            <a:endParaRPr lang="en-US" dirty="0"/>
          </a:p>
        </p:txBody>
      </p:sp>
    </p:spTree>
    <p:extLst>
      <p:ext uri="{BB962C8B-B14F-4D97-AF65-F5344CB8AC3E}">
        <p14:creationId xmlns:p14="http://schemas.microsoft.com/office/powerpoint/2010/main" val="412099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A392-8B6E-4FA2-9D1B-46AA6BBF19A4}"/>
              </a:ext>
            </a:extLst>
          </p:cNvPr>
          <p:cNvSpPr>
            <a:spLocks noGrp="1"/>
          </p:cNvSpPr>
          <p:nvPr>
            <p:ph type="title"/>
          </p:nvPr>
        </p:nvSpPr>
        <p:spPr/>
        <p:txBody>
          <a:bodyPr/>
          <a:lstStyle/>
          <a:p>
            <a:r>
              <a:rPr lang="en-US" dirty="0"/>
              <a:t>Providing Psychosocial Care</a:t>
            </a:r>
          </a:p>
        </p:txBody>
      </p:sp>
      <p:sp>
        <p:nvSpPr>
          <p:cNvPr id="3" name="Content Placeholder 2">
            <a:extLst>
              <a:ext uri="{FF2B5EF4-FFF2-40B4-BE49-F238E27FC236}">
                <a16:creationId xmlns:a16="http://schemas.microsoft.com/office/drawing/2014/main" id="{803F806A-F341-4AAC-B4D1-10476F49DEDC}"/>
              </a:ext>
            </a:extLst>
          </p:cNvPr>
          <p:cNvSpPr>
            <a:spLocks noGrp="1"/>
          </p:cNvSpPr>
          <p:nvPr>
            <p:ph idx="1"/>
          </p:nvPr>
        </p:nvSpPr>
        <p:spPr>
          <a:xfrm>
            <a:off x="457200" y="1600201"/>
            <a:ext cx="8229600" cy="3886199"/>
          </a:xfrm>
        </p:spPr>
        <p:txBody>
          <a:bodyPr/>
          <a:lstStyle/>
          <a:p>
            <a:r>
              <a:rPr lang="en-US" sz="2800" dirty="0"/>
              <a:t>95% of primary care providers prefer a more active role in comprehensive care</a:t>
            </a:r>
          </a:p>
          <a:p>
            <a:r>
              <a:rPr lang="en-US" sz="2800" dirty="0"/>
              <a:t>Areas of highest confidence reported by primary care physicians:</a:t>
            </a:r>
          </a:p>
          <a:p>
            <a:pPr lvl="1"/>
            <a:r>
              <a:rPr lang="en-US" sz="2200" dirty="0"/>
              <a:t>Pain</a:t>
            </a:r>
          </a:p>
          <a:p>
            <a:pPr lvl="1"/>
            <a:r>
              <a:rPr lang="en-US" sz="2200" dirty="0"/>
              <a:t>Psychosocial/emotional support</a:t>
            </a:r>
          </a:p>
          <a:p>
            <a:pPr lvl="1"/>
            <a:r>
              <a:rPr lang="en-US" sz="2200" dirty="0"/>
              <a:t>Co-morbid conditions</a:t>
            </a:r>
          </a:p>
          <a:p>
            <a:pPr lvl="1"/>
            <a:r>
              <a:rPr lang="en-US" sz="2200" dirty="0"/>
              <a:t>Health promotion</a:t>
            </a:r>
          </a:p>
          <a:p>
            <a:pPr marL="0" indent="0">
              <a:buNone/>
            </a:pPr>
            <a:endParaRPr lang="en-US" dirty="0"/>
          </a:p>
        </p:txBody>
      </p:sp>
      <p:sp>
        <p:nvSpPr>
          <p:cNvPr id="4" name="Rectangle 3"/>
          <p:cNvSpPr/>
          <p:nvPr/>
        </p:nvSpPr>
        <p:spPr>
          <a:xfrm>
            <a:off x="457200" y="5758190"/>
            <a:ext cx="8458200" cy="261610"/>
          </a:xfrm>
          <a:prstGeom prst="rect">
            <a:avLst/>
          </a:prstGeom>
        </p:spPr>
        <p:txBody>
          <a:bodyPr wrap="square">
            <a:spAutoFit/>
          </a:bodyPr>
          <a:lstStyle/>
          <a:p>
            <a:r>
              <a:rPr lang="en-US" sz="1100" i="1" dirty="0">
                <a:solidFill>
                  <a:schemeClr val="bg1">
                    <a:lumMod val="50000"/>
                  </a:schemeClr>
                </a:solidFill>
              </a:rPr>
              <a:t>Lawrence, McLoone, Wakefield &amp; Cohn, 2016; Forsythe, Alfano, Leach, Ganz, Stefanek &amp; Rowland, 2012.</a:t>
            </a:r>
          </a:p>
        </p:txBody>
      </p:sp>
    </p:spTree>
    <p:extLst>
      <p:ext uri="{BB962C8B-B14F-4D97-AF65-F5344CB8AC3E}">
        <p14:creationId xmlns:p14="http://schemas.microsoft.com/office/powerpoint/2010/main" val="221938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and Late Effects of </a:t>
            </a:r>
            <a:br>
              <a:rPr lang="en-US" dirty="0"/>
            </a:br>
            <a:r>
              <a:rPr lang="en-US" dirty="0"/>
              <a:t>Cancer Treatment</a:t>
            </a:r>
          </a:p>
        </p:txBody>
      </p:sp>
      <p:sp>
        <p:nvSpPr>
          <p:cNvPr id="3" name="Content Placeholder 2"/>
          <p:cNvSpPr>
            <a:spLocks noGrp="1"/>
          </p:cNvSpPr>
          <p:nvPr>
            <p:ph idx="1"/>
          </p:nvPr>
        </p:nvSpPr>
        <p:spPr>
          <a:xfrm>
            <a:off x="457200" y="1524001"/>
            <a:ext cx="8229600" cy="4419600"/>
          </a:xfrm>
        </p:spPr>
        <p:txBody>
          <a:bodyPr/>
          <a:lstStyle/>
          <a:p>
            <a:r>
              <a:rPr lang="en-US" sz="2200" b="1" dirty="0">
                <a:solidFill>
                  <a:srgbClr val="365F91"/>
                </a:solidFill>
              </a:rPr>
              <a:t>Physical/Medical </a:t>
            </a:r>
            <a:r>
              <a:rPr lang="en-US" sz="2200" dirty="0"/>
              <a:t>(e.g., second cancers, cardiovascular disease, obesity, lymphedema, bone loss, functional decline)</a:t>
            </a:r>
            <a:br>
              <a:rPr lang="en-US" sz="2200" dirty="0"/>
            </a:br>
            <a:endParaRPr lang="en-US" sz="2200" dirty="0"/>
          </a:p>
          <a:p>
            <a:r>
              <a:rPr lang="en-US" sz="2200" b="1" dirty="0">
                <a:solidFill>
                  <a:srgbClr val="365F91"/>
                </a:solidFill>
              </a:rPr>
              <a:t>Psychological</a:t>
            </a:r>
            <a:r>
              <a:rPr lang="en-US" sz="2200" dirty="0"/>
              <a:t> (e.g., depression, anxiety, uncertainty, isolation, altered body image)</a:t>
            </a:r>
            <a:br>
              <a:rPr lang="en-US" sz="2200" dirty="0"/>
            </a:br>
            <a:endParaRPr lang="en-US" sz="2200" dirty="0"/>
          </a:p>
          <a:p>
            <a:r>
              <a:rPr lang="en-US" sz="2200" b="1" dirty="0">
                <a:solidFill>
                  <a:srgbClr val="365F91"/>
                </a:solidFill>
              </a:rPr>
              <a:t>Social </a:t>
            </a:r>
            <a:r>
              <a:rPr lang="en-US" sz="2200" dirty="0"/>
              <a:t>(e.g., changes in interpersonal relationships, concerns regarding health or life insurance, job lock/loss, return to school, financial burden)</a:t>
            </a:r>
            <a:br>
              <a:rPr lang="en-US" sz="2200" dirty="0"/>
            </a:br>
            <a:endParaRPr lang="en-US" sz="2200" dirty="0"/>
          </a:p>
          <a:p>
            <a:r>
              <a:rPr lang="en-US" sz="2200" b="1" dirty="0">
                <a:solidFill>
                  <a:srgbClr val="365F91"/>
                </a:solidFill>
              </a:rPr>
              <a:t>Existential and Spiritual Issues </a:t>
            </a:r>
            <a:r>
              <a:rPr lang="en-US" sz="2200" dirty="0"/>
              <a:t>(e.g., sense of purpose or meaning, appreciation of life)</a:t>
            </a:r>
          </a:p>
        </p:txBody>
      </p:sp>
    </p:spTree>
    <p:extLst>
      <p:ext uri="{BB962C8B-B14F-4D97-AF65-F5344CB8AC3E}">
        <p14:creationId xmlns:p14="http://schemas.microsoft.com/office/powerpoint/2010/main" val="1808943939"/>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11462</TotalTime>
  <Words>9239</Words>
  <Application>Microsoft Office PowerPoint</Application>
  <PresentationFormat>On-screen Show (4:3)</PresentationFormat>
  <Paragraphs>747</Paragraphs>
  <Slides>52</Slides>
  <Notes>51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Aptos</vt:lpstr>
      <vt:lpstr>Aptos Display</vt:lpstr>
      <vt:lpstr>Arial</vt:lpstr>
      <vt:lpstr>Calibri</vt:lpstr>
      <vt:lpstr>Noto Sans Symbols</vt:lpstr>
      <vt:lpstr>Times New Roman</vt:lpstr>
      <vt:lpstr>Trebuchet MS</vt:lpstr>
      <vt:lpstr>Wingdings</vt:lpstr>
      <vt:lpstr>1_Default Design</vt:lpstr>
      <vt:lpstr>Office Theme</vt:lpstr>
      <vt:lpstr>PowerPoint Presentation</vt:lpstr>
      <vt:lpstr>Late Effects of Cancer and its Treatment: Meeting the Psychosocial Health Care Needs of Survivors</vt:lpstr>
      <vt:lpstr>Disclosure</vt:lpstr>
      <vt:lpstr>Learning Objectives</vt:lpstr>
      <vt:lpstr>Quality Care Includes Addressing Psychosocial Needs of Cancer Survivors</vt:lpstr>
      <vt:lpstr>PowerPoint Presentation</vt:lpstr>
      <vt:lpstr>Seriously, like I don’t have enough  to do?</vt:lpstr>
      <vt:lpstr>Providing Psychosocial Care</vt:lpstr>
      <vt:lpstr>Chronic and Late Effects of  Cancer Treatment</vt:lpstr>
      <vt:lpstr>Psychosocial Distress</vt:lpstr>
      <vt:lpstr>Psychosocial Late Effects</vt:lpstr>
      <vt:lpstr>Points of Increased  Vulnerability to Distress</vt:lpstr>
      <vt:lpstr>Psychosocial Distress – Population Level</vt:lpstr>
      <vt:lpstr>What do survivors say?</vt:lpstr>
      <vt:lpstr>Risk factors for Psychosocial Distress</vt:lpstr>
      <vt:lpstr>Psychosocial Services</vt:lpstr>
      <vt:lpstr>Knowledge Check</vt:lpstr>
      <vt:lpstr>There are many ways to improve quality of life and decrease distress</vt:lpstr>
      <vt:lpstr>What does the research say about interventions to decrease distress?</vt:lpstr>
      <vt:lpstr>General rubric for psychosocial assessment</vt:lpstr>
      <vt:lpstr>The role of physical disability in psychosocial distress</vt:lpstr>
      <vt:lpstr>Next Steps</vt:lpstr>
      <vt:lpstr>Conclusions</vt:lpstr>
      <vt:lpstr>Next Steps</vt:lpstr>
      <vt:lpstr>Resources</vt:lpstr>
      <vt:lpstr>References</vt:lpstr>
      <vt:lpstr>References</vt:lpstr>
      <vt:lpstr>Screening for Distress &amp; Follow-up Care for Cancer Survivors in Primary Care</vt:lpstr>
      <vt:lpstr>Disclosure</vt:lpstr>
      <vt:lpstr>Learning Objectives</vt:lpstr>
      <vt:lpstr>Psychosocial Distress</vt:lpstr>
      <vt:lpstr>The Role of Screening for Distress </vt:lpstr>
      <vt:lpstr>Distress Risk Factors </vt:lpstr>
      <vt:lpstr>Distress Screening Tools/Methods </vt:lpstr>
      <vt:lpstr>Distress Thermometer </vt:lpstr>
      <vt:lpstr>Distress Screening Tools/Methods </vt:lpstr>
      <vt:lpstr>Patient Health Questionnaire (PHQ-2)</vt:lpstr>
      <vt:lpstr>Role of Primary Care Provider in Distress Screening</vt:lpstr>
      <vt:lpstr>Barriers to Distress Screening </vt:lpstr>
      <vt:lpstr>Ideas to Improve Distress Screening  and Follow-Up Care </vt:lpstr>
      <vt:lpstr>PowerPoint Presentation</vt:lpstr>
      <vt:lpstr>Case Study </vt:lpstr>
      <vt:lpstr>Case Study Question</vt:lpstr>
      <vt:lpstr>Case Study: Follow-Up</vt:lpstr>
      <vt:lpstr>Questions to Ask</vt:lpstr>
      <vt:lpstr>Case Study: What Happened? </vt:lpstr>
      <vt:lpstr>Case Study: Progression of Anxiety </vt:lpstr>
      <vt:lpstr>More Questions to Ask</vt:lpstr>
      <vt:lpstr>Case Study: Revised Recommendations </vt:lpstr>
      <vt:lpstr>Conclusion</vt:lpstr>
      <vt:lpstr>Distress Screening Resources</vt:lpstr>
      <vt:lpstr>References</vt:lpstr>
    </vt:vector>
  </TitlesOfParts>
  <Company>GWUMC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Monique Dyson</dc:creator>
  <cp:lastModifiedBy>Angell, Kelly</cp:lastModifiedBy>
  <cp:revision>327</cp:revision>
  <cp:lastPrinted>2016-01-21T19:09:34Z</cp:lastPrinted>
  <dcterms:created xsi:type="dcterms:W3CDTF">2012-11-27T15:55:07Z</dcterms:created>
  <dcterms:modified xsi:type="dcterms:W3CDTF">2025-05-15T18:21:53Z</dcterms:modified>
</cp:coreProperties>
</file>