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59"/>
  </p:notesMasterIdLst>
  <p:handoutMasterIdLst>
    <p:handoutMasterId r:id="rId60"/>
  </p:handoutMasterIdLst>
  <p:sldIdLst>
    <p:sldId id="306" r:id="rId3"/>
    <p:sldId id="267" r:id="rId4"/>
    <p:sldId id="281" r:id="rId5"/>
    <p:sldId id="301" r:id="rId6"/>
    <p:sldId id="282" r:id="rId7"/>
    <p:sldId id="279" r:id="rId8"/>
    <p:sldId id="298" r:id="rId9"/>
    <p:sldId id="303" r:id="rId10"/>
    <p:sldId id="304" r:id="rId11"/>
    <p:sldId id="280" r:id="rId12"/>
    <p:sldId id="277" r:id="rId13"/>
    <p:sldId id="286" r:id="rId14"/>
    <p:sldId id="297" r:id="rId15"/>
    <p:sldId id="287" r:id="rId16"/>
    <p:sldId id="294" r:id="rId17"/>
    <p:sldId id="288" r:id="rId18"/>
    <p:sldId id="295" r:id="rId19"/>
    <p:sldId id="273" r:id="rId20"/>
    <p:sldId id="274" r:id="rId21"/>
    <p:sldId id="296" r:id="rId22"/>
    <p:sldId id="276" r:id="rId23"/>
    <p:sldId id="293" r:id="rId24"/>
    <p:sldId id="302" r:id="rId25"/>
    <p:sldId id="305" r:id="rId26"/>
    <p:sldId id="256" r:id="rId27"/>
    <p:sldId id="307" r:id="rId28"/>
    <p:sldId id="308" r:id="rId29"/>
    <p:sldId id="309" r:id="rId30"/>
    <p:sldId id="291" r:id="rId31"/>
    <p:sldId id="266" r:id="rId32"/>
    <p:sldId id="310" r:id="rId33"/>
    <p:sldId id="311" r:id="rId34"/>
    <p:sldId id="312" r:id="rId35"/>
    <p:sldId id="313" r:id="rId36"/>
    <p:sldId id="268" r:id="rId37"/>
    <p:sldId id="314" r:id="rId38"/>
    <p:sldId id="292" r:id="rId39"/>
    <p:sldId id="270" r:id="rId40"/>
    <p:sldId id="271" r:id="rId41"/>
    <p:sldId id="272" r:id="rId42"/>
    <p:sldId id="315" r:id="rId43"/>
    <p:sldId id="316" r:id="rId44"/>
    <p:sldId id="275" r:id="rId45"/>
    <p:sldId id="317" r:id="rId46"/>
    <p:sldId id="318" r:id="rId47"/>
    <p:sldId id="278" r:id="rId48"/>
    <p:sldId id="319" r:id="rId49"/>
    <p:sldId id="320" r:id="rId50"/>
    <p:sldId id="321" r:id="rId51"/>
    <p:sldId id="322" r:id="rId52"/>
    <p:sldId id="299" r:id="rId53"/>
    <p:sldId id="323" r:id="rId54"/>
    <p:sldId id="324" r:id="rId55"/>
    <p:sldId id="300" r:id="rId56"/>
    <p:sldId id="325" r:id="rId57"/>
    <p:sldId id="326"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M.D. Wolf" initials="AMD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7A9"/>
    <a:srgbClr val="336699"/>
    <a:srgbClr val="FBF4E1"/>
    <a:srgbClr val="E0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60" autoAdjust="0"/>
    <p:restoredTop sz="73824" autoAdjust="0"/>
  </p:normalViewPr>
  <p:slideViewPr>
    <p:cSldViewPr>
      <p:cViewPr varScale="1">
        <p:scale>
          <a:sx n="81" d="100"/>
          <a:sy n="81" d="100"/>
        </p:scale>
        <p:origin x="2088" y="90"/>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6-08T12:13:46.435" idx="1">
    <p:pos x="5893" y="1958"/>
    <p:text>
I changed this from "PCP's should be familiar with" to "Further guidance is available through", because PCP's really can't be familiar with specialty guidelines - unrealistic expectations. If they remember to get a DEXA on men on ADT, we've come a long way! I also moved this bullet from first to last, to de-emphasize it, since the PCP will really just want to know what to do, not where to go for more info...</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06-08T12:40:24.177" idx="2">
    <p:pos x="6057" y="1315"/>
    <p:text>I thought this would be a great place for a  photo - I got this stock photo off the web at the website cited in the "notes" section below the slide, but anything of the same nature will do:
</p:text>
  </p:cm>
</p: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4CBCB-8234-451F-8133-A160E5D255BA}"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30BE4CDE-AA16-4A52-916C-1B1D90959AF7}">
      <dgm:prSet/>
      <dgm:spPr>
        <a:solidFill>
          <a:srgbClr val="336699"/>
        </a:solidFill>
      </dgm:spPr>
      <dgm:t>
        <a:bodyPr/>
        <a:lstStyle/>
        <a:p>
          <a:pPr rtl="0"/>
          <a:r>
            <a:rPr lang="en-US" dirty="0"/>
            <a:t>The guidelines are based on the American Cancer Society Prostate Cancer Survivorship Guidelines published in July 2014. </a:t>
          </a:r>
        </a:p>
      </dgm:t>
    </dgm:pt>
    <dgm:pt modelId="{528F6BE1-E67F-4332-9C96-1CC23AE1B60B}" type="parTrans" cxnId="{930BE0E0-52B8-433F-8AB6-7DD67BE6BE2F}">
      <dgm:prSet/>
      <dgm:spPr/>
      <dgm:t>
        <a:bodyPr/>
        <a:lstStyle/>
        <a:p>
          <a:endParaRPr lang="en-US"/>
        </a:p>
      </dgm:t>
    </dgm:pt>
    <dgm:pt modelId="{84F18EE1-D653-445E-9C44-6C125213623A}" type="sibTrans" cxnId="{930BE0E0-52B8-433F-8AB6-7DD67BE6BE2F}">
      <dgm:prSet/>
      <dgm:spPr/>
      <dgm:t>
        <a:bodyPr/>
        <a:lstStyle/>
        <a:p>
          <a:endParaRPr lang="en-US"/>
        </a:p>
      </dgm:t>
    </dgm:pt>
    <dgm:pt modelId="{19773B60-2A8A-445F-A6DC-BB4ADDC21A8D}">
      <dgm:prSet/>
      <dgm:spPr>
        <a:solidFill>
          <a:srgbClr val="336699"/>
        </a:solidFill>
      </dgm:spPr>
      <dgm:t>
        <a:bodyPr/>
        <a:lstStyle/>
        <a:p>
          <a:pPr rtl="0"/>
          <a:r>
            <a:rPr lang="en-US"/>
            <a:t>The guidelines panel represented a diverse group of providers, including oncologists, surgeons, primary care providers, psychosocial providers, etc. to avoid the appearance of professional conflicts.</a:t>
          </a:r>
        </a:p>
      </dgm:t>
    </dgm:pt>
    <dgm:pt modelId="{330E7A0A-68B5-428E-8C04-D59BE9BEBCE8}" type="parTrans" cxnId="{7DA76611-3B6E-497A-A497-64CBF24886C4}">
      <dgm:prSet/>
      <dgm:spPr/>
      <dgm:t>
        <a:bodyPr/>
        <a:lstStyle/>
        <a:p>
          <a:endParaRPr lang="en-US"/>
        </a:p>
      </dgm:t>
    </dgm:pt>
    <dgm:pt modelId="{4D92F340-83AF-4CA1-A760-FDCAF7C83D4C}" type="sibTrans" cxnId="{7DA76611-3B6E-497A-A497-64CBF24886C4}">
      <dgm:prSet/>
      <dgm:spPr/>
      <dgm:t>
        <a:bodyPr/>
        <a:lstStyle/>
        <a:p>
          <a:endParaRPr lang="en-US"/>
        </a:p>
      </dgm:t>
    </dgm:pt>
    <dgm:pt modelId="{1C56F37B-69F4-42F3-9665-3B50D95CA6E5}">
      <dgm:prSet/>
      <dgm:spPr>
        <a:solidFill>
          <a:srgbClr val="336699"/>
        </a:solidFill>
      </dgm:spPr>
      <dgm:t>
        <a:bodyPr/>
        <a:lstStyle/>
        <a:p>
          <a:pPr rtl="0"/>
          <a:r>
            <a:rPr lang="en-US" dirty="0"/>
            <a:t>ACS staff conducted preliminary systematic evidence reviews to develop a foundation for expert panelists. Expert panelists were divided into topic focused subgroups and conducted additional literature review and analysis to serve as the basis for all guidelines. </a:t>
          </a:r>
        </a:p>
      </dgm:t>
    </dgm:pt>
    <dgm:pt modelId="{3836AB12-C1BF-4FC8-AEAA-2F27A7A5C4F8}" type="parTrans" cxnId="{D7D29729-AE3B-4D8B-B8B1-5CB6CA2AE0FD}">
      <dgm:prSet/>
      <dgm:spPr/>
      <dgm:t>
        <a:bodyPr/>
        <a:lstStyle/>
        <a:p>
          <a:endParaRPr lang="en-US"/>
        </a:p>
      </dgm:t>
    </dgm:pt>
    <dgm:pt modelId="{36FC32D4-B255-438D-977C-E9C07B6AD1FD}" type="sibTrans" cxnId="{D7D29729-AE3B-4D8B-B8B1-5CB6CA2AE0FD}">
      <dgm:prSet/>
      <dgm:spPr/>
      <dgm:t>
        <a:bodyPr/>
        <a:lstStyle/>
        <a:p>
          <a:endParaRPr lang="en-US"/>
        </a:p>
      </dgm:t>
    </dgm:pt>
    <dgm:pt modelId="{9BD59DBC-E0E6-4889-8AE5-A502D3C68E6E}">
      <dgm:prSet/>
      <dgm:spPr>
        <a:solidFill>
          <a:srgbClr val="336699"/>
        </a:solidFill>
      </dgm:spPr>
      <dgm:t>
        <a:bodyPr/>
        <a:lstStyle/>
        <a:p>
          <a:pPr rtl="0"/>
          <a:r>
            <a:rPr lang="en-US"/>
            <a:t>468 articles met the inclusion criteria for the literature review, and 222 were included as citations to support the guidelines. </a:t>
          </a:r>
        </a:p>
      </dgm:t>
    </dgm:pt>
    <dgm:pt modelId="{31E116A9-7A56-498B-8563-E14B085F3B77}" type="parTrans" cxnId="{CED44130-8AD9-461E-87A2-C01DB017DED8}">
      <dgm:prSet/>
      <dgm:spPr/>
      <dgm:t>
        <a:bodyPr/>
        <a:lstStyle/>
        <a:p>
          <a:endParaRPr lang="en-US"/>
        </a:p>
      </dgm:t>
    </dgm:pt>
    <dgm:pt modelId="{C706B97D-0476-4514-A16D-E65BA3733368}" type="sibTrans" cxnId="{CED44130-8AD9-461E-87A2-C01DB017DED8}">
      <dgm:prSet/>
      <dgm:spPr/>
      <dgm:t>
        <a:bodyPr/>
        <a:lstStyle/>
        <a:p>
          <a:endParaRPr lang="en-US"/>
        </a:p>
      </dgm:t>
    </dgm:pt>
    <dgm:pt modelId="{B5694CCA-C0D9-4193-802E-3522A7BDB510}">
      <dgm:prSet/>
      <dgm:spPr>
        <a:solidFill>
          <a:srgbClr val="336699"/>
        </a:solidFill>
      </dgm:spPr>
      <dgm:t>
        <a:bodyPr/>
        <a:lstStyle/>
        <a:p>
          <a:pPr rtl="0"/>
          <a:r>
            <a:rPr lang="en-US" dirty="0"/>
            <a:t>Before publication, all draft survivorship guidelines were vetted by internal experts, the Priority Mission Outcomes Committee, National Board of Directors, and relevant external experts, organizations, and societies. </a:t>
          </a:r>
        </a:p>
      </dgm:t>
    </dgm:pt>
    <dgm:pt modelId="{0FAD38E6-EE13-433F-BD6A-E0EB56AA3F88}" type="parTrans" cxnId="{18108E56-6268-42AD-890E-D784ADD77F32}">
      <dgm:prSet/>
      <dgm:spPr/>
      <dgm:t>
        <a:bodyPr/>
        <a:lstStyle/>
        <a:p>
          <a:endParaRPr lang="en-US"/>
        </a:p>
      </dgm:t>
    </dgm:pt>
    <dgm:pt modelId="{8C18CD6B-4C8E-4996-9F52-A90C775AFDC5}" type="sibTrans" cxnId="{18108E56-6268-42AD-890E-D784ADD77F32}">
      <dgm:prSet/>
      <dgm:spPr/>
      <dgm:t>
        <a:bodyPr/>
        <a:lstStyle/>
        <a:p>
          <a:endParaRPr lang="en-US"/>
        </a:p>
      </dgm:t>
    </dgm:pt>
    <dgm:pt modelId="{DF6E9517-CDE3-48E3-AFC4-75D35421020B}" type="pres">
      <dgm:prSet presAssocID="{7FC4CBCB-8234-451F-8133-A160E5D255BA}" presName="Name0" presStyleCnt="0">
        <dgm:presLayoutVars>
          <dgm:chMax val="7"/>
          <dgm:chPref val="7"/>
          <dgm:dir/>
        </dgm:presLayoutVars>
      </dgm:prSet>
      <dgm:spPr/>
    </dgm:pt>
    <dgm:pt modelId="{FAAC3724-E117-4C1F-840D-F9B4FB51538F}" type="pres">
      <dgm:prSet presAssocID="{7FC4CBCB-8234-451F-8133-A160E5D255BA}" presName="Name1" presStyleCnt="0"/>
      <dgm:spPr/>
    </dgm:pt>
    <dgm:pt modelId="{C509D471-7B7F-4746-91B0-56A0C350DA09}" type="pres">
      <dgm:prSet presAssocID="{7FC4CBCB-8234-451F-8133-A160E5D255BA}" presName="cycle" presStyleCnt="0"/>
      <dgm:spPr/>
    </dgm:pt>
    <dgm:pt modelId="{E41C421B-FC3A-489A-AFEB-8A0EB2DF2BC4}" type="pres">
      <dgm:prSet presAssocID="{7FC4CBCB-8234-451F-8133-A160E5D255BA}" presName="srcNode" presStyleLbl="node1" presStyleIdx="0" presStyleCnt="5"/>
      <dgm:spPr/>
    </dgm:pt>
    <dgm:pt modelId="{A48503B3-8CA7-4D3E-8962-E61AFCF76E9D}" type="pres">
      <dgm:prSet presAssocID="{7FC4CBCB-8234-451F-8133-A160E5D255BA}" presName="conn" presStyleLbl="parChTrans1D2" presStyleIdx="0" presStyleCnt="1"/>
      <dgm:spPr/>
    </dgm:pt>
    <dgm:pt modelId="{1C13E1E5-BE7A-42BD-8DF5-0583B4774869}" type="pres">
      <dgm:prSet presAssocID="{7FC4CBCB-8234-451F-8133-A160E5D255BA}" presName="extraNode" presStyleLbl="node1" presStyleIdx="0" presStyleCnt="5"/>
      <dgm:spPr/>
    </dgm:pt>
    <dgm:pt modelId="{40BA225D-189F-4F47-A0E0-273C2240C45C}" type="pres">
      <dgm:prSet presAssocID="{7FC4CBCB-8234-451F-8133-A160E5D255BA}" presName="dstNode" presStyleLbl="node1" presStyleIdx="0" presStyleCnt="5"/>
      <dgm:spPr/>
    </dgm:pt>
    <dgm:pt modelId="{A9D8A243-4FDC-44AA-8158-C927CB10C37C}" type="pres">
      <dgm:prSet presAssocID="{30BE4CDE-AA16-4A52-916C-1B1D90959AF7}" presName="text_1" presStyleLbl="node1" presStyleIdx="0" presStyleCnt="5">
        <dgm:presLayoutVars>
          <dgm:bulletEnabled val="1"/>
        </dgm:presLayoutVars>
      </dgm:prSet>
      <dgm:spPr/>
    </dgm:pt>
    <dgm:pt modelId="{AC6DDAD1-E842-4D61-AD5E-1DF9AD73E5E0}" type="pres">
      <dgm:prSet presAssocID="{30BE4CDE-AA16-4A52-916C-1B1D90959AF7}" presName="accent_1" presStyleCnt="0"/>
      <dgm:spPr/>
    </dgm:pt>
    <dgm:pt modelId="{1B7F5D7D-73BA-4C72-8E04-5B4BF05F385C}" type="pres">
      <dgm:prSet presAssocID="{30BE4CDE-AA16-4A52-916C-1B1D90959AF7}" presName="accentRepeatNode" presStyleLbl="solidFgAcc1" presStyleIdx="0" presStyleCnt="5"/>
      <dgm:spPr>
        <a:ln>
          <a:solidFill>
            <a:srgbClr val="1E17A9"/>
          </a:solidFill>
        </a:ln>
      </dgm:spPr>
    </dgm:pt>
    <dgm:pt modelId="{CB958B98-4506-414B-8027-7E93A90AC026}" type="pres">
      <dgm:prSet presAssocID="{19773B60-2A8A-445F-A6DC-BB4ADDC21A8D}" presName="text_2" presStyleLbl="node1" presStyleIdx="1" presStyleCnt="5">
        <dgm:presLayoutVars>
          <dgm:bulletEnabled val="1"/>
        </dgm:presLayoutVars>
      </dgm:prSet>
      <dgm:spPr/>
    </dgm:pt>
    <dgm:pt modelId="{5D74DDF2-4456-4ED2-955B-AB35AFF6005F}" type="pres">
      <dgm:prSet presAssocID="{19773B60-2A8A-445F-A6DC-BB4ADDC21A8D}" presName="accent_2" presStyleCnt="0"/>
      <dgm:spPr/>
    </dgm:pt>
    <dgm:pt modelId="{9C50BFF1-F7BC-4C23-8B8E-31DDF5E442FC}" type="pres">
      <dgm:prSet presAssocID="{19773B60-2A8A-445F-A6DC-BB4ADDC21A8D}" presName="accentRepeatNode" presStyleLbl="solidFgAcc1" presStyleIdx="1" presStyleCnt="5"/>
      <dgm:spPr>
        <a:ln>
          <a:solidFill>
            <a:srgbClr val="1E17A9"/>
          </a:solidFill>
        </a:ln>
      </dgm:spPr>
    </dgm:pt>
    <dgm:pt modelId="{E769C625-60E1-4B3A-B2D4-E8BA34D8124C}" type="pres">
      <dgm:prSet presAssocID="{1C56F37B-69F4-42F3-9665-3B50D95CA6E5}" presName="text_3" presStyleLbl="node1" presStyleIdx="2" presStyleCnt="5">
        <dgm:presLayoutVars>
          <dgm:bulletEnabled val="1"/>
        </dgm:presLayoutVars>
      </dgm:prSet>
      <dgm:spPr/>
    </dgm:pt>
    <dgm:pt modelId="{167F96FA-A590-493A-9E9A-A60802BEAA5C}" type="pres">
      <dgm:prSet presAssocID="{1C56F37B-69F4-42F3-9665-3B50D95CA6E5}" presName="accent_3" presStyleCnt="0"/>
      <dgm:spPr/>
    </dgm:pt>
    <dgm:pt modelId="{355881F7-1566-4237-A929-D094E7F250CD}" type="pres">
      <dgm:prSet presAssocID="{1C56F37B-69F4-42F3-9665-3B50D95CA6E5}" presName="accentRepeatNode" presStyleLbl="solidFgAcc1" presStyleIdx="2" presStyleCnt="5"/>
      <dgm:spPr>
        <a:ln>
          <a:solidFill>
            <a:srgbClr val="1E17A9"/>
          </a:solidFill>
        </a:ln>
      </dgm:spPr>
    </dgm:pt>
    <dgm:pt modelId="{C2123404-9283-4C5C-8C6F-B55AF8C482F9}" type="pres">
      <dgm:prSet presAssocID="{9BD59DBC-E0E6-4889-8AE5-A502D3C68E6E}" presName="text_4" presStyleLbl="node1" presStyleIdx="3" presStyleCnt="5">
        <dgm:presLayoutVars>
          <dgm:bulletEnabled val="1"/>
        </dgm:presLayoutVars>
      </dgm:prSet>
      <dgm:spPr/>
    </dgm:pt>
    <dgm:pt modelId="{224C3C94-592E-4603-A719-AC9546682141}" type="pres">
      <dgm:prSet presAssocID="{9BD59DBC-E0E6-4889-8AE5-A502D3C68E6E}" presName="accent_4" presStyleCnt="0"/>
      <dgm:spPr/>
    </dgm:pt>
    <dgm:pt modelId="{E015D248-0824-4139-A69A-A1384FA64B4C}" type="pres">
      <dgm:prSet presAssocID="{9BD59DBC-E0E6-4889-8AE5-A502D3C68E6E}" presName="accentRepeatNode" presStyleLbl="solidFgAcc1" presStyleIdx="3" presStyleCnt="5"/>
      <dgm:spPr>
        <a:ln>
          <a:solidFill>
            <a:srgbClr val="1E17A9"/>
          </a:solidFill>
        </a:ln>
      </dgm:spPr>
    </dgm:pt>
    <dgm:pt modelId="{41FB3255-6BFB-4B87-9EF3-2A00F762F480}" type="pres">
      <dgm:prSet presAssocID="{B5694CCA-C0D9-4193-802E-3522A7BDB510}" presName="text_5" presStyleLbl="node1" presStyleIdx="4" presStyleCnt="5">
        <dgm:presLayoutVars>
          <dgm:bulletEnabled val="1"/>
        </dgm:presLayoutVars>
      </dgm:prSet>
      <dgm:spPr/>
    </dgm:pt>
    <dgm:pt modelId="{CCF1713D-3DE4-4A0C-9B49-0D9835A763C7}" type="pres">
      <dgm:prSet presAssocID="{B5694CCA-C0D9-4193-802E-3522A7BDB510}" presName="accent_5" presStyleCnt="0"/>
      <dgm:spPr/>
    </dgm:pt>
    <dgm:pt modelId="{7A848798-FA99-4228-B116-2C05161FBA65}" type="pres">
      <dgm:prSet presAssocID="{B5694CCA-C0D9-4193-802E-3522A7BDB510}" presName="accentRepeatNode" presStyleLbl="solidFgAcc1" presStyleIdx="4" presStyleCnt="5"/>
      <dgm:spPr>
        <a:ln>
          <a:solidFill>
            <a:srgbClr val="1E17A9"/>
          </a:solidFill>
        </a:ln>
      </dgm:spPr>
    </dgm:pt>
  </dgm:ptLst>
  <dgm:cxnLst>
    <dgm:cxn modelId="{23B6A702-B749-424D-AB3C-706ACFB57987}" type="presOf" srcId="{9BD59DBC-E0E6-4889-8AE5-A502D3C68E6E}" destId="{C2123404-9283-4C5C-8C6F-B55AF8C482F9}" srcOrd="0" destOrd="0" presId="urn:microsoft.com/office/officeart/2008/layout/VerticalCurvedList"/>
    <dgm:cxn modelId="{78A25B0F-3E8E-4219-87BB-33C6C2387FCC}" type="presOf" srcId="{30BE4CDE-AA16-4A52-916C-1B1D90959AF7}" destId="{A9D8A243-4FDC-44AA-8158-C927CB10C37C}" srcOrd="0" destOrd="0" presId="urn:microsoft.com/office/officeart/2008/layout/VerticalCurvedList"/>
    <dgm:cxn modelId="{7DA76611-3B6E-497A-A497-64CBF24886C4}" srcId="{7FC4CBCB-8234-451F-8133-A160E5D255BA}" destId="{19773B60-2A8A-445F-A6DC-BB4ADDC21A8D}" srcOrd="1" destOrd="0" parTransId="{330E7A0A-68B5-428E-8C04-D59BE9BEBCE8}" sibTransId="{4D92F340-83AF-4CA1-A760-FDCAF7C83D4C}"/>
    <dgm:cxn modelId="{D7D29729-AE3B-4D8B-B8B1-5CB6CA2AE0FD}" srcId="{7FC4CBCB-8234-451F-8133-A160E5D255BA}" destId="{1C56F37B-69F4-42F3-9665-3B50D95CA6E5}" srcOrd="2" destOrd="0" parTransId="{3836AB12-C1BF-4FC8-AEAA-2F27A7A5C4F8}" sibTransId="{36FC32D4-B255-438D-977C-E9C07B6AD1FD}"/>
    <dgm:cxn modelId="{CED44130-8AD9-461E-87A2-C01DB017DED8}" srcId="{7FC4CBCB-8234-451F-8133-A160E5D255BA}" destId="{9BD59DBC-E0E6-4889-8AE5-A502D3C68E6E}" srcOrd="3" destOrd="0" parTransId="{31E116A9-7A56-498B-8563-E14B085F3B77}" sibTransId="{C706B97D-0476-4514-A16D-E65BA3733368}"/>
    <dgm:cxn modelId="{18108E56-6268-42AD-890E-D784ADD77F32}" srcId="{7FC4CBCB-8234-451F-8133-A160E5D255BA}" destId="{B5694CCA-C0D9-4193-802E-3522A7BDB510}" srcOrd="4" destOrd="0" parTransId="{0FAD38E6-EE13-433F-BD6A-E0EB56AA3F88}" sibTransId="{8C18CD6B-4C8E-4996-9F52-A90C775AFDC5}"/>
    <dgm:cxn modelId="{9BCDAEAA-DDFE-455D-AAD3-2FFF51D62841}" type="presOf" srcId="{7FC4CBCB-8234-451F-8133-A160E5D255BA}" destId="{DF6E9517-CDE3-48E3-AFC4-75D35421020B}" srcOrd="0" destOrd="0" presId="urn:microsoft.com/office/officeart/2008/layout/VerticalCurvedList"/>
    <dgm:cxn modelId="{5FC479BA-3D1B-4AFF-93DE-31A366EADA76}" type="presOf" srcId="{19773B60-2A8A-445F-A6DC-BB4ADDC21A8D}" destId="{CB958B98-4506-414B-8027-7E93A90AC026}" srcOrd="0" destOrd="0" presId="urn:microsoft.com/office/officeart/2008/layout/VerticalCurvedList"/>
    <dgm:cxn modelId="{2F585EBF-E2A1-46F3-8136-F2FE12E35017}" type="presOf" srcId="{B5694CCA-C0D9-4193-802E-3522A7BDB510}" destId="{41FB3255-6BFB-4B87-9EF3-2A00F762F480}" srcOrd="0" destOrd="0" presId="urn:microsoft.com/office/officeart/2008/layout/VerticalCurvedList"/>
    <dgm:cxn modelId="{5D9B2BD1-92C9-4912-9B8B-DC59613A3273}" type="presOf" srcId="{84F18EE1-D653-445E-9C44-6C125213623A}" destId="{A48503B3-8CA7-4D3E-8962-E61AFCF76E9D}" srcOrd="0" destOrd="0" presId="urn:microsoft.com/office/officeart/2008/layout/VerticalCurvedList"/>
    <dgm:cxn modelId="{930BE0E0-52B8-433F-8AB6-7DD67BE6BE2F}" srcId="{7FC4CBCB-8234-451F-8133-A160E5D255BA}" destId="{30BE4CDE-AA16-4A52-916C-1B1D90959AF7}" srcOrd="0" destOrd="0" parTransId="{528F6BE1-E67F-4332-9C96-1CC23AE1B60B}" sibTransId="{84F18EE1-D653-445E-9C44-6C125213623A}"/>
    <dgm:cxn modelId="{CADFD9ED-F756-4116-854E-BFD6062DDBCF}" type="presOf" srcId="{1C56F37B-69F4-42F3-9665-3B50D95CA6E5}" destId="{E769C625-60E1-4B3A-B2D4-E8BA34D8124C}" srcOrd="0" destOrd="0" presId="urn:microsoft.com/office/officeart/2008/layout/VerticalCurvedList"/>
    <dgm:cxn modelId="{A25DB738-5CEE-4C6E-8078-95F925CA9705}" type="presParOf" srcId="{DF6E9517-CDE3-48E3-AFC4-75D35421020B}" destId="{FAAC3724-E117-4C1F-840D-F9B4FB51538F}" srcOrd="0" destOrd="0" presId="urn:microsoft.com/office/officeart/2008/layout/VerticalCurvedList"/>
    <dgm:cxn modelId="{AF474AD9-78E6-4A5E-97C7-6014D581E003}" type="presParOf" srcId="{FAAC3724-E117-4C1F-840D-F9B4FB51538F}" destId="{C509D471-7B7F-4746-91B0-56A0C350DA09}" srcOrd="0" destOrd="0" presId="urn:microsoft.com/office/officeart/2008/layout/VerticalCurvedList"/>
    <dgm:cxn modelId="{7956173A-3804-4F90-9E03-EB647FC6C48C}" type="presParOf" srcId="{C509D471-7B7F-4746-91B0-56A0C350DA09}" destId="{E41C421B-FC3A-489A-AFEB-8A0EB2DF2BC4}" srcOrd="0" destOrd="0" presId="urn:microsoft.com/office/officeart/2008/layout/VerticalCurvedList"/>
    <dgm:cxn modelId="{0F35365F-C813-449D-9531-6A2C6DAFB008}" type="presParOf" srcId="{C509D471-7B7F-4746-91B0-56A0C350DA09}" destId="{A48503B3-8CA7-4D3E-8962-E61AFCF76E9D}" srcOrd="1" destOrd="0" presId="urn:microsoft.com/office/officeart/2008/layout/VerticalCurvedList"/>
    <dgm:cxn modelId="{16A9A5F9-3475-4B5D-A299-8AC818D53B46}" type="presParOf" srcId="{C509D471-7B7F-4746-91B0-56A0C350DA09}" destId="{1C13E1E5-BE7A-42BD-8DF5-0583B4774869}" srcOrd="2" destOrd="0" presId="urn:microsoft.com/office/officeart/2008/layout/VerticalCurvedList"/>
    <dgm:cxn modelId="{3D287769-64C6-4FB9-A8D6-AA5C8968AA15}" type="presParOf" srcId="{C509D471-7B7F-4746-91B0-56A0C350DA09}" destId="{40BA225D-189F-4F47-A0E0-273C2240C45C}" srcOrd="3" destOrd="0" presId="urn:microsoft.com/office/officeart/2008/layout/VerticalCurvedList"/>
    <dgm:cxn modelId="{3F7B8919-634D-4672-9D94-64B9110AD61E}" type="presParOf" srcId="{FAAC3724-E117-4C1F-840D-F9B4FB51538F}" destId="{A9D8A243-4FDC-44AA-8158-C927CB10C37C}" srcOrd="1" destOrd="0" presId="urn:microsoft.com/office/officeart/2008/layout/VerticalCurvedList"/>
    <dgm:cxn modelId="{8D9ED361-B4F7-481A-BDD4-5B31496057DB}" type="presParOf" srcId="{FAAC3724-E117-4C1F-840D-F9B4FB51538F}" destId="{AC6DDAD1-E842-4D61-AD5E-1DF9AD73E5E0}" srcOrd="2" destOrd="0" presId="urn:microsoft.com/office/officeart/2008/layout/VerticalCurvedList"/>
    <dgm:cxn modelId="{1B42774D-A998-4830-95CF-3212E235DCB0}" type="presParOf" srcId="{AC6DDAD1-E842-4D61-AD5E-1DF9AD73E5E0}" destId="{1B7F5D7D-73BA-4C72-8E04-5B4BF05F385C}" srcOrd="0" destOrd="0" presId="urn:microsoft.com/office/officeart/2008/layout/VerticalCurvedList"/>
    <dgm:cxn modelId="{1907D6F7-DB5F-4D4F-B025-074D9743E66A}" type="presParOf" srcId="{FAAC3724-E117-4C1F-840D-F9B4FB51538F}" destId="{CB958B98-4506-414B-8027-7E93A90AC026}" srcOrd="3" destOrd="0" presId="urn:microsoft.com/office/officeart/2008/layout/VerticalCurvedList"/>
    <dgm:cxn modelId="{82ED0A19-327F-43E8-B768-1DC7649942CA}" type="presParOf" srcId="{FAAC3724-E117-4C1F-840D-F9B4FB51538F}" destId="{5D74DDF2-4456-4ED2-955B-AB35AFF6005F}" srcOrd="4" destOrd="0" presId="urn:microsoft.com/office/officeart/2008/layout/VerticalCurvedList"/>
    <dgm:cxn modelId="{5A522A21-8FA3-461D-859F-D742F3DC3CBE}" type="presParOf" srcId="{5D74DDF2-4456-4ED2-955B-AB35AFF6005F}" destId="{9C50BFF1-F7BC-4C23-8B8E-31DDF5E442FC}" srcOrd="0" destOrd="0" presId="urn:microsoft.com/office/officeart/2008/layout/VerticalCurvedList"/>
    <dgm:cxn modelId="{05FB5E95-A6F3-4FE0-8975-6A685CA3521B}" type="presParOf" srcId="{FAAC3724-E117-4C1F-840D-F9B4FB51538F}" destId="{E769C625-60E1-4B3A-B2D4-E8BA34D8124C}" srcOrd="5" destOrd="0" presId="urn:microsoft.com/office/officeart/2008/layout/VerticalCurvedList"/>
    <dgm:cxn modelId="{BD4A02E1-7040-415B-B424-F92B6BBC7B5A}" type="presParOf" srcId="{FAAC3724-E117-4C1F-840D-F9B4FB51538F}" destId="{167F96FA-A590-493A-9E9A-A60802BEAA5C}" srcOrd="6" destOrd="0" presId="urn:microsoft.com/office/officeart/2008/layout/VerticalCurvedList"/>
    <dgm:cxn modelId="{A68BC686-08DF-47D6-A5EB-89956BC87B5E}" type="presParOf" srcId="{167F96FA-A590-493A-9E9A-A60802BEAA5C}" destId="{355881F7-1566-4237-A929-D094E7F250CD}" srcOrd="0" destOrd="0" presId="urn:microsoft.com/office/officeart/2008/layout/VerticalCurvedList"/>
    <dgm:cxn modelId="{D55A4519-50C5-4F42-BBE3-5140F9DFF2B7}" type="presParOf" srcId="{FAAC3724-E117-4C1F-840D-F9B4FB51538F}" destId="{C2123404-9283-4C5C-8C6F-B55AF8C482F9}" srcOrd="7" destOrd="0" presId="urn:microsoft.com/office/officeart/2008/layout/VerticalCurvedList"/>
    <dgm:cxn modelId="{F408EF59-4B8A-4F12-920F-1176EEEC867B}" type="presParOf" srcId="{FAAC3724-E117-4C1F-840D-F9B4FB51538F}" destId="{224C3C94-592E-4603-A719-AC9546682141}" srcOrd="8" destOrd="0" presId="urn:microsoft.com/office/officeart/2008/layout/VerticalCurvedList"/>
    <dgm:cxn modelId="{FCEF53C6-2F90-4B82-BD24-20C4E04626A9}" type="presParOf" srcId="{224C3C94-592E-4603-A719-AC9546682141}" destId="{E015D248-0824-4139-A69A-A1384FA64B4C}" srcOrd="0" destOrd="0" presId="urn:microsoft.com/office/officeart/2008/layout/VerticalCurvedList"/>
    <dgm:cxn modelId="{CB05BE1C-9079-419D-B80F-76D3A9BDDB33}" type="presParOf" srcId="{FAAC3724-E117-4C1F-840D-F9B4FB51538F}" destId="{41FB3255-6BFB-4B87-9EF3-2A00F762F480}" srcOrd="9" destOrd="0" presId="urn:microsoft.com/office/officeart/2008/layout/VerticalCurvedList"/>
    <dgm:cxn modelId="{4D83810B-1285-4EB3-A669-86172942AF7A}" type="presParOf" srcId="{FAAC3724-E117-4C1F-840D-F9B4FB51538F}" destId="{CCF1713D-3DE4-4A0C-9B49-0D9835A763C7}" srcOrd="10" destOrd="0" presId="urn:microsoft.com/office/officeart/2008/layout/VerticalCurvedList"/>
    <dgm:cxn modelId="{723A45CF-0E1C-4E5F-B659-62874BD771BD}" type="presParOf" srcId="{CCF1713D-3DE4-4A0C-9B49-0D9835A763C7}" destId="{7A848798-FA99-4228-B116-2C05161FBA6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C4CA733-5C85-4605-A406-F11DDECC4C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1AB954A-AEC7-4035-9ED5-32FF59D38E7A}">
      <dgm:prSet phldrT="[Text]"/>
      <dgm:spPr>
        <a:solidFill>
          <a:srgbClr val="336699"/>
        </a:solidFill>
        <a:ln>
          <a:solidFill>
            <a:srgbClr val="E0E1BD"/>
          </a:solidFill>
        </a:ln>
      </dgm:spPr>
      <dgm:t>
        <a:bodyPr/>
        <a:lstStyle/>
        <a:p>
          <a:r>
            <a:rPr lang="en-US" dirty="0">
              <a:solidFill>
                <a:srgbClr val="FBF4E1"/>
              </a:solidFill>
            </a:rPr>
            <a:t>Surgery</a:t>
          </a:r>
        </a:p>
      </dgm:t>
    </dgm:pt>
    <dgm:pt modelId="{D85838C9-9354-4AA5-9FAD-C9342B9D2B2B}" type="parTrans" cxnId="{E3D2437B-B736-4972-97CF-E71B56189797}">
      <dgm:prSet/>
      <dgm:spPr/>
      <dgm:t>
        <a:bodyPr/>
        <a:lstStyle/>
        <a:p>
          <a:endParaRPr lang="en-US"/>
        </a:p>
      </dgm:t>
    </dgm:pt>
    <dgm:pt modelId="{A82CB7B1-A9EE-4A01-9CB1-FEF2EF5B5033}" type="sibTrans" cxnId="{E3D2437B-B736-4972-97CF-E71B56189797}">
      <dgm:prSet/>
      <dgm:spPr/>
      <dgm:t>
        <a:bodyPr/>
        <a:lstStyle/>
        <a:p>
          <a:endParaRPr lang="en-US"/>
        </a:p>
      </dgm:t>
    </dgm:pt>
    <dgm:pt modelId="{52925A23-6853-4C2A-BD4D-BE890AA02421}">
      <dgm:prSet/>
      <dgm:spPr>
        <a:solidFill>
          <a:srgbClr val="336699"/>
        </a:solidFill>
        <a:ln>
          <a:solidFill>
            <a:srgbClr val="E0E1BD"/>
          </a:solidFill>
        </a:ln>
      </dgm:spPr>
      <dgm:t>
        <a:bodyPr/>
        <a:lstStyle/>
        <a:p>
          <a:r>
            <a:rPr lang="en-US">
              <a:solidFill>
                <a:srgbClr val="FBF4E1"/>
              </a:solidFill>
            </a:rPr>
            <a:t>Radiation</a:t>
          </a:r>
          <a:endParaRPr lang="en-US" dirty="0">
            <a:solidFill>
              <a:srgbClr val="FBF4E1"/>
            </a:solidFill>
          </a:endParaRPr>
        </a:p>
      </dgm:t>
    </dgm:pt>
    <dgm:pt modelId="{0AC80D26-5B75-408F-8C73-F42F1B00B135}" type="parTrans" cxnId="{003D2901-5351-4B77-808B-D5C240C0D226}">
      <dgm:prSet/>
      <dgm:spPr/>
      <dgm:t>
        <a:bodyPr/>
        <a:lstStyle/>
        <a:p>
          <a:endParaRPr lang="en-US"/>
        </a:p>
      </dgm:t>
    </dgm:pt>
    <dgm:pt modelId="{AC6509A3-920D-49C4-9850-818A95E2765E}" type="sibTrans" cxnId="{003D2901-5351-4B77-808B-D5C240C0D226}">
      <dgm:prSet/>
      <dgm:spPr/>
      <dgm:t>
        <a:bodyPr/>
        <a:lstStyle/>
        <a:p>
          <a:endParaRPr lang="en-US"/>
        </a:p>
      </dgm:t>
    </dgm:pt>
    <dgm:pt modelId="{7802ABF7-D61F-4ADF-8E3B-8C86A45774A4}">
      <dgm:prSet/>
      <dgm:spPr>
        <a:solidFill>
          <a:srgbClr val="336699"/>
        </a:solidFill>
        <a:ln>
          <a:solidFill>
            <a:srgbClr val="E0E1BD"/>
          </a:solidFill>
        </a:ln>
      </dgm:spPr>
      <dgm:t>
        <a:bodyPr/>
        <a:lstStyle/>
        <a:p>
          <a:r>
            <a:rPr lang="en-US" dirty="0">
              <a:solidFill>
                <a:srgbClr val="FBF4E1"/>
              </a:solidFill>
            </a:rPr>
            <a:t>Hormonal therapy</a:t>
          </a:r>
        </a:p>
      </dgm:t>
    </dgm:pt>
    <dgm:pt modelId="{61E5BEE6-276A-4633-BFEB-5A2C39ECF638}" type="parTrans" cxnId="{E9916EDB-F6C6-4486-9631-E86CE73BD8EA}">
      <dgm:prSet/>
      <dgm:spPr/>
      <dgm:t>
        <a:bodyPr/>
        <a:lstStyle/>
        <a:p>
          <a:endParaRPr lang="en-US"/>
        </a:p>
      </dgm:t>
    </dgm:pt>
    <dgm:pt modelId="{A33574A7-2C48-4A1C-A4AF-200C1F1C1135}" type="sibTrans" cxnId="{E9916EDB-F6C6-4486-9631-E86CE73BD8EA}">
      <dgm:prSet/>
      <dgm:spPr/>
      <dgm:t>
        <a:bodyPr/>
        <a:lstStyle/>
        <a:p>
          <a:endParaRPr lang="en-US"/>
        </a:p>
      </dgm:t>
    </dgm:pt>
    <dgm:pt modelId="{3CF0EB90-BF6C-4B7B-A3CA-D0C3B5852464}">
      <dgm:prSet/>
      <dgm:spPr>
        <a:solidFill>
          <a:srgbClr val="336699"/>
        </a:solidFill>
        <a:ln>
          <a:solidFill>
            <a:srgbClr val="E0E1BD"/>
          </a:solidFill>
        </a:ln>
      </dgm:spPr>
      <dgm:t>
        <a:bodyPr/>
        <a:lstStyle/>
        <a:p>
          <a:r>
            <a:rPr lang="en-US" dirty="0">
              <a:solidFill>
                <a:srgbClr val="FBF4E1"/>
              </a:solidFill>
            </a:rPr>
            <a:t>Expectant management</a:t>
          </a:r>
        </a:p>
      </dgm:t>
    </dgm:pt>
    <dgm:pt modelId="{2ECCEAA5-F149-4696-B28C-C305B54BE236}" type="parTrans" cxnId="{CFB66663-3CFF-4059-B082-980390000B7D}">
      <dgm:prSet/>
      <dgm:spPr/>
      <dgm:t>
        <a:bodyPr/>
        <a:lstStyle/>
        <a:p>
          <a:endParaRPr lang="en-US"/>
        </a:p>
      </dgm:t>
    </dgm:pt>
    <dgm:pt modelId="{44CD1D9C-D575-4A6E-B017-20CFEB1C1585}" type="sibTrans" cxnId="{CFB66663-3CFF-4059-B082-980390000B7D}">
      <dgm:prSet/>
      <dgm:spPr/>
      <dgm:t>
        <a:bodyPr/>
        <a:lstStyle/>
        <a:p>
          <a:endParaRPr lang="en-US"/>
        </a:p>
      </dgm:t>
    </dgm:pt>
    <dgm:pt modelId="{66C044C3-7C48-4E01-8D61-B8D1338476C5}" type="pres">
      <dgm:prSet presAssocID="{5C4CA733-5C85-4605-A406-F11DDECC4CD2}" presName="diagram" presStyleCnt="0">
        <dgm:presLayoutVars>
          <dgm:dir/>
          <dgm:resizeHandles val="exact"/>
        </dgm:presLayoutVars>
      </dgm:prSet>
      <dgm:spPr/>
    </dgm:pt>
    <dgm:pt modelId="{FCF8F71C-DED7-44AA-883C-FB06793E8A05}" type="pres">
      <dgm:prSet presAssocID="{41AB954A-AEC7-4035-9ED5-32FF59D38E7A}" presName="node" presStyleLbl="node1" presStyleIdx="0" presStyleCnt="4">
        <dgm:presLayoutVars>
          <dgm:bulletEnabled val="1"/>
        </dgm:presLayoutVars>
      </dgm:prSet>
      <dgm:spPr/>
    </dgm:pt>
    <dgm:pt modelId="{949AC8EA-06DF-4855-87B9-B2EC018A7039}" type="pres">
      <dgm:prSet presAssocID="{A82CB7B1-A9EE-4A01-9CB1-FEF2EF5B5033}" presName="sibTrans" presStyleCnt="0"/>
      <dgm:spPr/>
    </dgm:pt>
    <dgm:pt modelId="{D120EAAF-FF84-4BF7-BE5D-16DB8077B491}" type="pres">
      <dgm:prSet presAssocID="{52925A23-6853-4C2A-BD4D-BE890AA02421}" presName="node" presStyleLbl="node1" presStyleIdx="1" presStyleCnt="4">
        <dgm:presLayoutVars>
          <dgm:bulletEnabled val="1"/>
        </dgm:presLayoutVars>
      </dgm:prSet>
      <dgm:spPr/>
    </dgm:pt>
    <dgm:pt modelId="{9DFCCDA7-3866-4EAF-B2BB-17D6CC0D3856}" type="pres">
      <dgm:prSet presAssocID="{AC6509A3-920D-49C4-9850-818A95E2765E}" presName="sibTrans" presStyleCnt="0"/>
      <dgm:spPr/>
    </dgm:pt>
    <dgm:pt modelId="{7976B634-828B-4897-916A-BF2AAF6C5DE3}" type="pres">
      <dgm:prSet presAssocID="{7802ABF7-D61F-4ADF-8E3B-8C86A45774A4}" presName="node" presStyleLbl="node1" presStyleIdx="2" presStyleCnt="4">
        <dgm:presLayoutVars>
          <dgm:bulletEnabled val="1"/>
        </dgm:presLayoutVars>
      </dgm:prSet>
      <dgm:spPr/>
    </dgm:pt>
    <dgm:pt modelId="{302F2F7A-6373-4D32-A2EA-3F9A97F1BEDE}" type="pres">
      <dgm:prSet presAssocID="{A33574A7-2C48-4A1C-A4AF-200C1F1C1135}" presName="sibTrans" presStyleCnt="0"/>
      <dgm:spPr/>
    </dgm:pt>
    <dgm:pt modelId="{D1552590-F043-4FEE-A049-88C0941E15C3}" type="pres">
      <dgm:prSet presAssocID="{3CF0EB90-BF6C-4B7B-A3CA-D0C3B5852464}" presName="node" presStyleLbl="node1" presStyleIdx="3" presStyleCnt="4">
        <dgm:presLayoutVars>
          <dgm:bulletEnabled val="1"/>
        </dgm:presLayoutVars>
      </dgm:prSet>
      <dgm:spPr/>
    </dgm:pt>
  </dgm:ptLst>
  <dgm:cxnLst>
    <dgm:cxn modelId="{003D2901-5351-4B77-808B-D5C240C0D226}" srcId="{5C4CA733-5C85-4605-A406-F11DDECC4CD2}" destId="{52925A23-6853-4C2A-BD4D-BE890AA02421}" srcOrd="1" destOrd="0" parTransId="{0AC80D26-5B75-408F-8C73-F42F1B00B135}" sibTransId="{AC6509A3-920D-49C4-9850-818A95E2765E}"/>
    <dgm:cxn modelId="{8B5D7112-5D9E-445B-A59F-FE74DCB62BDC}" type="presOf" srcId="{3CF0EB90-BF6C-4B7B-A3CA-D0C3B5852464}" destId="{D1552590-F043-4FEE-A049-88C0941E15C3}" srcOrd="0" destOrd="0" presId="urn:microsoft.com/office/officeart/2005/8/layout/default"/>
    <dgm:cxn modelId="{CFB66663-3CFF-4059-B082-980390000B7D}" srcId="{5C4CA733-5C85-4605-A406-F11DDECC4CD2}" destId="{3CF0EB90-BF6C-4B7B-A3CA-D0C3B5852464}" srcOrd="3" destOrd="0" parTransId="{2ECCEAA5-F149-4696-B28C-C305B54BE236}" sibTransId="{44CD1D9C-D575-4A6E-B017-20CFEB1C1585}"/>
    <dgm:cxn modelId="{45AC036D-DC8A-4433-90C2-BE6460BA334A}" type="presOf" srcId="{7802ABF7-D61F-4ADF-8E3B-8C86A45774A4}" destId="{7976B634-828B-4897-916A-BF2AAF6C5DE3}" srcOrd="0" destOrd="0" presId="urn:microsoft.com/office/officeart/2005/8/layout/default"/>
    <dgm:cxn modelId="{E3D2437B-B736-4972-97CF-E71B56189797}" srcId="{5C4CA733-5C85-4605-A406-F11DDECC4CD2}" destId="{41AB954A-AEC7-4035-9ED5-32FF59D38E7A}" srcOrd="0" destOrd="0" parTransId="{D85838C9-9354-4AA5-9FAD-C9342B9D2B2B}" sibTransId="{A82CB7B1-A9EE-4A01-9CB1-FEF2EF5B5033}"/>
    <dgm:cxn modelId="{33D3BB88-5E68-4572-B932-BE0106816818}" type="presOf" srcId="{41AB954A-AEC7-4035-9ED5-32FF59D38E7A}" destId="{FCF8F71C-DED7-44AA-883C-FB06793E8A05}" srcOrd="0" destOrd="0" presId="urn:microsoft.com/office/officeart/2005/8/layout/default"/>
    <dgm:cxn modelId="{37256690-E93D-4C2A-898D-C4C5E40F303D}" type="presOf" srcId="{52925A23-6853-4C2A-BD4D-BE890AA02421}" destId="{D120EAAF-FF84-4BF7-BE5D-16DB8077B491}" srcOrd="0" destOrd="0" presId="urn:microsoft.com/office/officeart/2005/8/layout/default"/>
    <dgm:cxn modelId="{8B3846CA-5BE3-4AB1-98FE-EE65366692E1}" type="presOf" srcId="{5C4CA733-5C85-4605-A406-F11DDECC4CD2}" destId="{66C044C3-7C48-4E01-8D61-B8D1338476C5}" srcOrd="0" destOrd="0" presId="urn:microsoft.com/office/officeart/2005/8/layout/default"/>
    <dgm:cxn modelId="{E9916EDB-F6C6-4486-9631-E86CE73BD8EA}" srcId="{5C4CA733-5C85-4605-A406-F11DDECC4CD2}" destId="{7802ABF7-D61F-4ADF-8E3B-8C86A45774A4}" srcOrd="2" destOrd="0" parTransId="{61E5BEE6-276A-4633-BFEB-5A2C39ECF638}" sibTransId="{A33574A7-2C48-4A1C-A4AF-200C1F1C1135}"/>
    <dgm:cxn modelId="{12FDA333-62E9-4790-8CFB-3D4D15CF94F3}" type="presParOf" srcId="{66C044C3-7C48-4E01-8D61-B8D1338476C5}" destId="{FCF8F71C-DED7-44AA-883C-FB06793E8A05}" srcOrd="0" destOrd="0" presId="urn:microsoft.com/office/officeart/2005/8/layout/default"/>
    <dgm:cxn modelId="{17B54C0B-492F-4ED6-A776-03A8F681A4E3}" type="presParOf" srcId="{66C044C3-7C48-4E01-8D61-B8D1338476C5}" destId="{949AC8EA-06DF-4855-87B9-B2EC018A7039}" srcOrd="1" destOrd="0" presId="urn:microsoft.com/office/officeart/2005/8/layout/default"/>
    <dgm:cxn modelId="{A682AE72-04DC-4BC3-B3ED-03889F435351}" type="presParOf" srcId="{66C044C3-7C48-4E01-8D61-B8D1338476C5}" destId="{D120EAAF-FF84-4BF7-BE5D-16DB8077B491}" srcOrd="2" destOrd="0" presId="urn:microsoft.com/office/officeart/2005/8/layout/default"/>
    <dgm:cxn modelId="{9ABE3D1D-0DBF-451B-94D8-24C28A1C9E63}" type="presParOf" srcId="{66C044C3-7C48-4E01-8D61-B8D1338476C5}" destId="{9DFCCDA7-3866-4EAF-B2BB-17D6CC0D3856}" srcOrd="3" destOrd="0" presId="urn:microsoft.com/office/officeart/2005/8/layout/default"/>
    <dgm:cxn modelId="{4DE76AF2-5600-423F-8EFF-8DF3496139CA}" type="presParOf" srcId="{66C044C3-7C48-4E01-8D61-B8D1338476C5}" destId="{7976B634-828B-4897-916A-BF2AAF6C5DE3}" srcOrd="4" destOrd="0" presId="urn:microsoft.com/office/officeart/2005/8/layout/default"/>
    <dgm:cxn modelId="{1C7863F7-823C-42B2-822C-045D758D82DC}" type="presParOf" srcId="{66C044C3-7C48-4E01-8D61-B8D1338476C5}" destId="{302F2F7A-6373-4D32-A2EA-3F9A97F1BEDE}" srcOrd="5" destOrd="0" presId="urn:microsoft.com/office/officeart/2005/8/layout/default"/>
    <dgm:cxn modelId="{5CEFDB8D-9E85-4751-AF3A-51567B270E57}" type="presParOf" srcId="{66C044C3-7C48-4E01-8D61-B8D1338476C5}" destId="{D1552590-F043-4FEE-A049-88C0941E15C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EA4711-FE0F-4BAE-B0AC-6CEC3E1442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E5BCA6C-C5B9-4FF4-BC83-D4128BDD2C08}">
      <dgm:prSet phldrT="[Text]"/>
      <dgm:spPr>
        <a:solidFill>
          <a:srgbClr val="336699"/>
        </a:solidFill>
        <a:ln>
          <a:solidFill>
            <a:srgbClr val="E0E1BD"/>
          </a:solidFill>
        </a:ln>
      </dgm:spPr>
      <dgm:t>
        <a:bodyPr/>
        <a:lstStyle/>
        <a:p>
          <a:r>
            <a:rPr lang="en-US" u="sng" dirty="0">
              <a:solidFill>
                <a:srgbClr val="FBF4E1"/>
              </a:solidFill>
            </a:rPr>
            <a:t>Active surveillance: </a:t>
          </a:r>
          <a:endParaRPr lang="en-US" dirty="0">
            <a:solidFill>
              <a:srgbClr val="FBF4E1"/>
            </a:solidFill>
          </a:endParaRPr>
        </a:p>
      </dgm:t>
    </dgm:pt>
    <dgm:pt modelId="{E1043219-D55B-4B52-A179-087DD25A226B}" type="parTrans" cxnId="{993B1685-42DE-4A50-B21B-8B1A9FF2E815}">
      <dgm:prSet/>
      <dgm:spPr/>
      <dgm:t>
        <a:bodyPr/>
        <a:lstStyle/>
        <a:p>
          <a:endParaRPr lang="en-US"/>
        </a:p>
      </dgm:t>
    </dgm:pt>
    <dgm:pt modelId="{AEC50844-7D89-4D92-A7A6-591EAF8C5704}" type="sibTrans" cxnId="{993B1685-42DE-4A50-B21B-8B1A9FF2E815}">
      <dgm:prSet/>
      <dgm:spPr/>
      <dgm:t>
        <a:bodyPr/>
        <a:lstStyle/>
        <a:p>
          <a:endParaRPr lang="en-US"/>
        </a:p>
      </dgm:t>
    </dgm:pt>
    <dgm:pt modelId="{5598114C-A3D5-4063-8B0E-1FAE2237E59D}">
      <dgm:prSet/>
      <dgm:spPr>
        <a:solidFill>
          <a:srgbClr val="336699"/>
        </a:solidFill>
        <a:ln>
          <a:solidFill>
            <a:srgbClr val="E0E1BD"/>
          </a:solidFill>
        </a:ln>
      </dgm:spPr>
      <dgm:t>
        <a:bodyPr/>
        <a:lstStyle/>
        <a:p>
          <a:r>
            <a:rPr lang="en-US" u="sng" dirty="0">
              <a:solidFill>
                <a:srgbClr val="FBF4E1"/>
              </a:solidFill>
            </a:rPr>
            <a:t>Watchful waiting:</a:t>
          </a:r>
          <a:r>
            <a:rPr lang="en-US" dirty="0">
              <a:solidFill>
                <a:srgbClr val="FBF4E1"/>
              </a:solidFill>
            </a:rPr>
            <a:t> </a:t>
          </a:r>
        </a:p>
      </dgm:t>
    </dgm:pt>
    <dgm:pt modelId="{FC8D3F9C-2143-4D2B-9F71-85101E6802A8}" type="parTrans" cxnId="{3EAFD83E-8427-4763-AC4E-66C016F88F53}">
      <dgm:prSet/>
      <dgm:spPr/>
      <dgm:t>
        <a:bodyPr/>
        <a:lstStyle/>
        <a:p>
          <a:endParaRPr lang="en-US"/>
        </a:p>
      </dgm:t>
    </dgm:pt>
    <dgm:pt modelId="{B372A0DC-726A-40F5-80B2-A46DD1E0DA77}" type="sibTrans" cxnId="{3EAFD83E-8427-4763-AC4E-66C016F88F53}">
      <dgm:prSet/>
      <dgm:spPr/>
      <dgm:t>
        <a:bodyPr/>
        <a:lstStyle/>
        <a:p>
          <a:endParaRPr lang="en-US"/>
        </a:p>
      </dgm:t>
    </dgm:pt>
    <dgm:pt modelId="{4A3C6F7E-6FC7-46E8-981F-D7D87F7EECBE}">
      <dgm:prSet/>
      <dgm:spPr>
        <a:solidFill>
          <a:srgbClr val="336699"/>
        </a:solidFill>
        <a:ln>
          <a:solidFill>
            <a:srgbClr val="E0E1BD"/>
          </a:solidFill>
        </a:ln>
      </dgm:spPr>
      <dgm:t>
        <a:bodyPr/>
        <a:lstStyle/>
        <a:p>
          <a:r>
            <a:rPr lang="en-US" dirty="0">
              <a:solidFill>
                <a:srgbClr val="FBF4E1"/>
              </a:solidFill>
            </a:rPr>
            <a:t>Closely watching a patient’s condition but not giving treatment unless symptoms appear or change.</a:t>
          </a:r>
        </a:p>
      </dgm:t>
    </dgm:pt>
    <dgm:pt modelId="{A5E5703F-BAEA-470F-98E9-AFDA0DF3C247}" type="parTrans" cxnId="{0A2435A0-4AA7-46EA-85CB-2418488C6E7F}">
      <dgm:prSet/>
      <dgm:spPr/>
      <dgm:t>
        <a:bodyPr/>
        <a:lstStyle/>
        <a:p>
          <a:endParaRPr lang="en-US"/>
        </a:p>
      </dgm:t>
    </dgm:pt>
    <dgm:pt modelId="{4153179B-AE6A-475F-A434-8DB2C2E176B1}" type="sibTrans" cxnId="{0A2435A0-4AA7-46EA-85CB-2418488C6E7F}">
      <dgm:prSet/>
      <dgm:spPr/>
      <dgm:t>
        <a:bodyPr/>
        <a:lstStyle/>
        <a:p>
          <a:endParaRPr lang="en-US"/>
        </a:p>
      </dgm:t>
    </dgm:pt>
    <dgm:pt modelId="{831EF20C-4EEE-46EE-8B2F-FBF333458DC1}">
      <dgm:prSet/>
      <dgm:spPr>
        <a:solidFill>
          <a:srgbClr val="336699"/>
        </a:solidFill>
        <a:ln>
          <a:solidFill>
            <a:srgbClr val="E0E1BD"/>
          </a:solidFill>
        </a:ln>
      </dgm:spPr>
      <dgm:t>
        <a:bodyPr/>
        <a:lstStyle/>
        <a:p>
          <a:r>
            <a:rPr lang="en-US" dirty="0">
              <a:solidFill>
                <a:srgbClr val="FBF4E1"/>
              </a:solidFill>
            </a:rPr>
            <a:t>Closely following a patient’s condition but not giving treatment unless there are changes in test results. </a:t>
          </a:r>
        </a:p>
      </dgm:t>
    </dgm:pt>
    <dgm:pt modelId="{9EF47F0B-B2E8-44F3-B749-0787DCA4FBE2}" type="sibTrans" cxnId="{54C3D6C8-B636-4B17-AD1C-80DB2AC1442F}">
      <dgm:prSet/>
      <dgm:spPr/>
      <dgm:t>
        <a:bodyPr/>
        <a:lstStyle/>
        <a:p>
          <a:endParaRPr lang="en-US"/>
        </a:p>
      </dgm:t>
    </dgm:pt>
    <dgm:pt modelId="{67A249DA-6277-4188-AA73-58F688D5172B}" type="parTrans" cxnId="{54C3D6C8-B636-4B17-AD1C-80DB2AC1442F}">
      <dgm:prSet/>
      <dgm:spPr/>
      <dgm:t>
        <a:bodyPr/>
        <a:lstStyle/>
        <a:p>
          <a:endParaRPr lang="en-US"/>
        </a:p>
      </dgm:t>
    </dgm:pt>
    <dgm:pt modelId="{546127EA-C0CB-4E64-A482-0EFF98F69D24}">
      <dgm:prSet/>
      <dgm:spPr>
        <a:solidFill>
          <a:srgbClr val="336699"/>
        </a:solidFill>
        <a:ln>
          <a:solidFill>
            <a:srgbClr val="E0E1BD"/>
          </a:solidFill>
        </a:ln>
      </dgm:spPr>
      <dgm:t>
        <a:bodyPr/>
        <a:lstStyle/>
        <a:p>
          <a:r>
            <a:rPr lang="en-US" dirty="0">
              <a:solidFill>
                <a:srgbClr val="FBF4E1"/>
              </a:solidFill>
            </a:rPr>
            <a:t>Increasingly common in low risk prostate cancer settings</a:t>
          </a:r>
        </a:p>
      </dgm:t>
    </dgm:pt>
    <dgm:pt modelId="{7FD8DFFA-5380-44B1-9432-3E652149EC2F}" type="parTrans" cxnId="{50DBF741-16FE-4F42-94FE-41FA3D4D8A6F}">
      <dgm:prSet/>
      <dgm:spPr/>
      <dgm:t>
        <a:bodyPr/>
        <a:lstStyle/>
        <a:p>
          <a:endParaRPr lang="en-US"/>
        </a:p>
      </dgm:t>
    </dgm:pt>
    <dgm:pt modelId="{AEDA0EF8-4F49-4FC6-8928-11742C82BC93}" type="sibTrans" cxnId="{50DBF741-16FE-4F42-94FE-41FA3D4D8A6F}">
      <dgm:prSet/>
      <dgm:spPr/>
      <dgm:t>
        <a:bodyPr/>
        <a:lstStyle/>
        <a:p>
          <a:endParaRPr lang="en-US"/>
        </a:p>
      </dgm:t>
    </dgm:pt>
    <dgm:pt modelId="{B5EF6E6B-E6A1-487B-9A36-00DA1BA3E02F}">
      <dgm:prSet/>
      <dgm:spPr>
        <a:solidFill>
          <a:srgbClr val="336699"/>
        </a:solidFill>
        <a:ln>
          <a:solidFill>
            <a:srgbClr val="E0E1BD"/>
          </a:solidFill>
        </a:ln>
      </dgm:spPr>
      <dgm:t>
        <a:bodyPr/>
        <a:lstStyle/>
        <a:p>
          <a:r>
            <a:rPr lang="en-US" dirty="0">
              <a:solidFill>
                <a:srgbClr val="FBF4E1"/>
              </a:solidFill>
            </a:rPr>
            <a:t>Typically used for patients with multiple comorbidities, advanced age</a:t>
          </a:r>
        </a:p>
      </dgm:t>
    </dgm:pt>
    <dgm:pt modelId="{37A15142-E466-40F5-86EB-4F6200B056A1}" type="parTrans" cxnId="{5EC4B906-3D35-41ED-A9C7-9033E3DFF4C0}">
      <dgm:prSet/>
      <dgm:spPr/>
      <dgm:t>
        <a:bodyPr/>
        <a:lstStyle/>
        <a:p>
          <a:endParaRPr lang="en-US"/>
        </a:p>
      </dgm:t>
    </dgm:pt>
    <dgm:pt modelId="{A1FB74E1-5751-4CBF-8AC9-FA14B7FDDBA5}" type="sibTrans" cxnId="{5EC4B906-3D35-41ED-A9C7-9033E3DFF4C0}">
      <dgm:prSet/>
      <dgm:spPr/>
      <dgm:t>
        <a:bodyPr/>
        <a:lstStyle/>
        <a:p>
          <a:endParaRPr lang="en-US"/>
        </a:p>
      </dgm:t>
    </dgm:pt>
    <dgm:pt modelId="{4B52838E-662D-494B-B2AA-7E4C4A007DF1}" type="pres">
      <dgm:prSet presAssocID="{49EA4711-FE0F-4BAE-B0AC-6CEC3E1442AA}" presName="diagram" presStyleCnt="0">
        <dgm:presLayoutVars>
          <dgm:dir/>
          <dgm:resizeHandles val="exact"/>
        </dgm:presLayoutVars>
      </dgm:prSet>
      <dgm:spPr/>
    </dgm:pt>
    <dgm:pt modelId="{A83BCE54-1B4B-4CE7-94F6-EBCEAA73A6FE}" type="pres">
      <dgm:prSet presAssocID="{6E5BCA6C-C5B9-4FF4-BC83-D4128BDD2C08}" presName="node" presStyleLbl="node1" presStyleIdx="0" presStyleCnt="2" custScaleX="156982">
        <dgm:presLayoutVars>
          <dgm:bulletEnabled val="1"/>
        </dgm:presLayoutVars>
      </dgm:prSet>
      <dgm:spPr/>
    </dgm:pt>
    <dgm:pt modelId="{29185F72-6333-40F6-96FC-242CA3F05177}" type="pres">
      <dgm:prSet presAssocID="{AEC50844-7D89-4D92-A7A6-591EAF8C5704}" presName="sibTrans" presStyleCnt="0"/>
      <dgm:spPr/>
    </dgm:pt>
    <dgm:pt modelId="{E5882C3F-8438-4B37-A272-8D9F17A11D9E}" type="pres">
      <dgm:prSet presAssocID="{5598114C-A3D5-4063-8B0E-1FAE2237E59D}" presName="node" presStyleLbl="node1" presStyleIdx="1" presStyleCnt="2" custScaleX="152621">
        <dgm:presLayoutVars>
          <dgm:bulletEnabled val="1"/>
        </dgm:presLayoutVars>
      </dgm:prSet>
      <dgm:spPr/>
    </dgm:pt>
  </dgm:ptLst>
  <dgm:cxnLst>
    <dgm:cxn modelId="{5EC4B906-3D35-41ED-A9C7-9033E3DFF4C0}" srcId="{5598114C-A3D5-4063-8B0E-1FAE2237E59D}" destId="{B5EF6E6B-E6A1-487B-9A36-00DA1BA3E02F}" srcOrd="1" destOrd="0" parTransId="{37A15142-E466-40F5-86EB-4F6200B056A1}" sibTransId="{A1FB74E1-5751-4CBF-8AC9-FA14B7FDDBA5}"/>
    <dgm:cxn modelId="{14B99814-348F-4FA3-99D8-8F66266390C9}" type="presOf" srcId="{B5EF6E6B-E6A1-487B-9A36-00DA1BA3E02F}" destId="{E5882C3F-8438-4B37-A272-8D9F17A11D9E}" srcOrd="0" destOrd="2" presId="urn:microsoft.com/office/officeart/2005/8/layout/default"/>
    <dgm:cxn modelId="{1281082D-A016-4F3E-922D-16A973DAE261}" type="presOf" srcId="{546127EA-C0CB-4E64-A482-0EFF98F69D24}" destId="{A83BCE54-1B4B-4CE7-94F6-EBCEAA73A6FE}" srcOrd="0" destOrd="2" presId="urn:microsoft.com/office/officeart/2005/8/layout/default"/>
    <dgm:cxn modelId="{3EAFD83E-8427-4763-AC4E-66C016F88F53}" srcId="{49EA4711-FE0F-4BAE-B0AC-6CEC3E1442AA}" destId="{5598114C-A3D5-4063-8B0E-1FAE2237E59D}" srcOrd="1" destOrd="0" parTransId="{FC8D3F9C-2143-4D2B-9F71-85101E6802A8}" sibTransId="{B372A0DC-726A-40F5-80B2-A46DD1E0DA77}"/>
    <dgm:cxn modelId="{50DBF741-16FE-4F42-94FE-41FA3D4D8A6F}" srcId="{6E5BCA6C-C5B9-4FF4-BC83-D4128BDD2C08}" destId="{546127EA-C0CB-4E64-A482-0EFF98F69D24}" srcOrd="1" destOrd="0" parTransId="{7FD8DFFA-5380-44B1-9432-3E652149EC2F}" sibTransId="{AEDA0EF8-4F49-4FC6-8928-11742C82BC93}"/>
    <dgm:cxn modelId="{9A03E744-F0A2-4B1C-A95B-C6256D767EB0}" type="presOf" srcId="{4A3C6F7E-6FC7-46E8-981F-D7D87F7EECBE}" destId="{E5882C3F-8438-4B37-A272-8D9F17A11D9E}" srcOrd="0" destOrd="1" presId="urn:microsoft.com/office/officeart/2005/8/layout/default"/>
    <dgm:cxn modelId="{35594745-A03F-4E42-8313-5D1D4DFB3170}" type="presOf" srcId="{5598114C-A3D5-4063-8B0E-1FAE2237E59D}" destId="{E5882C3F-8438-4B37-A272-8D9F17A11D9E}" srcOrd="0" destOrd="0" presId="urn:microsoft.com/office/officeart/2005/8/layout/default"/>
    <dgm:cxn modelId="{993B1685-42DE-4A50-B21B-8B1A9FF2E815}" srcId="{49EA4711-FE0F-4BAE-B0AC-6CEC3E1442AA}" destId="{6E5BCA6C-C5B9-4FF4-BC83-D4128BDD2C08}" srcOrd="0" destOrd="0" parTransId="{E1043219-D55B-4B52-A179-087DD25A226B}" sibTransId="{AEC50844-7D89-4D92-A7A6-591EAF8C5704}"/>
    <dgm:cxn modelId="{B1F44C9D-F222-4C9A-97A8-51BC527F519D}" type="presOf" srcId="{49EA4711-FE0F-4BAE-B0AC-6CEC3E1442AA}" destId="{4B52838E-662D-494B-B2AA-7E4C4A007DF1}" srcOrd="0" destOrd="0" presId="urn:microsoft.com/office/officeart/2005/8/layout/default"/>
    <dgm:cxn modelId="{9C54459F-A654-4D80-B82A-EFC6C8BA7776}" type="presOf" srcId="{6E5BCA6C-C5B9-4FF4-BC83-D4128BDD2C08}" destId="{A83BCE54-1B4B-4CE7-94F6-EBCEAA73A6FE}" srcOrd="0" destOrd="0" presId="urn:microsoft.com/office/officeart/2005/8/layout/default"/>
    <dgm:cxn modelId="{0A2435A0-4AA7-46EA-85CB-2418488C6E7F}" srcId="{5598114C-A3D5-4063-8B0E-1FAE2237E59D}" destId="{4A3C6F7E-6FC7-46E8-981F-D7D87F7EECBE}" srcOrd="0" destOrd="0" parTransId="{A5E5703F-BAEA-470F-98E9-AFDA0DF3C247}" sibTransId="{4153179B-AE6A-475F-A434-8DB2C2E176B1}"/>
    <dgm:cxn modelId="{54C3D6C8-B636-4B17-AD1C-80DB2AC1442F}" srcId="{6E5BCA6C-C5B9-4FF4-BC83-D4128BDD2C08}" destId="{831EF20C-4EEE-46EE-8B2F-FBF333458DC1}" srcOrd="0" destOrd="0" parTransId="{67A249DA-6277-4188-AA73-58F688D5172B}" sibTransId="{9EF47F0B-B2E8-44F3-B749-0787DCA4FBE2}"/>
    <dgm:cxn modelId="{7DAB45E5-3C19-4CBB-9B17-399C75D141B0}" type="presOf" srcId="{831EF20C-4EEE-46EE-8B2F-FBF333458DC1}" destId="{A83BCE54-1B4B-4CE7-94F6-EBCEAA73A6FE}" srcOrd="0" destOrd="1" presId="urn:microsoft.com/office/officeart/2005/8/layout/default"/>
    <dgm:cxn modelId="{67237680-F583-4122-8A07-EE47F9D4B840}" type="presParOf" srcId="{4B52838E-662D-494B-B2AA-7E4C4A007DF1}" destId="{A83BCE54-1B4B-4CE7-94F6-EBCEAA73A6FE}" srcOrd="0" destOrd="0" presId="urn:microsoft.com/office/officeart/2005/8/layout/default"/>
    <dgm:cxn modelId="{A313CAF4-70F0-44EF-8B11-AC430D731B0C}" type="presParOf" srcId="{4B52838E-662D-494B-B2AA-7E4C4A007DF1}" destId="{29185F72-6333-40F6-96FC-242CA3F05177}" srcOrd="1" destOrd="0" presId="urn:microsoft.com/office/officeart/2005/8/layout/default"/>
    <dgm:cxn modelId="{111326D7-57AD-4E3C-9539-4647B4325053}" type="presParOf" srcId="{4B52838E-662D-494B-B2AA-7E4C4A007DF1}" destId="{E5882C3F-8438-4B37-A272-8D9F17A11D9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DCA9DA-E45C-484B-9E5F-48AC6E9E8DA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A7E455B-F139-4106-B943-AC937F611EF5}">
      <dgm:prSet phldrT="[Text]"/>
      <dgm:spPr>
        <a:solidFill>
          <a:srgbClr val="336699"/>
        </a:solidFill>
      </dgm:spPr>
      <dgm:t>
        <a:bodyPr/>
        <a:lstStyle/>
        <a:p>
          <a:r>
            <a:rPr lang="en-US" dirty="0">
              <a:solidFill>
                <a:srgbClr val="FBF4E1"/>
              </a:solidFill>
            </a:rPr>
            <a:t>30% of prostate cancer patients experience clinically relevant general distress.</a:t>
          </a:r>
        </a:p>
      </dgm:t>
    </dgm:pt>
    <dgm:pt modelId="{CBF83BE9-AA3B-4A8F-B247-5F61629A1A3E}" type="parTrans" cxnId="{EA353254-6EB8-4D60-9C08-943EF01F7365}">
      <dgm:prSet/>
      <dgm:spPr/>
      <dgm:t>
        <a:bodyPr/>
        <a:lstStyle/>
        <a:p>
          <a:endParaRPr lang="en-US"/>
        </a:p>
      </dgm:t>
    </dgm:pt>
    <dgm:pt modelId="{ECEF3315-1877-4C25-9E1F-5C2D25AF35D0}" type="sibTrans" cxnId="{EA353254-6EB8-4D60-9C08-943EF01F7365}">
      <dgm:prSet/>
      <dgm:spPr/>
      <dgm:t>
        <a:bodyPr/>
        <a:lstStyle/>
        <a:p>
          <a:endParaRPr lang="en-US"/>
        </a:p>
      </dgm:t>
    </dgm:pt>
    <dgm:pt modelId="{F92B6B44-9E12-4872-9D6F-E518AA62BA6D}">
      <dgm:prSet/>
      <dgm:spPr>
        <a:solidFill>
          <a:srgbClr val="336699"/>
        </a:solidFill>
      </dgm:spPr>
      <dgm:t>
        <a:bodyPr/>
        <a:lstStyle/>
        <a:p>
          <a:r>
            <a:rPr lang="en-US">
              <a:solidFill>
                <a:srgbClr val="FBF4E1"/>
              </a:solidFill>
            </a:rPr>
            <a:t>25% have increased anxiety.</a:t>
          </a:r>
          <a:endParaRPr lang="en-US" dirty="0">
            <a:solidFill>
              <a:srgbClr val="FBF4E1"/>
            </a:solidFill>
          </a:endParaRPr>
        </a:p>
      </dgm:t>
    </dgm:pt>
    <dgm:pt modelId="{76E1C45D-C96A-4D17-926E-C724F5E4CD4B}" type="parTrans" cxnId="{7A822027-28CA-4E3A-9E4B-50E40C4289AD}">
      <dgm:prSet/>
      <dgm:spPr/>
      <dgm:t>
        <a:bodyPr/>
        <a:lstStyle/>
        <a:p>
          <a:endParaRPr lang="en-US"/>
        </a:p>
      </dgm:t>
    </dgm:pt>
    <dgm:pt modelId="{68D428A8-675E-4F1A-BFF4-6F9A12BE6739}" type="sibTrans" cxnId="{7A822027-28CA-4E3A-9E4B-50E40C4289AD}">
      <dgm:prSet/>
      <dgm:spPr/>
      <dgm:t>
        <a:bodyPr/>
        <a:lstStyle/>
        <a:p>
          <a:endParaRPr lang="en-US"/>
        </a:p>
      </dgm:t>
    </dgm:pt>
    <dgm:pt modelId="{597EDE96-DBCB-44D4-83A2-669A28DB1EA9}">
      <dgm:prSet/>
      <dgm:spPr>
        <a:solidFill>
          <a:srgbClr val="336699"/>
        </a:solidFill>
      </dgm:spPr>
      <dgm:t>
        <a:bodyPr/>
        <a:lstStyle/>
        <a:p>
          <a:r>
            <a:rPr lang="en-US" dirty="0">
              <a:solidFill>
                <a:srgbClr val="FBF4E1"/>
              </a:solidFill>
            </a:rPr>
            <a:t>10% experience major depressive disorder.</a:t>
          </a:r>
        </a:p>
      </dgm:t>
    </dgm:pt>
    <dgm:pt modelId="{F7D5AC47-35B9-4A44-99F5-091ED3FEC089}" type="parTrans" cxnId="{4157EC0E-763E-43E6-9A5D-8794600C4498}">
      <dgm:prSet/>
      <dgm:spPr/>
      <dgm:t>
        <a:bodyPr/>
        <a:lstStyle/>
        <a:p>
          <a:endParaRPr lang="en-US"/>
        </a:p>
      </dgm:t>
    </dgm:pt>
    <dgm:pt modelId="{C34AC937-DB79-4C08-8243-CB3AEE10654F}" type="sibTrans" cxnId="{4157EC0E-763E-43E6-9A5D-8794600C4498}">
      <dgm:prSet/>
      <dgm:spPr/>
      <dgm:t>
        <a:bodyPr/>
        <a:lstStyle/>
        <a:p>
          <a:endParaRPr lang="en-US"/>
        </a:p>
      </dgm:t>
    </dgm:pt>
    <dgm:pt modelId="{73709D42-59D6-4600-9CC2-703A7FC87537}">
      <dgm:prSet/>
      <dgm:spPr>
        <a:solidFill>
          <a:srgbClr val="336699"/>
        </a:solidFill>
      </dgm:spPr>
      <dgm:t>
        <a:bodyPr/>
        <a:lstStyle/>
        <a:p>
          <a:r>
            <a:rPr lang="en-US" dirty="0">
              <a:solidFill>
                <a:srgbClr val="FBF4E1"/>
              </a:solidFill>
            </a:rPr>
            <a:t>Distress may diminish in the first five (5) years after treatment for some patients.</a:t>
          </a:r>
        </a:p>
      </dgm:t>
    </dgm:pt>
    <dgm:pt modelId="{F8BF85CE-4494-4A66-B527-A2E32A557700}" type="parTrans" cxnId="{798DD4D9-7828-4653-AAE1-C28BB3898D4B}">
      <dgm:prSet/>
      <dgm:spPr/>
      <dgm:t>
        <a:bodyPr/>
        <a:lstStyle/>
        <a:p>
          <a:endParaRPr lang="en-US"/>
        </a:p>
      </dgm:t>
    </dgm:pt>
    <dgm:pt modelId="{C3E4718B-CE0C-419D-9C19-DD62C46C7B50}" type="sibTrans" cxnId="{798DD4D9-7828-4653-AAE1-C28BB3898D4B}">
      <dgm:prSet/>
      <dgm:spPr/>
      <dgm:t>
        <a:bodyPr/>
        <a:lstStyle/>
        <a:p>
          <a:endParaRPr lang="en-US"/>
        </a:p>
      </dgm:t>
    </dgm:pt>
    <dgm:pt modelId="{BDC1E015-A6BE-43BC-AD2F-8995E32E1130}" type="pres">
      <dgm:prSet presAssocID="{FCDCA9DA-E45C-484B-9E5F-48AC6E9E8DA3}" presName="linear" presStyleCnt="0">
        <dgm:presLayoutVars>
          <dgm:dir/>
          <dgm:animLvl val="lvl"/>
          <dgm:resizeHandles val="exact"/>
        </dgm:presLayoutVars>
      </dgm:prSet>
      <dgm:spPr/>
    </dgm:pt>
    <dgm:pt modelId="{3CE84EE9-8415-4EC6-804E-CE1265D30171}" type="pres">
      <dgm:prSet presAssocID="{4A7E455B-F139-4106-B943-AC937F611EF5}" presName="parentLin" presStyleCnt="0"/>
      <dgm:spPr/>
    </dgm:pt>
    <dgm:pt modelId="{8DE4C56F-491B-4FE2-8471-4118E3CCF663}" type="pres">
      <dgm:prSet presAssocID="{4A7E455B-F139-4106-B943-AC937F611EF5}" presName="parentLeftMargin" presStyleLbl="node1" presStyleIdx="0" presStyleCnt="4"/>
      <dgm:spPr/>
    </dgm:pt>
    <dgm:pt modelId="{8212CE51-E671-440E-9984-6B91A1694E34}" type="pres">
      <dgm:prSet presAssocID="{4A7E455B-F139-4106-B943-AC937F611EF5}" presName="parentText" presStyleLbl="node1" presStyleIdx="0" presStyleCnt="4">
        <dgm:presLayoutVars>
          <dgm:chMax val="0"/>
          <dgm:bulletEnabled val="1"/>
        </dgm:presLayoutVars>
      </dgm:prSet>
      <dgm:spPr/>
    </dgm:pt>
    <dgm:pt modelId="{FC2BB018-2D57-491E-AF7C-2F6706743605}" type="pres">
      <dgm:prSet presAssocID="{4A7E455B-F139-4106-B943-AC937F611EF5}" presName="negativeSpace" presStyleCnt="0"/>
      <dgm:spPr/>
    </dgm:pt>
    <dgm:pt modelId="{C61A6A2F-8493-4FCC-8E11-3480EB6B77B8}" type="pres">
      <dgm:prSet presAssocID="{4A7E455B-F139-4106-B943-AC937F611EF5}" presName="childText" presStyleLbl="conFgAcc1" presStyleIdx="0" presStyleCnt="4">
        <dgm:presLayoutVars>
          <dgm:bulletEnabled val="1"/>
        </dgm:presLayoutVars>
      </dgm:prSet>
      <dgm:spPr>
        <a:ln>
          <a:solidFill>
            <a:srgbClr val="E0E1BD"/>
          </a:solidFill>
        </a:ln>
      </dgm:spPr>
    </dgm:pt>
    <dgm:pt modelId="{F49241D6-CA0E-4358-AC05-F11EC322EDC8}" type="pres">
      <dgm:prSet presAssocID="{ECEF3315-1877-4C25-9E1F-5C2D25AF35D0}" presName="spaceBetweenRectangles" presStyleCnt="0"/>
      <dgm:spPr/>
    </dgm:pt>
    <dgm:pt modelId="{DE496849-7C12-4F35-99F4-CAD7E2A4DBB8}" type="pres">
      <dgm:prSet presAssocID="{F92B6B44-9E12-4872-9D6F-E518AA62BA6D}" presName="parentLin" presStyleCnt="0"/>
      <dgm:spPr/>
    </dgm:pt>
    <dgm:pt modelId="{8DED26F3-10AC-469D-8856-B23221DB65AC}" type="pres">
      <dgm:prSet presAssocID="{F92B6B44-9E12-4872-9D6F-E518AA62BA6D}" presName="parentLeftMargin" presStyleLbl="node1" presStyleIdx="0" presStyleCnt="4"/>
      <dgm:spPr/>
    </dgm:pt>
    <dgm:pt modelId="{BD76578E-5855-4010-81E3-0E789FB45E69}" type="pres">
      <dgm:prSet presAssocID="{F92B6B44-9E12-4872-9D6F-E518AA62BA6D}" presName="parentText" presStyleLbl="node1" presStyleIdx="1" presStyleCnt="4">
        <dgm:presLayoutVars>
          <dgm:chMax val="0"/>
          <dgm:bulletEnabled val="1"/>
        </dgm:presLayoutVars>
      </dgm:prSet>
      <dgm:spPr/>
    </dgm:pt>
    <dgm:pt modelId="{4D83EC10-EDE1-41E9-8953-70FAF66BB844}" type="pres">
      <dgm:prSet presAssocID="{F92B6B44-9E12-4872-9D6F-E518AA62BA6D}" presName="negativeSpace" presStyleCnt="0"/>
      <dgm:spPr/>
    </dgm:pt>
    <dgm:pt modelId="{ADF9E569-75C4-4A8C-8390-D3D687419021}" type="pres">
      <dgm:prSet presAssocID="{F92B6B44-9E12-4872-9D6F-E518AA62BA6D}" presName="childText" presStyleLbl="conFgAcc1" presStyleIdx="1" presStyleCnt="4">
        <dgm:presLayoutVars>
          <dgm:bulletEnabled val="1"/>
        </dgm:presLayoutVars>
      </dgm:prSet>
      <dgm:spPr>
        <a:ln>
          <a:solidFill>
            <a:srgbClr val="E0E1BD"/>
          </a:solidFill>
        </a:ln>
      </dgm:spPr>
    </dgm:pt>
    <dgm:pt modelId="{F4971F84-2BC0-4DBC-82B0-0A8634C76E7E}" type="pres">
      <dgm:prSet presAssocID="{68D428A8-675E-4F1A-BFF4-6F9A12BE6739}" presName="spaceBetweenRectangles" presStyleCnt="0"/>
      <dgm:spPr/>
    </dgm:pt>
    <dgm:pt modelId="{3899C7F0-DF22-412D-8C22-271EC6974309}" type="pres">
      <dgm:prSet presAssocID="{597EDE96-DBCB-44D4-83A2-669A28DB1EA9}" presName="parentLin" presStyleCnt="0"/>
      <dgm:spPr/>
    </dgm:pt>
    <dgm:pt modelId="{94383FBB-3378-4DD1-81F1-96326F837F47}" type="pres">
      <dgm:prSet presAssocID="{597EDE96-DBCB-44D4-83A2-669A28DB1EA9}" presName="parentLeftMargin" presStyleLbl="node1" presStyleIdx="1" presStyleCnt="4"/>
      <dgm:spPr/>
    </dgm:pt>
    <dgm:pt modelId="{338C2F2E-6DE2-449C-BAD9-DE27ECAB1AFB}" type="pres">
      <dgm:prSet presAssocID="{597EDE96-DBCB-44D4-83A2-669A28DB1EA9}" presName="parentText" presStyleLbl="node1" presStyleIdx="2" presStyleCnt="4">
        <dgm:presLayoutVars>
          <dgm:chMax val="0"/>
          <dgm:bulletEnabled val="1"/>
        </dgm:presLayoutVars>
      </dgm:prSet>
      <dgm:spPr/>
    </dgm:pt>
    <dgm:pt modelId="{478A4D44-4400-47C4-A752-C82EB3E7D9F8}" type="pres">
      <dgm:prSet presAssocID="{597EDE96-DBCB-44D4-83A2-669A28DB1EA9}" presName="negativeSpace" presStyleCnt="0"/>
      <dgm:spPr/>
    </dgm:pt>
    <dgm:pt modelId="{E87B259D-D9D0-4376-B15B-EBF5521CE738}" type="pres">
      <dgm:prSet presAssocID="{597EDE96-DBCB-44D4-83A2-669A28DB1EA9}" presName="childText" presStyleLbl="conFgAcc1" presStyleIdx="2" presStyleCnt="4">
        <dgm:presLayoutVars>
          <dgm:bulletEnabled val="1"/>
        </dgm:presLayoutVars>
      </dgm:prSet>
      <dgm:spPr>
        <a:ln>
          <a:solidFill>
            <a:srgbClr val="E0E1BD"/>
          </a:solidFill>
        </a:ln>
      </dgm:spPr>
    </dgm:pt>
    <dgm:pt modelId="{258D0095-A316-4087-BF91-579C5ADB6317}" type="pres">
      <dgm:prSet presAssocID="{C34AC937-DB79-4C08-8243-CB3AEE10654F}" presName="spaceBetweenRectangles" presStyleCnt="0"/>
      <dgm:spPr/>
    </dgm:pt>
    <dgm:pt modelId="{A6E74D44-FDF3-454B-A915-F2B78468D5DF}" type="pres">
      <dgm:prSet presAssocID="{73709D42-59D6-4600-9CC2-703A7FC87537}" presName="parentLin" presStyleCnt="0"/>
      <dgm:spPr/>
    </dgm:pt>
    <dgm:pt modelId="{4CA12E6A-B3A7-4CBF-9BDB-1A2360D61807}" type="pres">
      <dgm:prSet presAssocID="{73709D42-59D6-4600-9CC2-703A7FC87537}" presName="parentLeftMargin" presStyleLbl="node1" presStyleIdx="2" presStyleCnt="4"/>
      <dgm:spPr/>
    </dgm:pt>
    <dgm:pt modelId="{CD624A08-1782-41F5-A473-90A0836A87F5}" type="pres">
      <dgm:prSet presAssocID="{73709D42-59D6-4600-9CC2-703A7FC87537}" presName="parentText" presStyleLbl="node1" presStyleIdx="3" presStyleCnt="4">
        <dgm:presLayoutVars>
          <dgm:chMax val="0"/>
          <dgm:bulletEnabled val="1"/>
        </dgm:presLayoutVars>
      </dgm:prSet>
      <dgm:spPr/>
    </dgm:pt>
    <dgm:pt modelId="{3B16264E-D9F8-4CC5-92FA-B699376A0242}" type="pres">
      <dgm:prSet presAssocID="{73709D42-59D6-4600-9CC2-703A7FC87537}" presName="negativeSpace" presStyleCnt="0"/>
      <dgm:spPr/>
    </dgm:pt>
    <dgm:pt modelId="{7B64A419-E74F-48C3-9DD7-3492D8A1B417}" type="pres">
      <dgm:prSet presAssocID="{73709D42-59D6-4600-9CC2-703A7FC87537}" presName="childText" presStyleLbl="conFgAcc1" presStyleIdx="3" presStyleCnt="4">
        <dgm:presLayoutVars>
          <dgm:bulletEnabled val="1"/>
        </dgm:presLayoutVars>
      </dgm:prSet>
      <dgm:spPr>
        <a:ln>
          <a:solidFill>
            <a:srgbClr val="E0E1BD"/>
          </a:solidFill>
        </a:ln>
      </dgm:spPr>
    </dgm:pt>
  </dgm:ptLst>
  <dgm:cxnLst>
    <dgm:cxn modelId="{4157EC0E-763E-43E6-9A5D-8794600C4498}" srcId="{FCDCA9DA-E45C-484B-9E5F-48AC6E9E8DA3}" destId="{597EDE96-DBCB-44D4-83A2-669A28DB1EA9}" srcOrd="2" destOrd="0" parTransId="{F7D5AC47-35B9-4A44-99F5-091ED3FEC089}" sibTransId="{C34AC937-DB79-4C08-8243-CB3AEE10654F}"/>
    <dgm:cxn modelId="{7A822027-28CA-4E3A-9E4B-50E40C4289AD}" srcId="{FCDCA9DA-E45C-484B-9E5F-48AC6E9E8DA3}" destId="{F92B6B44-9E12-4872-9D6F-E518AA62BA6D}" srcOrd="1" destOrd="0" parTransId="{76E1C45D-C96A-4D17-926E-C724F5E4CD4B}" sibTransId="{68D428A8-675E-4F1A-BFF4-6F9A12BE6739}"/>
    <dgm:cxn modelId="{3600524B-47E8-4A94-A3F6-E0B351BC2C3F}" type="presOf" srcId="{4A7E455B-F139-4106-B943-AC937F611EF5}" destId="{8212CE51-E671-440E-9984-6B91A1694E34}" srcOrd="1" destOrd="0" presId="urn:microsoft.com/office/officeart/2005/8/layout/list1"/>
    <dgm:cxn modelId="{EA353254-6EB8-4D60-9C08-943EF01F7365}" srcId="{FCDCA9DA-E45C-484B-9E5F-48AC6E9E8DA3}" destId="{4A7E455B-F139-4106-B943-AC937F611EF5}" srcOrd="0" destOrd="0" parTransId="{CBF83BE9-AA3B-4A8F-B247-5F61629A1A3E}" sibTransId="{ECEF3315-1877-4C25-9E1F-5C2D25AF35D0}"/>
    <dgm:cxn modelId="{94E65FA1-CC34-4B78-A3F7-73E11012BE44}" type="presOf" srcId="{73709D42-59D6-4600-9CC2-703A7FC87537}" destId="{CD624A08-1782-41F5-A473-90A0836A87F5}" srcOrd="1" destOrd="0" presId="urn:microsoft.com/office/officeart/2005/8/layout/list1"/>
    <dgm:cxn modelId="{C089E6AE-E01A-47EE-B578-E87ED93F7C66}" type="presOf" srcId="{597EDE96-DBCB-44D4-83A2-669A28DB1EA9}" destId="{338C2F2E-6DE2-449C-BAD9-DE27ECAB1AFB}" srcOrd="1" destOrd="0" presId="urn:microsoft.com/office/officeart/2005/8/layout/list1"/>
    <dgm:cxn modelId="{2B629CB4-DF76-439B-90B8-B127FBB2BBA8}" type="presOf" srcId="{73709D42-59D6-4600-9CC2-703A7FC87537}" destId="{4CA12E6A-B3A7-4CBF-9BDB-1A2360D61807}" srcOrd="0" destOrd="0" presId="urn:microsoft.com/office/officeart/2005/8/layout/list1"/>
    <dgm:cxn modelId="{5FBF76CD-E3F7-45F5-926B-0B432C15B2CD}" type="presOf" srcId="{F92B6B44-9E12-4872-9D6F-E518AA62BA6D}" destId="{BD76578E-5855-4010-81E3-0E789FB45E69}" srcOrd="1" destOrd="0" presId="urn:microsoft.com/office/officeart/2005/8/layout/list1"/>
    <dgm:cxn modelId="{798DD4D9-7828-4653-AAE1-C28BB3898D4B}" srcId="{FCDCA9DA-E45C-484B-9E5F-48AC6E9E8DA3}" destId="{73709D42-59D6-4600-9CC2-703A7FC87537}" srcOrd="3" destOrd="0" parTransId="{F8BF85CE-4494-4A66-B527-A2E32A557700}" sibTransId="{C3E4718B-CE0C-419D-9C19-DD62C46C7B50}"/>
    <dgm:cxn modelId="{73E0F6DD-D4A5-4289-AB0C-0C7AD4C23F2E}" type="presOf" srcId="{4A7E455B-F139-4106-B943-AC937F611EF5}" destId="{8DE4C56F-491B-4FE2-8471-4118E3CCF663}" srcOrd="0" destOrd="0" presId="urn:microsoft.com/office/officeart/2005/8/layout/list1"/>
    <dgm:cxn modelId="{484705E5-7CCC-45B4-9FDC-006E197047EC}" type="presOf" srcId="{FCDCA9DA-E45C-484B-9E5F-48AC6E9E8DA3}" destId="{BDC1E015-A6BE-43BC-AD2F-8995E32E1130}" srcOrd="0" destOrd="0" presId="urn:microsoft.com/office/officeart/2005/8/layout/list1"/>
    <dgm:cxn modelId="{768BFDE7-D938-4237-97A3-A4D58CD57D5A}" type="presOf" srcId="{597EDE96-DBCB-44D4-83A2-669A28DB1EA9}" destId="{94383FBB-3378-4DD1-81F1-96326F837F47}" srcOrd="0" destOrd="0" presId="urn:microsoft.com/office/officeart/2005/8/layout/list1"/>
    <dgm:cxn modelId="{3F0C8AEB-7CCB-48C0-8630-F0E5A1255F6F}" type="presOf" srcId="{F92B6B44-9E12-4872-9D6F-E518AA62BA6D}" destId="{8DED26F3-10AC-469D-8856-B23221DB65AC}" srcOrd="0" destOrd="0" presId="urn:microsoft.com/office/officeart/2005/8/layout/list1"/>
    <dgm:cxn modelId="{9AF93930-8C96-4335-A908-4FD4D605FA17}" type="presParOf" srcId="{BDC1E015-A6BE-43BC-AD2F-8995E32E1130}" destId="{3CE84EE9-8415-4EC6-804E-CE1265D30171}" srcOrd="0" destOrd="0" presId="urn:microsoft.com/office/officeart/2005/8/layout/list1"/>
    <dgm:cxn modelId="{E2566C2A-BDF4-4CAD-8E30-0F479541CD8F}" type="presParOf" srcId="{3CE84EE9-8415-4EC6-804E-CE1265D30171}" destId="{8DE4C56F-491B-4FE2-8471-4118E3CCF663}" srcOrd="0" destOrd="0" presId="urn:microsoft.com/office/officeart/2005/8/layout/list1"/>
    <dgm:cxn modelId="{60CC9EE4-579C-4473-80E1-53046932A59F}" type="presParOf" srcId="{3CE84EE9-8415-4EC6-804E-CE1265D30171}" destId="{8212CE51-E671-440E-9984-6B91A1694E34}" srcOrd="1" destOrd="0" presId="urn:microsoft.com/office/officeart/2005/8/layout/list1"/>
    <dgm:cxn modelId="{3E6E7D68-39AF-4AE5-878C-582C8E57F495}" type="presParOf" srcId="{BDC1E015-A6BE-43BC-AD2F-8995E32E1130}" destId="{FC2BB018-2D57-491E-AF7C-2F6706743605}" srcOrd="1" destOrd="0" presId="urn:microsoft.com/office/officeart/2005/8/layout/list1"/>
    <dgm:cxn modelId="{678125DD-089B-4651-A2C0-05DECCD8E602}" type="presParOf" srcId="{BDC1E015-A6BE-43BC-AD2F-8995E32E1130}" destId="{C61A6A2F-8493-4FCC-8E11-3480EB6B77B8}" srcOrd="2" destOrd="0" presId="urn:microsoft.com/office/officeart/2005/8/layout/list1"/>
    <dgm:cxn modelId="{4CDE3126-3BF6-4D0E-839F-236CCC16F47F}" type="presParOf" srcId="{BDC1E015-A6BE-43BC-AD2F-8995E32E1130}" destId="{F49241D6-CA0E-4358-AC05-F11EC322EDC8}" srcOrd="3" destOrd="0" presId="urn:microsoft.com/office/officeart/2005/8/layout/list1"/>
    <dgm:cxn modelId="{E4BC335C-7923-4F60-80EE-4C4594D7C801}" type="presParOf" srcId="{BDC1E015-A6BE-43BC-AD2F-8995E32E1130}" destId="{DE496849-7C12-4F35-99F4-CAD7E2A4DBB8}" srcOrd="4" destOrd="0" presId="urn:microsoft.com/office/officeart/2005/8/layout/list1"/>
    <dgm:cxn modelId="{0003A053-C59E-42D4-B7A0-E193A2735AAB}" type="presParOf" srcId="{DE496849-7C12-4F35-99F4-CAD7E2A4DBB8}" destId="{8DED26F3-10AC-469D-8856-B23221DB65AC}" srcOrd="0" destOrd="0" presId="urn:microsoft.com/office/officeart/2005/8/layout/list1"/>
    <dgm:cxn modelId="{AB29B82E-76FB-46C4-A9DD-6195BB3DF044}" type="presParOf" srcId="{DE496849-7C12-4F35-99F4-CAD7E2A4DBB8}" destId="{BD76578E-5855-4010-81E3-0E789FB45E69}" srcOrd="1" destOrd="0" presId="urn:microsoft.com/office/officeart/2005/8/layout/list1"/>
    <dgm:cxn modelId="{03F18270-4A55-4C07-B574-C245951E3872}" type="presParOf" srcId="{BDC1E015-A6BE-43BC-AD2F-8995E32E1130}" destId="{4D83EC10-EDE1-41E9-8953-70FAF66BB844}" srcOrd="5" destOrd="0" presId="urn:microsoft.com/office/officeart/2005/8/layout/list1"/>
    <dgm:cxn modelId="{138F3EF1-2DE9-4D17-87B9-EFE32268A001}" type="presParOf" srcId="{BDC1E015-A6BE-43BC-AD2F-8995E32E1130}" destId="{ADF9E569-75C4-4A8C-8390-D3D687419021}" srcOrd="6" destOrd="0" presId="urn:microsoft.com/office/officeart/2005/8/layout/list1"/>
    <dgm:cxn modelId="{0F0489DC-B8BF-4057-B29E-F46042FAE473}" type="presParOf" srcId="{BDC1E015-A6BE-43BC-AD2F-8995E32E1130}" destId="{F4971F84-2BC0-4DBC-82B0-0A8634C76E7E}" srcOrd="7" destOrd="0" presId="urn:microsoft.com/office/officeart/2005/8/layout/list1"/>
    <dgm:cxn modelId="{3E6D38E3-A780-4F0A-9FA4-394459999E1D}" type="presParOf" srcId="{BDC1E015-A6BE-43BC-AD2F-8995E32E1130}" destId="{3899C7F0-DF22-412D-8C22-271EC6974309}" srcOrd="8" destOrd="0" presId="urn:microsoft.com/office/officeart/2005/8/layout/list1"/>
    <dgm:cxn modelId="{01E4168E-36A2-4623-9CB1-DD77840D5784}" type="presParOf" srcId="{3899C7F0-DF22-412D-8C22-271EC6974309}" destId="{94383FBB-3378-4DD1-81F1-96326F837F47}" srcOrd="0" destOrd="0" presId="urn:microsoft.com/office/officeart/2005/8/layout/list1"/>
    <dgm:cxn modelId="{E16066A2-1A59-43AE-A677-FCF9D1315451}" type="presParOf" srcId="{3899C7F0-DF22-412D-8C22-271EC6974309}" destId="{338C2F2E-6DE2-449C-BAD9-DE27ECAB1AFB}" srcOrd="1" destOrd="0" presId="urn:microsoft.com/office/officeart/2005/8/layout/list1"/>
    <dgm:cxn modelId="{6CC66405-5A3D-4833-A94A-DD83FE847940}" type="presParOf" srcId="{BDC1E015-A6BE-43BC-AD2F-8995E32E1130}" destId="{478A4D44-4400-47C4-A752-C82EB3E7D9F8}" srcOrd="9" destOrd="0" presId="urn:microsoft.com/office/officeart/2005/8/layout/list1"/>
    <dgm:cxn modelId="{BE88DE59-A2DD-447C-A25B-3D067D4D8970}" type="presParOf" srcId="{BDC1E015-A6BE-43BC-AD2F-8995E32E1130}" destId="{E87B259D-D9D0-4376-B15B-EBF5521CE738}" srcOrd="10" destOrd="0" presId="urn:microsoft.com/office/officeart/2005/8/layout/list1"/>
    <dgm:cxn modelId="{ADBFDD83-4E5D-46FA-9713-486AEEC91001}" type="presParOf" srcId="{BDC1E015-A6BE-43BC-AD2F-8995E32E1130}" destId="{258D0095-A316-4087-BF91-579C5ADB6317}" srcOrd="11" destOrd="0" presId="urn:microsoft.com/office/officeart/2005/8/layout/list1"/>
    <dgm:cxn modelId="{A764B146-FF84-4692-BDBD-8B2EC3C2460A}" type="presParOf" srcId="{BDC1E015-A6BE-43BC-AD2F-8995E32E1130}" destId="{A6E74D44-FDF3-454B-A915-F2B78468D5DF}" srcOrd="12" destOrd="0" presId="urn:microsoft.com/office/officeart/2005/8/layout/list1"/>
    <dgm:cxn modelId="{90EA8B74-9DAD-4EF9-A697-C927AB132DDC}" type="presParOf" srcId="{A6E74D44-FDF3-454B-A915-F2B78468D5DF}" destId="{4CA12E6A-B3A7-4CBF-9BDB-1A2360D61807}" srcOrd="0" destOrd="0" presId="urn:microsoft.com/office/officeart/2005/8/layout/list1"/>
    <dgm:cxn modelId="{1BD9502C-C55E-44DD-80CF-50A789F4DFFD}" type="presParOf" srcId="{A6E74D44-FDF3-454B-A915-F2B78468D5DF}" destId="{CD624A08-1782-41F5-A473-90A0836A87F5}" srcOrd="1" destOrd="0" presId="urn:microsoft.com/office/officeart/2005/8/layout/list1"/>
    <dgm:cxn modelId="{86EA6579-DAAE-4E04-8E6F-09118EC58B86}" type="presParOf" srcId="{BDC1E015-A6BE-43BC-AD2F-8995E32E1130}" destId="{3B16264E-D9F8-4CC5-92FA-B699376A0242}" srcOrd="13" destOrd="0" presId="urn:microsoft.com/office/officeart/2005/8/layout/list1"/>
    <dgm:cxn modelId="{E5C6BC3F-76D5-460A-8614-E272994A57C9}" type="presParOf" srcId="{BDC1E015-A6BE-43BC-AD2F-8995E32E1130}" destId="{7B64A419-E74F-48C3-9DD7-3492D8A1B41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3A4473-B403-491A-B11C-644F6AAE63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539754-BC67-4E01-90AD-B78577EF9A25}">
      <dgm:prSet phldrT="[Text]"/>
      <dgm:spPr>
        <a:solidFill>
          <a:srgbClr val="336699"/>
        </a:solidFill>
      </dgm:spPr>
      <dgm:t>
        <a:bodyPr/>
        <a:lstStyle/>
        <a:p>
          <a:r>
            <a:rPr lang="en-US">
              <a:solidFill>
                <a:srgbClr val="FBF4E1"/>
              </a:solidFill>
            </a:rPr>
            <a:t>Depression, depressive symptoms</a:t>
          </a:r>
        </a:p>
      </dgm:t>
    </dgm:pt>
    <dgm:pt modelId="{94F888F5-9E88-4C5C-BE8E-2C94DB52DE1D}" type="parTrans" cxnId="{5212B8B8-553F-443F-80CE-CF927FC62F75}">
      <dgm:prSet/>
      <dgm:spPr/>
      <dgm:t>
        <a:bodyPr/>
        <a:lstStyle/>
        <a:p>
          <a:endParaRPr lang="en-US"/>
        </a:p>
      </dgm:t>
    </dgm:pt>
    <dgm:pt modelId="{E1F60C59-C7F1-4A6C-A5A4-6A0AE59268F5}" type="sibTrans" cxnId="{5212B8B8-553F-443F-80CE-CF927FC62F75}">
      <dgm:prSet/>
      <dgm:spPr/>
      <dgm:t>
        <a:bodyPr/>
        <a:lstStyle/>
        <a:p>
          <a:endParaRPr lang="en-US"/>
        </a:p>
      </dgm:t>
    </dgm:pt>
    <dgm:pt modelId="{082131E0-CB63-4548-8CBE-2CD34ED8E5AC}">
      <dgm:prSet/>
      <dgm:spPr>
        <a:solidFill>
          <a:srgbClr val="336699"/>
        </a:solidFill>
      </dgm:spPr>
      <dgm:t>
        <a:bodyPr/>
        <a:lstStyle/>
        <a:p>
          <a:r>
            <a:rPr lang="en-US" dirty="0">
              <a:solidFill>
                <a:srgbClr val="FBF4E1"/>
              </a:solidFill>
            </a:rPr>
            <a:t>Distress</a:t>
          </a:r>
        </a:p>
      </dgm:t>
    </dgm:pt>
    <dgm:pt modelId="{E8D0ECFC-97BC-414F-9E9A-A2469E0BB034}" type="parTrans" cxnId="{C8F76F3B-A813-4E7B-B5A6-7D3EE22BE1CD}">
      <dgm:prSet/>
      <dgm:spPr/>
      <dgm:t>
        <a:bodyPr/>
        <a:lstStyle/>
        <a:p>
          <a:endParaRPr lang="en-US"/>
        </a:p>
      </dgm:t>
    </dgm:pt>
    <dgm:pt modelId="{3755D468-A85E-4E4E-AD92-1456CFF2C9D0}" type="sibTrans" cxnId="{C8F76F3B-A813-4E7B-B5A6-7D3EE22BE1CD}">
      <dgm:prSet/>
      <dgm:spPr/>
      <dgm:t>
        <a:bodyPr/>
        <a:lstStyle/>
        <a:p>
          <a:endParaRPr lang="en-US"/>
        </a:p>
      </dgm:t>
    </dgm:pt>
    <dgm:pt modelId="{6D8DDD27-389E-4682-B418-801B179027D7}">
      <dgm:prSet/>
      <dgm:spPr>
        <a:solidFill>
          <a:srgbClr val="336699"/>
        </a:solidFill>
      </dgm:spPr>
      <dgm:t>
        <a:bodyPr/>
        <a:lstStyle/>
        <a:p>
          <a:r>
            <a:rPr lang="en-US">
              <a:solidFill>
                <a:srgbClr val="FBF4E1"/>
              </a:solidFill>
            </a:rPr>
            <a:t>Fear of recurrence </a:t>
          </a:r>
          <a:endParaRPr lang="en-US" dirty="0">
            <a:solidFill>
              <a:srgbClr val="FBF4E1"/>
            </a:solidFill>
          </a:endParaRPr>
        </a:p>
      </dgm:t>
    </dgm:pt>
    <dgm:pt modelId="{F19BC9EC-0DB9-4EEE-8A42-4901F23132A9}" type="parTrans" cxnId="{67DF59C8-36A6-4521-8CB9-035B9CBF251D}">
      <dgm:prSet/>
      <dgm:spPr/>
      <dgm:t>
        <a:bodyPr/>
        <a:lstStyle/>
        <a:p>
          <a:endParaRPr lang="en-US"/>
        </a:p>
      </dgm:t>
    </dgm:pt>
    <dgm:pt modelId="{0D675E37-B53C-4B3A-A655-968C4F2469E8}" type="sibTrans" cxnId="{67DF59C8-36A6-4521-8CB9-035B9CBF251D}">
      <dgm:prSet/>
      <dgm:spPr/>
      <dgm:t>
        <a:bodyPr/>
        <a:lstStyle/>
        <a:p>
          <a:endParaRPr lang="en-US"/>
        </a:p>
      </dgm:t>
    </dgm:pt>
    <dgm:pt modelId="{43866190-4752-4C9B-8BA7-F73A817E1149}">
      <dgm:prSet/>
      <dgm:spPr>
        <a:solidFill>
          <a:srgbClr val="336699"/>
        </a:solidFill>
      </dgm:spPr>
      <dgm:t>
        <a:bodyPr/>
        <a:lstStyle/>
        <a:p>
          <a:r>
            <a:rPr lang="en-US">
              <a:solidFill>
                <a:srgbClr val="FBF4E1"/>
              </a:solidFill>
            </a:rPr>
            <a:t>Pain-related concerns</a:t>
          </a:r>
          <a:endParaRPr lang="en-US" dirty="0">
            <a:solidFill>
              <a:srgbClr val="FBF4E1"/>
            </a:solidFill>
          </a:endParaRPr>
        </a:p>
      </dgm:t>
    </dgm:pt>
    <dgm:pt modelId="{3AC7C6A8-42EB-42A9-8CE0-230175AC9993}" type="parTrans" cxnId="{262401D2-A4C7-4574-975C-8E896D3A3043}">
      <dgm:prSet/>
      <dgm:spPr/>
      <dgm:t>
        <a:bodyPr/>
        <a:lstStyle/>
        <a:p>
          <a:endParaRPr lang="en-US"/>
        </a:p>
      </dgm:t>
    </dgm:pt>
    <dgm:pt modelId="{464205F7-A6C4-429B-907F-209534800F69}" type="sibTrans" cxnId="{262401D2-A4C7-4574-975C-8E896D3A3043}">
      <dgm:prSet/>
      <dgm:spPr/>
      <dgm:t>
        <a:bodyPr/>
        <a:lstStyle/>
        <a:p>
          <a:endParaRPr lang="en-US"/>
        </a:p>
      </dgm:t>
    </dgm:pt>
    <dgm:pt modelId="{22B8E8E4-3A2F-49D8-B9BE-5B88F383C3CA}">
      <dgm:prSet/>
      <dgm:spPr>
        <a:solidFill>
          <a:srgbClr val="336699"/>
        </a:solidFill>
      </dgm:spPr>
      <dgm:t>
        <a:bodyPr/>
        <a:lstStyle/>
        <a:p>
          <a:r>
            <a:rPr lang="en-US">
              <a:solidFill>
                <a:srgbClr val="FBF4E1"/>
              </a:solidFill>
            </a:rPr>
            <a:t>End of life concerns: death and dying</a:t>
          </a:r>
          <a:endParaRPr lang="en-US" dirty="0">
            <a:solidFill>
              <a:srgbClr val="FBF4E1"/>
            </a:solidFill>
          </a:endParaRPr>
        </a:p>
      </dgm:t>
    </dgm:pt>
    <dgm:pt modelId="{72964547-AC0D-49C8-A5E2-7496A26E9438}" type="parTrans" cxnId="{DEAA63C1-34F1-4BD7-9BD1-D96E8FA0208B}">
      <dgm:prSet/>
      <dgm:spPr/>
      <dgm:t>
        <a:bodyPr/>
        <a:lstStyle/>
        <a:p>
          <a:endParaRPr lang="en-US"/>
        </a:p>
      </dgm:t>
    </dgm:pt>
    <dgm:pt modelId="{D2250860-B137-4D66-943A-B0E55BA4946B}" type="sibTrans" cxnId="{DEAA63C1-34F1-4BD7-9BD1-D96E8FA0208B}">
      <dgm:prSet/>
      <dgm:spPr/>
      <dgm:t>
        <a:bodyPr/>
        <a:lstStyle/>
        <a:p>
          <a:endParaRPr lang="en-US"/>
        </a:p>
      </dgm:t>
    </dgm:pt>
    <dgm:pt modelId="{0207BB01-70F0-4A5E-97C9-4D6E98975D27}">
      <dgm:prSet/>
      <dgm:spPr>
        <a:solidFill>
          <a:srgbClr val="336699"/>
        </a:solidFill>
      </dgm:spPr>
      <dgm:t>
        <a:bodyPr/>
        <a:lstStyle/>
        <a:p>
          <a:r>
            <a:rPr lang="en-US">
              <a:solidFill>
                <a:srgbClr val="FBF4E1"/>
              </a:solidFill>
            </a:rPr>
            <a:t>Changes in sexual function and/or desire</a:t>
          </a:r>
          <a:endParaRPr lang="en-US" dirty="0">
            <a:solidFill>
              <a:srgbClr val="FBF4E1"/>
            </a:solidFill>
          </a:endParaRPr>
        </a:p>
      </dgm:t>
    </dgm:pt>
    <dgm:pt modelId="{FCBCDFB3-3877-4191-8BB5-A578944916B7}" type="parTrans" cxnId="{9F7BAA85-52E3-4AD8-8EF2-E48231D39CA6}">
      <dgm:prSet/>
      <dgm:spPr/>
      <dgm:t>
        <a:bodyPr/>
        <a:lstStyle/>
        <a:p>
          <a:endParaRPr lang="en-US"/>
        </a:p>
      </dgm:t>
    </dgm:pt>
    <dgm:pt modelId="{665C95FE-4A95-4251-A1BE-33835B651125}" type="sibTrans" cxnId="{9F7BAA85-52E3-4AD8-8EF2-E48231D39CA6}">
      <dgm:prSet/>
      <dgm:spPr/>
      <dgm:t>
        <a:bodyPr/>
        <a:lstStyle/>
        <a:p>
          <a:endParaRPr lang="en-US"/>
        </a:p>
      </dgm:t>
    </dgm:pt>
    <dgm:pt modelId="{97FD8105-C071-4C12-AE2E-FD16927E75C7}">
      <dgm:prSet/>
      <dgm:spPr>
        <a:solidFill>
          <a:srgbClr val="336699"/>
        </a:solidFill>
      </dgm:spPr>
      <dgm:t>
        <a:bodyPr/>
        <a:lstStyle/>
        <a:p>
          <a:r>
            <a:rPr lang="en-US">
              <a:solidFill>
                <a:srgbClr val="FBF4E1"/>
              </a:solidFill>
            </a:rPr>
            <a:t>Challenges with body image (secondary to surgery, hormonal therapy)</a:t>
          </a:r>
          <a:endParaRPr lang="en-US" dirty="0">
            <a:solidFill>
              <a:srgbClr val="FBF4E1"/>
            </a:solidFill>
          </a:endParaRPr>
        </a:p>
      </dgm:t>
    </dgm:pt>
    <dgm:pt modelId="{5191EC09-D877-44CA-B17C-3C3E1F76B81D}" type="parTrans" cxnId="{255D1A76-3DCC-46F3-9A84-20EBA478DFFB}">
      <dgm:prSet/>
      <dgm:spPr/>
      <dgm:t>
        <a:bodyPr/>
        <a:lstStyle/>
        <a:p>
          <a:endParaRPr lang="en-US"/>
        </a:p>
      </dgm:t>
    </dgm:pt>
    <dgm:pt modelId="{79966D4E-39A3-4A71-B20B-832907593E6D}" type="sibTrans" cxnId="{255D1A76-3DCC-46F3-9A84-20EBA478DFFB}">
      <dgm:prSet/>
      <dgm:spPr/>
      <dgm:t>
        <a:bodyPr/>
        <a:lstStyle/>
        <a:p>
          <a:endParaRPr lang="en-US"/>
        </a:p>
      </dgm:t>
    </dgm:pt>
    <dgm:pt modelId="{E80FFD2C-A70B-4027-BA0F-1198084C9A83}">
      <dgm:prSet/>
      <dgm:spPr>
        <a:solidFill>
          <a:srgbClr val="336699"/>
        </a:solidFill>
      </dgm:spPr>
      <dgm:t>
        <a:bodyPr/>
        <a:lstStyle/>
        <a:p>
          <a:r>
            <a:rPr lang="en-US">
              <a:solidFill>
                <a:srgbClr val="FBF4E1"/>
              </a:solidFill>
            </a:rPr>
            <a:t>Challenges with self-image</a:t>
          </a:r>
          <a:endParaRPr lang="en-US" dirty="0">
            <a:solidFill>
              <a:srgbClr val="FBF4E1"/>
            </a:solidFill>
          </a:endParaRPr>
        </a:p>
      </dgm:t>
    </dgm:pt>
    <dgm:pt modelId="{04D0C8C3-2BEE-4212-8C55-90C45CD8DA0F}" type="parTrans" cxnId="{75CA3E65-1603-4259-86E7-2660CC7C31D1}">
      <dgm:prSet/>
      <dgm:spPr/>
      <dgm:t>
        <a:bodyPr/>
        <a:lstStyle/>
        <a:p>
          <a:endParaRPr lang="en-US"/>
        </a:p>
      </dgm:t>
    </dgm:pt>
    <dgm:pt modelId="{FDC15C6F-D1D2-44DC-BC08-F5711DEBD244}" type="sibTrans" cxnId="{75CA3E65-1603-4259-86E7-2660CC7C31D1}">
      <dgm:prSet/>
      <dgm:spPr/>
      <dgm:t>
        <a:bodyPr/>
        <a:lstStyle/>
        <a:p>
          <a:endParaRPr lang="en-US"/>
        </a:p>
      </dgm:t>
    </dgm:pt>
    <dgm:pt modelId="{D617E6B6-4DB2-4304-9745-6F6B5BB91136}">
      <dgm:prSet/>
      <dgm:spPr>
        <a:solidFill>
          <a:srgbClr val="336699"/>
        </a:solidFill>
      </dgm:spPr>
      <dgm:t>
        <a:bodyPr/>
        <a:lstStyle/>
        <a:p>
          <a:r>
            <a:rPr lang="en-US">
              <a:solidFill>
                <a:srgbClr val="FBF4E1"/>
              </a:solidFill>
            </a:rPr>
            <a:t>Relationship and other social role difficulties</a:t>
          </a:r>
          <a:endParaRPr lang="en-US" dirty="0">
            <a:solidFill>
              <a:srgbClr val="FBF4E1"/>
            </a:solidFill>
          </a:endParaRPr>
        </a:p>
      </dgm:t>
    </dgm:pt>
    <dgm:pt modelId="{84C7FE59-E5A7-443D-B1A9-0A3E09551485}" type="parTrans" cxnId="{8C110F09-1BEC-4ED7-8384-86DF70D666B5}">
      <dgm:prSet/>
      <dgm:spPr/>
      <dgm:t>
        <a:bodyPr/>
        <a:lstStyle/>
        <a:p>
          <a:endParaRPr lang="en-US"/>
        </a:p>
      </dgm:t>
    </dgm:pt>
    <dgm:pt modelId="{416DE2A0-135A-4DD4-8F92-7EEF80253BF0}" type="sibTrans" cxnId="{8C110F09-1BEC-4ED7-8384-86DF70D666B5}">
      <dgm:prSet/>
      <dgm:spPr/>
      <dgm:t>
        <a:bodyPr/>
        <a:lstStyle/>
        <a:p>
          <a:endParaRPr lang="en-US"/>
        </a:p>
      </dgm:t>
    </dgm:pt>
    <dgm:pt modelId="{8CD829BA-6F7F-4FA0-BB00-2346813794EA}">
      <dgm:prSet/>
      <dgm:spPr>
        <a:solidFill>
          <a:srgbClr val="336699"/>
        </a:solidFill>
      </dgm:spPr>
      <dgm:t>
        <a:bodyPr/>
        <a:lstStyle/>
        <a:p>
          <a:r>
            <a:rPr lang="en-US">
              <a:solidFill>
                <a:srgbClr val="FBF4E1"/>
              </a:solidFill>
            </a:rPr>
            <a:t>Return to work concerns and financial challenges</a:t>
          </a:r>
          <a:endParaRPr lang="en-US" dirty="0">
            <a:solidFill>
              <a:srgbClr val="FBF4E1"/>
            </a:solidFill>
          </a:endParaRPr>
        </a:p>
      </dgm:t>
    </dgm:pt>
    <dgm:pt modelId="{EA7483BF-5511-45B7-B53C-B78FF8AEBAA1}" type="parTrans" cxnId="{5D7058A6-E893-4AC4-8CC4-09AE3F5E94BA}">
      <dgm:prSet/>
      <dgm:spPr/>
      <dgm:t>
        <a:bodyPr/>
        <a:lstStyle/>
        <a:p>
          <a:endParaRPr lang="en-US"/>
        </a:p>
      </dgm:t>
    </dgm:pt>
    <dgm:pt modelId="{919535A1-8CB0-462C-AACD-4CCB90EFD857}" type="sibTrans" cxnId="{5D7058A6-E893-4AC4-8CC4-09AE3F5E94BA}">
      <dgm:prSet/>
      <dgm:spPr/>
      <dgm:t>
        <a:bodyPr/>
        <a:lstStyle/>
        <a:p>
          <a:endParaRPr lang="en-US"/>
        </a:p>
      </dgm:t>
    </dgm:pt>
    <dgm:pt modelId="{03058A4B-1C04-4B39-B529-61167AFFC348}">
      <dgm:prSet/>
      <dgm:spPr>
        <a:solidFill>
          <a:srgbClr val="336699"/>
        </a:solidFill>
      </dgm:spPr>
      <dgm:t>
        <a:bodyPr/>
        <a:lstStyle/>
        <a:p>
          <a:r>
            <a:rPr lang="en-US" dirty="0">
              <a:solidFill>
                <a:srgbClr val="FBF4E1"/>
              </a:solidFill>
            </a:rPr>
            <a:t>Worry, anxiety, PSA anxiety</a:t>
          </a:r>
        </a:p>
      </dgm:t>
    </dgm:pt>
    <dgm:pt modelId="{8E4C5508-76B1-4A0C-9835-82E0376723FB}" type="parTrans" cxnId="{5FE362C8-6C4B-4139-9399-C42A3456D487}">
      <dgm:prSet/>
      <dgm:spPr/>
      <dgm:t>
        <a:bodyPr/>
        <a:lstStyle/>
        <a:p>
          <a:endParaRPr lang="en-US"/>
        </a:p>
      </dgm:t>
    </dgm:pt>
    <dgm:pt modelId="{51AEC681-10C1-432D-8365-F7CA98AC908E}" type="sibTrans" cxnId="{5FE362C8-6C4B-4139-9399-C42A3456D487}">
      <dgm:prSet/>
      <dgm:spPr/>
      <dgm:t>
        <a:bodyPr/>
        <a:lstStyle/>
        <a:p>
          <a:endParaRPr lang="en-US"/>
        </a:p>
      </dgm:t>
    </dgm:pt>
    <dgm:pt modelId="{FD88F452-3B76-47D9-B262-B64CC59B97D6}" type="pres">
      <dgm:prSet presAssocID="{AE3A4473-B403-491A-B11C-644F6AAE6358}" presName="linear" presStyleCnt="0">
        <dgm:presLayoutVars>
          <dgm:animLvl val="lvl"/>
          <dgm:resizeHandles val="exact"/>
        </dgm:presLayoutVars>
      </dgm:prSet>
      <dgm:spPr/>
    </dgm:pt>
    <dgm:pt modelId="{6401AD4B-73FA-4933-9E7A-D1EBA7C08249}" type="pres">
      <dgm:prSet presAssocID="{F6539754-BC67-4E01-90AD-B78577EF9A25}" presName="parentText" presStyleLbl="node1" presStyleIdx="0" presStyleCnt="11">
        <dgm:presLayoutVars>
          <dgm:chMax val="0"/>
          <dgm:bulletEnabled val="1"/>
        </dgm:presLayoutVars>
      </dgm:prSet>
      <dgm:spPr/>
    </dgm:pt>
    <dgm:pt modelId="{D1EC3A44-A284-4A22-ACF3-104619B1FEF0}" type="pres">
      <dgm:prSet presAssocID="{E1F60C59-C7F1-4A6C-A5A4-6A0AE59268F5}" presName="spacer" presStyleCnt="0"/>
      <dgm:spPr/>
    </dgm:pt>
    <dgm:pt modelId="{C2FE5A56-2BFE-4AD3-8B23-7A16F2680422}" type="pres">
      <dgm:prSet presAssocID="{082131E0-CB63-4548-8CBE-2CD34ED8E5AC}" presName="parentText" presStyleLbl="node1" presStyleIdx="1" presStyleCnt="11">
        <dgm:presLayoutVars>
          <dgm:chMax val="0"/>
          <dgm:bulletEnabled val="1"/>
        </dgm:presLayoutVars>
      </dgm:prSet>
      <dgm:spPr/>
    </dgm:pt>
    <dgm:pt modelId="{8B87F1F3-6C27-4821-9A93-D7E408991CC4}" type="pres">
      <dgm:prSet presAssocID="{3755D468-A85E-4E4E-AD92-1456CFF2C9D0}" presName="spacer" presStyleCnt="0"/>
      <dgm:spPr/>
    </dgm:pt>
    <dgm:pt modelId="{2A05B6B6-55CA-42F2-9369-2FFED6462A4F}" type="pres">
      <dgm:prSet presAssocID="{03058A4B-1C04-4B39-B529-61167AFFC348}" presName="parentText" presStyleLbl="node1" presStyleIdx="2" presStyleCnt="11">
        <dgm:presLayoutVars>
          <dgm:chMax val="0"/>
          <dgm:bulletEnabled val="1"/>
        </dgm:presLayoutVars>
      </dgm:prSet>
      <dgm:spPr/>
    </dgm:pt>
    <dgm:pt modelId="{35A34D62-0038-4E3A-9F58-E8BCE4A06240}" type="pres">
      <dgm:prSet presAssocID="{51AEC681-10C1-432D-8365-F7CA98AC908E}" presName="spacer" presStyleCnt="0"/>
      <dgm:spPr/>
    </dgm:pt>
    <dgm:pt modelId="{1D423DF2-7259-4735-89DD-E12DE847352B}" type="pres">
      <dgm:prSet presAssocID="{6D8DDD27-389E-4682-B418-801B179027D7}" presName="parentText" presStyleLbl="node1" presStyleIdx="3" presStyleCnt="11">
        <dgm:presLayoutVars>
          <dgm:chMax val="0"/>
          <dgm:bulletEnabled val="1"/>
        </dgm:presLayoutVars>
      </dgm:prSet>
      <dgm:spPr/>
    </dgm:pt>
    <dgm:pt modelId="{3FBC5414-2C52-4CD8-BEC4-35DC292C0504}" type="pres">
      <dgm:prSet presAssocID="{0D675E37-B53C-4B3A-A655-968C4F2469E8}" presName="spacer" presStyleCnt="0"/>
      <dgm:spPr/>
    </dgm:pt>
    <dgm:pt modelId="{4141EDAD-AC5B-4F75-BF24-1D168385F568}" type="pres">
      <dgm:prSet presAssocID="{43866190-4752-4C9B-8BA7-F73A817E1149}" presName="parentText" presStyleLbl="node1" presStyleIdx="4" presStyleCnt="11">
        <dgm:presLayoutVars>
          <dgm:chMax val="0"/>
          <dgm:bulletEnabled val="1"/>
        </dgm:presLayoutVars>
      </dgm:prSet>
      <dgm:spPr/>
    </dgm:pt>
    <dgm:pt modelId="{59A513F4-0592-4DE9-A90B-0C1A86E691DC}" type="pres">
      <dgm:prSet presAssocID="{464205F7-A6C4-429B-907F-209534800F69}" presName="spacer" presStyleCnt="0"/>
      <dgm:spPr/>
    </dgm:pt>
    <dgm:pt modelId="{562ABA71-102F-412F-9272-8952AAB7DBA3}" type="pres">
      <dgm:prSet presAssocID="{22B8E8E4-3A2F-49D8-B9BE-5B88F383C3CA}" presName="parentText" presStyleLbl="node1" presStyleIdx="5" presStyleCnt="11">
        <dgm:presLayoutVars>
          <dgm:chMax val="0"/>
          <dgm:bulletEnabled val="1"/>
        </dgm:presLayoutVars>
      </dgm:prSet>
      <dgm:spPr/>
    </dgm:pt>
    <dgm:pt modelId="{FB5C5558-F170-4CEC-A1CB-8EAFBB5524E1}" type="pres">
      <dgm:prSet presAssocID="{D2250860-B137-4D66-943A-B0E55BA4946B}" presName="spacer" presStyleCnt="0"/>
      <dgm:spPr/>
    </dgm:pt>
    <dgm:pt modelId="{AB6D3749-E526-4FFD-81B4-8EC0331347F9}" type="pres">
      <dgm:prSet presAssocID="{0207BB01-70F0-4A5E-97C9-4D6E98975D27}" presName="parentText" presStyleLbl="node1" presStyleIdx="6" presStyleCnt="11">
        <dgm:presLayoutVars>
          <dgm:chMax val="0"/>
          <dgm:bulletEnabled val="1"/>
        </dgm:presLayoutVars>
      </dgm:prSet>
      <dgm:spPr/>
    </dgm:pt>
    <dgm:pt modelId="{E0024D23-65DE-4999-BACA-93F5C12FD398}" type="pres">
      <dgm:prSet presAssocID="{665C95FE-4A95-4251-A1BE-33835B651125}" presName="spacer" presStyleCnt="0"/>
      <dgm:spPr/>
    </dgm:pt>
    <dgm:pt modelId="{6850F52B-3DA4-4F6D-8344-A9E7BC958C2D}" type="pres">
      <dgm:prSet presAssocID="{97FD8105-C071-4C12-AE2E-FD16927E75C7}" presName="parentText" presStyleLbl="node1" presStyleIdx="7" presStyleCnt="11">
        <dgm:presLayoutVars>
          <dgm:chMax val="0"/>
          <dgm:bulletEnabled val="1"/>
        </dgm:presLayoutVars>
      </dgm:prSet>
      <dgm:spPr/>
    </dgm:pt>
    <dgm:pt modelId="{1F044783-AB8B-40B9-87DA-67AEBEBF2430}" type="pres">
      <dgm:prSet presAssocID="{79966D4E-39A3-4A71-B20B-832907593E6D}" presName="spacer" presStyleCnt="0"/>
      <dgm:spPr/>
    </dgm:pt>
    <dgm:pt modelId="{C3ABDB8E-E795-421A-BFF1-A7853BF652D4}" type="pres">
      <dgm:prSet presAssocID="{E80FFD2C-A70B-4027-BA0F-1198084C9A83}" presName="parentText" presStyleLbl="node1" presStyleIdx="8" presStyleCnt="11">
        <dgm:presLayoutVars>
          <dgm:chMax val="0"/>
          <dgm:bulletEnabled val="1"/>
        </dgm:presLayoutVars>
      </dgm:prSet>
      <dgm:spPr/>
    </dgm:pt>
    <dgm:pt modelId="{AE441721-53E6-452D-975F-74A5E58488A4}" type="pres">
      <dgm:prSet presAssocID="{FDC15C6F-D1D2-44DC-BC08-F5711DEBD244}" presName="spacer" presStyleCnt="0"/>
      <dgm:spPr/>
    </dgm:pt>
    <dgm:pt modelId="{F1E5B170-DE97-477D-947E-5FBDA620194C}" type="pres">
      <dgm:prSet presAssocID="{D617E6B6-4DB2-4304-9745-6F6B5BB91136}" presName="parentText" presStyleLbl="node1" presStyleIdx="9" presStyleCnt="11">
        <dgm:presLayoutVars>
          <dgm:chMax val="0"/>
          <dgm:bulletEnabled val="1"/>
        </dgm:presLayoutVars>
      </dgm:prSet>
      <dgm:spPr/>
    </dgm:pt>
    <dgm:pt modelId="{7328C4DF-A466-4512-AC07-0E5F0EE6F7D6}" type="pres">
      <dgm:prSet presAssocID="{416DE2A0-135A-4DD4-8F92-7EEF80253BF0}" presName="spacer" presStyleCnt="0"/>
      <dgm:spPr/>
    </dgm:pt>
    <dgm:pt modelId="{224BDB4E-A843-4FCD-9CB3-F14B0E9429CF}" type="pres">
      <dgm:prSet presAssocID="{8CD829BA-6F7F-4FA0-BB00-2346813794EA}" presName="parentText" presStyleLbl="node1" presStyleIdx="10" presStyleCnt="11">
        <dgm:presLayoutVars>
          <dgm:chMax val="0"/>
          <dgm:bulletEnabled val="1"/>
        </dgm:presLayoutVars>
      </dgm:prSet>
      <dgm:spPr/>
    </dgm:pt>
  </dgm:ptLst>
  <dgm:cxnLst>
    <dgm:cxn modelId="{83DE9C00-2600-405F-8A5F-0F94FFC78D17}" type="presOf" srcId="{6D8DDD27-389E-4682-B418-801B179027D7}" destId="{1D423DF2-7259-4735-89DD-E12DE847352B}" srcOrd="0" destOrd="0" presId="urn:microsoft.com/office/officeart/2005/8/layout/vList2"/>
    <dgm:cxn modelId="{8C110F09-1BEC-4ED7-8384-86DF70D666B5}" srcId="{AE3A4473-B403-491A-B11C-644F6AAE6358}" destId="{D617E6B6-4DB2-4304-9745-6F6B5BB91136}" srcOrd="9" destOrd="0" parTransId="{84C7FE59-E5A7-443D-B1A9-0A3E09551485}" sibTransId="{416DE2A0-135A-4DD4-8F92-7EEF80253BF0}"/>
    <dgm:cxn modelId="{169D5A15-8CBC-4839-A88F-4A868251B503}" type="presOf" srcId="{D617E6B6-4DB2-4304-9745-6F6B5BB91136}" destId="{F1E5B170-DE97-477D-947E-5FBDA620194C}" srcOrd="0" destOrd="0" presId="urn:microsoft.com/office/officeart/2005/8/layout/vList2"/>
    <dgm:cxn modelId="{287F4C18-A588-4892-9308-E55991D538B1}" type="presOf" srcId="{8CD829BA-6F7F-4FA0-BB00-2346813794EA}" destId="{224BDB4E-A843-4FCD-9CB3-F14B0E9429CF}" srcOrd="0" destOrd="0" presId="urn:microsoft.com/office/officeart/2005/8/layout/vList2"/>
    <dgm:cxn modelId="{9506EF1B-602E-4086-B29F-A7B8477ED378}" type="presOf" srcId="{082131E0-CB63-4548-8CBE-2CD34ED8E5AC}" destId="{C2FE5A56-2BFE-4AD3-8B23-7A16F2680422}" srcOrd="0" destOrd="0" presId="urn:microsoft.com/office/officeart/2005/8/layout/vList2"/>
    <dgm:cxn modelId="{E20FA52D-EB23-450C-B92D-CA5EA5015781}" type="presOf" srcId="{AE3A4473-B403-491A-B11C-644F6AAE6358}" destId="{FD88F452-3B76-47D9-B262-B64CC59B97D6}" srcOrd="0" destOrd="0" presId="urn:microsoft.com/office/officeart/2005/8/layout/vList2"/>
    <dgm:cxn modelId="{C8F76F3B-A813-4E7B-B5A6-7D3EE22BE1CD}" srcId="{AE3A4473-B403-491A-B11C-644F6AAE6358}" destId="{082131E0-CB63-4548-8CBE-2CD34ED8E5AC}" srcOrd="1" destOrd="0" parTransId="{E8D0ECFC-97BC-414F-9E9A-A2469E0BB034}" sibTransId="{3755D468-A85E-4E4E-AD92-1456CFF2C9D0}"/>
    <dgm:cxn modelId="{75CA3E65-1603-4259-86E7-2660CC7C31D1}" srcId="{AE3A4473-B403-491A-B11C-644F6AAE6358}" destId="{E80FFD2C-A70B-4027-BA0F-1198084C9A83}" srcOrd="8" destOrd="0" parTransId="{04D0C8C3-2BEE-4212-8C55-90C45CD8DA0F}" sibTransId="{FDC15C6F-D1D2-44DC-BC08-F5711DEBD244}"/>
    <dgm:cxn modelId="{4B284A67-19B1-44CB-8C7C-7454ADDFFBFF}" type="presOf" srcId="{F6539754-BC67-4E01-90AD-B78577EF9A25}" destId="{6401AD4B-73FA-4933-9E7A-D1EBA7C08249}" srcOrd="0" destOrd="0" presId="urn:microsoft.com/office/officeart/2005/8/layout/vList2"/>
    <dgm:cxn modelId="{60A5B44E-8952-4786-9AA0-A8E9C5F8533B}" type="presOf" srcId="{E80FFD2C-A70B-4027-BA0F-1198084C9A83}" destId="{C3ABDB8E-E795-421A-BFF1-A7853BF652D4}" srcOrd="0" destOrd="0" presId="urn:microsoft.com/office/officeart/2005/8/layout/vList2"/>
    <dgm:cxn modelId="{B83F9253-B33D-4BF3-8E9A-9942AAB7B0B1}" type="presOf" srcId="{03058A4B-1C04-4B39-B529-61167AFFC348}" destId="{2A05B6B6-55CA-42F2-9369-2FFED6462A4F}" srcOrd="0" destOrd="0" presId="urn:microsoft.com/office/officeart/2005/8/layout/vList2"/>
    <dgm:cxn modelId="{255D1A76-3DCC-46F3-9A84-20EBA478DFFB}" srcId="{AE3A4473-B403-491A-B11C-644F6AAE6358}" destId="{97FD8105-C071-4C12-AE2E-FD16927E75C7}" srcOrd="7" destOrd="0" parTransId="{5191EC09-D877-44CA-B17C-3C3E1F76B81D}" sibTransId="{79966D4E-39A3-4A71-B20B-832907593E6D}"/>
    <dgm:cxn modelId="{41F77182-50AA-4FD6-A7C9-50D50D485646}" type="presOf" srcId="{0207BB01-70F0-4A5E-97C9-4D6E98975D27}" destId="{AB6D3749-E526-4FFD-81B4-8EC0331347F9}" srcOrd="0" destOrd="0" presId="urn:microsoft.com/office/officeart/2005/8/layout/vList2"/>
    <dgm:cxn modelId="{9F7BAA85-52E3-4AD8-8EF2-E48231D39CA6}" srcId="{AE3A4473-B403-491A-B11C-644F6AAE6358}" destId="{0207BB01-70F0-4A5E-97C9-4D6E98975D27}" srcOrd="6" destOrd="0" parTransId="{FCBCDFB3-3877-4191-8BB5-A578944916B7}" sibTransId="{665C95FE-4A95-4251-A1BE-33835B651125}"/>
    <dgm:cxn modelId="{5D7058A6-E893-4AC4-8CC4-09AE3F5E94BA}" srcId="{AE3A4473-B403-491A-B11C-644F6AAE6358}" destId="{8CD829BA-6F7F-4FA0-BB00-2346813794EA}" srcOrd="10" destOrd="0" parTransId="{EA7483BF-5511-45B7-B53C-B78FF8AEBAA1}" sibTransId="{919535A1-8CB0-462C-AACD-4CCB90EFD857}"/>
    <dgm:cxn modelId="{263D36B4-6A93-4ED4-9B55-8931BE6DC3D3}" type="presOf" srcId="{97FD8105-C071-4C12-AE2E-FD16927E75C7}" destId="{6850F52B-3DA4-4F6D-8344-A9E7BC958C2D}" srcOrd="0" destOrd="0" presId="urn:microsoft.com/office/officeart/2005/8/layout/vList2"/>
    <dgm:cxn modelId="{5212B8B8-553F-443F-80CE-CF927FC62F75}" srcId="{AE3A4473-B403-491A-B11C-644F6AAE6358}" destId="{F6539754-BC67-4E01-90AD-B78577EF9A25}" srcOrd="0" destOrd="0" parTransId="{94F888F5-9E88-4C5C-BE8E-2C94DB52DE1D}" sibTransId="{E1F60C59-C7F1-4A6C-A5A4-6A0AE59268F5}"/>
    <dgm:cxn modelId="{DEAA63C1-34F1-4BD7-9BD1-D96E8FA0208B}" srcId="{AE3A4473-B403-491A-B11C-644F6AAE6358}" destId="{22B8E8E4-3A2F-49D8-B9BE-5B88F383C3CA}" srcOrd="5" destOrd="0" parTransId="{72964547-AC0D-49C8-A5E2-7496A26E9438}" sibTransId="{D2250860-B137-4D66-943A-B0E55BA4946B}"/>
    <dgm:cxn modelId="{C8DFE4C3-36A7-4D5C-AA87-96978B19F7A4}" type="presOf" srcId="{22B8E8E4-3A2F-49D8-B9BE-5B88F383C3CA}" destId="{562ABA71-102F-412F-9272-8952AAB7DBA3}" srcOrd="0" destOrd="0" presId="urn:microsoft.com/office/officeart/2005/8/layout/vList2"/>
    <dgm:cxn modelId="{5FE362C8-6C4B-4139-9399-C42A3456D487}" srcId="{AE3A4473-B403-491A-B11C-644F6AAE6358}" destId="{03058A4B-1C04-4B39-B529-61167AFFC348}" srcOrd="2" destOrd="0" parTransId="{8E4C5508-76B1-4A0C-9835-82E0376723FB}" sibTransId="{51AEC681-10C1-432D-8365-F7CA98AC908E}"/>
    <dgm:cxn modelId="{67DF59C8-36A6-4521-8CB9-035B9CBF251D}" srcId="{AE3A4473-B403-491A-B11C-644F6AAE6358}" destId="{6D8DDD27-389E-4682-B418-801B179027D7}" srcOrd="3" destOrd="0" parTransId="{F19BC9EC-0DB9-4EEE-8A42-4901F23132A9}" sibTransId="{0D675E37-B53C-4B3A-A655-968C4F2469E8}"/>
    <dgm:cxn modelId="{262401D2-A4C7-4574-975C-8E896D3A3043}" srcId="{AE3A4473-B403-491A-B11C-644F6AAE6358}" destId="{43866190-4752-4C9B-8BA7-F73A817E1149}" srcOrd="4" destOrd="0" parTransId="{3AC7C6A8-42EB-42A9-8CE0-230175AC9993}" sibTransId="{464205F7-A6C4-429B-907F-209534800F69}"/>
    <dgm:cxn modelId="{D87F87F3-9EDE-4E07-AE1B-0C468269E4D5}" type="presOf" srcId="{43866190-4752-4C9B-8BA7-F73A817E1149}" destId="{4141EDAD-AC5B-4F75-BF24-1D168385F568}" srcOrd="0" destOrd="0" presId="urn:microsoft.com/office/officeart/2005/8/layout/vList2"/>
    <dgm:cxn modelId="{2E126042-4B86-4E44-8E56-57840B431A0B}" type="presParOf" srcId="{FD88F452-3B76-47D9-B262-B64CC59B97D6}" destId="{6401AD4B-73FA-4933-9E7A-D1EBA7C08249}" srcOrd="0" destOrd="0" presId="urn:microsoft.com/office/officeart/2005/8/layout/vList2"/>
    <dgm:cxn modelId="{40433AA3-1E16-499E-83BF-26789271ED23}" type="presParOf" srcId="{FD88F452-3B76-47D9-B262-B64CC59B97D6}" destId="{D1EC3A44-A284-4A22-ACF3-104619B1FEF0}" srcOrd="1" destOrd="0" presId="urn:microsoft.com/office/officeart/2005/8/layout/vList2"/>
    <dgm:cxn modelId="{5E7A5065-43D0-4707-A773-C01BB0D8BFC6}" type="presParOf" srcId="{FD88F452-3B76-47D9-B262-B64CC59B97D6}" destId="{C2FE5A56-2BFE-4AD3-8B23-7A16F2680422}" srcOrd="2" destOrd="0" presId="urn:microsoft.com/office/officeart/2005/8/layout/vList2"/>
    <dgm:cxn modelId="{C90461E8-3039-4537-BFE3-611D2ADA3B4A}" type="presParOf" srcId="{FD88F452-3B76-47D9-B262-B64CC59B97D6}" destId="{8B87F1F3-6C27-4821-9A93-D7E408991CC4}" srcOrd="3" destOrd="0" presId="urn:microsoft.com/office/officeart/2005/8/layout/vList2"/>
    <dgm:cxn modelId="{8A335E65-562C-42C8-8DDB-BE4B067A65DF}" type="presParOf" srcId="{FD88F452-3B76-47D9-B262-B64CC59B97D6}" destId="{2A05B6B6-55CA-42F2-9369-2FFED6462A4F}" srcOrd="4" destOrd="0" presId="urn:microsoft.com/office/officeart/2005/8/layout/vList2"/>
    <dgm:cxn modelId="{389B5366-AE73-4E96-9D5D-6F68F65A45A0}" type="presParOf" srcId="{FD88F452-3B76-47D9-B262-B64CC59B97D6}" destId="{35A34D62-0038-4E3A-9F58-E8BCE4A06240}" srcOrd="5" destOrd="0" presId="urn:microsoft.com/office/officeart/2005/8/layout/vList2"/>
    <dgm:cxn modelId="{99179499-D963-4E49-8623-30A17C3DA705}" type="presParOf" srcId="{FD88F452-3B76-47D9-B262-B64CC59B97D6}" destId="{1D423DF2-7259-4735-89DD-E12DE847352B}" srcOrd="6" destOrd="0" presId="urn:microsoft.com/office/officeart/2005/8/layout/vList2"/>
    <dgm:cxn modelId="{D987E5F9-AB03-44B5-91D3-D053AB9B57EE}" type="presParOf" srcId="{FD88F452-3B76-47D9-B262-B64CC59B97D6}" destId="{3FBC5414-2C52-4CD8-BEC4-35DC292C0504}" srcOrd="7" destOrd="0" presId="urn:microsoft.com/office/officeart/2005/8/layout/vList2"/>
    <dgm:cxn modelId="{730BA49A-1B5C-4224-92E2-94615ADA78ED}" type="presParOf" srcId="{FD88F452-3B76-47D9-B262-B64CC59B97D6}" destId="{4141EDAD-AC5B-4F75-BF24-1D168385F568}" srcOrd="8" destOrd="0" presId="urn:microsoft.com/office/officeart/2005/8/layout/vList2"/>
    <dgm:cxn modelId="{8FFA0DC3-7502-4CA5-8B82-88E74C812FD4}" type="presParOf" srcId="{FD88F452-3B76-47D9-B262-B64CC59B97D6}" destId="{59A513F4-0592-4DE9-A90B-0C1A86E691DC}" srcOrd="9" destOrd="0" presId="urn:microsoft.com/office/officeart/2005/8/layout/vList2"/>
    <dgm:cxn modelId="{4C32EB7A-40C7-4C9F-B0E7-4F1E33D61BCE}" type="presParOf" srcId="{FD88F452-3B76-47D9-B262-B64CC59B97D6}" destId="{562ABA71-102F-412F-9272-8952AAB7DBA3}" srcOrd="10" destOrd="0" presId="urn:microsoft.com/office/officeart/2005/8/layout/vList2"/>
    <dgm:cxn modelId="{280C718E-E426-44AA-96EB-56C5C32921B0}" type="presParOf" srcId="{FD88F452-3B76-47D9-B262-B64CC59B97D6}" destId="{FB5C5558-F170-4CEC-A1CB-8EAFBB5524E1}" srcOrd="11" destOrd="0" presId="urn:microsoft.com/office/officeart/2005/8/layout/vList2"/>
    <dgm:cxn modelId="{0F032F8E-6DEB-4517-A387-16F76B0EB625}" type="presParOf" srcId="{FD88F452-3B76-47D9-B262-B64CC59B97D6}" destId="{AB6D3749-E526-4FFD-81B4-8EC0331347F9}" srcOrd="12" destOrd="0" presId="urn:microsoft.com/office/officeart/2005/8/layout/vList2"/>
    <dgm:cxn modelId="{CDADF679-34BF-4CA9-9D61-AE371DF74D3B}" type="presParOf" srcId="{FD88F452-3B76-47D9-B262-B64CC59B97D6}" destId="{E0024D23-65DE-4999-BACA-93F5C12FD398}" srcOrd="13" destOrd="0" presId="urn:microsoft.com/office/officeart/2005/8/layout/vList2"/>
    <dgm:cxn modelId="{59B93DAD-BBDB-4237-A1C8-B5DC0AE940CD}" type="presParOf" srcId="{FD88F452-3B76-47D9-B262-B64CC59B97D6}" destId="{6850F52B-3DA4-4F6D-8344-A9E7BC958C2D}" srcOrd="14" destOrd="0" presId="urn:microsoft.com/office/officeart/2005/8/layout/vList2"/>
    <dgm:cxn modelId="{2B83D687-6E7E-428B-8695-4999A4BB3C59}" type="presParOf" srcId="{FD88F452-3B76-47D9-B262-B64CC59B97D6}" destId="{1F044783-AB8B-40B9-87DA-67AEBEBF2430}" srcOrd="15" destOrd="0" presId="urn:microsoft.com/office/officeart/2005/8/layout/vList2"/>
    <dgm:cxn modelId="{A7207356-07EC-4B19-8DED-03C887AD6CC2}" type="presParOf" srcId="{FD88F452-3B76-47D9-B262-B64CC59B97D6}" destId="{C3ABDB8E-E795-421A-BFF1-A7853BF652D4}" srcOrd="16" destOrd="0" presId="urn:microsoft.com/office/officeart/2005/8/layout/vList2"/>
    <dgm:cxn modelId="{12B907EF-BB65-4594-8B30-D245E05983C5}" type="presParOf" srcId="{FD88F452-3B76-47D9-B262-B64CC59B97D6}" destId="{AE441721-53E6-452D-975F-74A5E58488A4}" srcOrd="17" destOrd="0" presId="urn:microsoft.com/office/officeart/2005/8/layout/vList2"/>
    <dgm:cxn modelId="{A0D1C3BF-029A-4DD0-A82B-EDDDAD02D889}" type="presParOf" srcId="{FD88F452-3B76-47D9-B262-B64CC59B97D6}" destId="{F1E5B170-DE97-477D-947E-5FBDA620194C}" srcOrd="18" destOrd="0" presId="urn:microsoft.com/office/officeart/2005/8/layout/vList2"/>
    <dgm:cxn modelId="{B9486A8E-8868-4A62-8A7C-58320522D461}" type="presParOf" srcId="{FD88F452-3B76-47D9-B262-B64CC59B97D6}" destId="{7328C4DF-A466-4512-AC07-0E5F0EE6F7D6}" srcOrd="19" destOrd="0" presId="urn:microsoft.com/office/officeart/2005/8/layout/vList2"/>
    <dgm:cxn modelId="{B057C170-BD8B-49A9-89A8-693A7E15BD62}" type="presParOf" srcId="{FD88F452-3B76-47D9-B262-B64CC59B97D6}" destId="{224BDB4E-A843-4FCD-9CB3-F14B0E9429CF}"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4EA836-0D88-4EA3-A94E-D72387476E9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08CBD83-ACFE-4193-9EFC-5D2EA0F15A69}">
      <dgm:prSet phldrT="[Text]"/>
      <dgm:spPr>
        <a:solidFill>
          <a:srgbClr val="336699"/>
        </a:solidFill>
        <a:ln>
          <a:solidFill>
            <a:srgbClr val="E0E1BD"/>
          </a:solidFill>
        </a:ln>
      </dgm:spPr>
      <dgm:t>
        <a:bodyPr/>
        <a:lstStyle/>
        <a:p>
          <a:r>
            <a:rPr lang="en-US" dirty="0">
              <a:solidFill>
                <a:srgbClr val="FBF4E1"/>
              </a:solidFill>
            </a:rPr>
            <a:t>Being single/unmarried</a:t>
          </a:r>
        </a:p>
      </dgm:t>
    </dgm:pt>
    <dgm:pt modelId="{89920D4E-E9FC-4145-9EF2-77127EDB6BDA}" type="parTrans" cxnId="{04598E93-E1B0-4C57-B4D8-BB201D4D82F0}">
      <dgm:prSet/>
      <dgm:spPr/>
      <dgm:t>
        <a:bodyPr/>
        <a:lstStyle/>
        <a:p>
          <a:endParaRPr lang="en-US"/>
        </a:p>
      </dgm:t>
    </dgm:pt>
    <dgm:pt modelId="{1712B065-56EA-4839-83BB-172F00256F07}" type="sibTrans" cxnId="{04598E93-E1B0-4C57-B4D8-BB201D4D82F0}">
      <dgm:prSet/>
      <dgm:spPr/>
      <dgm:t>
        <a:bodyPr/>
        <a:lstStyle/>
        <a:p>
          <a:endParaRPr lang="en-US"/>
        </a:p>
      </dgm:t>
    </dgm:pt>
    <dgm:pt modelId="{C2586ED8-EFE5-4090-83DF-CB901A44A092}">
      <dgm:prSet/>
      <dgm:spPr>
        <a:solidFill>
          <a:srgbClr val="336699"/>
        </a:solidFill>
        <a:ln>
          <a:solidFill>
            <a:srgbClr val="E0E1BD"/>
          </a:solidFill>
        </a:ln>
      </dgm:spPr>
      <dgm:t>
        <a:bodyPr/>
        <a:lstStyle/>
        <a:p>
          <a:r>
            <a:rPr lang="en-US">
              <a:solidFill>
                <a:srgbClr val="FBF4E1"/>
              </a:solidFill>
            </a:rPr>
            <a:t>Low education</a:t>
          </a:r>
          <a:endParaRPr lang="en-US" dirty="0">
            <a:solidFill>
              <a:srgbClr val="FBF4E1"/>
            </a:solidFill>
          </a:endParaRPr>
        </a:p>
      </dgm:t>
    </dgm:pt>
    <dgm:pt modelId="{DFF175E6-69E8-4D83-973F-C464DEB0DED7}" type="parTrans" cxnId="{3B12DFE3-1BA5-4EEE-85FA-33488B853BEA}">
      <dgm:prSet/>
      <dgm:spPr/>
      <dgm:t>
        <a:bodyPr/>
        <a:lstStyle/>
        <a:p>
          <a:endParaRPr lang="en-US"/>
        </a:p>
      </dgm:t>
    </dgm:pt>
    <dgm:pt modelId="{B10EB1BE-79D9-4DD0-9750-85B0540C13BA}" type="sibTrans" cxnId="{3B12DFE3-1BA5-4EEE-85FA-33488B853BEA}">
      <dgm:prSet/>
      <dgm:spPr/>
      <dgm:t>
        <a:bodyPr/>
        <a:lstStyle/>
        <a:p>
          <a:endParaRPr lang="en-US"/>
        </a:p>
      </dgm:t>
    </dgm:pt>
    <dgm:pt modelId="{4177A390-643A-432F-9CB2-5B8FA966375D}">
      <dgm:prSet/>
      <dgm:spPr>
        <a:solidFill>
          <a:srgbClr val="336699"/>
        </a:solidFill>
        <a:ln>
          <a:solidFill>
            <a:srgbClr val="E0E1BD"/>
          </a:solidFill>
        </a:ln>
      </dgm:spPr>
      <dgm:t>
        <a:bodyPr/>
        <a:lstStyle/>
        <a:p>
          <a:r>
            <a:rPr lang="en-US">
              <a:solidFill>
                <a:srgbClr val="FBF4E1"/>
              </a:solidFill>
            </a:rPr>
            <a:t>Advanced disease</a:t>
          </a:r>
          <a:endParaRPr lang="en-US" dirty="0">
            <a:solidFill>
              <a:srgbClr val="FBF4E1"/>
            </a:solidFill>
          </a:endParaRPr>
        </a:p>
      </dgm:t>
    </dgm:pt>
    <dgm:pt modelId="{CF027E82-2E91-48B0-90C6-8314AECB4768}" type="parTrans" cxnId="{5410280D-E9C3-4E0E-BE9A-8A13CD06021A}">
      <dgm:prSet/>
      <dgm:spPr/>
      <dgm:t>
        <a:bodyPr/>
        <a:lstStyle/>
        <a:p>
          <a:endParaRPr lang="en-US"/>
        </a:p>
      </dgm:t>
    </dgm:pt>
    <dgm:pt modelId="{0DAC62AD-F282-4CB7-AEA8-EFC6BDDFCA83}" type="sibTrans" cxnId="{5410280D-E9C3-4E0E-BE9A-8A13CD06021A}">
      <dgm:prSet/>
      <dgm:spPr/>
      <dgm:t>
        <a:bodyPr/>
        <a:lstStyle/>
        <a:p>
          <a:endParaRPr lang="en-US"/>
        </a:p>
      </dgm:t>
    </dgm:pt>
    <dgm:pt modelId="{20B3F163-8345-46D7-A732-19223F038EFD}">
      <dgm:prSet/>
      <dgm:spPr>
        <a:solidFill>
          <a:srgbClr val="336699"/>
        </a:solidFill>
        <a:ln>
          <a:solidFill>
            <a:srgbClr val="E0E1BD"/>
          </a:solidFill>
        </a:ln>
      </dgm:spPr>
      <dgm:t>
        <a:bodyPr/>
        <a:lstStyle/>
        <a:p>
          <a:r>
            <a:rPr lang="en-US">
              <a:solidFill>
                <a:srgbClr val="FBF4E1"/>
              </a:solidFill>
            </a:rPr>
            <a:t>Low physical or cognitive functioning</a:t>
          </a:r>
          <a:endParaRPr lang="en-US" dirty="0">
            <a:solidFill>
              <a:srgbClr val="FBF4E1"/>
            </a:solidFill>
          </a:endParaRPr>
        </a:p>
      </dgm:t>
    </dgm:pt>
    <dgm:pt modelId="{EED9C655-C013-4645-8F23-6B8A22476B0C}" type="parTrans" cxnId="{1F820BB8-AED7-455A-98B2-7CDA01EAD0A3}">
      <dgm:prSet/>
      <dgm:spPr/>
      <dgm:t>
        <a:bodyPr/>
        <a:lstStyle/>
        <a:p>
          <a:endParaRPr lang="en-US"/>
        </a:p>
      </dgm:t>
    </dgm:pt>
    <dgm:pt modelId="{067D5153-2AF4-4C17-B1F3-A7EA8AF91CB0}" type="sibTrans" cxnId="{1F820BB8-AED7-455A-98B2-7CDA01EAD0A3}">
      <dgm:prSet/>
      <dgm:spPr/>
      <dgm:t>
        <a:bodyPr/>
        <a:lstStyle/>
        <a:p>
          <a:endParaRPr lang="en-US"/>
        </a:p>
      </dgm:t>
    </dgm:pt>
    <dgm:pt modelId="{E13F89AB-DC51-44AB-A45F-79A6E94FFE81}">
      <dgm:prSet/>
      <dgm:spPr>
        <a:solidFill>
          <a:srgbClr val="336699"/>
        </a:solidFill>
        <a:ln>
          <a:solidFill>
            <a:srgbClr val="E0E1BD"/>
          </a:solidFill>
        </a:ln>
      </dgm:spPr>
      <dgm:t>
        <a:bodyPr/>
        <a:lstStyle/>
        <a:p>
          <a:r>
            <a:rPr lang="en-US">
              <a:solidFill>
                <a:srgbClr val="FBF4E1"/>
              </a:solidFill>
            </a:rPr>
            <a:t>Younger age</a:t>
          </a:r>
          <a:endParaRPr lang="en-US" dirty="0">
            <a:solidFill>
              <a:srgbClr val="FBF4E1"/>
            </a:solidFill>
          </a:endParaRPr>
        </a:p>
      </dgm:t>
    </dgm:pt>
    <dgm:pt modelId="{BC68B39D-3BD9-40CF-AAF1-8D6DDEB34239}" type="parTrans" cxnId="{B3025291-1B12-4210-8E90-B8FBC251D978}">
      <dgm:prSet/>
      <dgm:spPr/>
      <dgm:t>
        <a:bodyPr/>
        <a:lstStyle/>
        <a:p>
          <a:endParaRPr lang="en-US"/>
        </a:p>
      </dgm:t>
    </dgm:pt>
    <dgm:pt modelId="{7C56C493-248E-46DD-ACD9-4AA5540B9979}" type="sibTrans" cxnId="{B3025291-1B12-4210-8E90-B8FBC251D978}">
      <dgm:prSet/>
      <dgm:spPr/>
      <dgm:t>
        <a:bodyPr/>
        <a:lstStyle/>
        <a:p>
          <a:endParaRPr lang="en-US"/>
        </a:p>
      </dgm:t>
    </dgm:pt>
    <dgm:pt modelId="{B6B8D413-D5CB-4582-9056-56952D92F559}">
      <dgm:prSet/>
      <dgm:spPr>
        <a:solidFill>
          <a:srgbClr val="336699"/>
        </a:solidFill>
        <a:ln>
          <a:solidFill>
            <a:srgbClr val="E0E1BD"/>
          </a:solidFill>
        </a:ln>
      </dgm:spPr>
      <dgm:t>
        <a:bodyPr/>
        <a:lstStyle/>
        <a:p>
          <a:r>
            <a:rPr lang="en-US" dirty="0">
              <a:solidFill>
                <a:srgbClr val="FBF4E1"/>
              </a:solidFill>
            </a:rPr>
            <a:t>Medical comorbidities</a:t>
          </a:r>
        </a:p>
      </dgm:t>
    </dgm:pt>
    <dgm:pt modelId="{8E0AF471-FD4F-483C-AC19-2F4BE3812480}" type="parTrans" cxnId="{456DD594-70CE-4016-9ABE-045BC22F7BBA}">
      <dgm:prSet/>
      <dgm:spPr/>
      <dgm:t>
        <a:bodyPr/>
        <a:lstStyle/>
        <a:p>
          <a:endParaRPr lang="en-US"/>
        </a:p>
      </dgm:t>
    </dgm:pt>
    <dgm:pt modelId="{0F1547E1-8996-4805-A8AF-2A9CFE6915BB}" type="sibTrans" cxnId="{456DD594-70CE-4016-9ABE-045BC22F7BBA}">
      <dgm:prSet/>
      <dgm:spPr/>
      <dgm:t>
        <a:bodyPr/>
        <a:lstStyle/>
        <a:p>
          <a:endParaRPr lang="en-US"/>
        </a:p>
      </dgm:t>
    </dgm:pt>
    <dgm:pt modelId="{F92E0D90-F867-4376-8527-99E358317613}">
      <dgm:prSet/>
      <dgm:spPr>
        <a:solidFill>
          <a:srgbClr val="336699"/>
        </a:solidFill>
        <a:ln>
          <a:solidFill>
            <a:srgbClr val="E0E1BD"/>
          </a:solidFill>
        </a:ln>
      </dgm:spPr>
      <dgm:t>
        <a:bodyPr/>
        <a:lstStyle/>
        <a:p>
          <a:r>
            <a:rPr lang="en-US">
              <a:solidFill>
                <a:srgbClr val="FBF4E1"/>
              </a:solidFill>
            </a:rPr>
            <a:t>Psychiatric history</a:t>
          </a:r>
          <a:endParaRPr lang="en-US" dirty="0">
            <a:solidFill>
              <a:srgbClr val="FBF4E1"/>
            </a:solidFill>
          </a:endParaRPr>
        </a:p>
      </dgm:t>
    </dgm:pt>
    <dgm:pt modelId="{E7C112B2-CD72-491E-9E13-FE9AE6982692}" type="parTrans" cxnId="{7CDF61EE-5EFD-4E2E-A7FD-FEE492FE5445}">
      <dgm:prSet/>
      <dgm:spPr/>
      <dgm:t>
        <a:bodyPr/>
        <a:lstStyle/>
        <a:p>
          <a:endParaRPr lang="en-US"/>
        </a:p>
      </dgm:t>
    </dgm:pt>
    <dgm:pt modelId="{8BFC3ABF-8EC8-43DF-AEC9-012244D745C5}" type="sibTrans" cxnId="{7CDF61EE-5EFD-4E2E-A7FD-FEE492FE5445}">
      <dgm:prSet/>
      <dgm:spPr/>
      <dgm:t>
        <a:bodyPr/>
        <a:lstStyle/>
        <a:p>
          <a:endParaRPr lang="en-US"/>
        </a:p>
      </dgm:t>
    </dgm:pt>
    <dgm:pt modelId="{4292B16E-ED6A-44D1-A46D-25A23844F2C6}">
      <dgm:prSet/>
      <dgm:spPr>
        <a:solidFill>
          <a:srgbClr val="336699"/>
        </a:solidFill>
        <a:ln>
          <a:solidFill>
            <a:srgbClr val="E0E1BD"/>
          </a:solidFill>
        </a:ln>
      </dgm:spPr>
      <dgm:t>
        <a:bodyPr/>
        <a:lstStyle/>
        <a:p>
          <a:r>
            <a:rPr lang="en-US" dirty="0">
              <a:solidFill>
                <a:srgbClr val="FBF4E1"/>
              </a:solidFill>
            </a:rPr>
            <a:t>Poor coping skills</a:t>
          </a:r>
        </a:p>
      </dgm:t>
    </dgm:pt>
    <dgm:pt modelId="{D8FB3BA6-4DDA-4B08-9B00-2A33792B5B60}" type="parTrans" cxnId="{AE3401A6-5FC1-4A46-8E92-C06050937A88}">
      <dgm:prSet/>
      <dgm:spPr/>
      <dgm:t>
        <a:bodyPr/>
        <a:lstStyle/>
        <a:p>
          <a:endParaRPr lang="en-US"/>
        </a:p>
      </dgm:t>
    </dgm:pt>
    <dgm:pt modelId="{7BFC79E4-A837-44D6-929B-B378ABEC02FC}" type="sibTrans" cxnId="{AE3401A6-5FC1-4A46-8E92-C06050937A88}">
      <dgm:prSet/>
      <dgm:spPr/>
      <dgm:t>
        <a:bodyPr/>
        <a:lstStyle/>
        <a:p>
          <a:endParaRPr lang="en-US"/>
        </a:p>
      </dgm:t>
    </dgm:pt>
    <dgm:pt modelId="{B1E1DE15-66B2-4A01-AA4A-A9EF23035FBC}" type="pres">
      <dgm:prSet presAssocID="{2D4EA836-0D88-4EA3-A94E-D72387476E9C}" presName="diagram" presStyleCnt="0">
        <dgm:presLayoutVars>
          <dgm:dir/>
          <dgm:resizeHandles val="exact"/>
        </dgm:presLayoutVars>
      </dgm:prSet>
      <dgm:spPr/>
    </dgm:pt>
    <dgm:pt modelId="{333B099B-DAC0-4990-85D1-C017F87DA3B5}" type="pres">
      <dgm:prSet presAssocID="{008CBD83-ACFE-4193-9EFC-5D2EA0F15A69}" presName="node" presStyleLbl="node1" presStyleIdx="0" presStyleCnt="8">
        <dgm:presLayoutVars>
          <dgm:bulletEnabled val="1"/>
        </dgm:presLayoutVars>
      </dgm:prSet>
      <dgm:spPr/>
    </dgm:pt>
    <dgm:pt modelId="{B35F96AB-0C57-4F95-98D7-360B99058FA0}" type="pres">
      <dgm:prSet presAssocID="{1712B065-56EA-4839-83BB-172F00256F07}" presName="sibTrans" presStyleCnt="0"/>
      <dgm:spPr/>
    </dgm:pt>
    <dgm:pt modelId="{C1956503-0C05-4106-B100-21C4E3E04EF5}" type="pres">
      <dgm:prSet presAssocID="{C2586ED8-EFE5-4090-83DF-CB901A44A092}" presName="node" presStyleLbl="node1" presStyleIdx="1" presStyleCnt="8">
        <dgm:presLayoutVars>
          <dgm:bulletEnabled val="1"/>
        </dgm:presLayoutVars>
      </dgm:prSet>
      <dgm:spPr/>
    </dgm:pt>
    <dgm:pt modelId="{8313B9AD-E460-4509-B81E-633D5E72AEEE}" type="pres">
      <dgm:prSet presAssocID="{B10EB1BE-79D9-4DD0-9750-85B0540C13BA}" presName="sibTrans" presStyleCnt="0"/>
      <dgm:spPr/>
    </dgm:pt>
    <dgm:pt modelId="{D32E29CB-C84A-4D4F-9B8E-AF5F3064D9FC}" type="pres">
      <dgm:prSet presAssocID="{4177A390-643A-432F-9CB2-5B8FA966375D}" presName="node" presStyleLbl="node1" presStyleIdx="2" presStyleCnt="8">
        <dgm:presLayoutVars>
          <dgm:bulletEnabled val="1"/>
        </dgm:presLayoutVars>
      </dgm:prSet>
      <dgm:spPr/>
    </dgm:pt>
    <dgm:pt modelId="{24334B67-9BFD-4EBD-9C2F-525251950585}" type="pres">
      <dgm:prSet presAssocID="{0DAC62AD-F282-4CB7-AEA8-EFC6BDDFCA83}" presName="sibTrans" presStyleCnt="0"/>
      <dgm:spPr/>
    </dgm:pt>
    <dgm:pt modelId="{87BC8331-5F79-48F3-A189-772BECDECBAD}" type="pres">
      <dgm:prSet presAssocID="{20B3F163-8345-46D7-A732-19223F038EFD}" presName="node" presStyleLbl="node1" presStyleIdx="3" presStyleCnt="8">
        <dgm:presLayoutVars>
          <dgm:bulletEnabled val="1"/>
        </dgm:presLayoutVars>
      </dgm:prSet>
      <dgm:spPr/>
    </dgm:pt>
    <dgm:pt modelId="{C428639B-745C-4F6F-9B0B-B8295C758FC2}" type="pres">
      <dgm:prSet presAssocID="{067D5153-2AF4-4C17-B1F3-A7EA8AF91CB0}" presName="sibTrans" presStyleCnt="0"/>
      <dgm:spPr/>
    </dgm:pt>
    <dgm:pt modelId="{3E549A7F-FDFA-412A-B7C3-E8539CD2C2F9}" type="pres">
      <dgm:prSet presAssocID="{E13F89AB-DC51-44AB-A45F-79A6E94FFE81}" presName="node" presStyleLbl="node1" presStyleIdx="4" presStyleCnt="8">
        <dgm:presLayoutVars>
          <dgm:bulletEnabled val="1"/>
        </dgm:presLayoutVars>
      </dgm:prSet>
      <dgm:spPr/>
    </dgm:pt>
    <dgm:pt modelId="{1C261193-715E-453D-AB50-3EBBE7E9ABF4}" type="pres">
      <dgm:prSet presAssocID="{7C56C493-248E-46DD-ACD9-4AA5540B9979}" presName="sibTrans" presStyleCnt="0"/>
      <dgm:spPr/>
    </dgm:pt>
    <dgm:pt modelId="{36B4B491-1CE0-404B-B00F-A3FD89020DEE}" type="pres">
      <dgm:prSet presAssocID="{B6B8D413-D5CB-4582-9056-56952D92F559}" presName="node" presStyleLbl="node1" presStyleIdx="5" presStyleCnt="8">
        <dgm:presLayoutVars>
          <dgm:bulletEnabled val="1"/>
        </dgm:presLayoutVars>
      </dgm:prSet>
      <dgm:spPr/>
    </dgm:pt>
    <dgm:pt modelId="{A66EDF3A-D040-46A9-90A3-C07F4FFBFD64}" type="pres">
      <dgm:prSet presAssocID="{0F1547E1-8996-4805-A8AF-2A9CFE6915BB}" presName="sibTrans" presStyleCnt="0"/>
      <dgm:spPr/>
    </dgm:pt>
    <dgm:pt modelId="{0357E954-D18E-4DA1-8C4C-E94F4F1CF30C}" type="pres">
      <dgm:prSet presAssocID="{F92E0D90-F867-4376-8527-99E358317613}" presName="node" presStyleLbl="node1" presStyleIdx="6" presStyleCnt="8">
        <dgm:presLayoutVars>
          <dgm:bulletEnabled val="1"/>
        </dgm:presLayoutVars>
      </dgm:prSet>
      <dgm:spPr/>
    </dgm:pt>
    <dgm:pt modelId="{90CDA809-98B5-449C-83C6-07A0C168EF31}" type="pres">
      <dgm:prSet presAssocID="{8BFC3ABF-8EC8-43DF-AEC9-012244D745C5}" presName="sibTrans" presStyleCnt="0"/>
      <dgm:spPr/>
    </dgm:pt>
    <dgm:pt modelId="{30831ECC-62B3-4813-AF5E-474E2DF65BB7}" type="pres">
      <dgm:prSet presAssocID="{4292B16E-ED6A-44D1-A46D-25A23844F2C6}" presName="node" presStyleLbl="node1" presStyleIdx="7" presStyleCnt="8">
        <dgm:presLayoutVars>
          <dgm:bulletEnabled val="1"/>
        </dgm:presLayoutVars>
      </dgm:prSet>
      <dgm:spPr/>
    </dgm:pt>
  </dgm:ptLst>
  <dgm:cxnLst>
    <dgm:cxn modelId="{5410280D-E9C3-4E0E-BE9A-8A13CD06021A}" srcId="{2D4EA836-0D88-4EA3-A94E-D72387476E9C}" destId="{4177A390-643A-432F-9CB2-5B8FA966375D}" srcOrd="2" destOrd="0" parTransId="{CF027E82-2E91-48B0-90C6-8314AECB4768}" sibTransId="{0DAC62AD-F282-4CB7-AEA8-EFC6BDDFCA83}"/>
    <dgm:cxn modelId="{92A4E21D-7971-46B6-9794-3053F806CAC8}" type="presOf" srcId="{B6B8D413-D5CB-4582-9056-56952D92F559}" destId="{36B4B491-1CE0-404B-B00F-A3FD89020DEE}" srcOrd="0" destOrd="0" presId="urn:microsoft.com/office/officeart/2005/8/layout/default"/>
    <dgm:cxn modelId="{CBAC9E32-D3E0-4878-997B-C4F9927B3ED1}" type="presOf" srcId="{2D4EA836-0D88-4EA3-A94E-D72387476E9C}" destId="{B1E1DE15-66B2-4A01-AA4A-A9EF23035FBC}" srcOrd="0" destOrd="0" presId="urn:microsoft.com/office/officeart/2005/8/layout/default"/>
    <dgm:cxn modelId="{D6DE705D-A993-4F94-B80A-5729C78AE874}" type="presOf" srcId="{4292B16E-ED6A-44D1-A46D-25A23844F2C6}" destId="{30831ECC-62B3-4813-AF5E-474E2DF65BB7}" srcOrd="0" destOrd="0" presId="urn:microsoft.com/office/officeart/2005/8/layout/default"/>
    <dgm:cxn modelId="{EE88C66C-6EF0-4D76-8614-DFC7EB65721F}" type="presOf" srcId="{F92E0D90-F867-4376-8527-99E358317613}" destId="{0357E954-D18E-4DA1-8C4C-E94F4F1CF30C}" srcOrd="0" destOrd="0" presId="urn:microsoft.com/office/officeart/2005/8/layout/default"/>
    <dgm:cxn modelId="{D006B271-221B-4D7C-A5BA-FAB3F7EC489D}" type="presOf" srcId="{20B3F163-8345-46D7-A732-19223F038EFD}" destId="{87BC8331-5F79-48F3-A189-772BECDECBAD}" srcOrd="0" destOrd="0" presId="urn:microsoft.com/office/officeart/2005/8/layout/default"/>
    <dgm:cxn modelId="{B3025291-1B12-4210-8E90-B8FBC251D978}" srcId="{2D4EA836-0D88-4EA3-A94E-D72387476E9C}" destId="{E13F89AB-DC51-44AB-A45F-79A6E94FFE81}" srcOrd="4" destOrd="0" parTransId="{BC68B39D-3BD9-40CF-AAF1-8D6DDEB34239}" sibTransId="{7C56C493-248E-46DD-ACD9-4AA5540B9979}"/>
    <dgm:cxn modelId="{04598E93-E1B0-4C57-B4D8-BB201D4D82F0}" srcId="{2D4EA836-0D88-4EA3-A94E-D72387476E9C}" destId="{008CBD83-ACFE-4193-9EFC-5D2EA0F15A69}" srcOrd="0" destOrd="0" parTransId="{89920D4E-E9FC-4145-9EF2-77127EDB6BDA}" sibTransId="{1712B065-56EA-4839-83BB-172F00256F07}"/>
    <dgm:cxn modelId="{456DD594-70CE-4016-9ABE-045BC22F7BBA}" srcId="{2D4EA836-0D88-4EA3-A94E-D72387476E9C}" destId="{B6B8D413-D5CB-4582-9056-56952D92F559}" srcOrd="5" destOrd="0" parTransId="{8E0AF471-FD4F-483C-AC19-2F4BE3812480}" sibTransId="{0F1547E1-8996-4805-A8AF-2A9CFE6915BB}"/>
    <dgm:cxn modelId="{AE3401A6-5FC1-4A46-8E92-C06050937A88}" srcId="{2D4EA836-0D88-4EA3-A94E-D72387476E9C}" destId="{4292B16E-ED6A-44D1-A46D-25A23844F2C6}" srcOrd="7" destOrd="0" parTransId="{D8FB3BA6-4DDA-4B08-9B00-2A33792B5B60}" sibTransId="{7BFC79E4-A837-44D6-929B-B378ABEC02FC}"/>
    <dgm:cxn modelId="{1F820BB8-AED7-455A-98B2-7CDA01EAD0A3}" srcId="{2D4EA836-0D88-4EA3-A94E-D72387476E9C}" destId="{20B3F163-8345-46D7-A732-19223F038EFD}" srcOrd="3" destOrd="0" parTransId="{EED9C655-C013-4645-8F23-6B8A22476B0C}" sibTransId="{067D5153-2AF4-4C17-B1F3-A7EA8AF91CB0}"/>
    <dgm:cxn modelId="{6A59E1B9-DE95-48E1-AC4B-AD6E4125D76C}" type="presOf" srcId="{C2586ED8-EFE5-4090-83DF-CB901A44A092}" destId="{C1956503-0C05-4106-B100-21C4E3E04EF5}" srcOrd="0" destOrd="0" presId="urn:microsoft.com/office/officeart/2005/8/layout/default"/>
    <dgm:cxn modelId="{DC71FDBB-7458-47D6-B99B-2E2F94673840}" type="presOf" srcId="{E13F89AB-DC51-44AB-A45F-79A6E94FFE81}" destId="{3E549A7F-FDFA-412A-B7C3-E8539CD2C2F9}" srcOrd="0" destOrd="0" presId="urn:microsoft.com/office/officeart/2005/8/layout/default"/>
    <dgm:cxn modelId="{24A653D2-C651-4FA0-893E-02AAA909DFFB}" type="presOf" srcId="{4177A390-643A-432F-9CB2-5B8FA966375D}" destId="{D32E29CB-C84A-4D4F-9B8E-AF5F3064D9FC}" srcOrd="0" destOrd="0" presId="urn:microsoft.com/office/officeart/2005/8/layout/default"/>
    <dgm:cxn modelId="{8FEF49D5-D536-4EAA-B5C0-FFAA8B5F398C}" type="presOf" srcId="{008CBD83-ACFE-4193-9EFC-5D2EA0F15A69}" destId="{333B099B-DAC0-4990-85D1-C017F87DA3B5}" srcOrd="0" destOrd="0" presId="urn:microsoft.com/office/officeart/2005/8/layout/default"/>
    <dgm:cxn modelId="{3B12DFE3-1BA5-4EEE-85FA-33488B853BEA}" srcId="{2D4EA836-0D88-4EA3-A94E-D72387476E9C}" destId="{C2586ED8-EFE5-4090-83DF-CB901A44A092}" srcOrd="1" destOrd="0" parTransId="{DFF175E6-69E8-4D83-973F-C464DEB0DED7}" sibTransId="{B10EB1BE-79D9-4DD0-9750-85B0540C13BA}"/>
    <dgm:cxn modelId="{7CDF61EE-5EFD-4E2E-A7FD-FEE492FE5445}" srcId="{2D4EA836-0D88-4EA3-A94E-D72387476E9C}" destId="{F92E0D90-F867-4376-8527-99E358317613}" srcOrd="6" destOrd="0" parTransId="{E7C112B2-CD72-491E-9E13-FE9AE6982692}" sibTransId="{8BFC3ABF-8EC8-43DF-AEC9-012244D745C5}"/>
    <dgm:cxn modelId="{640A2627-1B78-4783-8BE4-2354D5B82DA4}" type="presParOf" srcId="{B1E1DE15-66B2-4A01-AA4A-A9EF23035FBC}" destId="{333B099B-DAC0-4990-85D1-C017F87DA3B5}" srcOrd="0" destOrd="0" presId="urn:microsoft.com/office/officeart/2005/8/layout/default"/>
    <dgm:cxn modelId="{F3AF2B5B-1ECB-42B4-BD3B-C172EF11AEEB}" type="presParOf" srcId="{B1E1DE15-66B2-4A01-AA4A-A9EF23035FBC}" destId="{B35F96AB-0C57-4F95-98D7-360B99058FA0}" srcOrd="1" destOrd="0" presId="urn:microsoft.com/office/officeart/2005/8/layout/default"/>
    <dgm:cxn modelId="{C27AAC34-EE2A-41DA-BDDC-43B7E9C5F738}" type="presParOf" srcId="{B1E1DE15-66B2-4A01-AA4A-A9EF23035FBC}" destId="{C1956503-0C05-4106-B100-21C4E3E04EF5}" srcOrd="2" destOrd="0" presId="urn:microsoft.com/office/officeart/2005/8/layout/default"/>
    <dgm:cxn modelId="{09259CD4-E749-4845-A004-2E1B695F071C}" type="presParOf" srcId="{B1E1DE15-66B2-4A01-AA4A-A9EF23035FBC}" destId="{8313B9AD-E460-4509-B81E-633D5E72AEEE}" srcOrd="3" destOrd="0" presId="urn:microsoft.com/office/officeart/2005/8/layout/default"/>
    <dgm:cxn modelId="{4B4D6534-21B8-48FF-A327-D53FEE474D0D}" type="presParOf" srcId="{B1E1DE15-66B2-4A01-AA4A-A9EF23035FBC}" destId="{D32E29CB-C84A-4D4F-9B8E-AF5F3064D9FC}" srcOrd="4" destOrd="0" presId="urn:microsoft.com/office/officeart/2005/8/layout/default"/>
    <dgm:cxn modelId="{529A9F8A-E014-42B2-B3D1-A96B97A5716F}" type="presParOf" srcId="{B1E1DE15-66B2-4A01-AA4A-A9EF23035FBC}" destId="{24334B67-9BFD-4EBD-9C2F-525251950585}" srcOrd="5" destOrd="0" presId="urn:microsoft.com/office/officeart/2005/8/layout/default"/>
    <dgm:cxn modelId="{DA8F1D05-F814-4B74-92B1-BCD67C236A0B}" type="presParOf" srcId="{B1E1DE15-66B2-4A01-AA4A-A9EF23035FBC}" destId="{87BC8331-5F79-48F3-A189-772BECDECBAD}" srcOrd="6" destOrd="0" presId="urn:microsoft.com/office/officeart/2005/8/layout/default"/>
    <dgm:cxn modelId="{4AA33855-98D7-4077-8DCA-74F40819E8DB}" type="presParOf" srcId="{B1E1DE15-66B2-4A01-AA4A-A9EF23035FBC}" destId="{C428639B-745C-4F6F-9B0B-B8295C758FC2}" srcOrd="7" destOrd="0" presId="urn:microsoft.com/office/officeart/2005/8/layout/default"/>
    <dgm:cxn modelId="{770988A2-32D1-4A04-9512-97E43159194F}" type="presParOf" srcId="{B1E1DE15-66B2-4A01-AA4A-A9EF23035FBC}" destId="{3E549A7F-FDFA-412A-B7C3-E8539CD2C2F9}" srcOrd="8" destOrd="0" presId="urn:microsoft.com/office/officeart/2005/8/layout/default"/>
    <dgm:cxn modelId="{5FBDC413-B4FC-472E-A7E4-E45A279A7A66}" type="presParOf" srcId="{B1E1DE15-66B2-4A01-AA4A-A9EF23035FBC}" destId="{1C261193-715E-453D-AB50-3EBBE7E9ABF4}" srcOrd="9" destOrd="0" presId="urn:microsoft.com/office/officeart/2005/8/layout/default"/>
    <dgm:cxn modelId="{F6FE8750-12F0-496F-AA97-1BEE9F1819A8}" type="presParOf" srcId="{B1E1DE15-66B2-4A01-AA4A-A9EF23035FBC}" destId="{36B4B491-1CE0-404B-B00F-A3FD89020DEE}" srcOrd="10" destOrd="0" presId="urn:microsoft.com/office/officeart/2005/8/layout/default"/>
    <dgm:cxn modelId="{D84B51D5-D417-47C1-BC93-5EB0DB90C0A7}" type="presParOf" srcId="{B1E1DE15-66B2-4A01-AA4A-A9EF23035FBC}" destId="{A66EDF3A-D040-46A9-90A3-C07F4FFBFD64}" srcOrd="11" destOrd="0" presId="urn:microsoft.com/office/officeart/2005/8/layout/default"/>
    <dgm:cxn modelId="{0F2A7F0F-35A6-4D31-9C42-08CE82A8B885}" type="presParOf" srcId="{B1E1DE15-66B2-4A01-AA4A-A9EF23035FBC}" destId="{0357E954-D18E-4DA1-8C4C-E94F4F1CF30C}" srcOrd="12" destOrd="0" presId="urn:microsoft.com/office/officeart/2005/8/layout/default"/>
    <dgm:cxn modelId="{4C33D168-1492-4925-981F-FC14C481F4DD}" type="presParOf" srcId="{B1E1DE15-66B2-4A01-AA4A-A9EF23035FBC}" destId="{90CDA809-98B5-449C-83C6-07A0C168EF31}" srcOrd="13" destOrd="0" presId="urn:microsoft.com/office/officeart/2005/8/layout/default"/>
    <dgm:cxn modelId="{3F1BEDE5-5ED7-4DA0-93F9-4E949156B5F1}" type="presParOf" srcId="{B1E1DE15-66B2-4A01-AA4A-A9EF23035FBC}" destId="{30831ECC-62B3-4813-AF5E-474E2DF65BB7}"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C6E8A5-36B5-45F4-852B-EFFD7147411C}" type="doc">
      <dgm:prSet loTypeId="urn:microsoft.com/office/officeart/2005/8/layout/list1" loCatId="list" qsTypeId="urn:microsoft.com/office/officeart/2005/8/quickstyle/simple1#1" qsCatId="simple" csTypeId="urn:microsoft.com/office/officeart/2005/8/colors/accent1_2#1" csCatId="accent1" phldr="1"/>
      <dgm:spPr/>
      <dgm:t>
        <a:bodyPr/>
        <a:lstStyle/>
        <a:p>
          <a:endParaRPr lang="en-US"/>
        </a:p>
      </dgm:t>
    </dgm:pt>
    <dgm:pt modelId="{67D5DD97-FEC2-4CA6-A32B-06EAEA58E56F}">
      <dgm:prSet phldrT="[Text]"/>
      <dgm:spPr>
        <a:solidFill>
          <a:srgbClr val="336699"/>
        </a:solidFill>
      </dgm:spPr>
      <dgm:t>
        <a:bodyPr/>
        <a:lstStyle/>
        <a:p>
          <a:r>
            <a:rPr lang="en-US" dirty="0">
              <a:solidFill>
                <a:srgbClr val="FBF4E1"/>
              </a:solidFill>
            </a:rPr>
            <a:t>Health Promotion</a:t>
          </a:r>
        </a:p>
      </dgm:t>
    </dgm:pt>
    <dgm:pt modelId="{97B97092-2974-415E-99E2-C2324F50ECF0}" type="parTrans" cxnId="{682FBBE7-26FF-4A9C-A298-D2D5DAD7F804}">
      <dgm:prSet/>
      <dgm:spPr/>
      <dgm:t>
        <a:bodyPr/>
        <a:lstStyle/>
        <a:p>
          <a:endParaRPr lang="en-US"/>
        </a:p>
      </dgm:t>
    </dgm:pt>
    <dgm:pt modelId="{C6AE8A86-68E4-4E0E-96A3-DCEDFC153262}" type="sibTrans" cxnId="{682FBBE7-26FF-4A9C-A298-D2D5DAD7F804}">
      <dgm:prSet/>
      <dgm:spPr/>
      <dgm:t>
        <a:bodyPr/>
        <a:lstStyle/>
        <a:p>
          <a:endParaRPr lang="en-US"/>
        </a:p>
      </dgm:t>
    </dgm:pt>
    <dgm:pt modelId="{ABFF8EBB-02AB-4D22-BCB1-93BD39E03BBA}">
      <dgm:prSet/>
      <dgm:spPr>
        <a:solidFill>
          <a:srgbClr val="336699"/>
        </a:solidFill>
      </dgm:spPr>
      <dgm:t>
        <a:bodyPr/>
        <a:lstStyle/>
        <a:p>
          <a:r>
            <a:rPr lang="en-US">
              <a:solidFill>
                <a:srgbClr val="FBF4E1"/>
              </a:solidFill>
            </a:rPr>
            <a:t>Surveillance for Prostate Cancer Recurrence</a:t>
          </a:r>
          <a:endParaRPr lang="en-US" dirty="0">
            <a:solidFill>
              <a:srgbClr val="FBF4E1"/>
            </a:solidFill>
          </a:endParaRPr>
        </a:p>
      </dgm:t>
    </dgm:pt>
    <dgm:pt modelId="{5AC7FE1F-CD6D-4995-A203-23D5177E69F1}" type="parTrans" cxnId="{DA772F34-D3E4-491B-9A0E-6DE180190C0B}">
      <dgm:prSet/>
      <dgm:spPr/>
      <dgm:t>
        <a:bodyPr/>
        <a:lstStyle/>
        <a:p>
          <a:endParaRPr lang="en-US"/>
        </a:p>
      </dgm:t>
    </dgm:pt>
    <dgm:pt modelId="{2EA38488-830D-46EB-A54C-047EC0E874F5}" type="sibTrans" cxnId="{DA772F34-D3E4-491B-9A0E-6DE180190C0B}">
      <dgm:prSet/>
      <dgm:spPr/>
      <dgm:t>
        <a:bodyPr/>
        <a:lstStyle/>
        <a:p>
          <a:endParaRPr lang="en-US"/>
        </a:p>
      </dgm:t>
    </dgm:pt>
    <dgm:pt modelId="{6601777E-95AA-4BD2-BA13-9CA89675BD18}">
      <dgm:prSet/>
      <dgm:spPr>
        <a:solidFill>
          <a:srgbClr val="336699"/>
        </a:solidFill>
      </dgm:spPr>
      <dgm:t>
        <a:bodyPr/>
        <a:lstStyle/>
        <a:p>
          <a:r>
            <a:rPr lang="en-US" dirty="0">
              <a:solidFill>
                <a:srgbClr val="FBF4E1"/>
              </a:solidFill>
            </a:rPr>
            <a:t>Screening and Early Detection of Second Primary Cancers</a:t>
          </a:r>
        </a:p>
      </dgm:t>
    </dgm:pt>
    <dgm:pt modelId="{D0BA36AF-8C11-464F-A687-ED55AAFB02AA}" type="parTrans" cxnId="{A0385F90-05B3-4F1C-A6E5-328AE7AD02B8}">
      <dgm:prSet/>
      <dgm:spPr/>
      <dgm:t>
        <a:bodyPr/>
        <a:lstStyle/>
        <a:p>
          <a:endParaRPr lang="en-US"/>
        </a:p>
      </dgm:t>
    </dgm:pt>
    <dgm:pt modelId="{1A862479-282D-480D-AF63-2087C047DB41}" type="sibTrans" cxnId="{A0385F90-05B3-4F1C-A6E5-328AE7AD02B8}">
      <dgm:prSet/>
      <dgm:spPr/>
      <dgm:t>
        <a:bodyPr/>
        <a:lstStyle/>
        <a:p>
          <a:endParaRPr lang="en-US"/>
        </a:p>
      </dgm:t>
    </dgm:pt>
    <dgm:pt modelId="{5423599D-FEB3-40B1-99EA-21B345BAF3F8}">
      <dgm:prSet/>
      <dgm:spPr>
        <a:solidFill>
          <a:srgbClr val="336699"/>
        </a:solidFill>
      </dgm:spPr>
      <dgm:t>
        <a:bodyPr/>
        <a:lstStyle/>
        <a:p>
          <a:r>
            <a:rPr lang="en-US">
              <a:solidFill>
                <a:srgbClr val="FBF4E1"/>
              </a:solidFill>
            </a:rPr>
            <a:t>Assessment and Management of Physical and Psychosocial Long-Term and Late Effects</a:t>
          </a:r>
          <a:endParaRPr lang="en-US" dirty="0">
            <a:solidFill>
              <a:srgbClr val="FBF4E1"/>
            </a:solidFill>
          </a:endParaRPr>
        </a:p>
      </dgm:t>
    </dgm:pt>
    <dgm:pt modelId="{08F30354-DB68-4D9B-A7E1-6BCE452D0E77}" type="parTrans" cxnId="{E99CB40F-1148-4A8A-9B62-9B9878CB01CA}">
      <dgm:prSet/>
      <dgm:spPr/>
      <dgm:t>
        <a:bodyPr/>
        <a:lstStyle/>
        <a:p>
          <a:endParaRPr lang="en-US"/>
        </a:p>
      </dgm:t>
    </dgm:pt>
    <dgm:pt modelId="{D57C8C1F-D853-44C1-AA2F-13CE64474A45}" type="sibTrans" cxnId="{E99CB40F-1148-4A8A-9B62-9B9878CB01CA}">
      <dgm:prSet/>
      <dgm:spPr/>
      <dgm:t>
        <a:bodyPr/>
        <a:lstStyle/>
        <a:p>
          <a:endParaRPr lang="en-US"/>
        </a:p>
      </dgm:t>
    </dgm:pt>
    <dgm:pt modelId="{F9974FAD-30AD-4139-92BA-D80E2881A529}">
      <dgm:prSet/>
      <dgm:spPr>
        <a:solidFill>
          <a:srgbClr val="336699"/>
        </a:solidFill>
      </dgm:spPr>
      <dgm:t>
        <a:bodyPr/>
        <a:lstStyle/>
        <a:p>
          <a:r>
            <a:rPr lang="en-US">
              <a:solidFill>
                <a:srgbClr val="FBF4E1"/>
              </a:solidFill>
            </a:rPr>
            <a:t>Care Coordination</a:t>
          </a:r>
          <a:endParaRPr lang="en-US" dirty="0">
            <a:solidFill>
              <a:srgbClr val="FBF4E1"/>
            </a:solidFill>
          </a:endParaRPr>
        </a:p>
      </dgm:t>
    </dgm:pt>
    <dgm:pt modelId="{43AD633A-4E68-4F1D-8D2A-140C08B9EC6C}" type="parTrans" cxnId="{A89AE22E-9D18-42F9-8933-02129ABDFC43}">
      <dgm:prSet/>
      <dgm:spPr/>
      <dgm:t>
        <a:bodyPr/>
        <a:lstStyle/>
        <a:p>
          <a:endParaRPr lang="en-US"/>
        </a:p>
      </dgm:t>
    </dgm:pt>
    <dgm:pt modelId="{8F4C073D-986E-46C7-899E-4F2F9E0950EA}" type="sibTrans" cxnId="{A89AE22E-9D18-42F9-8933-02129ABDFC43}">
      <dgm:prSet/>
      <dgm:spPr/>
      <dgm:t>
        <a:bodyPr/>
        <a:lstStyle/>
        <a:p>
          <a:endParaRPr lang="en-US"/>
        </a:p>
      </dgm:t>
    </dgm:pt>
    <dgm:pt modelId="{FAE3C6E5-D7D7-4FDE-81E7-2FBA0F2B6595}" type="pres">
      <dgm:prSet presAssocID="{04C6E8A5-36B5-45F4-852B-EFFD7147411C}" presName="linear" presStyleCnt="0">
        <dgm:presLayoutVars>
          <dgm:dir/>
          <dgm:animLvl val="lvl"/>
          <dgm:resizeHandles val="exact"/>
        </dgm:presLayoutVars>
      </dgm:prSet>
      <dgm:spPr/>
    </dgm:pt>
    <dgm:pt modelId="{DFA352E1-F963-47F7-829A-8B83C862E9A4}" type="pres">
      <dgm:prSet presAssocID="{67D5DD97-FEC2-4CA6-A32B-06EAEA58E56F}" presName="parentLin" presStyleCnt="0"/>
      <dgm:spPr/>
    </dgm:pt>
    <dgm:pt modelId="{6D935A17-914B-400F-A348-31674F1A59F1}" type="pres">
      <dgm:prSet presAssocID="{67D5DD97-FEC2-4CA6-A32B-06EAEA58E56F}" presName="parentLeftMargin" presStyleLbl="node1" presStyleIdx="0" presStyleCnt="5"/>
      <dgm:spPr/>
    </dgm:pt>
    <dgm:pt modelId="{92A322D0-0FA9-4750-BEB8-D8BC7719DC78}" type="pres">
      <dgm:prSet presAssocID="{67D5DD97-FEC2-4CA6-A32B-06EAEA58E56F}" presName="parentText" presStyleLbl="node1" presStyleIdx="0" presStyleCnt="5">
        <dgm:presLayoutVars>
          <dgm:chMax val="0"/>
          <dgm:bulletEnabled val="1"/>
        </dgm:presLayoutVars>
      </dgm:prSet>
      <dgm:spPr/>
    </dgm:pt>
    <dgm:pt modelId="{40ADC944-A0DA-40FD-A93A-E4D2D3B70A84}" type="pres">
      <dgm:prSet presAssocID="{67D5DD97-FEC2-4CA6-A32B-06EAEA58E56F}" presName="negativeSpace" presStyleCnt="0"/>
      <dgm:spPr/>
    </dgm:pt>
    <dgm:pt modelId="{E407A2D6-E042-473C-A5DD-24BBAB8142CB}" type="pres">
      <dgm:prSet presAssocID="{67D5DD97-FEC2-4CA6-A32B-06EAEA58E56F}" presName="childText" presStyleLbl="conFgAcc1" presStyleIdx="0" presStyleCnt="5">
        <dgm:presLayoutVars>
          <dgm:bulletEnabled val="1"/>
        </dgm:presLayoutVars>
      </dgm:prSet>
      <dgm:spPr>
        <a:ln>
          <a:solidFill>
            <a:srgbClr val="FBF4E1"/>
          </a:solidFill>
        </a:ln>
      </dgm:spPr>
    </dgm:pt>
    <dgm:pt modelId="{07228A97-8573-4BA9-82F2-C23B38CE4D99}" type="pres">
      <dgm:prSet presAssocID="{C6AE8A86-68E4-4E0E-96A3-DCEDFC153262}" presName="spaceBetweenRectangles" presStyleCnt="0"/>
      <dgm:spPr/>
    </dgm:pt>
    <dgm:pt modelId="{DBBDDEE5-DEF8-4956-849A-5406D376E13B}" type="pres">
      <dgm:prSet presAssocID="{ABFF8EBB-02AB-4D22-BCB1-93BD39E03BBA}" presName="parentLin" presStyleCnt="0"/>
      <dgm:spPr/>
    </dgm:pt>
    <dgm:pt modelId="{44410833-8C9F-423A-BA9F-ECA04787504A}" type="pres">
      <dgm:prSet presAssocID="{ABFF8EBB-02AB-4D22-BCB1-93BD39E03BBA}" presName="parentLeftMargin" presStyleLbl="node1" presStyleIdx="0" presStyleCnt="5"/>
      <dgm:spPr/>
    </dgm:pt>
    <dgm:pt modelId="{FC963C7A-D82F-41E3-8CBE-E56E7B7B81E3}" type="pres">
      <dgm:prSet presAssocID="{ABFF8EBB-02AB-4D22-BCB1-93BD39E03BBA}" presName="parentText" presStyleLbl="node1" presStyleIdx="1" presStyleCnt="5">
        <dgm:presLayoutVars>
          <dgm:chMax val="0"/>
          <dgm:bulletEnabled val="1"/>
        </dgm:presLayoutVars>
      </dgm:prSet>
      <dgm:spPr/>
    </dgm:pt>
    <dgm:pt modelId="{4552A99A-403B-4F69-91CB-91DDD517CA0D}" type="pres">
      <dgm:prSet presAssocID="{ABFF8EBB-02AB-4D22-BCB1-93BD39E03BBA}" presName="negativeSpace" presStyleCnt="0"/>
      <dgm:spPr/>
    </dgm:pt>
    <dgm:pt modelId="{93719467-C821-4879-B540-0711BB3FF285}" type="pres">
      <dgm:prSet presAssocID="{ABFF8EBB-02AB-4D22-BCB1-93BD39E03BBA}" presName="childText" presStyleLbl="conFgAcc1" presStyleIdx="1" presStyleCnt="5">
        <dgm:presLayoutVars>
          <dgm:bulletEnabled val="1"/>
        </dgm:presLayoutVars>
      </dgm:prSet>
      <dgm:spPr>
        <a:ln>
          <a:solidFill>
            <a:srgbClr val="FBF4E1"/>
          </a:solidFill>
        </a:ln>
      </dgm:spPr>
    </dgm:pt>
    <dgm:pt modelId="{5FD97100-73FB-49DB-BD75-B319939D68AA}" type="pres">
      <dgm:prSet presAssocID="{2EA38488-830D-46EB-A54C-047EC0E874F5}" presName="spaceBetweenRectangles" presStyleCnt="0"/>
      <dgm:spPr/>
    </dgm:pt>
    <dgm:pt modelId="{D19BF97E-24B5-4E53-856C-03324D73DA19}" type="pres">
      <dgm:prSet presAssocID="{6601777E-95AA-4BD2-BA13-9CA89675BD18}" presName="parentLin" presStyleCnt="0"/>
      <dgm:spPr/>
    </dgm:pt>
    <dgm:pt modelId="{6709D075-37E9-4A2E-AADD-F1B36D4DD55B}" type="pres">
      <dgm:prSet presAssocID="{6601777E-95AA-4BD2-BA13-9CA89675BD18}" presName="parentLeftMargin" presStyleLbl="node1" presStyleIdx="1" presStyleCnt="5"/>
      <dgm:spPr/>
    </dgm:pt>
    <dgm:pt modelId="{B430A86D-0C7B-4276-815A-66BFC7C0C76C}" type="pres">
      <dgm:prSet presAssocID="{6601777E-95AA-4BD2-BA13-9CA89675BD18}" presName="parentText" presStyleLbl="node1" presStyleIdx="2" presStyleCnt="5">
        <dgm:presLayoutVars>
          <dgm:chMax val="0"/>
          <dgm:bulletEnabled val="1"/>
        </dgm:presLayoutVars>
      </dgm:prSet>
      <dgm:spPr/>
    </dgm:pt>
    <dgm:pt modelId="{6A111B3E-8A9C-462B-A655-CC78384D4F74}" type="pres">
      <dgm:prSet presAssocID="{6601777E-95AA-4BD2-BA13-9CA89675BD18}" presName="negativeSpace" presStyleCnt="0"/>
      <dgm:spPr/>
    </dgm:pt>
    <dgm:pt modelId="{9E4D0CFC-C665-4D8A-9EC5-0A72A5F20349}" type="pres">
      <dgm:prSet presAssocID="{6601777E-95AA-4BD2-BA13-9CA89675BD18}" presName="childText" presStyleLbl="conFgAcc1" presStyleIdx="2" presStyleCnt="5">
        <dgm:presLayoutVars>
          <dgm:bulletEnabled val="1"/>
        </dgm:presLayoutVars>
      </dgm:prSet>
      <dgm:spPr>
        <a:ln>
          <a:solidFill>
            <a:srgbClr val="FBF4E1"/>
          </a:solidFill>
        </a:ln>
      </dgm:spPr>
    </dgm:pt>
    <dgm:pt modelId="{9930F894-42D9-4D46-A328-B5E35007D488}" type="pres">
      <dgm:prSet presAssocID="{1A862479-282D-480D-AF63-2087C047DB41}" presName="spaceBetweenRectangles" presStyleCnt="0"/>
      <dgm:spPr/>
    </dgm:pt>
    <dgm:pt modelId="{6C27D099-E021-4901-BBA1-FE28498EBE29}" type="pres">
      <dgm:prSet presAssocID="{5423599D-FEB3-40B1-99EA-21B345BAF3F8}" presName="parentLin" presStyleCnt="0"/>
      <dgm:spPr/>
    </dgm:pt>
    <dgm:pt modelId="{1EF2E14C-BA53-4AEF-B97D-D320ED361FE8}" type="pres">
      <dgm:prSet presAssocID="{5423599D-FEB3-40B1-99EA-21B345BAF3F8}" presName="parentLeftMargin" presStyleLbl="node1" presStyleIdx="2" presStyleCnt="5"/>
      <dgm:spPr/>
    </dgm:pt>
    <dgm:pt modelId="{4F7A57D5-A909-4C21-BD73-7F8745FF93DF}" type="pres">
      <dgm:prSet presAssocID="{5423599D-FEB3-40B1-99EA-21B345BAF3F8}" presName="parentText" presStyleLbl="node1" presStyleIdx="3" presStyleCnt="5">
        <dgm:presLayoutVars>
          <dgm:chMax val="0"/>
          <dgm:bulletEnabled val="1"/>
        </dgm:presLayoutVars>
      </dgm:prSet>
      <dgm:spPr/>
    </dgm:pt>
    <dgm:pt modelId="{2C71B498-5CA4-49A6-B1AD-B60043563D2D}" type="pres">
      <dgm:prSet presAssocID="{5423599D-FEB3-40B1-99EA-21B345BAF3F8}" presName="negativeSpace" presStyleCnt="0"/>
      <dgm:spPr/>
    </dgm:pt>
    <dgm:pt modelId="{88D9BD3B-422C-47FB-9534-81823C76C4C0}" type="pres">
      <dgm:prSet presAssocID="{5423599D-FEB3-40B1-99EA-21B345BAF3F8}" presName="childText" presStyleLbl="conFgAcc1" presStyleIdx="3" presStyleCnt="5">
        <dgm:presLayoutVars>
          <dgm:bulletEnabled val="1"/>
        </dgm:presLayoutVars>
      </dgm:prSet>
      <dgm:spPr>
        <a:ln>
          <a:solidFill>
            <a:srgbClr val="FBF4E1"/>
          </a:solidFill>
        </a:ln>
      </dgm:spPr>
    </dgm:pt>
    <dgm:pt modelId="{D44A55C3-52CF-4032-B428-9E5FF96489DC}" type="pres">
      <dgm:prSet presAssocID="{D57C8C1F-D853-44C1-AA2F-13CE64474A45}" presName="spaceBetweenRectangles" presStyleCnt="0"/>
      <dgm:spPr/>
    </dgm:pt>
    <dgm:pt modelId="{9B4B8532-355D-4D33-910B-616ABDA23D9C}" type="pres">
      <dgm:prSet presAssocID="{F9974FAD-30AD-4139-92BA-D80E2881A529}" presName="parentLin" presStyleCnt="0"/>
      <dgm:spPr/>
    </dgm:pt>
    <dgm:pt modelId="{3DCEF3F7-6A8B-4B5A-AFDD-9E8E2D27513F}" type="pres">
      <dgm:prSet presAssocID="{F9974FAD-30AD-4139-92BA-D80E2881A529}" presName="parentLeftMargin" presStyleLbl="node1" presStyleIdx="3" presStyleCnt="5"/>
      <dgm:spPr/>
    </dgm:pt>
    <dgm:pt modelId="{FAB91BFE-3E46-4418-9FF1-7218CCD59F2C}" type="pres">
      <dgm:prSet presAssocID="{F9974FAD-30AD-4139-92BA-D80E2881A529}" presName="parentText" presStyleLbl="node1" presStyleIdx="4" presStyleCnt="5">
        <dgm:presLayoutVars>
          <dgm:chMax val="0"/>
          <dgm:bulletEnabled val="1"/>
        </dgm:presLayoutVars>
      </dgm:prSet>
      <dgm:spPr/>
    </dgm:pt>
    <dgm:pt modelId="{2D439F1B-9687-40C2-8BDE-7DEFAD5366B1}" type="pres">
      <dgm:prSet presAssocID="{F9974FAD-30AD-4139-92BA-D80E2881A529}" presName="negativeSpace" presStyleCnt="0"/>
      <dgm:spPr/>
    </dgm:pt>
    <dgm:pt modelId="{4E560DBD-E94C-4024-8A44-D36C6CA799E5}" type="pres">
      <dgm:prSet presAssocID="{F9974FAD-30AD-4139-92BA-D80E2881A529}" presName="childText" presStyleLbl="conFgAcc1" presStyleIdx="4" presStyleCnt="5">
        <dgm:presLayoutVars>
          <dgm:bulletEnabled val="1"/>
        </dgm:presLayoutVars>
      </dgm:prSet>
      <dgm:spPr>
        <a:ln>
          <a:solidFill>
            <a:srgbClr val="FBF4E1"/>
          </a:solidFill>
        </a:ln>
      </dgm:spPr>
    </dgm:pt>
  </dgm:ptLst>
  <dgm:cxnLst>
    <dgm:cxn modelId="{E99CB40F-1148-4A8A-9B62-9B9878CB01CA}" srcId="{04C6E8A5-36B5-45F4-852B-EFFD7147411C}" destId="{5423599D-FEB3-40B1-99EA-21B345BAF3F8}" srcOrd="3" destOrd="0" parTransId="{08F30354-DB68-4D9B-A7E1-6BCE452D0E77}" sibTransId="{D57C8C1F-D853-44C1-AA2F-13CE64474A45}"/>
    <dgm:cxn modelId="{04665C28-61DB-491A-81DD-A57273247D0B}" type="presOf" srcId="{6601777E-95AA-4BD2-BA13-9CA89675BD18}" destId="{B430A86D-0C7B-4276-815A-66BFC7C0C76C}" srcOrd="1" destOrd="0" presId="urn:microsoft.com/office/officeart/2005/8/layout/list1"/>
    <dgm:cxn modelId="{A89AE22E-9D18-42F9-8933-02129ABDFC43}" srcId="{04C6E8A5-36B5-45F4-852B-EFFD7147411C}" destId="{F9974FAD-30AD-4139-92BA-D80E2881A529}" srcOrd="4" destOrd="0" parTransId="{43AD633A-4E68-4F1D-8D2A-140C08B9EC6C}" sibTransId="{8F4C073D-986E-46C7-899E-4F2F9E0950EA}"/>
    <dgm:cxn modelId="{DA772F34-D3E4-491B-9A0E-6DE180190C0B}" srcId="{04C6E8A5-36B5-45F4-852B-EFFD7147411C}" destId="{ABFF8EBB-02AB-4D22-BCB1-93BD39E03BBA}" srcOrd="1" destOrd="0" parTransId="{5AC7FE1F-CD6D-4995-A203-23D5177E69F1}" sibTransId="{2EA38488-830D-46EB-A54C-047EC0E874F5}"/>
    <dgm:cxn modelId="{F221AD37-EBD5-40B8-9DA7-CBF2E136950D}" type="presOf" srcId="{ABFF8EBB-02AB-4D22-BCB1-93BD39E03BBA}" destId="{44410833-8C9F-423A-BA9F-ECA04787504A}" srcOrd="0" destOrd="0" presId="urn:microsoft.com/office/officeart/2005/8/layout/list1"/>
    <dgm:cxn modelId="{48F9DC6A-3E69-43E9-97D5-E8E098A70898}" type="presOf" srcId="{F9974FAD-30AD-4139-92BA-D80E2881A529}" destId="{3DCEF3F7-6A8B-4B5A-AFDD-9E8E2D27513F}" srcOrd="0" destOrd="0" presId="urn:microsoft.com/office/officeart/2005/8/layout/list1"/>
    <dgm:cxn modelId="{DFA7B254-0A76-4AF2-A52F-4632F05E00BA}" type="presOf" srcId="{5423599D-FEB3-40B1-99EA-21B345BAF3F8}" destId="{4F7A57D5-A909-4C21-BD73-7F8745FF93DF}" srcOrd="1" destOrd="0" presId="urn:microsoft.com/office/officeart/2005/8/layout/list1"/>
    <dgm:cxn modelId="{008ED275-FE2B-4D08-9818-7523E4C73867}" type="presOf" srcId="{5423599D-FEB3-40B1-99EA-21B345BAF3F8}" destId="{1EF2E14C-BA53-4AEF-B97D-D320ED361FE8}" srcOrd="0" destOrd="0" presId="urn:microsoft.com/office/officeart/2005/8/layout/list1"/>
    <dgm:cxn modelId="{505FEC7A-8BAA-47B5-892B-6DB3A098083D}" type="presOf" srcId="{67D5DD97-FEC2-4CA6-A32B-06EAEA58E56F}" destId="{92A322D0-0FA9-4750-BEB8-D8BC7719DC78}" srcOrd="1" destOrd="0" presId="urn:microsoft.com/office/officeart/2005/8/layout/list1"/>
    <dgm:cxn modelId="{A0385F90-05B3-4F1C-A6E5-328AE7AD02B8}" srcId="{04C6E8A5-36B5-45F4-852B-EFFD7147411C}" destId="{6601777E-95AA-4BD2-BA13-9CA89675BD18}" srcOrd="2" destOrd="0" parTransId="{D0BA36AF-8C11-464F-A687-ED55AAFB02AA}" sibTransId="{1A862479-282D-480D-AF63-2087C047DB41}"/>
    <dgm:cxn modelId="{E327D7B0-DB9B-4852-B0F3-96BE104E960E}" type="presOf" srcId="{04C6E8A5-36B5-45F4-852B-EFFD7147411C}" destId="{FAE3C6E5-D7D7-4FDE-81E7-2FBA0F2B6595}" srcOrd="0" destOrd="0" presId="urn:microsoft.com/office/officeart/2005/8/layout/list1"/>
    <dgm:cxn modelId="{96C17AB2-D581-4098-BA1B-2929D6A19CAF}" type="presOf" srcId="{ABFF8EBB-02AB-4D22-BCB1-93BD39E03BBA}" destId="{FC963C7A-D82F-41E3-8CBE-E56E7B7B81E3}" srcOrd="1" destOrd="0" presId="urn:microsoft.com/office/officeart/2005/8/layout/list1"/>
    <dgm:cxn modelId="{0CCC1BBE-072B-4FF9-AE17-C0976DBE6211}" type="presOf" srcId="{67D5DD97-FEC2-4CA6-A32B-06EAEA58E56F}" destId="{6D935A17-914B-400F-A348-31674F1A59F1}" srcOrd="0" destOrd="0" presId="urn:microsoft.com/office/officeart/2005/8/layout/list1"/>
    <dgm:cxn modelId="{881F5FE0-6725-4429-A08F-8B96616286DC}" type="presOf" srcId="{6601777E-95AA-4BD2-BA13-9CA89675BD18}" destId="{6709D075-37E9-4A2E-AADD-F1B36D4DD55B}" srcOrd="0" destOrd="0" presId="urn:microsoft.com/office/officeart/2005/8/layout/list1"/>
    <dgm:cxn modelId="{682FBBE7-26FF-4A9C-A298-D2D5DAD7F804}" srcId="{04C6E8A5-36B5-45F4-852B-EFFD7147411C}" destId="{67D5DD97-FEC2-4CA6-A32B-06EAEA58E56F}" srcOrd="0" destOrd="0" parTransId="{97B97092-2974-415E-99E2-C2324F50ECF0}" sibTransId="{C6AE8A86-68E4-4E0E-96A3-DCEDFC153262}"/>
    <dgm:cxn modelId="{92C203ED-35C0-4FA6-8252-9CB346E67E69}" type="presOf" srcId="{F9974FAD-30AD-4139-92BA-D80E2881A529}" destId="{FAB91BFE-3E46-4418-9FF1-7218CCD59F2C}" srcOrd="1" destOrd="0" presId="urn:microsoft.com/office/officeart/2005/8/layout/list1"/>
    <dgm:cxn modelId="{E1651499-86FB-4D59-B834-61C33A2449AA}" type="presParOf" srcId="{FAE3C6E5-D7D7-4FDE-81E7-2FBA0F2B6595}" destId="{DFA352E1-F963-47F7-829A-8B83C862E9A4}" srcOrd="0" destOrd="0" presId="urn:microsoft.com/office/officeart/2005/8/layout/list1"/>
    <dgm:cxn modelId="{40DEF779-B784-4160-B6F0-A8237E95DE00}" type="presParOf" srcId="{DFA352E1-F963-47F7-829A-8B83C862E9A4}" destId="{6D935A17-914B-400F-A348-31674F1A59F1}" srcOrd="0" destOrd="0" presId="urn:microsoft.com/office/officeart/2005/8/layout/list1"/>
    <dgm:cxn modelId="{FF541AFE-4070-46A7-A275-9D520C11D58F}" type="presParOf" srcId="{DFA352E1-F963-47F7-829A-8B83C862E9A4}" destId="{92A322D0-0FA9-4750-BEB8-D8BC7719DC78}" srcOrd="1" destOrd="0" presId="urn:microsoft.com/office/officeart/2005/8/layout/list1"/>
    <dgm:cxn modelId="{CD37CD9C-B93E-4AC3-8749-4E5ED2D04A85}" type="presParOf" srcId="{FAE3C6E5-D7D7-4FDE-81E7-2FBA0F2B6595}" destId="{40ADC944-A0DA-40FD-A93A-E4D2D3B70A84}" srcOrd="1" destOrd="0" presId="urn:microsoft.com/office/officeart/2005/8/layout/list1"/>
    <dgm:cxn modelId="{6AAB737A-7697-4172-B5A2-3DCE6FAD24B1}" type="presParOf" srcId="{FAE3C6E5-D7D7-4FDE-81E7-2FBA0F2B6595}" destId="{E407A2D6-E042-473C-A5DD-24BBAB8142CB}" srcOrd="2" destOrd="0" presId="urn:microsoft.com/office/officeart/2005/8/layout/list1"/>
    <dgm:cxn modelId="{F598291B-5FBE-480E-8D94-A4262F80190F}" type="presParOf" srcId="{FAE3C6E5-D7D7-4FDE-81E7-2FBA0F2B6595}" destId="{07228A97-8573-4BA9-82F2-C23B38CE4D99}" srcOrd="3" destOrd="0" presId="urn:microsoft.com/office/officeart/2005/8/layout/list1"/>
    <dgm:cxn modelId="{4FEFB4A9-E756-4AAE-A44E-4B0E5F3D0BCD}" type="presParOf" srcId="{FAE3C6E5-D7D7-4FDE-81E7-2FBA0F2B6595}" destId="{DBBDDEE5-DEF8-4956-849A-5406D376E13B}" srcOrd="4" destOrd="0" presId="urn:microsoft.com/office/officeart/2005/8/layout/list1"/>
    <dgm:cxn modelId="{88E92A08-1A8F-438D-B2DD-4FBCA897906C}" type="presParOf" srcId="{DBBDDEE5-DEF8-4956-849A-5406D376E13B}" destId="{44410833-8C9F-423A-BA9F-ECA04787504A}" srcOrd="0" destOrd="0" presId="urn:microsoft.com/office/officeart/2005/8/layout/list1"/>
    <dgm:cxn modelId="{B653698E-EA7B-4C25-A7F3-F32EE3CBBF5F}" type="presParOf" srcId="{DBBDDEE5-DEF8-4956-849A-5406D376E13B}" destId="{FC963C7A-D82F-41E3-8CBE-E56E7B7B81E3}" srcOrd="1" destOrd="0" presId="urn:microsoft.com/office/officeart/2005/8/layout/list1"/>
    <dgm:cxn modelId="{51790876-262E-47ED-A0C2-DF1124474C2A}" type="presParOf" srcId="{FAE3C6E5-D7D7-4FDE-81E7-2FBA0F2B6595}" destId="{4552A99A-403B-4F69-91CB-91DDD517CA0D}" srcOrd="5" destOrd="0" presId="urn:microsoft.com/office/officeart/2005/8/layout/list1"/>
    <dgm:cxn modelId="{AA210CD0-F1BB-43A6-9186-33E8CEE00492}" type="presParOf" srcId="{FAE3C6E5-D7D7-4FDE-81E7-2FBA0F2B6595}" destId="{93719467-C821-4879-B540-0711BB3FF285}" srcOrd="6" destOrd="0" presId="urn:microsoft.com/office/officeart/2005/8/layout/list1"/>
    <dgm:cxn modelId="{1EBD2535-EA73-480B-9930-73B6F83F0F22}" type="presParOf" srcId="{FAE3C6E5-D7D7-4FDE-81E7-2FBA0F2B6595}" destId="{5FD97100-73FB-49DB-BD75-B319939D68AA}" srcOrd="7" destOrd="0" presId="urn:microsoft.com/office/officeart/2005/8/layout/list1"/>
    <dgm:cxn modelId="{CB80BD75-5D3E-429B-8E25-91AD4FAE27BA}" type="presParOf" srcId="{FAE3C6E5-D7D7-4FDE-81E7-2FBA0F2B6595}" destId="{D19BF97E-24B5-4E53-856C-03324D73DA19}" srcOrd="8" destOrd="0" presId="urn:microsoft.com/office/officeart/2005/8/layout/list1"/>
    <dgm:cxn modelId="{8025A562-C6F5-429E-A77A-691C6AF27C05}" type="presParOf" srcId="{D19BF97E-24B5-4E53-856C-03324D73DA19}" destId="{6709D075-37E9-4A2E-AADD-F1B36D4DD55B}" srcOrd="0" destOrd="0" presId="urn:microsoft.com/office/officeart/2005/8/layout/list1"/>
    <dgm:cxn modelId="{3DE698E5-A838-41B6-A154-E26EE5994522}" type="presParOf" srcId="{D19BF97E-24B5-4E53-856C-03324D73DA19}" destId="{B430A86D-0C7B-4276-815A-66BFC7C0C76C}" srcOrd="1" destOrd="0" presId="urn:microsoft.com/office/officeart/2005/8/layout/list1"/>
    <dgm:cxn modelId="{5F970995-8019-4565-87A1-76820A16A57F}" type="presParOf" srcId="{FAE3C6E5-D7D7-4FDE-81E7-2FBA0F2B6595}" destId="{6A111B3E-8A9C-462B-A655-CC78384D4F74}" srcOrd="9" destOrd="0" presId="urn:microsoft.com/office/officeart/2005/8/layout/list1"/>
    <dgm:cxn modelId="{2C81D755-4F29-43E2-BF3B-30EEF266919F}" type="presParOf" srcId="{FAE3C6E5-D7D7-4FDE-81E7-2FBA0F2B6595}" destId="{9E4D0CFC-C665-4D8A-9EC5-0A72A5F20349}" srcOrd="10" destOrd="0" presId="urn:microsoft.com/office/officeart/2005/8/layout/list1"/>
    <dgm:cxn modelId="{D1DA4E57-58A3-4E21-B4D8-6D6EBE4A551E}" type="presParOf" srcId="{FAE3C6E5-D7D7-4FDE-81E7-2FBA0F2B6595}" destId="{9930F894-42D9-4D46-A328-B5E35007D488}" srcOrd="11" destOrd="0" presId="urn:microsoft.com/office/officeart/2005/8/layout/list1"/>
    <dgm:cxn modelId="{A0C1F127-0C18-4F98-BF28-03A2FE19B8CE}" type="presParOf" srcId="{FAE3C6E5-D7D7-4FDE-81E7-2FBA0F2B6595}" destId="{6C27D099-E021-4901-BBA1-FE28498EBE29}" srcOrd="12" destOrd="0" presId="urn:microsoft.com/office/officeart/2005/8/layout/list1"/>
    <dgm:cxn modelId="{4293F7A2-A9D2-407C-B9FB-0F9EF685B314}" type="presParOf" srcId="{6C27D099-E021-4901-BBA1-FE28498EBE29}" destId="{1EF2E14C-BA53-4AEF-B97D-D320ED361FE8}" srcOrd="0" destOrd="0" presId="urn:microsoft.com/office/officeart/2005/8/layout/list1"/>
    <dgm:cxn modelId="{35144361-BED6-42C5-965A-9214281BD941}" type="presParOf" srcId="{6C27D099-E021-4901-BBA1-FE28498EBE29}" destId="{4F7A57D5-A909-4C21-BD73-7F8745FF93DF}" srcOrd="1" destOrd="0" presId="urn:microsoft.com/office/officeart/2005/8/layout/list1"/>
    <dgm:cxn modelId="{07190AB0-A8D9-455B-888E-25A1E77F9BF1}" type="presParOf" srcId="{FAE3C6E5-D7D7-4FDE-81E7-2FBA0F2B6595}" destId="{2C71B498-5CA4-49A6-B1AD-B60043563D2D}" srcOrd="13" destOrd="0" presId="urn:microsoft.com/office/officeart/2005/8/layout/list1"/>
    <dgm:cxn modelId="{7F0820A4-9319-49EB-A517-5C425C4F9B4A}" type="presParOf" srcId="{FAE3C6E5-D7D7-4FDE-81E7-2FBA0F2B6595}" destId="{88D9BD3B-422C-47FB-9534-81823C76C4C0}" srcOrd="14" destOrd="0" presId="urn:microsoft.com/office/officeart/2005/8/layout/list1"/>
    <dgm:cxn modelId="{C7BD0DA0-5B97-4E17-A917-E3411FB05997}" type="presParOf" srcId="{FAE3C6E5-D7D7-4FDE-81E7-2FBA0F2B6595}" destId="{D44A55C3-52CF-4032-B428-9E5FF96489DC}" srcOrd="15" destOrd="0" presId="urn:microsoft.com/office/officeart/2005/8/layout/list1"/>
    <dgm:cxn modelId="{42FE55B4-7C28-45DC-B2B8-1417A728B484}" type="presParOf" srcId="{FAE3C6E5-D7D7-4FDE-81E7-2FBA0F2B6595}" destId="{9B4B8532-355D-4D33-910B-616ABDA23D9C}" srcOrd="16" destOrd="0" presId="urn:microsoft.com/office/officeart/2005/8/layout/list1"/>
    <dgm:cxn modelId="{19D29EC7-6C7E-4AF6-A097-A4BFBC007DD8}" type="presParOf" srcId="{9B4B8532-355D-4D33-910B-616ABDA23D9C}" destId="{3DCEF3F7-6A8B-4B5A-AFDD-9E8E2D27513F}" srcOrd="0" destOrd="0" presId="urn:microsoft.com/office/officeart/2005/8/layout/list1"/>
    <dgm:cxn modelId="{6C0E0A4A-06B8-43E0-95B1-CB5C172478AF}" type="presParOf" srcId="{9B4B8532-355D-4D33-910B-616ABDA23D9C}" destId="{FAB91BFE-3E46-4418-9FF1-7218CCD59F2C}" srcOrd="1" destOrd="0" presId="urn:microsoft.com/office/officeart/2005/8/layout/list1"/>
    <dgm:cxn modelId="{8E8CBB13-F852-4F77-B06B-3A4B647CBAF5}" type="presParOf" srcId="{FAE3C6E5-D7D7-4FDE-81E7-2FBA0F2B6595}" destId="{2D439F1B-9687-40C2-8BDE-7DEFAD5366B1}" srcOrd="17" destOrd="0" presId="urn:microsoft.com/office/officeart/2005/8/layout/list1"/>
    <dgm:cxn modelId="{1446C833-DC9E-4B4F-BE2B-8C324A769A07}" type="presParOf" srcId="{FAE3C6E5-D7D7-4FDE-81E7-2FBA0F2B6595}" destId="{4E560DBD-E94C-4024-8A44-D36C6CA799E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503B3-8CA7-4D3E-8962-E61AFCF76E9D}">
      <dsp:nvSpPr>
        <dsp:cNvPr id="0" name=""/>
        <dsp:cNvSpPr/>
      </dsp:nvSpPr>
      <dsp:spPr>
        <a:xfrm>
          <a:off x="-5386963" y="-824908"/>
          <a:ext cx="6414400" cy="6414400"/>
        </a:xfrm>
        <a:prstGeom prst="blockArc">
          <a:avLst>
            <a:gd name="adj1" fmla="val 18900000"/>
            <a:gd name="adj2" fmla="val 2700000"/>
            <a:gd name="adj3" fmla="val 337"/>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8A243-4FDC-44AA-8158-C927CB10C37C}">
      <dsp:nvSpPr>
        <dsp:cNvPr id="0" name=""/>
        <dsp:cNvSpPr/>
      </dsp:nvSpPr>
      <dsp:spPr>
        <a:xfrm>
          <a:off x="449276" y="297691"/>
          <a:ext cx="7942672" cy="595763"/>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887"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t>The guidelines are based on the American Cancer Society Prostate Cancer Survivorship Guidelines published in July 2014. </a:t>
          </a:r>
        </a:p>
      </dsp:txBody>
      <dsp:txXfrm>
        <a:off x="449276" y="297691"/>
        <a:ext cx="7942672" cy="595763"/>
      </dsp:txXfrm>
    </dsp:sp>
    <dsp:sp modelId="{1B7F5D7D-73BA-4C72-8E04-5B4BF05F385C}">
      <dsp:nvSpPr>
        <dsp:cNvPr id="0" name=""/>
        <dsp:cNvSpPr/>
      </dsp:nvSpPr>
      <dsp:spPr>
        <a:xfrm>
          <a:off x="76924" y="223220"/>
          <a:ext cx="744704" cy="744704"/>
        </a:xfrm>
        <a:prstGeom prst="ellipse">
          <a:avLst/>
        </a:prstGeom>
        <a:solidFill>
          <a:schemeClr val="lt1">
            <a:hueOff val="0"/>
            <a:satOff val="0"/>
            <a:lumOff val="0"/>
            <a:alphaOff val="0"/>
          </a:schemeClr>
        </a:solidFill>
        <a:ln w="25400" cap="flat" cmpd="sng" algn="ctr">
          <a:solidFill>
            <a:srgbClr val="1E17A9"/>
          </a:solidFill>
          <a:prstDash val="solid"/>
        </a:ln>
        <a:effectLst/>
      </dsp:spPr>
      <dsp:style>
        <a:lnRef idx="2">
          <a:scrgbClr r="0" g="0" b="0"/>
        </a:lnRef>
        <a:fillRef idx="1">
          <a:scrgbClr r="0" g="0" b="0"/>
        </a:fillRef>
        <a:effectRef idx="0">
          <a:scrgbClr r="0" g="0" b="0"/>
        </a:effectRef>
        <a:fontRef idx="minor"/>
      </dsp:style>
    </dsp:sp>
    <dsp:sp modelId="{CB958B98-4506-414B-8027-7E93A90AC026}">
      <dsp:nvSpPr>
        <dsp:cNvPr id="0" name=""/>
        <dsp:cNvSpPr/>
      </dsp:nvSpPr>
      <dsp:spPr>
        <a:xfrm>
          <a:off x="876183" y="1191050"/>
          <a:ext cx="7515765" cy="595763"/>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887"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The guidelines panel represented a diverse group of providers, including oncologists, surgeons, primary care providers, psychosocial providers, etc. to avoid the appearance of professional conflicts.</a:t>
          </a:r>
        </a:p>
      </dsp:txBody>
      <dsp:txXfrm>
        <a:off x="876183" y="1191050"/>
        <a:ext cx="7515765" cy="595763"/>
      </dsp:txXfrm>
    </dsp:sp>
    <dsp:sp modelId="{9C50BFF1-F7BC-4C23-8B8E-31DDF5E442FC}">
      <dsp:nvSpPr>
        <dsp:cNvPr id="0" name=""/>
        <dsp:cNvSpPr/>
      </dsp:nvSpPr>
      <dsp:spPr>
        <a:xfrm>
          <a:off x="503830" y="1116580"/>
          <a:ext cx="744704" cy="744704"/>
        </a:xfrm>
        <a:prstGeom prst="ellipse">
          <a:avLst/>
        </a:prstGeom>
        <a:solidFill>
          <a:schemeClr val="lt1">
            <a:hueOff val="0"/>
            <a:satOff val="0"/>
            <a:lumOff val="0"/>
            <a:alphaOff val="0"/>
          </a:schemeClr>
        </a:solidFill>
        <a:ln w="25400" cap="flat" cmpd="sng" algn="ctr">
          <a:solidFill>
            <a:srgbClr val="1E17A9"/>
          </a:solidFill>
          <a:prstDash val="solid"/>
        </a:ln>
        <a:effectLst/>
      </dsp:spPr>
      <dsp:style>
        <a:lnRef idx="2">
          <a:scrgbClr r="0" g="0" b="0"/>
        </a:lnRef>
        <a:fillRef idx="1">
          <a:scrgbClr r="0" g="0" b="0"/>
        </a:fillRef>
        <a:effectRef idx="0">
          <a:scrgbClr r="0" g="0" b="0"/>
        </a:effectRef>
        <a:fontRef idx="minor"/>
      </dsp:style>
    </dsp:sp>
    <dsp:sp modelId="{E769C625-60E1-4B3A-B2D4-E8BA34D8124C}">
      <dsp:nvSpPr>
        <dsp:cNvPr id="0" name=""/>
        <dsp:cNvSpPr/>
      </dsp:nvSpPr>
      <dsp:spPr>
        <a:xfrm>
          <a:off x="1007209" y="2084410"/>
          <a:ext cx="7384739" cy="595763"/>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887"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t>ACS staff conducted preliminary systematic evidence reviews to develop a foundation for expert panelists. Expert panelists were divided into topic focused subgroups and conducted additional literature review and analysis to serve as the basis for all guidelines. </a:t>
          </a:r>
        </a:p>
      </dsp:txBody>
      <dsp:txXfrm>
        <a:off x="1007209" y="2084410"/>
        <a:ext cx="7384739" cy="595763"/>
      </dsp:txXfrm>
    </dsp:sp>
    <dsp:sp modelId="{355881F7-1566-4237-A929-D094E7F250CD}">
      <dsp:nvSpPr>
        <dsp:cNvPr id="0" name=""/>
        <dsp:cNvSpPr/>
      </dsp:nvSpPr>
      <dsp:spPr>
        <a:xfrm>
          <a:off x="634856" y="2009939"/>
          <a:ext cx="744704" cy="744704"/>
        </a:xfrm>
        <a:prstGeom prst="ellipse">
          <a:avLst/>
        </a:prstGeom>
        <a:solidFill>
          <a:schemeClr val="lt1">
            <a:hueOff val="0"/>
            <a:satOff val="0"/>
            <a:lumOff val="0"/>
            <a:alphaOff val="0"/>
          </a:schemeClr>
        </a:solidFill>
        <a:ln w="25400" cap="flat" cmpd="sng" algn="ctr">
          <a:solidFill>
            <a:srgbClr val="1E17A9"/>
          </a:solidFill>
          <a:prstDash val="solid"/>
        </a:ln>
        <a:effectLst/>
      </dsp:spPr>
      <dsp:style>
        <a:lnRef idx="2">
          <a:scrgbClr r="0" g="0" b="0"/>
        </a:lnRef>
        <a:fillRef idx="1">
          <a:scrgbClr r="0" g="0" b="0"/>
        </a:fillRef>
        <a:effectRef idx="0">
          <a:scrgbClr r="0" g="0" b="0"/>
        </a:effectRef>
        <a:fontRef idx="minor"/>
      </dsp:style>
    </dsp:sp>
    <dsp:sp modelId="{C2123404-9283-4C5C-8C6F-B55AF8C482F9}">
      <dsp:nvSpPr>
        <dsp:cNvPr id="0" name=""/>
        <dsp:cNvSpPr/>
      </dsp:nvSpPr>
      <dsp:spPr>
        <a:xfrm>
          <a:off x="876183" y="2977769"/>
          <a:ext cx="7515765" cy="595763"/>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887"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a:t>468 articles met the inclusion criteria for the literature review, and 222 were included as citations to support the guidelines. </a:t>
          </a:r>
        </a:p>
      </dsp:txBody>
      <dsp:txXfrm>
        <a:off x="876183" y="2977769"/>
        <a:ext cx="7515765" cy="595763"/>
      </dsp:txXfrm>
    </dsp:sp>
    <dsp:sp modelId="{E015D248-0824-4139-A69A-A1384FA64B4C}">
      <dsp:nvSpPr>
        <dsp:cNvPr id="0" name=""/>
        <dsp:cNvSpPr/>
      </dsp:nvSpPr>
      <dsp:spPr>
        <a:xfrm>
          <a:off x="503830" y="2903299"/>
          <a:ext cx="744704" cy="744704"/>
        </a:xfrm>
        <a:prstGeom prst="ellipse">
          <a:avLst/>
        </a:prstGeom>
        <a:solidFill>
          <a:schemeClr val="lt1">
            <a:hueOff val="0"/>
            <a:satOff val="0"/>
            <a:lumOff val="0"/>
            <a:alphaOff val="0"/>
          </a:schemeClr>
        </a:solidFill>
        <a:ln w="25400" cap="flat" cmpd="sng" algn="ctr">
          <a:solidFill>
            <a:srgbClr val="1E17A9"/>
          </a:solidFill>
          <a:prstDash val="solid"/>
        </a:ln>
        <a:effectLst/>
      </dsp:spPr>
      <dsp:style>
        <a:lnRef idx="2">
          <a:scrgbClr r="0" g="0" b="0"/>
        </a:lnRef>
        <a:fillRef idx="1">
          <a:scrgbClr r="0" g="0" b="0"/>
        </a:fillRef>
        <a:effectRef idx="0">
          <a:scrgbClr r="0" g="0" b="0"/>
        </a:effectRef>
        <a:fontRef idx="minor"/>
      </dsp:style>
    </dsp:sp>
    <dsp:sp modelId="{41FB3255-6BFB-4B87-9EF3-2A00F762F480}">
      <dsp:nvSpPr>
        <dsp:cNvPr id="0" name=""/>
        <dsp:cNvSpPr/>
      </dsp:nvSpPr>
      <dsp:spPr>
        <a:xfrm>
          <a:off x="449276" y="3871129"/>
          <a:ext cx="7942672" cy="595763"/>
        </a:xfrm>
        <a:prstGeom prst="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887" tIns="33020" rIns="33020" bIns="33020" numCol="1" spcCol="1270" anchor="ctr" anchorCtr="0">
          <a:noAutofit/>
        </a:bodyPr>
        <a:lstStyle/>
        <a:p>
          <a:pPr marL="0" lvl="0" indent="0" algn="l" defTabSz="577850" rtl="0">
            <a:lnSpc>
              <a:spcPct val="90000"/>
            </a:lnSpc>
            <a:spcBef>
              <a:spcPct val="0"/>
            </a:spcBef>
            <a:spcAft>
              <a:spcPct val="35000"/>
            </a:spcAft>
            <a:buNone/>
          </a:pPr>
          <a:r>
            <a:rPr lang="en-US" sz="1300" kern="1200" dirty="0"/>
            <a:t>Before publication, all draft survivorship guidelines were vetted by internal experts, the Priority Mission Outcomes Committee, National Board of Directors, and relevant external experts, organizations, and societies. </a:t>
          </a:r>
        </a:p>
      </dsp:txBody>
      <dsp:txXfrm>
        <a:off x="449276" y="3871129"/>
        <a:ext cx="7942672" cy="595763"/>
      </dsp:txXfrm>
    </dsp:sp>
    <dsp:sp modelId="{7A848798-FA99-4228-B116-2C05161FBA65}">
      <dsp:nvSpPr>
        <dsp:cNvPr id="0" name=""/>
        <dsp:cNvSpPr/>
      </dsp:nvSpPr>
      <dsp:spPr>
        <a:xfrm>
          <a:off x="76924" y="3796658"/>
          <a:ext cx="744704" cy="744704"/>
        </a:xfrm>
        <a:prstGeom prst="ellipse">
          <a:avLst/>
        </a:prstGeom>
        <a:solidFill>
          <a:schemeClr val="lt1">
            <a:hueOff val="0"/>
            <a:satOff val="0"/>
            <a:lumOff val="0"/>
            <a:alphaOff val="0"/>
          </a:schemeClr>
        </a:solidFill>
        <a:ln w="25400" cap="flat" cmpd="sng" algn="ctr">
          <a:solidFill>
            <a:srgbClr val="1E17A9"/>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8F71C-DED7-44AA-883C-FB06793E8A05}">
      <dsp:nvSpPr>
        <dsp:cNvPr id="0" name=""/>
        <dsp:cNvSpPr/>
      </dsp:nvSpPr>
      <dsp:spPr>
        <a:xfrm>
          <a:off x="335934" y="1131"/>
          <a:ext cx="1639490" cy="98369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BF4E1"/>
              </a:solidFill>
            </a:rPr>
            <a:t>Surgery</a:t>
          </a:r>
        </a:p>
      </dsp:txBody>
      <dsp:txXfrm>
        <a:off x="335934" y="1131"/>
        <a:ext cx="1639490" cy="983694"/>
      </dsp:txXfrm>
    </dsp:sp>
    <dsp:sp modelId="{D120EAAF-FF84-4BF7-BE5D-16DB8077B491}">
      <dsp:nvSpPr>
        <dsp:cNvPr id="0" name=""/>
        <dsp:cNvSpPr/>
      </dsp:nvSpPr>
      <dsp:spPr>
        <a:xfrm>
          <a:off x="2139374" y="1131"/>
          <a:ext cx="1639490" cy="98369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rgbClr val="FBF4E1"/>
              </a:solidFill>
            </a:rPr>
            <a:t>Radiation</a:t>
          </a:r>
          <a:endParaRPr lang="en-US" sz="2000" kern="1200" dirty="0">
            <a:solidFill>
              <a:srgbClr val="FBF4E1"/>
            </a:solidFill>
          </a:endParaRPr>
        </a:p>
      </dsp:txBody>
      <dsp:txXfrm>
        <a:off x="2139374" y="1131"/>
        <a:ext cx="1639490" cy="983694"/>
      </dsp:txXfrm>
    </dsp:sp>
    <dsp:sp modelId="{7976B634-828B-4897-916A-BF2AAF6C5DE3}">
      <dsp:nvSpPr>
        <dsp:cNvPr id="0" name=""/>
        <dsp:cNvSpPr/>
      </dsp:nvSpPr>
      <dsp:spPr>
        <a:xfrm>
          <a:off x="335934" y="1148774"/>
          <a:ext cx="1639490" cy="98369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BF4E1"/>
              </a:solidFill>
            </a:rPr>
            <a:t>Hormonal therapy</a:t>
          </a:r>
        </a:p>
      </dsp:txBody>
      <dsp:txXfrm>
        <a:off x="335934" y="1148774"/>
        <a:ext cx="1639490" cy="983694"/>
      </dsp:txXfrm>
    </dsp:sp>
    <dsp:sp modelId="{D1552590-F043-4FEE-A049-88C0941E15C3}">
      <dsp:nvSpPr>
        <dsp:cNvPr id="0" name=""/>
        <dsp:cNvSpPr/>
      </dsp:nvSpPr>
      <dsp:spPr>
        <a:xfrm>
          <a:off x="2139374" y="1148774"/>
          <a:ext cx="1639490" cy="98369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FBF4E1"/>
              </a:solidFill>
            </a:rPr>
            <a:t>Expectant management</a:t>
          </a:r>
        </a:p>
      </dsp:txBody>
      <dsp:txXfrm>
        <a:off x="2139374" y="1148774"/>
        <a:ext cx="1639490" cy="983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BCE54-1B4B-4CE7-94F6-EBCEAA73A6FE}">
      <dsp:nvSpPr>
        <dsp:cNvPr id="0" name=""/>
        <dsp:cNvSpPr/>
      </dsp:nvSpPr>
      <dsp:spPr>
        <a:xfrm>
          <a:off x="761993" y="1594"/>
          <a:ext cx="5486412" cy="2096958"/>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u="sng" kern="1200" dirty="0">
              <a:solidFill>
                <a:srgbClr val="FBF4E1"/>
              </a:solidFill>
            </a:rPr>
            <a:t>Active surveillance: </a:t>
          </a:r>
          <a:endParaRPr lang="en-US" sz="2600" kern="1200" dirty="0">
            <a:solidFill>
              <a:srgbClr val="FBF4E1"/>
            </a:solidFill>
          </a:endParaRPr>
        </a:p>
        <a:p>
          <a:pPr marL="228600" lvl="1" indent="-228600" algn="l" defTabSz="889000">
            <a:lnSpc>
              <a:spcPct val="90000"/>
            </a:lnSpc>
            <a:spcBef>
              <a:spcPct val="0"/>
            </a:spcBef>
            <a:spcAft>
              <a:spcPct val="15000"/>
            </a:spcAft>
            <a:buChar char="•"/>
          </a:pPr>
          <a:r>
            <a:rPr lang="en-US" sz="2000" kern="1200" dirty="0">
              <a:solidFill>
                <a:srgbClr val="FBF4E1"/>
              </a:solidFill>
            </a:rPr>
            <a:t>Closely following a patient’s condition but not giving treatment unless there are changes in test results. </a:t>
          </a:r>
        </a:p>
        <a:p>
          <a:pPr marL="228600" lvl="1" indent="-228600" algn="l" defTabSz="889000">
            <a:lnSpc>
              <a:spcPct val="90000"/>
            </a:lnSpc>
            <a:spcBef>
              <a:spcPct val="0"/>
            </a:spcBef>
            <a:spcAft>
              <a:spcPct val="15000"/>
            </a:spcAft>
            <a:buChar char="•"/>
          </a:pPr>
          <a:r>
            <a:rPr lang="en-US" sz="2000" kern="1200" dirty="0">
              <a:solidFill>
                <a:srgbClr val="FBF4E1"/>
              </a:solidFill>
            </a:rPr>
            <a:t>Increasingly common in low risk prostate cancer settings</a:t>
          </a:r>
        </a:p>
      </dsp:txBody>
      <dsp:txXfrm>
        <a:off x="761993" y="1594"/>
        <a:ext cx="5486412" cy="2096958"/>
      </dsp:txXfrm>
    </dsp:sp>
    <dsp:sp modelId="{E5882C3F-8438-4B37-A272-8D9F17A11D9E}">
      <dsp:nvSpPr>
        <dsp:cNvPr id="0" name=""/>
        <dsp:cNvSpPr/>
      </dsp:nvSpPr>
      <dsp:spPr>
        <a:xfrm>
          <a:off x="838200" y="2448046"/>
          <a:ext cx="5333998" cy="2096958"/>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u="sng" kern="1200" dirty="0">
              <a:solidFill>
                <a:srgbClr val="FBF4E1"/>
              </a:solidFill>
            </a:rPr>
            <a:t>Watchful waiting:</a:t>
          </a:r>
          <a:r>
            <a:rPr lang="en-US" sz="2600" kern="1200" dirty="0">
              <a:solidFill>
                <a:srgbClr val="FBF4E1"/>
              </a:solidFill>
            </a:rPr>
            <a:t> </a:t>
          </a:r>
        </a:p>
        <a:p>
          <a:pPr marL="228600" lvl="1" indent="-228600" algn="l" defTabSz="889000">
            <a:lnSpc>
              <a:spcPct val="90000"/>
            </a:lnSpc>
            <a:spcBef>
              <a:spcPct val="0"/>
            </a:spcBef>
            <a:spcAft>
              <a:spcPct val="15000"/>
            </a:spcAft>
            <a:buChar char="•"/>
          </a:pPr>
          <a:r>
            <a:rPr lang="en-US" sz="2000" kern="1200" dirty="0">
              <a:solidFill>
                <a:srgbClr val="FBF4E1"/>
              </a:solidFill>
            </a:rPr>
            <a:t>Closely watching a patient’s condition but not giving treatment unless symptoms appear or change.</a:t>
          </a:r>
        </a:p>
        <a:p>
          <a:pPr marL="228600" lvl="1" indent="-228600" algn="l" defTabSz="889000">
            <a:lnSpc>
              <a:spcPct val="90000"/>
            </a:lnSpc>
            <a:spcBef>
              <a:spcPct val="0"/>
            </a:spcBef>
            <a:spcAft>
              <a:spcPct val="15000"/>
            </a:spcAft>
            <a:buChar char="•"/>
          </a:pPr>
          <a:r>
            <a:rPr lang="en-US" sz="2000" kern="1200" dirty="0">
              <a:solidFill>
                <a:srgbClr val="FBF4E1"/>
              </a:solidFill>
            </a:rPr>
            <a:t>Typically used for patients with multiple comorbidities, advanced age</a:t>
          </a:r>
        </a:p>
      </dsp:txBody>
      <dsp:txXfrm>
        <a:off x="838200" y="2448046"/>
        <a:ext cx="5333998" cy="2096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A6A2F-8493-4FCC-8E11-3480EB6B77B8}">
      <dsp:nvSpPr>
        <dsp:cNvPr id="0" name=""/>
        <dsp:cNvSpPr/>
      </dsp:nvSpPr>
      <dsp:spPr>
        <a:xfrm>
          <a:off x="0" y="445679"/>
          <a:ext cx="8686800" cy="554400"/>
        </a:xfrm>
        <a:prstGeom prst="rect">
          <a:avLst/>
        </a:prstGeom>
        <a:solidFill>
          <a:schemeClr val="lt1">
            <a:alpha val="90000"/>
            <a:hueOff val="0"/>
            <a:satOff val="0"/>
            <a:lumOff val="0"/>
            <a:alphaOff val="0"/>
          </a:schemeClr>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dsp:style>
    </dsp:sp>
    <dsp:sp modelId="{8212CE51-E671-440E-9984-6B91A1694E34}">
      <dsp:nvSpPr>
        <dsp:cNvPr id="0" name=""/>
        <dsp:cNvSpPr/>
      </dsp:nvSpPr>
      <dsp:spPr>
        <a:xfrm>
          <a:off x="434340" y="120959"/>
          <a:ext cx="6080760" cy="64944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BF4E1"/>
              </a:solidFill>
            </a:rPr>
            <a:t>30% of prostate cancer patients experience clinically relevant general distress.</a:t>
          </a:r>
        </a:p>
      </dsp:txBody>
      <dsp:txXfrm>
        <a:off x="466043" y="152662"/>
        <a:ext cx="6017354" cy="586034"/>
      </dsp:txXfrm>
    </dsp:sp>
    <dsp:sp modelId="{ADF9E569-75C4-4A8C-8390-D3D687419021}">
      <dsp:nvSpPr>
        <dsp:cNvPr id="0" name=""/>
        <dsp:cNvSpPr/>
      </dsp:nvSpPr>
      <dsp:spPr>
        <a:xfrm>
          <a:off x="0" y="1443599"/>
          <a:ext cx="8686800" cy="554400"/>
        </a:xfrm>
        <a:prstGeom prst="rect">
          <a:avLst/>
        </a:prstGeom>
        <a:solidFill>
          <a:schemeClr val="lt1">
            <a:alpha val="90000"/>
            <a:hueOff val="0"/>
            <a:satOff val="0"/>
            <a:lumOff val="0"/>
            <a:alphaOff val="0"/>
          </a:schemeClr>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dsp:style>
    </dsp:sp>
    <dsp:sp modelId="{BD76578E-5855-4010-81E3-0E789FB45E69}">
      <dsp:nvSpPr>
        <dsp:cNvPr id="0" name=""/>
        <dsp:cNvSpPr/>
      </dsp:nvSpPr>
      <dsp:spPr>
        <a:xfrm>
          <a:off x="434340" y="1118879"/>
          <a:ext cx="6080760" cy="64944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None/>
          </a:pPr>
          <a:r>
            <a:rPr lang="en-US" sz="2200" kern="1200">
              <a:solidFill>
                <a:srgbClr val="FBF4E1"/>
              </a:solidFill>
            </a:rPr>
            <a:t>25% have increased anxiety.</a:t>
          </a:r>
          <a:endParaRPr lang="en-US" sz="2200" kern="1200" dirty="0">
            <a:solidFill>
              <a:srgbClr val="FBF4E1"/>
            </a:solidFill>
          </a:endParaRPr>
        </a:p>
      </dsp:txBody>
      <dsp:txXfrm>
        <a:off x="466043" y="1150582"/>
        <a:ext cx="6017354" cy="586034"/>
      </dsp:txXfrm>
    </dsp:sp>
    <dsp:sp modelId="{E87B259D-D9D0-4376-B15B-EBF5521CE738}">
      <dsp:nvSpPr>
        <dsp:cNvPr id="0" name=""/>
        <dsp:cNvSpPr/>
      </dsp:nvSpPr>
      <dsp:spPr>
        <a:xfrm>
          <a:off x="0" y="2441519"/>
          <a:ext cx="8686800" cy="554400"/>
        </a:xfrm>
        <a:prstGeom prst="rect">
          <a:avLst/>
        </a:prstGeom>
        <a:solidFill>
          <a:schemeClr val="lt1">
            <a:alpha val="90000"/>
            <a:hueOff val="0"/>
            <a:satOff val="0"/>
            <a:lumOff val="0"/>
            <a:alphaOff val="0"/>
          </a:schemeClr>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dsp:style>
    </dsp:sp>
    <dsp:sp modelId="{338C2F2E-6DE2-449C-BAD9-DE27ECAB1AFB}">
      <dsp:nvSpPr>
        <dsp:cNvPr id="0" name=""/>
        <dsp:cNvSpPr/>
      </dsp:nvSpPr>
      <dsp:spPr>
        <a:xfrm>
          <a:off x="434340" y="2116799"/>
          <a:ext cx="6080760" cy="64944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BF4E1"/>
              </a:solidFill>
            </a:rPr>
            <a:t>10% experience major depressive disorder.</a:t>
          </a:r>
        </a:p>
      </dsp:txBody>
      <dsp:txXfrm>
        <a:off x="466043" y="2148502"/>
        <a:ext cx="6017354" cy="586034"/>
      </dsp:txXfrm>
    </dsp:sp>
    <dsp:sp modelId="{7B64A419-E74F-48C3-9DD7-3492D8A1B417}">
      <dsp:nvSpPr>
        <dsp:cNvPr id="0" name=""/>
        <dsp:cNvSpPr/>
      </dsp:nvSpPr>
      <dsp:spPr>
        <a:xfrm>
          <a:off x="0" y="3439440"/>
          <a:ext cx="8686800" cy="554400"/>
        </a:xfrm>
        <a:prstGeom prst="rect">
          <a:avLst/>
        </a:prstGeom>
        <a:solidFill>
          <a:schemeClr val="lt1">
            <a:alpha val="90000"/>
            <a:hueOff val="0"/>
            <a:satOff val="0"/>
            <a:lumOff val="0"/>
            <a:alphaOff val="0"/>
          </a:schemeClr>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dsp:style>
    </dsp:sp>
    <dsp:sp modelId="{CD624A08-1782-41F5-A473-90A0836A87F5}">
      <dsp:nvSpPr>
        <dsp:cNvPr id="0" name=""/>
        <dsp:cNvSpPr/>
      </dsp:nvSpPr>
      <dsp:spPr>
        <a:xfrm>
          <a:off x="434340" y="3114720"/>
          <a:ext cx="6080760" cy="64944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BF4E1"/>
              </a:solidFill>
            </a:rPr>
            <a:t>Distress may diminish in the first five (5) years after treatment for some patients.</a:t>
          </a:r>
        </a:p>
      </dsp:txBody>
      <dsp:txXfrm>
        <a:off x="466043" y="3146423"/>
        <a:ext cx="6017354"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1AD4B-73FA-4933-9E7A-D1EBA7C08249}">
      <dsp:nvSpPr>
        <dsp:cNvPr id="0" name=""/>
        <dsp:cNvSpPr/>
      </dsp:nvSpPr>
      <dsp:spPr>
        <a:xfrm>
          <a:off x="0" y="101399"/>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rgbClr val="FBF4E1"/>
              </a:solidFill>
            </a:rPr>
            <a:t>Depression, depressive symptoms</a:t>
          </a:r>
        </a:p>
      </dsp:txBody>
      <dsp:txXfrm>
        <a:off x="17134" y="118533"/>
        <a:ext cx="6518932" cy="316732"/>
      </dsp:txXfrm>
    </dsp:sp>
    <dsp:sp modelId="{C2FE5A56-2BFE-4AD3-8B23-7A16F2680422}">
      <dsp:nvSpPr>
        <dsp:cNvPr id="0" name=""/>
        <dsp:cNvSpPr/>
      </dsp:nvSpPr>
      <dsp:spPr>
        <a:xfrm>
          <a:off x="0" y="495599"/>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rgbClr val="FBF4E1"/>
              </a:solidFill>
            </a:rPr>
            <a:t>Distress</a:t>
          </a:r>
        </a:p>
      </dsp:txBody>
      <dsp:txXfrm>
        <a:off x="17134" y="512733"/>
        <a:ext cx="6518932" cy="316732"/>
      </dsp:txXfrm>
    </dsp:sp>
    <dsp:sp modelId="{2A05B6B6-55CA-42F2-9369-2FFED6462A4F}">
      <dsp:nvSpPr>
        <dsp:cNvPr id="0" name=""/>
        <dsp:cNvSpPr/>
      </dsp:nvSpPr>
      <dsp:spPr>
        <a:xfrm>
          <a:off x="0" y="889799"/>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solidFill>
                <a:srgbClr val="FBF4E1"/>
              </a:solidFill>
            </a:rPr>
            <a:t>Worry, anxiety, PSA anxiety</a:t>
          </a:r>
        </a:p>
      </dsp:txBody>
      <dsp:txXfrm>
        <a:off x="17134" y="906933"/>
        <a:ext cx="6518932" cy="316732"/>
      </dsp:txXfrm>
    </dsp:sp>
    <dsp:sp modelId="{1D423DF2-7259-4735-89DD-E12DE847352B}">
      <dsp:nvSpPr>
        <dsp:cNvPr id="0" name=""/>
        <dsp:cNvSpPr/>
      </dsp:nvSpPr>
      <dsp:spPr>
        <a:xfrm>
          <a:off x="0" y="1284000"/>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rgbClr val="FBF4E1"/>
              </a:solidFill>
            </a:rPr>
            <a:t>Fear of recurrence </a:t>
          </a:r>
          <a:endParaRPr lang="en-US" sz="1500" kern="1200" dirty="0">
            <a:solidFill>
              <a:srgbClr val="FBF4E1"/>
            </a:solidFill>
          </a:endParaRPr>
        </a:p>
      </dsp:txBody>
      <dsp:txXfrm>
        <a:off x="17134" y="1301134"/>
        <a:ext cx="6518932" cy="316732"/>
      </dsp:txXfrm>
    </dsp:sp>
    <dsp:sp modelId="{4141EDAD-AC5B-4F75-BF24-1D168385F568}">
      <dsp:nvSpPr>
        <dsp:cNvPr id="0" name=""/>
        <dsp:cNvSpPr/>
      </dsp:nvSpPr>
      <dsp:spPr>
        <a:xfrm>
          <a:off x="0" y="1678200"/>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rgbClr val="FBF4E1"/>
              </a:solidFill>
            </a:rPr>
            <a:t>Pain-related concerns</a:t>
          </a:r>
          <a:endParaRPr lang="en-US" sz="1500" kern="1200" dirty="0">
            <a:solidFill>
              <a:srgbClr val="FBF4E1"/>
            </a:solidFill>
          </a:endParaRPr>
        </a:p>
      </dsp:txBody>
      <dsp:txXfrm>
        <a:off x="17134" y="1695334"/>
        <a:ext cx="6518932" cy="316732"/>
      </dsp:txXfrm>
    </dsp:sp>
    <dsp:sp modelId="{562ABA71-102F-412F-9272-8952AAB7DBA3}">
      <dsp:nvSpPr>
        <dsp:cNvPr id="0" name=""/>
        <dsp:cNvSpPr/>
      </dsp:nvSpPr>
      <dsp:spPr>
        <a:xfrm>
          <a:off x="0" y="2072400"/>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rgbClr val="FBF4E1"/>
              </a:solidFill>
            </a:rPr>
            <a:t>End of life concerns: death and dying</a:t>
          </a:r>
          <a:endParaRPr lang="en-US" sz="1500" kern="1200" dirty="0">
            <a:solidFill>
              <a:srgbClr val="FBF4E1"/>
            </a:solidFill>
          </a:endParaRPr>
        </a:p>
      </dsp:txBody>
      <dsp:txXfrm>
        <a:off x="17134" y="2089534"/>
        <a:ext cx="6518932" cy="316732"/>
      </dsp:txXfrm>
    </dsp:sp>
    <dsp:sp modelId="{AB6D3749-E526-4FFD-81B4-8EC0331347F9}">
      <dsp:nvSpPr>
        <dsp:cNvPr id="0" name=""/>
        <dsp:cNvSpPr/>
      </dsp:nvSpPr>
      <dsp:spPr>
        <a:xfrm>
          <a:off x="0" y="2466600"/>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rgbClr val="FBF4E1"/>
              </a:solidFill>
            </a:rPr>
            <a:t>Changes in sexual function and/or desire</a:t>
          </a:r>
          <a:endParaRPr lang="en-US" sz="1500" kern="1200" dirty="0">
            <a:solidFill>
              <a:srgbClr val="FBF4E1"/>
            </a:solidFill>
          </a:endParaRPr>
        </a:p>
      </dsp:txBody>
      <dsp:txXfrm>
        <a:off x="17134" y="2483734"/>
        <a:ext cx="6518932" cy="316732"/>
      </dsp:txXfrm>
    </dsp:sp>
    <dsp:sp modelId="{6850F52B-3DA4-4F6D-8344-A9E7BC958C2D}">
      <dsp:nvSpPr>
        <dsp:cNvPr id="0" name=""/>
        <dsp:cNvSpPr/>
      </dsp:nvSpPr>
      <dsp:spPr>
        <a:xfrm>
          <a:off x="0" y="2860800"/>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rgbClr val="FBF4E1"/>
              </a:solidFill>
            </a:rPr>
            <a:t>Challenges with body image (secondary to surgery, hormonal therapy)</a:t>
          </a:r>
          <a:endParaRPr lang="en-US" sz="1500" kern="1200" dirty="0">
            <a:solidFill>
              <a:srgbClr val="FBF4E1"/>
            </a:solidFill>
          </a:endParaRPr>
        </a:p>
      </dsp:txBody>
      <dsp:txXfrm>
        <a:off x="17134" y="2877934"/>
        <a:ext cx="6518932" cy="316732"/>
      </dsp:txXfrm>
    </dsp:sp>
    <dsp:sp modelId="{C3ABDB8E-E795-421A-BFF1-A7853BF652D4}">
      <dsp:nvSpPr>
        <dsp:cNvPr id="0" name=""/>
        <dsp:cNvSpPr/>
      </dsp:nvSpPr>
      <dsp:spPr>
        <a:xfrm>
          <a:off x="0" y="3255000"/>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rgbClr val="FBF4E1"/>
              </a:solidFill>
            </a:rPr>
            <a:t>Challenges with self-image</a:t>
          </a:r>
          <a:endParaRPr lang="en-US" sz="1500" kern="1200" dirty="0">
            <a:solidFill>
              <a:srgbClr val="FBF4E1"/>
            </a:solidFill>
          </a:endParaRPr>
        </a:p>
      </dsp:txBody>
      <dsp:txXfrm>
        <a:off x="17134" y="3272134"/>
        <a:ext cx="6518932" cy="316732"/>
      </dsp:txXfrm>
    </dsp:sp>
    <dsp:sp modelId="{F1E5B170-DE97-477D-947E-5FBDA620194C}">
      <dsp:nvSpPr>
        <dsp:cNvPr id="0" name=""/>
        <dsp:cNvSpPr/>
      </dsp:nvSpPr>
      <dsp:spPr>
        <a:xfrm>
          <a:off x="0" y="3649200"/>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rgbClr val="FBF4E1"/>
              </a:solidFill>
            </a:rPr>
            <a:t>Relationship and other social role difficulties</a:t>
          </a:r>
          <a:endParaRPr lang="en-US" sz="1500" kern="1200" dirty="0">
            <a:solidFill>
              <a:srgbClr val="FBF4E1"/>
            </a:solidFill>
          </a:endParaRPr>
        </a:p>
      </dsp:txBody>
      <dsp:txXfrm>
        <a:off x="17134" y="3666334"/>
        <a:ext cx="6518932" cy="316732"/>
      </dsp:txXfrm>
    </dsp:sp>
    <dsp:sp modelId="{224BDB4E-A843-4FCD-9CB3-F14B0E9429CF}">
      <dsp:nvSpPr>
        <dsp:cNvPr id="0" name=""/>
        <dsp:cNvSpPr/>
      </dsp:nvSpPr>
      <dsp:spPr>
        <a:xfrm>
          <a:off x="0" y="4043400"/>
          <a:ext cx="6553200" cy="3510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solidFill>
                <a:srgbClr val="FBF4E1"/>
              </a:solidFill>
            </a:rPr>
            <a:t>Return to work concerns and financial challenges</a:t>
          </a:r>
          <a:endParaRPr lang="en-US" sz="1500" kern="1200" dirty="0">
            <a:solidFill>
              <a:srgbClr val="FBF4E1"/>
            </a:solidFill>
          </a:endParaRPr>
        </a:p>
      </dsp:txBody>
      <dsp:txXfrm>
        <a:off x="17134" y="4060534"/>
        <a:ext cx="6518932" cy="316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B099B-DAC0-4990-85D1-C017F87DA3B5}">
      <dsp:nvSpPr>
        <dsp:cNvPr id="0" name=""/>
        <dsp:cNvSpPr/>
      </dsp:nvSpPr>
      <dsp:spPr>
        <a:xfrm>
          <a:off x="717541" y="2203"/>
          <a:ext cx="1566341" cy="93980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BF4E1"/>
              </a:solidFill>
            </a:rPr>
            <a:t>Being single/unmarried</a:t>
          </a:r>
        </a:p>
      </dsp:txBody>
      <dsp:txXfrm>
        <a:off x="717541" y="2203"/>
        <a:ext cx="1566341" cy="939804"/>
      </dsp:txXfrm>
    </dsp:sp>
    <dsp:sp modelId="{C1956503-0C05-4106-B100-21C4E3E04EF5}">
      <dsp:nvSpPr>
        <dsp:cNvPr id="0" name=""/>
        <dsp:cNvSpPr/>
      </dsp:nvSpPr>
      <dsp:spPr>
        <a:xfrm>
          <a:off x="2440517" y="2203"/>
          <a:ext cx="1566341" cy="93980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FBF4E1"/>
              </a:solidFill>
            </a:rPr>
            <a:t>Low education</a:t>
          </a:r>
          <a:endParaRPr lang="en-US" sz="1500" kern="1200" dirty="0">
            <a:solidFill>
              <a:srgbClr val="FBF4E1"/>
            </a:solidFill>
          </a:endParaRPr>
        </a:p>
      </dsp:txBody>
      <dsp:txXfrm>
        <a:off x="2440517" y="2203"/>
        <a:ext cx="1566341" cy="939804"/>
      </dsp:txXfrm>
    </dsp:sp>
    <dsp:sp modelId="{D32E29CB-C84A-4D4F-9B8E-AF5F3064D9FC}">
      <dsp:nvSpPr>
        <dsp:cNvPr id="0" name=""/>
        <dsp:cNvSpPr/>
      </dsp:nvSpPr>
      <dsp:spPr>
        <a:xfrm>
          <a:off x="717541" y="1098642"/>
          <a:ext cx="1566341" cy="93980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FBF4E1"/>
              </a:solidFill>
            </a:rPr>
            <a:t>Advanced disease</a:t>
          </a:r>
          <a:endParaRPr lang="en-US" sz="1500" kern="1200" dirty="0">
            <a:solidFill>
              <a:srgbClr val="FBF4E1"/>
            </a:solidFill>
          </a:endParaRPr>
        </a:p>
      </dsp:txBody>
      <dsp:txXfrm>
        <a:off x="717541" y="1098642"/>
        <a:ext cx="1566341" cy="939804"/>
      </dsp:txXfrm>
    </dsp:sp>
    <dsp:sp modelId="{87BC8331-5F79-48F3-A189-772BECDECBAD}">
      <dsp:nvSpPr>
        <dsp:cNvPr id="0" name=""/>
        <dsp:cNvSpPr/>
      </dsp:nvSpPr>
      <dsp:spPr>
        <a:xfrm>
          <a:off x="2440517" y="1098642"/>
          <a:ext cx="1566341" cy="93980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FBF4E1"/>
              </a:solidFill>
            </a:rPr>
            <a:t>Low physical or cognitive functioning</a:t>
          </a:r>
          <a:endParaRPr lang="en-US" sz="1500" kern="1200" dirty="0">
            <a:solidFill>
              <a:srgbClr val="FBF4E1"/>
            </a:solidFill>
          </a:endParaRPr>
        </a:p>
      </dsp:txBody>
      <dsp:txXfrm>
        <a:off x="2440517" y="1098642"/>
        <a:ext cx="1566341" cy="939804"/>
      </dsp:txXfrm>
    </dsp:sp>
    <dsp:sp modelId="{3E549A7F-FDFA-412A-B7C3-E8539CD2C2F9}">
      <dsp:nvSpPr>
        <dsp:cNvPr id="0" name=""/>
        <dsp:cNvSpPr/>
      </dsp:nvSpPr>
      <dsp:spPr>
        <a:xfrm>
          <a:off x="717541" y="2195082"/>
          <a:ext cx="1566341" cy="93980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FBF4E1"/>
              </a:solidFill>
            </a:rPr>
            <a:t>Younger age</a:t>
          </a:r>
          <a:endParaRPr lang="en-US" sz="1500" kern="1200" dirty="0">
            <a:solidFill>
              <a:srgbClr val="FBF4E1"/>
            </a:solidFill>
          </a:endParaRPr>
        </a:p>
      </dsp:txBody>
      <dsp:txXfrm>
        <a:off x="717541" y="2195082"/>
        <a:ext cx="1566341" cy="939804"/>
      </dsp:txXfrm>
    </dsp:sp>
    <dsp:sp modelId="{36B4B491-1CE0-404B-B00F-A3FD89020DEE}">
      <dsp:nvSpPr>
        <dsp:cNvPr id="0" name=""/>
        <dsp:cNvSpPr/>
      </dsp:nvSpPr>
      <dsp:spPr>
        <a:xfrm>
          <a:off x="2440517" y="2195082"/>
          <a:ext cx="1566341" cy="93980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BF4E1"/>
              </a:solidFill>
            </a:rPr>
            <a:t>Medical comorbidities</a:t>
          </a:r>
        </a:p>
      </dsp:txBody>
      <dsp:txXfrm>
        <a:off x="2440517" y="2195082"/>
        <a:ext cx="1566341" cy="939804"/>
      </dsp:txXfrm>
    </dsp:sp>
    <dsp:sp modelId="{0357E954-D18E-4DA1-8C4C-E94F4F1CF30C}">
      <dsp:nvSpPr>
        <dsp:cNvPr id="0" name=""/>
        <dsp:cNvSpPr/>
      </dsp:nvSpPr>
      <dsp:spPr>
        <a:xfrm>
          <a:off x="717541" y="3291521"/>
          <a:ext cx="1566341" cy="93980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rgbClr val="FBF4E1"/>
              </a:solidFill>
            </a:rPr>
            <a:t>Psychiatric history</a:t>
          </a:r>
          <a:endParaRPr lang="en-US" sz="1500" kern="1200" dirty="0">
            <a:solidFill>
              <a:srgbClr val="FBF4E1"/>
            </a:solidFill>
          </a:endParaRPr>
        </a:p>
      </dsp:txBody>
      <dsp:txXfrm>
        <a:off x="717541" y="3291521"/>
        <a:ext cx="1566341" cy="939804"/>
      </dsp:txXfrm>
    </dsp:sp>
    <dsp:sp modelId="{30831ECC-62B3-4813-AF5E-474E2DF65BB7}">
      <dsp:nvSpPr>
        <dsp:cNvPr id="0" name=""/>
        <dsp:cNvSpPr/>
      </dsp:nvSpPr>
      <dsp:spPr>
        <a:xfrm>
          <a:off x="2440517" y="3291521"/>
          <a:ext cx="1566341" cy="939804"/>
        </a:xfrm>
        <a:prstGeom prst="rect">
          <a:avLst/>
        </a:prstGeom>
        <a:solidFill>
          <a:srgbClr val="336699"/>
        </a:solidFill>
        <a:ln w="25400" cap="flat" cmpd="sng" algn="ctr">
          <a:solidFill>
            <a:srgbClr val="E0E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FBF4E1"/>
              </a:solidFill>
            </a:rPr>
            <a:t>Poor coping skills</a:t>
          </a:r>
        </a:p>
      </dsp:txBody>
      <dsp:txXfrm>
        <a:off x="2440517" y="3291521"/>
        <a:ext cx="1566341" cy="9398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7A2D6-E042-473C-A5DD-24BBAB8142CB}">
      <dsp:nvSpPr>
        <dsp:cNvPr id="0" name=""/>
        <dsp:cNvSpPr/>
      </dsp:nvSpPr>
      <dsp:spPr>
        <a:xfrm>
          <a:off x="0" y="329099"/>
          <a:ext cx="8298426" cy="504000"/>
        </a:xfrm>
        <a:prstGeom prst="rect">
          <a:avLst/>
        </a:prstGeom>
        <a:solidFill>
          <a:schemeClr val="lt1">
            <a:alpha val="90000"/>
            <a:hueOff val="0"/>
            <a:satOff val="0"/>
            <a:lumOff val="0"/>
            <a:alphaOff val="0"/>
          </a:schemeClr>
        </a:solidFill>
        <a:ln w="25400" cap="flat" cmpd="sng" algn="ctr">
          <a:solidFill>
            <a:srgbClr val="FBF4E1"/>
          </a:solidFill>
          <a:prstDash val="solid"/>
        </a:ln>
        <a:effectLst/>
      </dsp:spPr>
      <dsp:style>
        <a:lnRef idx="2">
          <a:scrgbClr r="0" g="0" b="0"/>
        </a:lnRef>
        <a:fillRef idx="1">
          <a:scrgbClr r="0" g="0" b="0"/>
        </a:fillRef>
        <a:effectRef idx="0">
          <a:scrgbClr r="0" g="0" b="0"/>
        </a:effectRef>
        <a:fontRef idx="minor"/>
      </dsp:style>
    </dsp:sp>
    <dsp:sp modelId="{92A322D0-0FA9-4750-BEB8-D8BC7719DC78}">
      <dsp:nvSpPr>
        <dsp:cNvPr id="0" name=""/>
        <dsp:cNvSpPr/>
      </dsp:nvSpPr>
      <dsp:spPr>
        <a:xfrm>
          <a:off x="414921" y="33899"/>
          <a:ext cx="5808898" cy="5904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563" tIns="0" rIns="219563"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BF4E1"/>
              </a:solidFill>
            </a:rPr>
            <a:t>Health Promotion</a:t>
          </a:r>
        </a:p>
      </dsp:txBody>
      <dsp:txXfrm>
        <a:off x="443742" y="62720"/>
        <a:ext cx="5751256" cy="532758"/>
      </dsp:txXfrm>
    </dsp:sp>
    <dsp:sp modelId="{93719467-C821-4879-B540-0711BB3FF285}">
      <dsp:nvSpPr>
        <dsp:cNvPr id="0" name=""/>
        <dsp:cNvSpPr/>
      </dsp:nvSpPr>
      <dsp:spPr>
        <a:xfrm>
          <a:off x="0" y="1236300"/>
          <a:ext cx="8298426" cy="504000"/>
        </a:xfrm>
        <a:prstGeom prst="rect">
          <a:avLst/>
        </a:prstGeom>
        <a:solidFill>
          <a:schemeClr val="lt1">
            <a:alpha val="90000"/>
            <a:hueOff val="0"/>
            <a:satOff val="0"/>
            <a:lumOff val="0"/>
            <a:alphaOff val="0"/>
          </a:schemeClr>
        </a:solidFill>
        <a:ln w="25400" cap="flat" cmpd="sng" algn="ctr">
          <a:solidFill>
            <a:srgbClr val="FBF4E1"/>
          </a:solidFill>
          <a:prstDash val="solid"/>
        </a:ln>
        <a:effectLst/>
      </dsp:spPr>
      <dsp:style>
        <a:lnRef idx="2">
          <a:scrgbClr r="0" g="0" b="0"/>
        </a:lnRef>
        <a:fillRef idx="1">
          <a:scrgbClr r="0" g="0" b="0"/>
        </a:fillRef>
        <a:effectRef idx="0">
          <a:scrgbClr r="0" g="0" b="0"/>
        </a:effectRef>
        <a:fontRef idx="minor"/>
      </dsp:style>
    </dsp:sp>
    <dsp:sp modelId="{FC963C7A-D82F-41E3-8CBE-E56E7B7B81E3}">
      <dsp:nvSpPr>
        <dsp:cNvPr id="0" name=""/>
        <dsp:cNvSpPr/>
      </dsp:nvSpPr>
      <dsp:spPr>
        <a:xfrm>
          <a:off x="414921" y="941100"/>
          <a:ext cx="5808898" cy="5904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563" tIns="0" rIns="219563" bIns="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FBF4E1"/>
              </a:solidFill>
            </a:rPr>
            <a:t>Surveillance for Prostate Cancer Recurrence</a:t>
          </a:r>
          <a:endParaRPr lang="en-US" sz="2000" kern="1200" dirty="0">
            <a:solidFill>
              <a:srgbClr val="FBF4E1"/>
            </a:solidFill>
          </a:endParaRPr>
        </a:p>
      </dsp:txBody>
      <dsp:txXfrm>
        <a:off x="443742" y="969921"/>
        <a:ext cx="5751256" cy="532758"/>
      </dsp:txXfrm>
    </dsp:sp>
    <dsp:sp modelId="{9E4D0CFC-C665-4D8A-9EC5-0A72A5F20349}">
      <dsp:nvSpPr>
        <dsp:cNvPr id="0" name=""/>
        <dsp:cNvSpPr/>
      </dsp:nvSpPr>
      <dsp:spPr>
        <a:xfrm>
          <a:off x="0" y="2143500"/>
          <a:ext cx="8298426" cy="504000"/>
        </a:xfrm>
        <a:prstGeom prst="rect">
          <a:avLst/>
        </a:prstGeom>
        <a:solidFill>
          <a:schemeClr val="lt1">
            <a:alpha val="90000"/>
            <a:hueOff val="0"/>
            <a:satOff val="0"/>
            <a:lumOff val="0"/>
            <a:alphaOff val="0"/>
          </a:schemeClr>
        </a:solidFill>
        <a:ln w="25400" cap="flat" cmpd="sng" algn="ctr">
          <a:solidFill>
            <a:srgbClr val="FBF4E1"/>
          </a:solidFill>
          <a:prstDash val="solid"/>
        </a:ln>
        <a:effectLst/>
      </dsp:spPr>
      <dsp:style>
        <a:lnRef idx="2">
          <a:scrgbClr r="0" g="0" b="0"/>
        </a:lnRef>
        <a:fillRef idx="1">
          <a:scrgbClr r="0" g="0" b="0"/>
        </a:fillRef>
        <a:effectRef idx="0">
          <a:scrgbClr r="0" g="0" b="0"/>
        </a:effectRef>
        <a:fontRef idx="minor"/>
      </dsp:style>
    </dsp:sp>
    <dsp:sp modelId="{B430A86D-0C7B-4276-815A-66BFC7C0C76C}">
      <dsp:nvSpPr>
        <dsp:cNvPr id="0" name=""/>
        <dsp:cNvSpPr/>
      </dsp:nvSpPr>
      <dsp:spPr>
        <a:xfrm>
          <a:off x="414921" y="1848300"/>
          <a:ext cx="5808898" cy="5904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563" tIns="0" rIns="219563"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BF4E1"/>
              </a:solidFill>
            </a:rPr>
            <a:t>Screening and Early Detection of Second Primary Cancers</a:t>
          </a:r>
        </a:p>
      </dsp:txBody>
      <dsp:txXfrm>
        <a:off x="443742" y="1877121"/>
        <a:ext cx="5751256" cy="532758"/>
      </dsp:txXfrm>
    </dsp:sp>
    <dsp:sp modelId="{88D9BD3B-422C-47FB-9534-81823C76C4C0}">
      <dsp:nvSpPr>
        <dsp:cNvPr id="0" name=""/>
        <dsp:cNvSpPr/>
      </dsp:nvSpPr>
      <dsp:spPr>
        <a:xfrm>
          <a:off x="0" y="3050700"/>
          <a:ext cx="8298426" cy="504000"/>
        </a:xfrm>
        <a:prstGeom prst="rect">
          <a:avLst/>
        </a:prstGeom>
        <a:solidFill>
          <a:schemeClr val="lt1">
            <a:alpha val="90000"/>
            <a:hueOff val="0"/>
            <a:satOff val="0"/>
            <a:lumOff val="0"/>
            <a:alphaOff val="0"/>
          </a:schemeClr>
        </a:solidFill>
        <a:ln w="25400" cap="flat" cmpd="sng" algn="ctr">
          <a:solidFill>
            <a:srgbClr val="FBF4E1"/>
          </a:solidFill>
          <a:prstDash val="solid"/>
        </a:ln>
        <a:effectLst/>
      </dsp:spPr>
      <dsp:style>
        <a:lnRef idx="2">
          <a:scrgbClr r="0" g="0" b="0"/>
        </a:lnRef>
        <a:fillRef idx="1">
          <a:scrgbClr r="0" g="0" b="0"/>
        </a:fillRef>
        <a:effectRef idx="0">
          <a:scrgbClr r="0" g="0" b="0"/>
        </a:effectRef>
        <a:fontRef idx="minor"/>
      </dsp:style>
    </dsp:sp>
    <dsp:sp modelId="{4F7A57D5-A909-4C21-BD73-7F8745FF93DF}">
      <dsp:nvSpPr>
        <dsp:cNvPr id="0" name=""/>
        <dsp:cNvSpPr/>
      </dsp:nvSpPr>
      <dsp:spPr>
        <a:xfrm>
          <a:off x="414921" y="2755500"/>
          <a:ext cx="5808898" cy="5904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563" tIns="0" rIns="219563" bIns="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FBF4E1"/>
              </a:solidFill>
            </a:rPr>
            <a:t>Assessment and Management of Physical and Psychosocial Long-Term and Late Effects</a:t>
          </a:r>
          <a:endParaRPr lang="en-US" sz="2000" kern="1200" dirty="0">
            <a:solidFill>
              <a:srgbClr val="FBF4E1"/>
            </a:solidFill>
          </a:endParaRPr>
        </a:p>
      </dsp:txBody>
      <dsp:txXfrm>
        <a:off x="443742" y="2784321"/>
        <a:ext cx="5751256" cy="532758"/>
      </dsp:txXfrm>
    </dsp:sp>
    <dsp:sp modelId="{4E560DBD-E94C-4024-8A44-D36C6CA799E5}">
      <dsp:nvSpPr>
        <dsp:cNvPr id="0" name=""/>
        <dsp:cNvSpPr/>
      </dsp:nvSpPr>
      <dsp:spPr>
        <a:xfrm>
          <a:off x="0" y="3957900"/>
          <a:ext cx="8298426" cy="504000"/>
        </a:xfrm>
        <a:prstGeom prst="rect">
          <a:avLst/>
        </a:prstGeom>
        <a:solidFill>
          <a:schemeClr val="lt1">
            <a:alpha val="90000"/>
            <a:hueOff val="0"/>
            <a:satOff val="0"/>
            <a:lumOff val="0"/>
            <a:alphaOff val="0"/>
          </a:schemeClr>
        </a:solidFill>
        <a:ln w="25400" cap="flat" cmpd="sng" algn="ctr">
          <a:solidFill>
            <a:srgbClr val="FBF4E1"/>
          </a:solidFill>
          <a:prstDash val="solid"/>
        </a:ln>
        <a:effectLst/>
      </dsp:spPr>
      <dsp:style>
        <a:lnRef idx="2">
          <a:scrgbClr r="0" g="0" b="0"/>
        </a:lnRef>
        <a:fillRef idx="1">
          <a:scrgbClr r="0" g="0" b="0"/>
        </a:fillRef>
        <a:effectRef idx="0">
          <a:scrgbClr r="0" g="0" b="0"/>
        </a:effectRef>
        <a:fontRef idx="minor"/>
      </dsp:style>
    </dsp:sp>
    <dsp:sp modelId="{FAB91BFE-3E46-4418-9FF1-7218CCD59F2C}">
      <dsp:nvSpPr>
        <dsp:cNvPr id="0" name=""/>
        <dsp:cNvSpPr/>
      </dsp:nvSpPr>
      <dsp:spPr>
        <a:xfrm>
          <a:off x="414921" y="3662700"/>
          <a:ext cx="5808898" cy="590400"/>
        </a:xfrm>
        <a:prstGeom prst="roundRect">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563" tIns="0" rIns="219563" bIns="0" numCol="1" spcCol="1270" anchor="ctr" anchorCtr="0">
          <a:noAutofit/>
        </a:bodyPr>
        <a:lstStyle/>
        <a:p>
          <a:pPr marL="0" lvl="0" indent="0" algn="l" defTabSz="889000">
            <a:lnSpc>
              <a:spcPct val="90000"/>
            </a:lnSpc>
            <a:spcBef>
              <a:spcPct val="0"/>
            </a:spcBef>
            <a:spcAft>
              <a:spcPct val="35000"/>
            </a:spcAft>
            <a:buNone/>
          </a:pPr>
          <a:r>
            <a:rPr lang="en-US" sz="2000" kern="1200">
              <a:solidFill>
                <a:srgbClr val="FBF4E1"/>
              </a:solidFill>
            </a:rPr>
            <a:t>Care Coordination</a:t>
          </a:r>
          <a:endParaRPr lang="en-US" sz="2000" kern="1200" dirty="0">
            <a:solidFill>
              <a:srgbClr val="FBF4E1"/>
            </a:solidFill>
          </a:endParaRPr>
        </a:p>
      </dsp:txBody>
      <dsp:txXfrm>
        <a:off x="443742" y="3691521"/>
        <a:ext cx="5751256" cy="5327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6D7FE21-0A6B-4782-A3E8-DA503E7B4962}" type="datetimeFigureOut">
              <a:rPr lang="en-US" smtClean="0"/>
              <a:pPr/>
              <a:t>5/16/2025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AE6627-55B4-4308-9197-46A5E6B76A24}" type="slidenum">
              <a:rPr lang="en-US" smtClean="0"/>
              <a:pPr/>
              <a:t>‹#›</a:t>
            </a:fld>
            <a:endParaRPr lang="en-US" dirty="0"/>
          </a:p>
        </p:txBody>
      </p:sp>
    </p:spTree>
    <p:extLst>
      <p:ext uri="{BB962C8B-B14F-4D97-AF65-F5344CB8AC3E}">
        <p14:creationId xmlns:p14="http://schemas.microsoft.com/office/powerpoint/2010/main" val="388035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DE1AD67-3894-4EC3-B504-B76015853B96}" type="datetimeFigureOut">
              <a:rPr lang="en-US" smtClean="0"/>
              <a:t>5/16/2025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3DEB14A-D972-4ED3-9941-0C63A9A797DD}" type="slidenum">
              <a:rPr lang="en-US" smtClean="0"/>
              <a:t>‹#›</a:t>
            </a:fld>
            <a:endParaRPr lang="en-US" dirty="0"/>
          </a:p>
        </p:txBody>
      </p:sp>
    </p:spTree>
    <p:extLst>
      <p:ext uri="{BB962C8B-B14F-4D97-AF65-F5344CB8AC3E}">
        <p14:creationId xmlns:p14="http://schemas.microsoft.com/office/powerpoint/2010/main" val="33020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and welcome to a presentation on:  A Summary of Common Long-term and Late Effects of Prostate Cancer and its Treatment</a:t>
            </a:r>
          </a:p>
          <a:p>
            <a:r>
              <a:rPr lang="en-US" sz="1200" kern="1200" dirty="0">
                <a:solidFill>
                  <a:schemeClr val="tx1"/>
                </a:solidFill>
                <a:effectLst/>
                <a:latin typeface="+mn-lt"/>
                <a:ea typeface="+mn-ea"/>
                <a:cs typeface="+mn-cs"/>
              </a:rPr>
              <a:t>I am (Name).</a:t>
            </a:r>
          </a:p>
          <a:p>
            <a:r>
              <a:rPr lang="en-US" sz="1200" kern="1200" dirty="0">
                <a:solidFill>
                  <a:schemeClr val="tx1"/>
                </a:solidFill>
                <a:effectLst/>
                <a:latin typeface="+mn-lt"/>
                <a:ea typeface="+mn-ea"/>
                <a:cs typeface="+mn-cs"/>
              </a:rPr>
              <a:t>We are pleased to offer this educational session through the National Cancer Survivorship Resource Center, a collaboration between the American Cancer Society and the GW Cancer Institute funded by a five year cooperative agreement from the Centers for Disease Control and Prevention.  </a:t>
            </a:r>
          </a:p>
        </p:txBody>
      </p:sp>
      <p:sp>
        <p:nvSpPr>
          <p:cNvPr id="4" name="Slide Number Placeholder 3"/>
          <p:cNvSpPr>
            <a:spLocks noGrp="1"/>
          </p:cNvSpPr>
          <p:nvPr>
            <p:ph type="sldNum" sz="quarter" idx="10"/>
          </p:nvPr>
        </p:nvSpPr>
        <p:spPr/>
        <p:txBody>
          <a:bodyPr/>
          <a:lstStyle/>
          <a:p>
            <a:fld id="{93DEB14A-D972-4ED3-9941-0C63A9A797DD}" type="slidenum">
              <a:rPr lang="en-US" smtClean="0"/>
              <a:t>2</a:t>
            </a:fld>
            <a:endParaRPr lang="en-US" dirty="0"/>
          </a:p>
        </p:txBody>
      </p:sp>
    </p:spTree>
    <p:extLst>
      <p:ext uri="{BB962C8B-B14F-4D97-AF65-F5344CB8AC3E}">
        <p14:creationId xmlns:p14="http://schemas.microsoft.com/office/powerpoint/2010/main" val="232418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15</a:t>
            </a:fld>
            <a:endParaRPr lang="en-US" dirty="0"/>
          </a:p>
        </p:txBody>
      </p:sp>
    </p:spTree>
    <p:extLst>
      <p:ext uri="{BB962C8B-B14F-4D97-AF65-F5344CB8AC3E}">
        <p14:creationId xmlns:p14="http://schemas.microsoft.com/office/powerpoint/2010/main" val="324231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16</a:t>
            </a:fld>
            <a:endParaRPr lang="en-US" dirty="0"/>
          </a:p>
        </p:txBody>
      </p:sp>
    </p:spTree>
    <p:extLst>
      <p:ext uri="{BB962C8B-B14F-4D97-AF65-F5344CB8AC3E}">
        <p14:creationId xmlns:p14="http://schemas.microsoft.com/office/powerpoint/2010/main" val="3127081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17</a:t>
            </a:fld>
            <a:endParaRPr lang="en-US" dirty="0"/>
          </a:p>
        </p:txBody>
      </p:sp>
    </p:spTree>
    <p:extLst>
      <p:ext uri="{BB962C8B-B14F-4D97-AF65-F5344CB8AC3E}">
        <p14:creationId xmlns:p14="http://schemas.microsoft.com/office/powerpoint/2010/main" val="13616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u="sng" dirty="0"/>
              <a:t>Active Surveillance</a:t>
            </a:r>
          </a:p>
          <a:p>
            <a:pPr lvl="0"/>
            <a:r>
              <a:rPr lang="en-US" sz="1200" b="0" dirty="0"/>
              <a:t>Active surveillance may avoid or delay the need for radiation or surgery. </a:t>
            </a:r>
          </a:p>
          <a:p>
            <a:pPr lvl="0"/>
            <a:r>
              <a:rPr lang="en-US" sz="1200" b="0" dirty="0"/>
              <a:t>It is used to find early signs that the condition is getting worse. </a:t>
            </a:r>
          </a:p>
          <a:p>
            <a:pPr lvl="0"/>
            <a:r>
              <a:rPr lang="en-US" sz="1200" b="0" dirty="0"/>
              <a:t>During active surveillance, certain exams and tests, including biopsies, are done on a regular schedule. </a:t>
            </a:r>
          </a:p>
          <a:p>
            <a:endParaRPr lang="en-US" sz="1200" b="0" dirty="0"/>
          </a:p>
          <a:p>
            <a:r>
              <a:rPr lang="en-US" sz="1200" b="0" u="sng" dirty="0"/>
              <a:t>Watchful Waiting</a:t>
            </a:r>
          </a:p>
          <a:p>
            <a:pPr lvl="0"/>
            <a:r>
              <a:rPr lang="en-US" sz="1200" b="0" dirty="0"/>
              <a:t>Sometimes used in conditions that progress slowly. </a:t>
            </a:r>
          </a:p>
          <a:p>
            <a:pPr lvl="0"/>
            <a:r>
              <a:rPr lang="en-US" sz="1200" b="0" dirty="0"/>
              <a:t>Also used when the risks of treatment are greater than the possible benefits. </a:t>
            </a:r>
          </a:p>
          <a:p>
            <a:pPr lvl="0"/>
            <a:r>
              <a:rPr lang="en-US" sz="1200" b="0" dirty="0"/>
              <a:t>Patients may be given certain tests and exams.</a:t>
            </a:r>
          </a:p>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18</a:t>
            </a:fld>
            <a:endParaRPr lang="en-US" dirty="0"/>
          </a:p>
        </p:txBody>
      </p:sp>
    </p:spTree>
    <p:extLst>
      <p:ext uri="{BB962C8B-B14F-4D97-AF65-F5344CB8AC3E}">
        <p14:creationId xmlns:p14="http://schemas.microsoft.com/office/powerpoint/2010/main" val="246684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19</a:t>
            </a:fld>
            <a:endParaRPr lang="en-US" dirty="0"/>
          </a:p>
        </p:txBody>
      </p:sp>
    </p:spTree>
    <p:extLst>
      <p:ext uri="{BB962C8B-B14F-4D97-AF65-F5344CB8AC3E}">
        <p14:creationId xmlns:p14="http://schemas.microsoft.com/office/powerpoint/2010/main" val="64749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20</a:t>
            </a:fld>
            <a:endParaRPr lang="en-US" dirty="0"/>
          </a:p>
        </p:txBody>
      </p:sp>
    </p:spTree>
    <p:extLst>
      <p:ext uri="{BB962C8B-B14F-4D97-AF65-F5344CB8AC3E}">
        <p14:creationId xmlns:p14="http://schemas.microsoft.com/office/powerpoint/2010/main" val="405554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Distress – multi-factorial unpleasant experience of psychological, social, and/or spiritual nature</a:t>
            </a:r>
          </a:p>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21</a:t>
            </a:fld>
            <a:endParaRPr lang="en-US" dirty="0"/>
          </a:p>
        </p:txBody>
      </p:sp>
    </p:spTree>
    <p:extLst>
      <p:ext uri="{BB962C8B-B14F-4D97-AF65-F5344CB8AC3E}">
        <p14:creationId xmlns:p14="http://schemas.microsoft.com/office/powerpoint/2010/main" val="1328675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22</a:t>
            </a:fld>
            <a:endParaRPr lang="en-US" dirty="0"/>
          </a:p>
        </p:txBody>
      </p:sp>
    </p:spTree>
    <p:extLst>
      <p:ext uri="{BB962C8B-B14F-4D97-AF65-F5344CB8AC3E}">
        <p14:creationId xmlns:p14="http://schemas.microsoft.com/office/powerpoint/2010/main" val="1520822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(Presenter) for your presentation and for sharing your expertise on this important topic.</a:t>
            </a:r>
          </a:p>
          <a:p>
            <a:r>
              <a:rPr lang="en-US" dirty="0"/>
              <a:t> </a:t>
            </a:r>
          </a:p>
          <a:p>
            <a:r>
              <a:rPr lang="en-US" dirty="0"/>
              <a:t>This concludes this section of this lesson.</a:t>
            </a:r>
          </a:p>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24</a:t>
            </a:fld>
            <a:endParaRPr lang="en-US" dirty="0"/>
          </a:p>
        </p:txBody>
      </p:sp>
    </p:spTree>
    <p:extLst>
      <p:ext uri="{BB962C8B-B14F-4D97-AF65-F5344CB8AC3E}">
        <p14:creationId xmlns:p14="http://schemas.microsoft.com/office/powerpoint/2010/main" val="2489902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CDA19E-B364-4FC2-AEAA-14FCFA46A84B}" type="slidenum">
              <a:rPr lang="en-US"/>
              <a:pPr fontAlgn="base">
                <a:spcBef>
                  <a:spcPct val="0"/>
                </a:spcBef>
                <a:spcAft>
                  <a:spcPct val="0"/>
                </a:spcAft>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5</a:t>
            </a:fld>
            <a:endParaRPr lang="en-US" dirty="0"/>
          </a:p>
        </p:txBody>
      </p:sp>
    </p:spTree>
    <p:extLst>
      <p:ext uri="{BB962C8B-B14F-4D97-AF65-F5344CB8AC3E}">
        <p14:creationId xmlns:p14="http://schemas.microsoft.com/office/powerpoint/2010/main" val="232004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6E405E-749F-432E-9ED6-4E4D0C9C4EB9}" type="slidenum">
              <a:rPr lang="en-US"/>
              <a:pPr fontAlgn="base">
                <a:spcBef>
                  <a:spcPct val="0"/>
                </a:spcBef>
                <a:spcAft>
                  <a:spcPct val="0"/>
                </a:spcAft>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8A592C-37D8-4F27-88B0-5031BEB2F918}" type="slidenum">
              <a:rPr lang="en-US" smtClean="0"/>
              <a:pPr>
                <a:defRPr/>
              </a:pPr>
              <a:t>31</a:t>
            </a:fld>
            <a:endParaRPr lang="en-US"/>
          </a:p>
        </p:txBody>
      </p:sp>
    </p:spTree>
    <p:extLst>
      <p:ext uri="{BB962C8B-B14F-4D97-AF65-F5344CB8AC3E}">
        <p14:creationId xmlns:p14="http://schemas.microsoft.com/office/powerpoint/2010/main" val="5327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A592C-37D8-4F27-88B0-5031BEB2F918}"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8A592C-37D8-4F27-88B0-5031BEB2F918}" type="slidenum">
              <a:rPr lang="en-US" smtClean="0"/>
              <a:pPr>
                <a:defRPr/>
              </a:pPr>
              <a:t>33</a:t>
            </a:fld>
            <a:endParaRPr lang="en-US"/>
          </a:p>
        </p:txBody>
      </p:sp>
    </p:spTree>
    <p:extLst>
      <p:ext uri="{BB962C8B-B14F-4D97-AF65-F5344CB8AC3E}">
        <p14:creationId xmlns:p14="http://schemas.microsoft.com/office/powerpoint/2010/main" val="2968813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602"/>
              </a:spcBef>
              <a:spcAft>
                <a:spcPts val="602"/>
              </a:spcAft>
            </a:pPr>
            <a:r>
              <a:rPr lang="en-US" dirty="0"/>
              <a:t>Assessing baseline patient-reported health-related quality of life (HRQOL) and tracking this measure over time is an important element of high quality survivorship care. </a:t>
            </a:r>
          </a:p>
          <a:p>
            <a:pPr>
              <a:spcBef>
                <a:spcPts val="602"/>
              </a:spcBef>
              <a:spcAft>
                <a:spcPts val="602"/>
              </a:spcAft>
            </a:pPr>
            <a:r>
              <a:rPr lang="en-US" dirty="0"/>
              <a:t>While varying levels of evidence exist to demonstrate the presence of these effects during survivorship, there is limited information on the time interval post-treatment or the prevalence of these effects among survivors. </a:t>
            </a:r>
          </a:p>
          <a:p>
            <a:pPr>
              <a:spcBef>
                <a:spcPts val="602"/>
              </a:spcBef>
              <a:spcAft>
                <a:spcPts val="602"/>
              </a:spcAft>
            </a:pPr>
            <a:r>
              <a:rPr lang="en-US" dirty="0"/>
              <a:t>The guidelines combine available evidence with expert consensus to assist PCPs in managing prostate cancer survivorship.</a:t>
            </a:r>
          </a:p>
          <a:p>
            <a:pPr>
              <a:spcBef>
                <a:spcPct val="0"/>
              </a:spcBef>
            </a:pPr>
            <a:endParaRPr lang="en-US"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2D122E-D142-42A8-9C00-24C8262D4398}" type="slidenum">
              <a:rPr lang="en-US"/>
              <a:pPr fontAlgn="base">
                <a:spcBef>
                  <a:spcPct val="0"/>
                </a:spcBef>
                <a:spcAft>
                  <a:spcPct val="0"/>
                </a:spcAft>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4FD825-1870-4575-8403-ACBF1F0C9387}" type="slidenum">
              <a:rPr lang="en-US"/>
              <a:pPr fontAlgn="base">
                <a:spcBef>
                  <a:spcPct val="0"/>
                </a:spcBef>
                <a:spcAft>
                  <a:spcPct val="0"/>
                </a:spcAft>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B51979-00F4-4821-B959-F0EC6CD34D45}" type="slidenum">
              <a:rPr lang="en-US"/>
              <a:pPr fontAlgn="base">
                <a:spcBef>
                  <a:spcPct val="0"/>
                </a:spcBef>
                <a:spcAft>
                  <a:spcPct val="0"/>
                </a:spcAft>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A592C-37D8-4F27-88B0-5031BEB2F918}" type="slidenum">
              <a:rPr lang="en-US" smtClean="0"/>
              <a:pPr>
                <a:defRPr/>
              </a:pPr>
              <a:t>44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8A592C-37D8-4F27-88B0-5031BEB2F918}" type="slidenum">
              <a:rPr lang="en-US" smtClean="0"/>
              <a:pPr>
                <a:defRPr/>
              </a:pPr>
              <a:t>46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EB14A-D972-4ED3-9941-0C63A9A797DD}" type="slidenum">
              <a:rPr lang="en-US" smtClean="0"/>
              <a:t>48</a:t>
            </a:fld>
            <a:endParaRPr lang="en-US" dirty="0"/>
          </a:p>
        </p:txBody>
      </p:sp>
    </p:spTree>
    <p:extLst>
      <p:ext uri="{BB962C8B-B14F-4D97-AF65-F5344CB8AC3E}">
        <p14:creationId xmlns:p14="http://schemas.microsoft.com/office/powerpoint/2010/main" val="400472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EB14A-D972-4ED3-9941-0C63A9A797DD}" type="slidenum">
              <a:rPr lang="en-US" smtClean="0"/>
              <a:t>6</a:t>
            </a:fld>
            <a:endParaRPr lang="en-US" dirty="0"/>
          </a:p>
        </p:txBody>
      </p:sp>
    </p:spTree>
    <p:extLst>
      <p:ext uri="{BB962C8B-B14F-4D97-AF65-F5344CB8AC3E}">
        <p14:creationId xmlns:p14="http://schemas.microsoft.com/office/powerpoint/2010/main" val="3517992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(Presenter) for your presentation and for sharing your expertise on this important topic.</a:t>
            </a:r>
          </a:p>
          <a:p>
            <a:r>
              <a:rPr lang="en-US" dirty="0"/>
              <a:t> </a:t>
            </a:r>
          </a:p>
          <a:p>
            <a:r>
              <a:rPr lang="en-US" dirty="0"/>
              <a:t>This concludes the webinar, please continue to explore the remaining sections of the cancer survivorship e-learning series for primary care providers.</a:t>
            </a:r>
          </a:p>
          <a:p>
            <a:r>
              <a:rPr lang="en-US" dirty="0"/>
              <a:t>Thank you.</a:t>
            </a:r>
          </a:p>
          <a:p>
            <a:endParaRPr lang="en-US" dirty="0"/>
          </a:p>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56</a:t>
            </a:fld>
            <a:endParaRPr lang="en-US" dirty="0"/>
          </a:p>
        </p:txBody>
      </p:sp>
    </p:spTree>
    <p:extLst>
      <p:ext uri="{BB962C8B-B14F-4D97-AF65-F5344CB8AC3E}">
        <p14:creationId xmlns:p14="http://schemas.microsoft.com/office/powerpoint/2010/main" val="248990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Each year, approximately 170,000 US men are diagnosed with prostate cancer and begin their journey into prostate cancer survivorship.</a:t>
            </a:r>
          </a:p>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7</a:t>
            </a:fld>
            <a:endParaRPr lang="en-US" dirty="0"/>
          </a:p>
        </p:txBody>
      </p:sp>
    </p:spTree>
    <p:extLst>
      <p:ext uri="{BB962C8B-B14F-4D97-AF65-F5344CB8AC3E}">
        <p14:creationId xmlns:p14="http://schemas.microsoft.com/office/powerpoint/2010/main" val="333356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rtl="0">
              <a:spcBef>
                <a:spcPts val="600"/>
              </a:spcBef>
              <a:spcAft>
                <a:spcPts val="600"/>
              </a:spcAft>
              <a:buNone/>
            </a:pPr>
            <a:r>
              <a:rPr lang="en-US" sz="1200" dirty="0"/>
              <a:t>The guidelines featured in this module are based on the American Cancer Society Prostate Cancer Survivorship Guidelines published in July 2014. </a:t>
            </a:r>
          </a:p>
          <a:p>
            <a:endParaRPr lang="en-US" dirty="0"/>
          </a:p>
          <a:p>
            <a:pPr marL="0" marR="0" lvl="0" indent="0" rtl="0">
              <a:spcBef>
                <a:spcPts val="600"/>
              </a:spcBef>
              <a:spcAft>
                <a:spcPts val="600"/>
              </a:spcAft>
              <a:buNone/>
            </a:pPr>
            <a:r>
              <a:rPr lang="en-US" i="0" u="none" strike="noStrike" baseline="0" dirty="0"/>
              <a:t>The guidelines panel represented a diverse group of providers, including oncologists, surgeons, primary care providers, psychosocial providers, etc. to avoid the appearance of professional conflicts.</a:t>
            </a:r>
          </a:p>
          <a:p>
            <a:endParaRPr lang="en-US" dirty="0"/>
          </a:p>
          <a:p>
            <a:pPr marL="0" marR="0" lvl="0" indent="0">
              <a:buNone/>
            </a:pPr>
            <a:r>
              <a:rPr lang="en-US" sz="1200" dirty="0"/>
              <a:t>ACS staff conducted preliminary systematic evidence reviews to develop a foundation for expert panelists. Expert panelists were divided into topic focused subgroups and conducted additional literature review and analysis to serve as the basis for all guidelines. </a:t>
            </a:r>
          </a:p>
          <a:p>
            <a:pPr marL="0" marR="0" lvl="0" indent="0">
              <a:buNone/>
            </a:pPr>
            <a:endParaRPr lang="en-US" sz="1200" dirty="0"/>
          </a:p>
          <a:p>
            <a:pPr marL="0" marR="0" lvl="0" indent="0">
              <a:buNone/>
            </a:pPr>
            <a:r>
              <a:rPr lang="en-US" sz="1200" dirty="0"/>
              <a:t>Where applicable, existing guidelines for health promotion, screening, surveillance, and psychosocial care were leveraged.</a:t>
            </a:r>
          </a:p>
          <a:p>
            <a:pPr marL="0" marR="0" lvl="0" indent="0">
              <a:buNone/>
            </a:pPr>
            <a:endParaRPr lang="en-US" sz="1200" dirty="0"/>
          </a:p>
          <a:p>
            <a:pPr marL="0" marR="0" lvl="0" indent="0">
              <a:buNone/>
            </a:pPr>
            <a:r>
              <a:rPr lang="en-US" sz="1200" dirty="0"/>
              <a:t>468 articles</a:t>
            </a:r>
            <a:r>
              <a:rPr lang="en-US" sz="1200" baseline="0" dirty="0"/>
              <a:t> met the inclusion criteria for the literature review, and 222 were included as citations to support the guidelines. </a:t>
            </a:r>
            <a:endParaRPr lang="en-US" sz="1200" dirty="0"/>
          </a:p>
          <a:p>
            <a:pPr marL="0" marR="0" lvl="0" indent="0">
              <a:buNone/>
            </a:pPr>
            <a:endParaRPr lang="en-US" sz="1200" dirty="0"/>
          </a:p>
          <a:p>
            <a:pPr marL="0" marR="0" lvl="0" indent="0">
              <a:buNone/>
            </a:pPr>
            <a:r>
              <a:rPr lang="en-US" sz="1200" dirty="0"/>
              <a:t>Before publication, all draft survivorship guidelines were vetted by internal experts, the Priority Mission Outcomes Committee, National Board of Directors, and relevant external experts, organizations, and societies. </a:t>
            </a:r>
          </a:p>
          <a:p>
            <a:pPr marL="0" marR="0" lvl="0" indent="0">
              <a:buNone/>
            </a:pPr>
            <a:endParaRPr lang="en-US" sz="1200" dirty="0"/>
          </a:p>
          <a:p>
            <a:pPr marL="0" marR="0" lvl="0" indent="0">
              <a:buNone/>
            </a:pPr>
            <a:r>
              <a:rPr lang="en-US" sz="1200" dirty="0"/>
              <a:t>Moving</a:t>
            </a:r>
            <a:r>
              <a:rPr lang="en-US" sz="1200" baseline="0" dirty="0"/>
              <a:t> forward, </a:t>
            </a:r>
            <a:r>
              <a:rPr lang="en-US" sz="1200" dirty="0"/>
              <a:t>ACS survivorship guidelines will be briefly updated as needed</a:t>
            </a:r>
            <a:r>
              <a:rPr lang="en-US" sz="1200" baseline="0" dirty="0"/>
              <a:t> including an a</a:t>
            </a:r>
            <a:r>
              <a:rPr lang="en-US" sz="1200" dirty="0"/>
              <a:t>nnual online update with relevant new studies.  Guidelines are schedule to be rewritten every 5 years.</a:t>
            </a:r>
          </a:p>
          <a:p>
            <a:pPr marL="0" marR="0" lv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9</a:t>
            </a:fld>
            <a:endParaRPr lang="en-US" dirty="0"/>
          </a:p>
        </p:txBody>
      </p:sp>
    </p:spTree>
    <p:extLst>
      <p:ext uri="{BB962C8B-B14F-4D97-AF65-F5344CB8AC3E}">
        <p14:creationId xmlns:p14="http://schemas.microsoft.com/office/powerpoint/2010/main" val="385727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10</a:t>
            </a:fld>
            <a:endParaRPr lang="en-US" dirty="0"/>
          </a:p>
        </p:txBody>
      </p:sp>
    </p:spTree>
    <p:extLst>
      <p:ext uri="{BB962C8B-B14F-4D97-AF65-F5344CB8AC3E}">
        <p14:creationId xmlns:p14="http://schemas.microsoft.com/office/powerpoint/2010/main" val="319897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prostate cancer survivors experience long-term and late effects of the disease and its treatment, including:</a:t>
            </a:r>
          </a:p>
          <a:p>
            <a:pPr lvl="1"/>
            <a:r>
              <a:rPr lang="en-US" dirty="0"/>
              <a:t>Urinary incontinence</a:t>
            </a:r>
          </a:p>
          <a:p>
            <a:pPr lvl="1"/>
            <a:r>
              <a:rPr lang="en-US" dirty="0"/>
              <a:t>Sexual dysfunction</a:t>
            </a:r>
          </a:p>
          <a:p>
            <a:pPr lvl="1"/>
            <a:r>
              <a:rPr lang="en-US" dirty="0"/>
              <a:t>Bowel issues</a:t>
            </a:r>
          </a:p>
          <a:p>
            <a:pPr lvl="1"/>
            <a:r>
              <a:rPr lang="en-US" dirty="0"/>
              <a:t>Adverse psychosocial and relationship effects, including treatment regret (20%)</a:t>
            </a:r>
          </a:p>
          <a:p>
            <a:pPr lvl="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Comorbidities may further influence these long-term and late effects.</a:t>
            </a:r>
          </a:p>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11</a:t>
            </a:fld>
            <a:endParaRPr lang="en-US" dirty="0"/>
          </a:p>
        </p:txBody>
      </p:sp>
    </p:spTree>
    <p:extLst>
      <p:ext uri="{BB962C8B-B14F-4D97-AF65-F5344CB8AC3E}">
        <p14:creationId xmlns:p14="http://schemas.microsoft.com/office/powerpoint/2010/main" val="196503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EB14A-D972-4ED3-9941-0C63A9A797DD}" type="slidenum">
              <a:rPr lang="en-US" smtClean="0"/>
              <a:t>12</a:t>
            </a:fld>
            <a:endParaRPr lang="en-US" dirty="0"/>
          </a:p>
        </p:txBody>
      </p:sp>
    </p:spTree>
    <p:extLst>
      <p:ext uri="{BB962C8B-B14F-4D97-AF65-F5344CB8AC3E}">
        <p14:creationId xmlns:p14="http://schemas.microsoft.com/office/powerpoint/2010/main" val="213160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EB14A-D972-4ED3-9941-0C63A9A797DD}" type="slidenum">
              <a:rPr lang="en-US" smtClean="0"/>
              <a:t>13</a:t>
            </a:fld>
            <a:endParaRPr lang="en-US" dirty="0"/>
          </a:p>
        </p:txBody>
      </p:sp>
    </p:spTree>
    <p:extLst>
      <p:ext uri="{BB962C8B-B14F-4D97-AF65-F5344CB8AC3E}">
        <p14:creationId xmlns:p14="http://schemas.microsoft.com/office/powerpoint/2010/main" val="32212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152400" y="152400"/>
            <a:ext cx="8839200" cy="1143000"/>
          </a:xfrm>
          <a:prstGeom prst="rect">
            <a:avLst/>
          </a:prstGeom>
          <a:solidFill>
            <a:srgbClr val="365F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r" fontAlgn="base">
              <a:spcBef>
                <a:spcPct val="0"/>
              </a:spcBef>
              <a:spcAft>
                <a:spcPct val="0"/>
              </a:spcAft>
              <a:defRPr/>
            </a:pPr>
            <a:r>
              <a:rPr lang="en-US" sz="2800" dirty="0">
                <a:solidFill>
                  <a:srgbClr val="FFEAD5"/>
                </a:solidFill>
                <a:ea typeface="ＭＳ Ｐゴシック" charset="0"/>
              </a:rPr>
              <a:t>Cancer Survivorship E-Learning Series </a:t>
            </a:r>
          </a:p>
          <a:p>
            <a:pPr algn="r" fontAlgn="base">
              <a:spcBef>
                <a:spcPct val="0"/>
              </a:spcBef>
              <a:spcAft>
                <a:spcPct val="0"/>
              </a:spcAft>
              <a:defRPr/>
            </a:pPr>
            <a:r>
              <a:rPr lang="en-US" sz="2800" dirty="0">
                <a:solidFill>
                  <a:srgbClr val="FFEAD5"/>
                </a:solidFill>
                <a:ea typeface="ＭＳ Ｐゴシック" charset="0"/>
              </a:rPr>
              <a:t>for Primary Care Providers</a:t>
            </a:r>
          </a:p>
        </p:txBody>
      </p:sp>
      <p:sp>
        <p:nvSpPr>
          <p:cNvPr id="5" name="Freeform 8"/>
          <p:cNvSpPr>
            <a:spLocks/>
          </p:cNvSpPr>
          <p:nvPr/>
        </p:nvSpPr>
        <p:spPr bwMode="auto">
          <a:xfrm>
            <a:off x="152400" y="152400"/>
            <a:ext cx="8839200" cy="381000"/>
          </a:xfrm>
          <a:custGeom>
            <a:avLst/>
            <a:gdLst>
              <a:gd name="T0" fmla="*/ 2147483647 w 2448"/>
              <a:gd name="T1" fmla="*/ 2147483647 h 248"/>
              <a:gd name="T2" fmla="*/ 0 w 2448"/>
              <a:gd name="T3" fmla="*/ 2147483647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solidFill>
              <a:srgbClr val="FFEAD5"/>
            </a:solidFill>
            <a:prstDash val="solid"/>
            <a:miter lim="800000"/>
            <a:headEnd/>
            <a:tailEnd/>
          </a:ln>
          <a:effectLst/>
          <a:extLst>
            <a:ext uri="{909E8E84-426E-40DD-AFC4-6F175D3DCCD1}">
              <a14:hiddenFill xmlns:a14="http://schemas.microsoft.com/office/drawing/2010/main">
                <a:solidFill>
                  <a:srgbClr val="FFEAD5"/>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pPr fontAlgn="base">
              <a:spcBef>
                <a:spcPct val="0"/>
              </a:spcBef>
              <a:spcAft>
                <a:spcPct val="0"/>
              </a:spcAft>
            </a:pPr>
            <a:endParaRPr lang="en-US" dirty="0">
              <a:solidFill>
                <a:srgbClr val="000000"/>
              </a:solidFill>
              <a:ea typeface="ＭＳ Ｐゴシック" pitchFamily="34" charset="-128"/>
            </a:endParaRPr>
          </a:p>
        </p:txBody>
      </p:sp>
      <p:pic>
        <p:nvPicPr>
          <p:cNvPr id="6" name="Picture 8" descr="gw_txt_2cs_pos.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 y="6124575"/>
            <a:ext cx="7985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WCI linear(2).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3800" y="6324600"/>
            <a:ext cx="18748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5200" y="6172200"/>
            <a:ext cx="995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a:extLst>
            <a:ext uri="{909E8E84-426E-40DD-AFC4-6F175D3DCCD1}">
              <a14:hiddenFill xmlns:a14="http://schemas.microsoft.com/office/drawing/2010/main">
                <a:solidFill>
                  <a:schemeClr val="accent1"/>
                </a:solidFill>
              </a14:hiddenFill>
            </a:ext>
          </a:extLst>
        </p:spPr>
        <p:txBody>
          <a:bodyPr/>
          <a:lstStyle>
            <a:lvl1pPr>
              <a:defRPr sz="4000">
                <a:latin typeface="Trebuchet MS" pitchFamily="34" charset="0"/>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400">
                <a:solidFill>
                  <a:srgbClr val="898989"/>
                </a:solidFill>
                <a:latin typeface="Times New Roman" pitchFamily="18" charset="0"/>
                <a:cs typeface="Times New Roman" pitchFamily="18"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279401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23BFB681-0F82-4F3A-9287-840E6CD241B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6060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8C3EA73A-21C5-412D-98CB-0D3C34261C6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26207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Text">
    <p:spTree>
      <p:nvGrpSpPr>
        <p:cNvPr id="1" name=""/>
        <p:cNvGrpSpPr/>
        <p:nvPr/>
      </p:nvGrpSpPr>
      <p:grpSpPr>
        <a:xfrm>
          <a:off x="0" y="0"/>
          <a:ext cx="0" cy="0"/>
          <a:chOff x="0" y="0"/>
          <a:chExt cx="0" cy="0"/>
        </a:xfrm>
      </p:grpSpPr>
      <p:sp>
        <p:nvSpPr>
          <p:cNvPr id="2" name="Title 1"/>
          <p:cNvSpPr>
            <a:spLocks noGrp="1"/>
          </p:cNvSpPr>
          <p:nvPr>
            <p:ph type="title"/>
          </p:nvPr>
        </p:nvSpPr>
        <p:spPr>
          <a:xfrm>
            <a:off x="792163" y="39688"/>
            <a:ext cx="7570787" cy="1412875"/>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a:t>Click to edit Master text styles</a:t>
            </a:r>
          </a:p>
        </p:txBody>
      </p:sp>
      <p:sp>
        <p:nvSpPr>
          <p:cNvPr id="9" name="Text Placeholder 8"/>
          <p:cNvSpPr>
            <a:spLocks noGrp="1"/>
          </p:cNvSpPr>
          <p:nvPr>
            <p:ph type="body" sz="quarter" idx="14"/>
          </p:nvPr>
        </p:nvSpPr>
        <p:spPr>
          <a:xfrm>
            <a:off x="293688" y="2110852"/>
            <a:ext cx="8566150" cy="4267723"/>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5"/>
          </p:nvPr>
        </p:nvSpPr>
        <p:spPr>
          <a:xfrm>
            <a:off x="371475" y="6356350"/>
            <a:ext cx="2895600" cy="365125"/>
          </a:xfrm>
        </p:spPr>
        <p:txBody>
          <a:bodyPr/>
          <a:lstStyle>
            <a:lvl1pPr defTabSz="914400" fontAlgn="auto">
              <a:spcBef>
                <a:spcPts val="0"/>
              </a:spcBef>
              <a:spcAft>
                <a:spcPts val="0"/>
              </a:spcAft>
              <a:defRPr sz="1800">
                <a:solidFill>
                  <a:srgbClr val="747679"/>
                </a:solidFill>
                <a:latin typeface="Tahoma" pitchFamily="34" charset="0"/>
                <a:ea typeface="+mn-ea"/>
                <a:cs typeface="Arial" charset="0"/>
              </a:defRPr>
            </a:lvl1pPr>
          </a:lstStyle>
          <a:p>
            <a:pPr>
              <a:defRPr/>
            </a:pPr>
            <a:endParaRPr lang="en-US" dirty="0"/>
          </a:p>
        </p:txBody>
      </p:sp>
      <p:sp>
        <p:nvSpPr>
          <p:cNvPr id="6" name="Slide Number Placeholder 5"/>
          <p:cNvSpPr>
            <a:spLocks noGrp="1"/>
          </p:cNvSpPr>
          <p:nvPr>
            <p:ph type="sldNum" sz="quarter" idx="16"/>
          </p:nvPr>
        </p:nvSpPr>
        <p:spPr>
          <a:xfrm>
            <a:off x="287338" y="6391275"/>
            <a:ext cx="344487" cy="360363"/>
          </a:xfrm>
        </p:spPr>
        <p:txBody>
          <a:bodyPr/>
          <a:lstStyle>
            <a:lvl1pPr>
              <a:defRPr sz="1800">
                <a:latin typeface="Tahoma" pitchFamily="34" charset="0"/>
                <a:cs typeface="Arial" pitchFamily="34" charset="0"/>
              </a:defRPr>
            </a:lvl1pPr>
          </a:lstStyle>
          <a:p>
            <a:pPr>
              <a:defRPr/>
            </a:pPr>
            <a:fld id="{C09513A8-5D53-490F-8978-D0691653BD1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5830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5A87EBD2-0926-47EC-B784-E65140073C9F}" type="datetimeFigureOut">
              <a:rPr lang="en-US" smtClean="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AAF2BE-7705-4CC7-8FF1-547D646F320C}" type="slidenum">
              <a:rPr lang="en-US" smtClean="0"/>
              <a:t>‹#›</a:t>
            </a:fld>
            <a:endParaRPr lang="en-US" dirty="0"/>
          </a:p>
        </p:txBody>
      </p:sp>
    </p:spTree>
    <p:extLst>
      <p:ext uri="{BB962C8B-B14F-4D97-AF65-F5344CB8AC3E}">
        <p14:creationId xmlns:p14="http://schemas.microsoft.com/office/powerpoint/2010/main" val="27812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152400" y="152400"/>
            <a:ext cx="8839200" cy="1143000"/>
          </a:xfrm>
          <a:prstGeom prst="rect">
            <a:avLst/>
          </a:prstGeom>
          <a:solidFill>
            <a:srgbClr val="365F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r" fontAlgn="base">
              <a:spcBef>
                <a:spcPct val="0"/>
              </a:spcBef>
              <a:spcAft>
                <a:spcPct val="0"/>
              </a:spcAft>
              <a:defRPr/>
            </a:pPr>
            <a:r>
              <a:rPr lang="en-US" sz="2800" dirty="0">
                <a:solidFill>
                  <a:srgbClr val="FFEAD5"/>
                </a:solidFill>
                <a:ea typeface="ＭＳ Ｐゴシック" charset="0"/>
              </a:rPr>
              <a:t>Cancer Survivorship E-Learning Series </a:t>
            </a:r>
          </a:p>
          <a:p>
            <a:pPr algn="r" fontAlgn="base">
              <a:spcBef>
                <a:spcPct val="0"/>
              </a:spcBef>
              <a:spcAft>
                <a:spcPct val="0"/>
              </a:spcAft>
              <a:defRPr/>
            </a:pPr>
            <a:r>
              <a:rPr lang="en-US" sz="2800" dirty="0">
                <a:solidFill>
                  <a:srgbClr val="FFEAD5"/>
                </a:solidFill>
                <a:ea typeface="ＭＳ Ｐゴシック" charset="0"/>
              </a:rPr>
              <a:t>for Primary Care Providers</a:t>
            </a:r>
          </a:p>
        </p:txBody>
      </p:sp>
      <p:sp>
        <p:nvSpPr>
          <p:cNvPr id="5" name="Freeform 8"/>
          <p:cNvSpPr>
            <a:spLocks/>
          </p:cNvSpPr>
          <p:nvPr/>
        </p:nvSpPr>
        <p:spPr bwMode="auto">
          <a:xfrm>
            <a:off x="152400" y="152400"/>
            <a:ext cx="8839200" cy="381000"/>
          </a:xfrm>
          <a:custGeom>
            <a:avLst/>
            <a:gdLst>
              <a:gd name="T0" fmla="*/ 2147483647 w 2448"/>
              <a:gd name="T1" fmla="*/ 2147483647 h 248"/>
              <a:gd name="T2" fmla="*/ 0 w 2448"/>
              <a:gd name="T3" fmla="*/ 2147483647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solidFill>
              <a:srgbClr val="FFEAD5"/>
            </a:solidFill>
            <a:prstDash val="solid"/>
            <a:miter lim="800000"/>
            <a:headEnd/>
            <a:tailEnd/>
          </a:ln>
          <a:effectLst/>
          <a:extLst>
            <a:ext uri="{909E8E84-426E-40DD-AFC4-6F175D3DCCD1}">
              <a14:hiddenFill xmlns:a14="http://schemas.microsoft.com/office/drawing/2010/main">
                <a:solidFill>
                  <a:srgbClr val="FFEAD5"/>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pPr fontAlgn="base">
              <a:spcBef>
                <a:spcPct val="0"/>
              </a:spcBef>
              <a:spcAft>
                <a:spcPct val="0"/>
              </a:spcAft>
            </a:pPr>
            <a:endParaRPr lang="en-US" dirty="0">
              <a:solidFill>
                <a:srgbClr val="000000"/>
              </a:solidFill>
              <a:ea typeface="ＭＳ Ｐゴシック" pitchFamily="34" charset="-128"/>
            </a:endParaRPr>
          </a:p>
        </p:txBody>
      </p:sp>
      <p:pic>
        <p:nvPicPr>
          <p:cNvPr id="6" name="Picture 8" descr="gw_txt_2cs_pos.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 y="6124575"/>
            <a:ext cx="7985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GWCI linear(2).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3800" y="6324600"/>
            <a:ext cx="18748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5200" y="6172200"/>
            <a:ext cx="995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a:extLst>
            <a:ext uri="{909E8E84-426E-40DD-AFC4-6F175D3DCCD1}">
              <a14:hiddenFill xmlns:a14="http://schemas.microsoft.com/office/drawing/2010/main">
                <a:solidFill>
                  <a:schemeClr val="accent1"/>
                </a:solidFill>
              </a14:hiddenFill>
            </a:ext>
          </a:extLst>
        </p:spPr>
        <p:txBody>
          <a:bodyPr/>
          <a:lstStyle>
            <a:lvl1pPr>
              <a:defRPr sz="4000">
                <a:latin typeface="Trebuchet MS" pitchFamily="34" charset="0"/>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400">
                <a:solidFill>
                  <a:srgbClr val="898989"/>
                </a:solidFill>
                <a:latin typeface="Times New Roman" pitchFamily="18" charset="0"/>
                <a:cs typeface="Times New Roman" pitchFamily="18"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425315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6758C3F5-1E5A-4B48-A9B0-77526167D46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46467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C3374CC3-CE76-45C7-924C-162AAE79551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63928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738BA6F5-5238-4CA4-8667-4520A973782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78905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9B405F14-1577-42FC-B269-E06BFE9B40D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7723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1E9F2996-9DDC-468C-9207-F2878D28A2D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56810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6758C3F5-1E5A-4B48-A9B0-77526167D46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81167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0D3103C1-072C-4D2D-B6A4-02A46DCC1E5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917436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9A5A58DB-10F8-4A85-BE8F-0C9E6F174F3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92723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FF6C0AE3-2219-440A-B471-BFDA681CDBA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47249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23BFB681-0F82-4F3A-9287-840E6CD241B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17164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8C3EA73A-21C5-412D-98CB-0D3C34261C6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070956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General Text">
    <p:spTree>
      <p:nvGrpSpPr>
        <p:cNvPr id="1" name=""/>
        <p:cNvGrpSpPr/>
        <p:nvPr/>
      </p:nvGrpSpPr>
      <p:grpSpPr>
        <a:xfrm>
          <a:off x="0" y="0"/>
          <a:ext cx="0" cy="0"/>
          <a:chOff x="0" y="0"/>
          <a:chExt cx="0" cy="0"/>
        </a:xfrm>
      </p:grpSpPr>
      <p:sp>
        <p:nvSpPr>
          <p:cNvPr id="2" name="Title 1"/>
          <p:cNvSpPr>
            <a:spLocks noGrp="1"/>
          </p:cNvSpPr>
          <p:nvPr>
            <p:ph type="title"/>
          </p:nvPr>
        </p:nvSpPr>
        <p:spPr>
          <a:xfrm>
            <a:off x="792163" y="39688"/>
            <a:ext cx="7570787" cy="1412875"/>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287338" y="1269657"/>
            <a:ext cx="6936756" cy="485775"/>
          </a:xfrm>
        </p:spPr>
        <p:txBody>
          <a:bodyPr tIns="0">
            <a:noAutofit/>
          </a:bodyPr>
          <a:lstStyle>
            <a:lvl1pPr marL="0" indent="0" algn="l">
              <a:spcBef>
                <a:spcPts val="0"/>
              </a:spcBef>
              <a:buFontTx/>
              <a:buNone/>
              <a:defRPr sz="2600" b="0">
                <a:solidFill>
                  <a:srgbClr val="747679"/>
                </a:solidFill>
                <a:latin typeface="+mj-lt"/>
              </a:defRPr>
            </a:lvl1pPr>
          </a:lstStyle>
          <a:p>
            <a:pPr lvl="0"/>
            <a:r>
              <a:rPr lang="en-US"/>
              <a:t>Click to edit Master text styles</a:t>
            </a:r>
          </a:p>
        </p:txBody>
      </p:sp>
      <p:sp>
        <p:nvSpPr>
          <p:cNvPr id="9" name="Text Placeholder 8"/>
          <p:cNvSpPr>
            <a:spLocks noGrp="1"/>
          </p:cNvSpPr>
          <p:nvPr>
            <p:ph type="body" sz="quarter" idx="14"/>
          </p:nvPr>
        </p:nvSpPr>
        <p:spPr>
          <a:xfrm>
            <a:off x="293688" y="2110852"/>
            <a:ext cx="8566150" cy="4267723"/>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5"/>
          </p:nvPr>
        </p:nvSpPr>
        <p:spPr>
          <a:xfrm>
            <a:off x="371475" y="6356350"/>
            <a:ext cx="2895600" cy="365125"/>
          </a:xfrm>
        </p:spPr>
        <p:txBody>
          <a:bodyPr/>
          <a:lstStyle>
            <a:lvl1pPr defTabSz="914400" fontAlgn="auto">
              <a:spcBef>
                <a:spcPts val="0"/>
              </a:spcBef>
              <a:spcAft>
                <a:spcPts val="0"/>
              </a:spcAft>
              <a:defRPr sz="1800">
                <a:solidFill>
                  <a:srgbClr val="747679"/>
                </a:solidFill>
                <a:latin typeface="Tahoma" pitchFamily="34" charset="0"/>
                <a:ea typeface="+mn-ea"/>
                <a:cs typeface="Arial" charset="0"/>
              </a:defRPr>
            </a:lvl1pPr>
          </a:lstStyle>
          <a:p>
            <a:pPr>
              <a:defRPr/>
            </a:pPr>
            <a:endParaRPr lang="en-US" dirty="0"/>
          </a:p>
        </p:txBody>
      </p:sp>
      <p:sp>
        <p:nvSpPr>
          <p:cNvPr id="6" name="Slide Number Placeholder 5"/>
          <p:cNvSpPr>
            <a:spLocks noGrp="1"/>
          </p:cNvSpPr>
          <p:nvPr>
            <p:ph type="sldNum" sz="quarter" idx="16"/>
          </p:nvPr>
        </p:nvSpPr>
        <p:spPr>
          <a:xfrm>
            <a:off x="287338" y="6391275"/>
            <a:ext cx="344487" cy="360363"/>
          </a:xfrm>
        </p:spPr>
        <p:txBody>
          <a:bodyPr/>
          <a:lstStyle>
            <a:lvl1pPr>
              <a:defRPr sz="1800">
                <a:latin typeface="Tahoma" pitchFamily="34" charset="0"/>
                <a:cs typeface="Arial" pitchFamily="34" charset="0"/>
              </a:defRPr>
            </a:lvl1pPr>
          </a:lstStyle>
          <a:p>
            <a:pPr>
              <a:defRPr/>
            </a:pPr>
            <a:fld id="{C09513A8-5D53-490F-8978-D0691653BD1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0666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C3374CC3-CE76-45C7-924C-162AAE79551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9969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738BA6F5-5238-4CA4-8667-4520A973782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375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9B405F14-1577-42FC-B269-E06BFE9B40D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0141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1E9F2996-9DDC-468C-9207-F2878D28A2D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0136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0D3103C1-072C-4D2D-B6A4-02A46DCC1E5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3164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9A5A58DB-10F8-4A85-BE8F-0C9E6F174F3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2925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FF6C0AE3-2219-440A-B471-BFDA681CDBA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4407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ftr" sz="quarter" idx="3"/>
          </p:nvPr>
        </p:nvSpPr>
        <p:spPr bwMode="auto">
          <a:xfrm>
            <a:off x="457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3077" name="Rectangle 5"/>
          <p:cNvSpPr>
            <a:spLocks noGrp="1" noChangeArrowheads="1"/>
          </p:cNvSpPr>
          <p:nvPr>
            <p:ph type="sldNum" sz="quarter" idx="4"/>
          </p:nvPr>
        </p:nvSpPr>
        <p:spPr bwMode="auto">
          <a:xfrm>
            <a:off x="8458200" y="6381750"/>
            <a:ext cx="685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vl1pPr>
          </a:lstStyle>
          <a:p>
            <a:pPr fontAlgn="base">
              <a:spcBef>
                <a:spcPct val="0"/>
              </a:spcBef>
              <a:spcAft>
                <a:spcPct val="0"/>
              </a:spcAft>
              <a:defRPr/>
            </a:pPr>
            <a:fld id="{CFBFB5FF-7EFF-4FE0-947F-5F626DDD6B3A}" type="slidenum">
              <a:rPr lang="en-US" altLang="en-US">
                <a:solidFill>
                  <a:srgbClr val="000000"/>
                </a:solidFill>
                <a:ea typeface="ＭＳ Ｐゴシック" pitchFamily="34" charset="-128"/>
              </a:rPr>
              <a:pPr fontAlgn="base">
                <a:spcBef>
                  <a:spcPct val="0"/>
                </a:spcBef>
                <a:spcAft>
                  <a:spcPct val="0"/>
                </a:spcAft>
                <a:defRPr/>
              </a:pPr>
              <a:t>‹#›</a:t>
            </a:fld>
            <a:endParaRPr lang="en-US" altLang="en-US" dirty="0">
              <a:solidFill>
                <a:srgbClr val="000000"/>
              </a:solidFill>
              <a:ea typeface="ＭＳ Ｐゴシック" pitchFamily="34" charset="-128"/>
            </a:endParaRPr>
          </a:p>
        </p:txBody>
      </p:sp>
      <p:sp>
        <p:nvSpPr>
          <p:cNvPr id="1030" name="Rectangle 6"/>
          <p:cNvSpPr>
            <a:spLocks noChangeArrowheads="1"/>
          </p:cNvSpPr>
          <p:nvPr/>
        </p:nvSpPr>
        <p:spPr bwMode="auto">
          <a:xfrm>
            <a:off x="5791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fontAlgn="base">
              <a:spcBef>
                <a:spcPct val="0"/>
              </a:spcBef>
              <a:spcAft>
                <a:spcPct val="0"/>
              </a:spcAft>
              <a:defRPr/>
            </a:pPr>
            <a:endParaRPr lang="en-US" sz="1400" dirty="0">
              <a:solidFill>
                <a:srgbClr val="000000"/>
              </a:solidFill>
              <a:ea typeface="ＭＳ Ｐゴシック" charset="0"/>
            </a:endParaRPr>
          </a:p>
        </p:txBody>
      </p:sp>
      <p:pic>
        <p:nvPicPr>
          <p:cNvPr id="1031" name="Picture 8" descr="gw_txt_2cs_pos.eps"/>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5800" y="6124575"/>
            <a:ext cx="7985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GWCI linear(2).eps"/>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29000" y="6248400"/>
            <a:ext cx="18748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15200" y="6172200"/>
            <a:ext cx="995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0" y="0"/>
            <a:ext cx="9144000" cy="304800"/>
          </a:xfrm>
          <a:prstGeom prst="rect">
            <a:avLst/>
          </a:prstGeom>
          <a:solidFill>
            <a:srgbClr val="365F9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dirty="0">
              <a:solidFill>
                <a:srgbClr val="000000"/>
              </a:solidFill>
              <a:ea typeface="ＭＳ Ｐゴシック" charset="0"/>
            </a:endParaRPr>
          </a:p>
        </p:txBody>
      </p:sp>
      <p:sp>
        <p:nvSpPr>
          <p:cNvPr id="1035" name="Freeform 11"/>
          <p:cNvSpPr>
            <a:spLocks/>
          </p:cNvSpPr>
          <p:nvPr/>
        </p:nvSpPr>
        <p:spPr bwMode="auto">
          <a:xfrm>
            <a:off x="0" y="76200"/>
            <a:ext cx="9144000" cy="228600"/>
          </a:xfrm>
          <a:custGeom>
            <a:avLst/>
            <a:gdLst>
              <a:gd name="T0" fmla="*/ 2147483647 w 2448"/>
              <a:gd name="T1" fmla="*/ 2147483647 h 248"/>
              <a:gd name="T2" fmla="*/ 0 w 2448"/>
              <a:gd name="T3" fmla="*/ 2147483647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solidFill>
              <a:srgbClr val="FFEAD5"/>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pPr fontAlgn="base">
              <a:spcBef>
                <a:spcPct val="0"/>
              </a:spcBef>
              <a:spcAft>
                <a:spcPct val="0"/>
              </a:spcAft>
            </a:pPr>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4539915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7" r:id="rId13"/>
  </p:sldLayoutIdLst>
  <p:txStyles>
    <p:titleStyle>
      <a:lvl1pPr algn="ctr" rtl="0" eaLnBrk="1" fontAlgn="base" hangingPunct="1">
        <a:spcBef>
          <a:spcPct val="0"/>
        </a:spcBef>
        <a:spcAft>
          <a:spcPct val="0"/>
        </a:spcAft>
        <a:defRPr sz="3600">
          <a:solidFill>
            <a:srgbClr val="365F91"/>
          </a:solidFill>
          <a:latin typeface="Trebuchet MS" pitchFamily="34" charset="0"/>
          <a:ea typeface="ＭＳ Ｐゴシック" charset="0"/>
          <a:cs typeface="ＭＳ Ｐゴシック" charset="0"/>
        </a:defRPr>
      </a:lvl1pPr>
      <a:lvl2pPr algn="ctr" rtl="0" eaLnBrk="1" fontAlgn="base" hangingPunct="1">
        <a:spcBef>
          <a:spcPct val="0"/>
        </a:spcBef>
        <a:spcAft>
          <a:spcPct val="0"/>
        </a:spcAft>
        <a:defRPr sz="3600">
          <a:solidFill>
            <a:srgbClr val="365F91"/>
          </a:solidFill>
          <a:latin typeface="Trebuchet MS" charset="0"/>
          <a:ea typeface="ＭＳ Ｐゴシック" charset="0"/>
          <a:cs typeface="ＭＳ Ｐゴシック" charset="0"/>
        </a:defRPr>
      </a:lvl2pPr>
      <a:lvl3pPr algn="ctr" rtl="0" eaLnBrk="1" fontAlgn="base" hangingPunct="1">
        <a:spcBef>
          <a:spcPct val="0"/>
        </a:spcBef>
        <a:spcAft>
          <a:spcPct val="0"/>
        </a:spcAft>
        <a:defRPr sz="3600">
          <a:solidFill>
            <a:srgbClr val="365F91"/>
          </a:solidFill>
          <a:latin typeface="Trebuchet MS" charset="0"/>
          <a:ea typeface="ＭＳ Ｐゴシック" charset="0"/>
          <a:cs typeface="ＭＳ Ｐゴシック" charset="0"/>
        </a:defRPr>
      </a:lvl3pPr>
      <a:lvl4pPr algn="ctr" rtl="0" eaLnBrk="1" fontAlgn="base" hangingPunct="1">
        <a:spcBef>
          <a:spcPct val="0"/>
        </a:spcBef>
        <a:spcAft>
          <a:spcPct val="0"/>
        </a:spcAft>
        <a:defRPr sz="3600">
          <a:solidFill>
            <a:srgbClr val="365F91"/>
          </a:solidFill>
          <a:latin typeface="Trebuchet MS" charset="0"/>
          <a:ea typeface="ＭＳ Ｐゴシック" charset="0"/>
          <a:cs typeface="ＭＳ Ｐゴシック" charset="0"/>
        </a:defRPr>
      </a:lvl4pPr>
      <a:lvl5pPr algn="ctr" rtl="0" eaLnBrk="1" fontAlgn="base" hangingPunct="1">
        <a:spcBef>
          <a:spcPct val="0"/>
        </a:spcBef>
        <a:spcAft>
          <a:spcPct val="0"/>
        </a:spcAft>
        <a:defRPr sz="3600">
          <a:solidFill>
            <a:srgbClr val="365F91"/>
          </a:solidFill>
          <a:latin typeface="Trebuchet MS" charset="0"/>
          <a:ea typeface="ＭＳ Ｐゴシック" charset="0"/>
          <a:cs typeface="ＭＳ Ｐゴシック" charset="0"/>
        </a:defRPr>
      </a:lvl5pPr>
      <a:lvl6pPr marL="457200" algn="ctr" rtl="0" eaLnBrk="1" fontAlgn="base" hangingPunct="1">
        <a:spcBef>
          <a:spcPct val="0"/>
        </a:spcBef>
        <a:spcAft>
          <a:spcPct val="0"/>
        </a:spcAft>
        <a:defRPr sz="4400">
          <a:solidFill>
            <a:srgbClr val="365F91"/>
          </a:solidFill>
          <a:latin typeface="Arial" charset="0"/>
        </a:defRPr>
      </a:lvl6pPr>
      <a:lvl7pPr marL="914400" algn="ctr" rtl="0" eaLnBrk="1" fontAlgn="base" hangingPunct="1">
        <a:spcBef>
          <a:spcPct val="0"/>
        </a:spcBef>
        <a:spcAft>
          <a:spcPct val="0"/>
        </a:spcAft>
        <a:defRPr sz="4400">
          <a:solidFill>
            <a:srgbClr val="365F91"/>
          </a:solidFill>
          <a:latin typeface="Arial" charset="0"/>
        </a:defRPr>
      </a:lvl7pPr>
      <a:lvl8pPr marL="1371600" algn="ctr" rtl="0" eaLnBrk="1" fontAlgn="base" hangingPunct="1">
        <a:spcBef>
          <a:spcPct val="0"/>
        </a:spcBef>
        <a:spcAft>
          <a:spcPct val="0"/>
        </a:spcAft>
        <a:defRPr sz="4400">
          <a:solidFill>
            <a:srgbClr val="365F91"/>
          </a:solidFill>
          <a:latin typeface="Arial" charset="0"/>
        </a:defRPr>
      </a:lvl8pPr>
      <a:lvl9pPr marL="1828800" algn="ctr" rtl="0" eaLnBrk="1" fontAlgn="base" hangingPunct="1">
        <a:spcBef>
          <a:spcPct val="0"/>
        </a:spcBef>
        <a:spcAft>
          <a:spcPct val="0"/>
        </a:spcAft>
        <a:defRPr sz="4400">
          <a:solidFill>
            <a:srgbClr val="365F9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ftr" sz="quarter" idx="3"/>
          </p:nvPr>
        </p:nvSpPr>
        <p:spPr bwMode="auto">
          <a:xfrm>
            <a:off x="457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3077" name="Rectangle 5"/>
          <p:cNvSpPr>
            <a:spLocks noGrp="1" noChangeArrowheads="1"/>
          </p:cNvSpPr>
          <p:nvPr>
            <p:ph type="sldNum" sz="quarter" idx="4"/>
          </p:nvPr>
        </p:nvSpPr>
        <p:spPr bwMode="auto">
          <a:xfrm>
            <a:off x="8458200" y="6381750"/>
            <a:ext cx="685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vl1pPr>
          </a:lstStyle>
          <a:p>
            <a:pPr fontAlgn="base">
              <a:spcBef>
                <a:spcPct val="0"/>
              </a:spcBef>
              <a:spcAft>
                <a:spcPct val="0"/>
              </a:spcAft>
              <a:defRPr/>
            </a:pPr>
            <a:fld id="{CFBFB5FF-7EFF-4FE0-947F-5F626DDD6B3A}" type="slidenum">
              <a:rPr lang="en-US" altLang="en-US">
                <a:solidFill>
                  <a:srgbClr val="000000"/>
                </a:solidFill>
                <a:ea typeface="ＭＳ Ｐゴシック" pitchFamily="34" charset="-128"/>
              </a:rPr>
              <a:pPr fontAlgn="base">
                <a:spcBef>
                  <a:spcPct val="0"/>
                </a:spcBef>
                <a:spcAft>
                  <a:spcPct val="0"/>
                </a:spcAft>
                <a:defRPr/>
              </a:pPr>
              <a:t>‹#›</a:t>
            </a:fld>
            <a:endParaRPr lang="en-US" altLang="en-US" dirty="0">
              <a:solidFill>
                <a:srgbClr val="000000"/>
              </a:solidFill>
              <a:ea typeface="ＭＳ Ｐゴシック" pitchFamily="34" charset="-128"/>
            </a:endParaRPr>
          </a:p>
        </p:txBody>
      </p:sp>
      <p:sp>
        <p:nvSpPr>
          <p:cNvPr id="1030" name="Rectangle 6"/>
          <p:cNvSpPr>
            <a:spLocks noChangeArrowheads="1"/>
          </p:cNvSpPr>
          <p:nvPr/>
        </p:nvSpPr>
        <p:spPr bwMode="auto">
          <a:xfrm>
            <a:off x="5791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fontAlgn="base">
              <a:spcBef>
                <a:spcPct val="0"/>
              </a:spcBef>
              <a:spcAft>
                <a:spcPct val="0"/>
              </a:spcAft>
              <a:defRPr/>
            </a:pPr>
            <a:endParaRPr lang="en-US" sz="1400" dirty="0">
              <a:solidFill>
                <a:srgbClr val="000000"/>
              </a:solidFill>
              <a:ea typeface="ＭＳ Ｐゴシック" charset="0"/>
            </a:endParaRPr>
          </a:p>
        </p:txBody>
      </p:sp>
      <p:pic>
        <p:nvPicPr>
          <p:cNvPr id="1031" name="Picture 8" descr="gw_txt_2cs_pos.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800" y="6124575"/>
            <a:ext cx="7985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GWCI linear(2).eps"/>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29000" y="6248400"/>
            <a:ext cx="18748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15200" y="6172200"/>
            <a:ext cx="995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0" y="0"/>
            <a:ext cx="9144000" cy="304800"/>
          </a:xfrm>
          <a:prstGeom prst="rect">
            <a:avLst/>
          </a:prstGeom>
          <a:solidFill>
            <a:srgbClr val="365F9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dirty="0">
              <a:solidFill>
                <a:srgbClr val="000000"/>
              </a:solidFill>
              <a:ea typeface="ＭＳ Ｐゴシック" charset="0"/>
            </a:endParaRPr>
          </a:p>
        </p:txBody>
      </p:sp>
      <p:sp>
        <p:nvSpPr>
          <p:cNvPr id="1035" name="Freeform 11"/>
          <p:cNvSpPr>
            <a:spLocks/>
          </p:cNvSpPr>
          <p:nvPr/>
        </p:nvSpPr>
        <p:spPr bwMode="auto">
          <a:xfrm>
            <a:off x="0" y="76200"/>
            <a:ext cx="9144000" cy="228600"/>
          </a:xfrm>
          <a:custGeom>
            <a:avLst/>
            <a:gdLst>
              <a:gd name="T0" fmla="*/ 2147483647 w 2448"/>
              <a:gd name="T1" fmla="*/ 2147483647 h 248"/>
              <a:gd name="T2" fmla="*/ 0 w 2448"/>
              <a:gd name="T3" fmla="*/ 2147483647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solidFill>
              <a:srgbClr val="FFEAD5"/>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pPr fontAlgn="base">
              <a:spcBef>
                <a:spcPct val="0"/>
              </a:spcBef>
              <a:spcAft>
                <a:spcPct val="0"/>
              </a:spcAft>
            </a:pPr>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22329421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fontAlgn="base" hangingPunct="1">
        <a:spcBef>
          <a:spcPct val="0"/>
        </a:spcBef>
        <a:spcAft>
          <a:spcPct val="0"/>
        </a:spcAft>
        <a:defRPr sz="3600">
          <a:solidFill>
            <a:srgbClr val="365F91"/>
          </a:solidFill>
          <a:latin typeface="Trebuchet MS" pitchFamily="34" charset="0"/>
          <a:ea typeface="ＭＳ Ｐゴシック" charset="0"/>
          <a:cs typeface="ＭＳ Ｐゴシック" charset="0"/>
        </a:defRPr>
      </a:lvl1pPr>
      <a:lvl2pPr algn="ctr" rtl="0" eaLnBrk="1" fontAlgn="base" hangingPunct="1">
        <a:spcBef>
          <a:spcPct val="0"/>
        </a:spcBef>
        <a:spcAft>
          <a:spcPct val="0"/>
        </a:spcAft>
        <a:defRPr sz="3600">
          <a:solidFill>
            <a:srgbClr val="365F91"/>
          </a:solidFill>
          <a:latin typeface="Trebuchet MS" charset="0"/>
          <a:ea typeface="ＭＳ Ｐゴシック" charset="0"/>
          <a:cs typeface="ＭＳ Ｐゴシック" charset="0"/>
        </a:defRPr>
      </a:lvl2pPr>
      <a:lvl3pPr algn="ctr" rtl="0" eaLnBrk="1" fontAlgn="base" hangingPunct="1">
        <a:spcBef>
          <a:spcPct val="0"/>
        </a:spcBef>
        <a:spcAft>
          <a:spcPct val="0"/>
        </a:spcAft>
        <a:defRPr sz="3600">
          <a:solidFill>
            <a:srgbClr val="365F91"/>
          </a:solidFill>
          <a:latin typeface="Trebuchet MS" charset="0"/>
          <a:ea typeface="ＭＳ Ｐゴシック" charset="0"/>
          <a:cs typeface="ＭＳ Ｐゴシック" charset="0"/>
        </a:defRPr>
      </a:lvl3pPr>
      <a:lvl4pPr algn="ctr" rtl="0" eaLnBrk="1" fontAlgn="base" hangingPunct="1">
        <a:spcBef>
          <a:spcPct val="0"/>
        </a:spcBef>
        <a:spcAft>
          <a:spcPct val="0"/>
        </a:spcAft>
        <a:defRPr sz="3600">
          <a:solidFill>
            <a:srgbClr val="365F91"/>
          </a:solidFill>
          <a:latin typeface="Trebuchet MS" charset="0"/>
          <a:ea typeface="ＭＳ Ｐゴシック" charset="0"/>
          <a:cs typeface="ＭＳ Ｐゴシック" charset="0"/>
        </a:defRPr>
      </a:lvl4pPr>
      <a:lvl5pPr algn="ctr" rtl="0" eaLnBrk="1" fontAlgn="base" hangingPunct="1">
        <a:spcBef>
          <a:spcPct val="0"/>
        </a:spcBef>
        <a:spcAft>
          <a:spcPct val="0"/>
        </a:spcAft>
        <a:defRPr sz="3600">
          <a:solidFill>
            <a:srgbClr val="365F91"/>
          </a:solidFill>
          <a:latin typeface="Trebuchet MS" charset="0"/>
          <a:ea typeface="ＭＳ Ｐゴシック" charset="0"/>
          <a:cs typeface="ＭＳ Ｐゴシック" charset="0"/>
        </a:defRPr>
      </a:lvl5pPr>
      <a:lvl6pPr marL="457200" algn="ctr" rtl="0" eaLnBrk="1" fontAlgn="base" hangingPunct="1">
        <a:spcBef>
          <a:spcPct val="0"/>
        </a:spcBef>
        <a:spcAft>
          <a:spcPct val="0"/>
        </a:spcAft>
        <a:defRPr sz="4400">
          <a:solidFill>
            <a:srgbClr val="365F91"/>
          </a:solidFill>
          <a:latin typeface="Arial" charset="0"/>
        </a:defRPr>
      </a:lvl6pPr>
      <a:lvl7pPr marL="914400" algn="ctr" rtl="0" eaLnBrk="1" fontAlgn="base" hangingPunct="1">
        <a:spcBef>
          <a:spcPct val="0"/>
        </a:spcBef>
        <a:spcAft>
          <a:spcPct val="0"/>
        </a:spcAft>
        <a:defRPr sz="4400">
          <a:solidFill>
            <a:srgbClr val="365F91"/>
          </a:solidFill>
          <a:latin typeface="Arial" charset="0"/>
        </a:defRPr>
      </a:lvl7pPr>
      <a:lvl8pPr marL="1371600" algn="ctr" rtl="0" eaLnBrk="1" fontAlgn="base" hangingPunct="1">
        <a:spcBef>
          <a:spcPct val="0"/>
        </a:spcBef>
        <a:spcAft>
          <a:spcPct val="0"/>
        </a:spcAft>
        <a:defRPr sz="4400">
          <a:solidFill>
            <a:srgbClr val="365F91"/>
          </a:solidFill>
          <a:latin typeface="Arial" charset="0"/>
        </a:defRPr>
      </a:lvl8pPr>
      <a:lvl9pPr marL="1828800" algn="ctr" rtl="0" eaLnBrk="1" fontAlgn="base" hangingPunct="1">
        <a:spcBef>
          <a:spcPct val="0"/>
        </a:spcBef>
        <a:spcAft>
          <a:spcPct val="0"/>
        </a:spcAft>
        <a:defRPr sz="4400">
          <a:solidFill>
            <a:srgbClr val="365F9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me.smhs.gwu.edu/gw-cancer-center-/content/cancer-survivorship-series"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mailto:cancercontrol@gwu.edu"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jpe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www.cancer.org/professionals"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uspreventiveservicestaskforce.org/3rduspstf/chd/chdrs.htm"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comments" Target="../comments/commen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504C9-2E54-D9E3-A553-AB318193D2AB}"/>
            </a:ext>
          </a:extLst>
        </p:cNvPr>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A66EAD1C-23A4-E5E1-25AA-96552A90C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6"/>
          <a:stretch/>
        </p:blipFill>
        <p:spPr bwMode="auto">
          <a:xfrm>
            <a:off x="358097" y="1132219"/>
            <a:ext cx="2066449" cy="75295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4292F39-E55C-1444-7AF4-5C043BE2E9E9}"/>
              </a:ext>
            </a:extLst>
          </p:cNvPr>
          <p:cNvSpPr txBox="1"/>
          <p:nvPr/>
        </p:nvSpPr>
        <p:spPr>
          <a:xfrm>
            <a:off x="358097" y="2016785"/>
            <a:ext cx="7848308" cy="3658694"/>
          </a:xfrm>
          <a:prstGeom prst="rect">
            <a:avLst/>
          </a:prstGeom>
          <a:noFill/>
        </p:spPr>
        <p:txBody>
          <a:bodyPr wrap="square" rtlCol="0">
            <a:spAutoFit/>
          </a:bodyPr>
          <a:lstStyle/>
          <a:p>
            <a:pPr defTabSz="685800" eaLnBrk="1" fontAlgn="auto" hangingPunct="1">
              <a:lnSpc>
                <a:spcPct val="107000"/>
              </a:lnSpc>
              <a:spcBef>
                <a:spcPts val="0"/>
              </a:spcBef>
              <a:spcAft>
                <a:spcPts val="600"/>
              </a:spcAft>
            </a:pPr>
            <a:r>
              <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may be used or adapted for noncommercial, educational purposes only. Please use the following citation:</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George Washington University Cancer Center TAP. </a:t>
            </a:r>
            <a:r>
              <a:rPr lang="en-US" sz="1350" kern="100">
                <a:solidFill>
                  <a:prstClr val="black"/>
                </a:solidFill>
                <a:latin typeface="Aptos" panose="020B0004020202020204" pitchFamily="34" charset="0"/>
                <a:ea typeface="Aptos" panose="020B0004020202020204" pitchFamily="34" charset="0"/>
                <a:cs typeface="Times New Roman" panose="02020603050405020304" pitchFamily="18" charset="0"/>
              </a:rPr>
              <a:t>(2020). </a:t>
            </a:r>
            <a:r>
              <a:rPr lang="en-US" sz="135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Cancer Survivorship Series</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[PowerPoint Slides]. GWU Cancer Center TAP.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hlinkClick r:id="rId3"/>
              </a:rPr>
              <a:t>https://cme.smhs.gwu.edu/gw-cancer-center-/content/cancer-survivorship-series</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If you have any questions about the following material or would like permission to use this material, please contact </a:t>
            </a:r>
            <a:r>
              <a:rPr lang="en-US" sz="135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4"/>
              </a:rPr>
              <a:t>cancercontrol@gwu.edu</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endPar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85628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81000"/>
            <a:ext cx="8824452" cy="1143000"/>
          </a:xfrm>
        </p:spPr>
        <p:txBody>
          <a:bodyPr/>
          <a:lstStyle/>
          <a:p>
            <a:r>
              <a:rPr lang="en-US" dirty="0"/>
              <a:t>Prostate Cancer Diagnosis and Treatment</a:t>
            </a:r>
          </a:p>
        </p:txBody>
      </p:sp>
      <p:sp>
        <p:nvSpPr>
          <p:cNvPr id="3" name="Content Placeholder 2"/>
          <p:cNvSpPr>
            <a:spLocks noGrp="1"/>
          </p:cNvSpPr>
          <p:nvPr>
            <p:ph idx="1"/>
          </p:nvPr>
        </p:nvSpPr>
        <p:spPr>
          <a:xfrm>
            <a:off x="457200" y="1295400"/>
            <a:ext cx="8229600" cy="4525963"/>
          </a:xfrm>
        </p:spPr>
        <p:txBody>
          <a:bodyPr/>
          <a:lstStyle/>
          <a:p>
            <a:pPr>
              <a:spcBef>
                <a:spcPts val="600"/>
              </a:spcBef>
              <a:spcAft>
                <a:spcPts val="600"/>
              </a:spcAft>
            </a:pPr>
            <a:r>
              <a:rPr lang="en-US" sz="2000" dirty="0"/>
              <a:t>Treatment type may vary based on different factors such as comorbidity, patient and provider preferences, disease progression, patient’s age, race, ethnicity, access to care, and socioeconomic status.</a:t>
            </a:r>
          </a:p>
          <a:p>
            <a:pPr>
              <a:spcBef>
                <a:spcPts val="600"/>
              </a:spcBef>
              <a:spcAft>
                <a:spcPts val="600"/>
              </a:spcAft>
            </a:pPr>
            <a:r>
              <a:rPr lang="en-US" sz="2000" dirty="0"/>
              <a:t>Treatment options include:</a:t>
            </a:r>
          </a:p>
          <a:p>
            <a:pPr>
              <a:spcBef>
                <a:spcPts val="600"/>
              </a:spcBef>
              <a:spcAft>
                <a:spcPts val="600"/>
              </a:spcAft>
            </a:pPr>
            <a:endParaRPr lang="en-US" sz="2000" dirty="0"/>
          </a:p>
          <a:p>
            <a:pPr>
              <a:spcBef>
                <a:spcPts val="600"/>
              </a:spcBef>
              <a:spcAft>
                <a:spcPts val="600"/>
              </a:spcAft>
            </a:pPr>
            <a:endParaRPr lang="en-US" sz="2000" dirty="0"/>
          </a:p>
          <a:p>
            <a:pPr>
              <a:spcBef>
                <a:spcPts val="600"/>
              </a:spcBef>
              <a:spcAft>
                <a:spcPts val="600"/>
              </a:spcAft>
            </a:pPr>
            <a:endParaRPr lang="en-US" sz="2000" dirty="0"/>
          </a:p>
          <a:p>
            <a:pPr>
              <a:spcBef>
                <a:spcPts val="600"/>
              </a:spcBef>
              <a:spcAft>
                <a:spcPts val="600"/>
              </a:spcAft>
            </a:pPr>
            <a:endParaRPr lang="en-US" sz="2000" dirty="0"/>
          </a:p>
          <a:p>
            <a:pPr>
              <a:spcBef>
                <a:spcPts val="600"/>
              </a:spcBef>
              <a:spcAft>
                <a:spcPts val="600"/>
              </a:spcAft>
            </a:pPr>
            <a:endParaRPr lang="en-US" sz="2000" dirty="0"/>
          </a:p>
          <a:p>
            <a:pPr marL="0" indent="0">
              <a:spcBef>
                <a:spcPts val="600"/>
              </a:spcBef>
              <a:spcAft>
                <a:spcPts val="600"/>
              </a:spcAft>
              <a:buNone/>
            </a:pPr>
            <a:r>
              <a:rPr lang="en-US" sz="1400" i="1" dirty="0"/>
              <a:t>Sources: </a:t>
            </a:r>
            <a:r>
              <a:rPr lang="en-US" sz="1400" i="1" dirty="0" err="1"/>
              <a:t>Dall’era</a:t>
            </a:r>
            <a:r>
              <a:rPr lang="en-US" sz="1400" i="1" dirty="0"/>
              <a:t> MA, et al. J Urol. 2009; </a:t>
            </a:r>
            <a:r>
              <a:rPr lang="en-US" sz="1400" i="1" dirty="0" err="1"/>
              <a:t>Cooperberg</a:t>
            </a:r>
            <a:r>
              <a:rPr lang="en-US" sz="1400" i="1" dirty="0"/>
              <a:t> MR, et al. J </a:t>
            </a:r>
            <a:r>
              <a:rPr lang="en-US" sz="1400" i="1" dirty="0" err="1"/>
              <a:t>Clin</a:t>
            </a:r>
            <a:r>
              <a:rPr lang="en-US" sz="1400" i="1" dirty="0"/>
              <a:t> </a:t>
            </a:r>
            <a:r>
              <a:rPr lang="en-US" sz="1400" i="1" dirty="0" err="1"/>
              <a:t>Oncol</a:t>
            </a:r>
            <a:r>
              <a:rPr lang="en-US" sz="1400" i="1" dirty="0"/>
              <a:t>. 2010; </a:t>
            </a:r>
            <a:r>
              <a:rPr lang="en-US" sz="1400" i="1" dirty="0" err="1"/>
              <a:t>Latini</a:t>
            </a:r>
            <a:r>
              <a:rPr lang="en-US" sz="1400" i="1" dirty="0"/>
              <a:t> DM, et al. Cancer. 2006; </a:t>
            </a:r>
            <a:r>
              <a:rPr lang="en-US" sz="1400" i="1" dirty="0" err="1"/>
              <a:t>Porten</a:t>
            </a:r>
            <a:r>
              <a:rPr lang="en-US" sz="1400" i="1" dirty="0"/>
              <a:t> SP, et al. J Urol. 2010.</a:t>
            </a:r>
          </a:p>
        </p:txBody>
      </p:sp>
      <p:graphicFrame>
        <p:nvGraphicFramePr>
          <p:cNvPr id="2" name="Diagram 1"/>
          <p:cNvGraphicFramePr/>
          <p:nvPr>
            <p:extLst>
              <p:ext uri="{D42A27DB-BD31-4B8C-83A1-F6EECF244321}">
                <p14:modId xmlns:p14="http://schemas.microsoft.com/office/powerpoint/2010/main" val="2791176403"/>
              </p:ext>
            </p:extLst>
          </p:nvPr>
        </p:nvGraphicFramePr>
        <p:xfrm>
          <a:off x="2362200" y="3124200"/>
          <a:ext cx="41148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0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and Late Effects</a:t>
            </a:r>
          </a:p>
        </p:txBody>
      </p:sp>
      <p:sp>
        <p:nvSpPr>
          <p:cNvPr id="3" name="Content Placeholder 2"/>
          <p:cNvSpPr>
            <a:spLocks noGrp="1"/>
          </p:cNvSpPr>
          <p:nvPr>
            <p:ph idx="1"/>
          </p:nvPr>
        </p:nvSpPr>
        <p:spPr/>
        <p:txBody>
          <a:bodyPr/>
          <a:lstStyle/>
          <a:p>
            <a:r>
              <a:rPr lang="en-US" sz="2400" dirty="0"/>
              <a:t>Common long-term and late effects of the disease and its treatment include:</a:t>
            </a:r>
          </a:p>
          <a:p>
            <a:pPr lvl="1"/>
            <a:r>
              <a:rPr lang="en-US" sz="2400" dirty="0"/>
              <a:t>Urinary incontinence</a:t>
            </a:r>
          </a:p>
          <a:p>
            <a:pPr lvl="1"/>
            <a:r>
              <a:rPr lang="en-US" sz="2400" dirty="0"/>
              <a:t>Sexual dysfunction</a:t>
            </a:r>
          </a:p>
          <a:p>
            <a:pPr lvl="1"/>
            <a:r>
              <a:rPr lang="en-US" sz="2400" dirty="0"/>
              <a:t>Bowel issues</a:t>
            </a:r>
          </a:p>
          <a:p>
            <a:pPr lvl="1"/>
            <a:r>
              <a:rPr lang="en-US" sz="2400" dirty="0"/>
              <a:t>Adverse psychosocial and relationship effects, including treatment regret (20%)</a:t>
            </a:r>
          </a:p>
          <a:p>
            <a:r>
              <a:rPr lang="en-US" sz="2400" dirty="0"/>
              <a:t>Varies by treatment modality</a:t>
            </a:r>
          </a:p>
          <a:p>
            <a:endParaRPr lang="en-US" sz="2400" dirty="0"/>
          </a:p>
          <a:p>
            <a:pPr marL="0" indent="0">
              <a:buNone/>
            </a:pPr>
            <a:r>
              <a:rPr lang="en-US" sz="1400" i="1" dirty="0"/>
              <a:t>Sources: </a:t>
            </a:r>
            <a:r>
              <a:rPr lang="en-US" sz="1400" i="1" dirty="0" err="1"/>
              <a:t>Sanda</a:t>
            </a:r>
            <a:r>
              <a:rPr lang="en-US" sz="1400" i="1" dirty="0"/>
              <a:t> MG, et al. N </a:t>
            </a:r>
            <a:r>
              <a:rPr lang="en-US" sz="1400" i="1" dirty="0" err="1"/>
              <a:t>Engl</a:t>
            </a:r>
            <a:r>
              <a:rPr lang="en-US" sz="1400" i="1" dirty="0"/>
              <a:t> J Med. 2008; </a:t>
            </a:r>
            <a:r>
              <a:rPr lang="en-US" sz="1400" i="1" dirty="0" err="1"/>
              <a:t>Michaelson</a:t>
            </a:r>
            <a:r>
              <a:rPr lang="en-US" sz="1400" i="1" dirty="0"/>
              <a:t> MD, et al. CA Cancer J </a:t>
            </a:r>
            <a:r>
              <a:rPr lang="en-US" sz="1400" i="1" dirty="0" err="1"/>
              <a:t>Clin</a:t>
            </a:r>
            <a:r>
              <a:rPr lang="en-US" sz="1400" i="1" dirty="0"/>
              <a:t>. 2008; Gore JL, et al. J </a:t>
            </a:r>
            <a:r>
              <a:rPr lang="en-US" sz="1400" i="1" dirty="0" err="1"/>
              <a:t>Natl</a:t>
            </a:r>
            <a:r>
              <a:rPr lang="en-US" sz="1400" i="1" dirty="0"/>
              <a:t> Cancer Inst. 2009; </a:t>
            </a:r>
            <a:r>
              <a:rPr lang="en-US" sz="1400" i="1" dirty="0" err="1"/>
              <a:t>Resnick</a:t>
            </a:r>
            <a:r>
              <a:rPr lang="en-US" sz="1400" i="1" dirty="0"/>
              <a:t> MJ, et al. N </a:t>
            </a:r>
            <a:r>
              <a:rPr lang="en-US" sz="1400" i="1" dirty="0" err="1"/>
              <a:t>Engl</a:t>
            </a:r>
            <a:r>
              <a:rPr lang="en-US" sz="1400" i="1" dirty="0"/>
              <a:t> J Med. 2013; </a:t>
            </a:r>
            <a:r>
              <a:rPr lang="en-US" sz="1400" i="1" dirty="0" err="1"/>
              <a:t>Darwish-Yassine</a:t>
            </a:r>
            <a:r>
              <a:rPr lang="en-US" sz="1400" i="1" dirty="0"/>
              <a:t> M, et al. J Cancer </a:t>
            </a:r>
            <a:r>
              <a:rPr lang="en-US" sz="1400" i="1" dirty="0" err="1"/>
              <a:t>Surviv</a:t>
            </a:r>
            <a:r>
              <a:rPr lang="en-US" sz="1400" i="1" dirty="0"/>
              <a:t>. 2014.</a:t>
            </a:r>
          </a:p>
        </p:txBody>
      </p:sp>
    </p:spTree>
    <p:extLst>
      <p:ext uri="{BB962C8B-B14F-4D97-AF65-F5344CB8AC3E}">
        <p14:creationId xmlns:p14="http://schemas.microsoft.com/office/powerpoint/2010/main" val="347461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house\AppData\Local\Microsoft\Windows\Temporary Internet Files\Content.IE5\B0YW5MFZ\MP9003211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2760196"/>
            <a:ext cx="23622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305800" cy="762000"/>
          </a:xfrm>
        </p:spPr>
        <p:txBody>
          <a:bodyPr/>
          <a:lstStyle/>
          <a:p>
            <a:r>
              <a:rPr lang="en-US" dirty="0"/>
              <a:t>Surgery</a:t>
            </a:r>
          </a:p>
        </p:txBody>
      </p:sp>
      <p:sp>
        <p:nvSpPr>
          <p:cNvPr id="3" name="Content Placeholder 2"/>
          <p:cNvSpPr>
            <a:spLocks noGrp="1"/>
          </p:cNvSpPr>
          <p:nvPr>
            <p:ph idx="1"/>
          </p:nvPr>
        </p:nvSpPr>
        <p:spPr>
          <a:xfrm>
            <a:off x="24581" y="990600"/>
            <a:ext cx="8890819" cy="2035276"/>
          </a:xfrm>
        </p:spPr>
        <p:txBody>
          <a:bodyPr numCol="1"/>
          <a:lstStyle/>
          <a:p>
            <a:pPr>
              <a:spcBef>
                <a:spcPts val="600"/>
              </a:spcBef>
              <a:spcAft>
                <a:spcPts val="600"/>
              </a:spcAft>
            </a:pPr>
            <a:r>
              <a:rPr lang="en-US" sz="1800" dirty="0"/>
              <a:t>Radical prostatectomy (open, laparoscopic, or robotic-assisted)</a:t>
            </a:r>
          </a:p>
          <a:p>
            <a:pPr lvl="1">
              <a:spcBef>
                <a:spcPts val="600"/>
              </a:spcBef>
              <a:spcAft>
                <a:spcPts val="600"/>
              </a:spcAft>
            </a:pPr>
            <a:r>
              <a:rPr lang="en-US" sz="1800" dirty="0"/>
              <a:t>PSA drops to an undetectable level within a 2 month period.</a:t>
            </a:r>
          </a:p>
          <a:p>
            <a:pPr lvl="1">
              <a:spcBef>
                <a:spcPts val="600"/>
              </a:spcBef>
              <a:spcAft>
                <a:spcPts val="600"/>
              </a:spcAft>
            </a:pPr>
            <a:r>
              <a:rPr lang="en-US" sz="1800" dirty="0"/>
              <a:t>Results in neurovascular injury and fibrosis.</a:t>
            </a:r>
          </a:p>
          <a:p>
            <a:pPr>
              <a:spcBef>
                <a:spcPts val="600"/>
              </a:spcBef>
              <a:spcAft>
                <a:spcPts val="600"/>
              </a:spcAft>
            </a:pPr>
            <a:r>
              <a:rPr lang="en-US" sz="1800" dirty="0"/>
              <a:t>Many men do not return to their prior level of sexual function after surgery. Those at greater risk include:</a:t>
            </a:r>
          </a:p>
          <a:p>
            <a:pPr>
              <a:spcBef>
                <a:spcPts val="600"/>
              </a:spcBef>
              <a:spcAft>
                <a:spcPts val="600"/>
              </a:spcAft>
            </a:pPr>
            <a:endParaRPr lang="en-US" sz="2200" dirty="0"/>
          </a:p>
        </p:txBody>
      </p:sp>
      <p:sp>
        <p:nvSpPr>
          <p:cNvPr id="6" name="TextBox 5"/>
          <p:cNvSpPr txBox="1"/>
          <p:nvPr/>
        </p:nvSpPr>
        <p:spPr>
          <a:xfrm>
            <a:off x="44245" y="2895600"/>
            <a:ext cx="6127955" cy="1938992"/>
          </a:xfrm>
          <a:prstGeom prst="rect">
            <a:avLst/>
          </a:prstGeom>
          <a:noFill/>
        </p:spPr>
        <p:txBody>
          <a:bodyPr wrap="square" rtlCol="0">
            <a:spAutoFit/>
          </a:bodyPr>
          <a:lstStyle/>
          <a:p>
            <a:pPr marL="742950" lvl="1" indent="-285750" fontAlgn="base">
              <a:spcBef>
                <a:spcPts val="600"/>
              </a:spcBef>
              <a:spcAft>
                <a:spcPts val="600"/>
              </a:spcAft>
              <a:buFontTx/>
              <a:buChar char="–"/>
            </a:pPr>
            <a:r>
              <a:rPr lang="en-US" kern="0" dirty="0">
                <a:solidFill>
                  <a:srgbClr val="000000"/>
                </a:solidFill>
                <a:ea typeface="ＭＳ Ｐゴシック" charset="0"/>
              </a:rPr>
              <a:t>Older men</a:t>
            </a:r>
          </a:p>
          <a:p>
            <a:pPr marL="742950" lvl="1" indent="-285750" fontAlgn="base">
              <a:spcBef>
                <a:spcPts val="600"/>
              </a:spcBef>
              <a:spcAft>
                <a:spcPts val="600"/>
              </a:spcAft>
              <a:buFontTx/>
              <a:buChar char="–"/>
            </a:pPr>
            <a:r>
              <a:rPr lang="en-US" dirty="0"/>
              <a:t>Those w/ preexisting ED</a:t>
            </a:r>
          </a:p>
          <a:p>
            <a:pPr marL="742950" lvl="1" indent="-285750" fontAlgn="base">
              <a:spcBef>
                <a:spcPts val="600"/>
              </a:spcBef>
              <a:spcAft>
                <a:spcPts val="600"/>
              </a:spcAft>
              <a:buFontTx/>
              <a:buChar char="–"/>
            </a:pPr>
            <a:r>
              <a:rPr lang="en-US" dirty="0"/>
              <a:t>Patients who do not have nerve-sparing surgery</a:t>
            </a:r>
          </a:p>
          <a:p>
            <a:pPr marL="342900" indent="-342900" fontAlgn="base">
              <a:spcBef>
                <a:spcPts val="600"/>
              </a:spcBef>
              <a:spcAft>
                <a:spcPts val="600"/>
              </a:spcAft>
              <a:buFont typeface="Arial" panose="020B0604020202020204" pitchFamily="34" charset="0"/>
              <a:buChar char="•"/>
            </a:pPr>
            <a:r>
              <a:rPr lang="en-US" dirty="0"/>
              <a:t>Early penile rehabilitation after prostate cancer surgery may improve sexual function outcomes.</a:t>
            </a:r>
          </a:p>
        </p:txBody>
      </p:sp>
      <p:sp>
        <p:nvSpPr>
          <p:cNvPr id="4" name="Rectangle 3"/>
          <p:cNvSpPr/>
          <p:nvPr/>
        </p:nvSpPr>
        <p:spPr>
          <a:xfrm>
            <a:off x="228600" y="5257800"/>
            <a:ext cx="8305800" cy="523220"/>
          </a:xfrm>
          <a:prstGeom prst="rect">
            <a:avLst/>
          </a:prstGeom>
        </p:spPr>
        <p:txBody>
          <a:bodyPr wrap="square">
            <a:spAutoFit/>
          </a:bodyPr>
          <a:lstStyle/>
          <a:p>
            <a:r>
              <a:rPr lang="en-US" sz="1400" i="1" dirty="0"/>
              <a:t>Sources: Stephenson AJ, et al. J </a:t>
            </a:r>
            <a:r>
              <a:rPr lang="en-US" sz="1400" i="1" dirty="0" err="1"/>
              <a:t>Clin</a:t>
            </a:r>
            <a:r>
              <a:rPr lang="en-US" sz="1400" i="1" dirty="0"/>
              <a:t> </a:t>
            </a:r>
            <a:r>
              <a:rPr lang="en-US" sz="1400" i="1" dirty="0" err="1"/>
              <a:t>Oncol</a:t>
            </a:r>
            <a:r>
              <a:rPr lang="en-US" sz="1400" i="1" dirty="0"/>
              <a:t>. 2006; Morgan TM, et al. Prostate Cancer Prostatic Dis. 2014; </a:t>
            </a:r>
            <a:r>
              <a:rPr lang="en-US" sz="1400" i="1" dirty="0" err="1"/>
              <a:t>Akbal</a:t>
            </a:r>
            <a:r>
              <a:rPr lang="en-US" sz="1400" i="1" dirty="0"/>
              <a:t> C, et al. </a:t>
            </a:r>
            <a:r>
              <a:rPr lang="en-US" sz="1400" i="1" dirty="0" err="1"/>
              <a:t>Int</a:t>
            </a:r>
            <a:r>
              <a:rPr lang="en-US" sz="1400" i="1" dirty="0"/>
              <a:t> </a:t>
            </a:r>
            <a:r>
              <a:rPr lang="en-US" sz="1400" i="1" dirty="0" err="1"/>
              <a:t>Urol</a:t>
            </a:r>
            <a:r>
              <a:rPr lang="en-US" sz="1400" i="1" dirty="0"/>
              <a:t> </a:t>
            </a:r>
            <a:r>
              <a:rPr lang="en-US" sz="1400" i="1" dirty="0" err="1"/>
              <a:t>Nephrol</a:t>
            </a:r>
            <a:r>
              <a:rPr lang="en-US" sz="1400" i="1" dirty="0"/>
              <a:t>. 2008; </a:t>
            </a:r>
            <a:r>
              <a:rPr lang="en-US" sz="1400" i="1" dirty="0" err="1"/>
              <a:t>Stember</a:t>
            </a:r>
            <a:r>
              <a:rPr lang="en-US" sz="1400" i="1" dirty="0"/>
              <a:t> DS and </a:t>
            </a:r>
            <a:r>
              <a:rPr lang="en-US" sz="1400" i="1" dirty="0" err="1"/>
              <a:t>Mulhall</a:t>
            </a:r>
            <a:r>
              <a:rPr lang="en-US" sz="1400" i="1" dirty="0"/>
              <a:t> JP. Brachytherapy. 2012.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Surgery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4882332"/>
              </p:ext>
            </p:extLst>
          </p:nvPr>
        </p:nvGraphicFramePr>
        <p:xfrm>
          <a:off x="1219200" y="1524000"/>
          <a:ext cx="6934200" cy="3718560"/>
        </p:xfrm>
        <a:graphic>
          <a:graphicData uri="http://schemas.openxmlformats.org/drawingml/2006/table">
            <a:tbl>
              <a:tblPr firstRow="1" firstCol="1" bandRow="1">
                <a:tableStyleId>{616DA210-FB5B-4158-B5E0-FEB733F419BA}</a:tableStyleId>
              </a:tblPr>
              <a:tblGrid>
                <a:gridCol w="6934200">
                  <a:extLst>
                    <a:ext uri="{9D8B030D-6E8A-4147-A177-3AD203B41FA5}">
                      <a16:colId xmlns:a16="http://schemas.microsoft.com/office/drawing/2014/main" val="20000"/>
                    </a:ext>
                  </a:extLst>
                </a:gridCol>
              </a:tblGrid>
              <a:tr h="182880">
                <a:tc>
                  <a:txBody>
                    <a:bodyPr/>
                    <a:lstStyle/>
                    <a:p>
                      <a:pPr algn="ctr"/>
                      <a:r>
                        <a:rPr lang="en-US" sz="2400" dirty="0">
                          <a:effectLst/>
                        </a:rPr>
                        <a:t>Long-term Effects (lingering)</a:t>
                      </a:r>
                      <a:endParaRPr lang="en-US" sz="2400" dirty="0">
                        <a:effectLst/>
                        <a:latin typeface="Calibri"/>
                      </a:endParaRPr>
                    </a:p>
                  </a:txBody>
                  <a:tcPr marL="26450" marR="26450" marT="0" marB="0"/>
                </a:tc>
                <a:extLst>
                  <a:ext uri="{0D108BD9-81ED-4DB2-BD59-A6C34878D82A}">
                    <a16:rowId xmlns:a16="http://schemas.microsoft.com/office/drawing/2014/main" val="10000"/>
                  </a:ext>
                </a:extLst>
              </a:tr>
              <a:tr h="1645920">
                <a:tc>
                  <a:txBody>
                    <a:bodyPr/>
                    <a:lstStyle/>
                    <a:p>
                      <a:r>
                        <a:rPr lang="en-US" sz="2000" b="0" dirty="0">
                          <a:effectLst/>
                        </a:rPr>
                        <a:t>Urinary Dysfunction</a:t>
                      </a:r>
                    </a:p>
                    <a:p>
                      <a:pPr marL="342900" lvl="0" indent="-342900">
                        <a:spcBef>
                          <a:spcPts val="0"/>
                        </a:spcBef>
                        <a:spcAft>
                          <a:spcPts val="0"/>
                        </a:spcAft>
                        <a:buFont typeface="Symbol"/>
                        <a:buChar char=""/>
                        <a:tabLst>
                          <a:tab pos="457200" algn="l"/>
                        </a:tabLst>
                      </a:pPr>
                      <a:r>
                        <a:rPr lang="en-US" sz="2000" b="0" dirty="0">
                          <a:effectLst/>
                        </a:rPr>
                        <a:t>Urinary incontinence (stress)</a:t>
                      </a:r>
                    </a:p>
                    <a:p>
                      <a:pPr marL="342900" lvl="0" indent="-342900">
                        <a:spcBef>
                          <a:spcPts val="0"/>
                        </a:spcBef>
                        <a:spcAft>
                          <a:spcPts val="0"/>
                        </a:spcAft>
                        <a:buFont typeface="Symbol"/>
                        <a:buChar char=""/>
                        <a:tabLst>
                          <a:tab pos="457200" algn="l"/>
                        </a:tabLst>
                      </a:pPr>
                      <a:r>
                        <a:rPr lang="en-US" sz="2000" b="0" dirty="0">
                          <a:effectLst/>
                        </a:rPr>
                        <a:t>Urinary symptoms (urgency, frequency, nocturia, dribbling)</a:t>
                      </a:r>
                    </a:p>
                    <a:p>
                      <a:pPr marL="342900" marR="0" lvl="0" indent="-342900">
                        <a:spcBef>
                          <a:spcPts val="0"/>
                        </a:spcBef>
                        <a:spcAft>
                          <a:spcPts val="0"/>
                        </a:spcAft>
                        <a:buFont typeface="Symbol"/>
                        <a:buChar char=""/>
                        <a:tabLst>
                          <a:tab pos="457200" algn="l"/>
                        </a:tabLst>
                      </a:pPr>
                      <a:r>
                        <a:rPr lang="en-US" sz="2000" b="0" dirty="0">
                          <a:effectLst/>
                        </a:rPr>
                        <a:t>Urethral stricture formation (scarring at the urethra)</a:t>
                      </a:r>
                    </a:p>
                    <a:p>
                      <a:r>
                        <a:rPr lang="en-US" sz="2000" b="0" dirty="0">
                          <a:effectLst/>
                        </a:rPr>
                        <a:t>Sexual Dysfunction</a:t>
                      </a:r>
                    </a:p>
                    <a:p>
                      <a:pPr marL="342900" lvl="0" indent="-342900">
                        <a:spcBef>
                          <a:spcPts val="0"/>
                        </a:spcBef>
                        <a:spcAft>
                          <a:spcPts val="0"/>
                        </a:spcAft>
                        <a:buFont typeface="Symbol"/>
                        <a:buChar char=""/>
                        <a:tabLst>
                          <a:tab pos="457200" algn="l"/>
                        </a:tabLst>
                      </a:pPr>
                      <a:r>
                        <a:rPr lang="en-US" sz="2000" b="0" dirty="0">
                          <a:effectLst/>
                        </a:rPr>
                        <a:t>Erectile dysfunction (ED)</a:t>
                      </a:r>
                    </a:p>
                    <a:p>
                      <a:pPr marL="342900" marR="0" lvl="0" indent="-342900">
                        <a:spcBef>
                          <a:spcPts val="0"/>
                        </a:spcBef>
                        <a:spcAft>
                          <a:spcPts val="0"/>
                        </a:spcAft>
                        <a:buFont typeface="Symbol"/>
                        <a:buChar char=""/>
                        <a:tabLst>
                          <a:tab pos="457200" algn="l"/>
                        </a:tabLst>
                      </a:pPr>
                      <a:r>
                        <a:rPr lang="en-US" sz="2000" b="0" dirty="0">
                          <a:effectLst/>
                        </a:rPr>
                        <a:t>Lack of ejaculation</a:t>
                      </a:r>
                    </a:p>
                    <a:p>
                      <a:pPr marL="342900" marR="0" lvl="0" indent="-342900">
                        <a:spcBef>
                          <a:spcPts val="0"/>
                        </a:spcBef>
                        <a:spcAft>
                          <a:spcPts val="0"/>
                        </a:spcAft>
                        <a:buFont typeface="Symbol"/>
                        <a:buChar char=""/>
                        <a:tabLst>
                          <a:tab pos="457200" algn="l"/>
                        </a:tabLst>
                      </a:pPr>
                      <a:r>
                        <a:rPr lang="en-US" sz="2000" b="0" dirty="0">
                          <a:effectLst/>
                        </a:rPr>
                        <a:t>Orgasm changes (w/o erection, associated w/incontinence)</a:t>
                      </a:r>
                    </a:p>
                    <a:p>
                      <a:pPr marL="342900" marR="0" lvl="0" indent="-342900">
                        <a:spcBef>
                          <a:spcPts val="0"/>
                        </a:spcBef>
                        <a:spcAft>
                          <a:spcPts val="0"/>
                        </a:spcAft>
                        <a:buFont typeface="Symbol"/>
                        <a:buChar char=""/>
                      </a:pPr>
                      <a:r>
                        <a:rPr lang="en-US" sz="2000" b="0" dirty="0">
                          <a:effectLst/>
                        </a:rPr>
                        <a:t>Penile shortening</a:t>
                      </a:r>
                      <a:endParaRPr lang="en-US" sz="2000" b="0" dirty="0">
                        <a:effectLst/>
                        <a:latin typeface="Calibri"/>
                        <a:ea typeface="Calibri"/>
                        <a:cs typeface="Times New Roman"/>
                      </a:endParaRPr>
                    </a:p>
                  </a:txBody>
                  <a:tcPr marL="26450" marR="26450" marT="0" marB="0"/>
                </a:tc>
                <a:extLst>
                  <a:ext uri="{0D108BD9-81ED-4DB2-BD59-A6C34878D82A}">
                    <a16:rowId xmlns:a16="http://schemas.microsoft.com/office/drawing/2014/main" val="10001"/>
                  </a:ext>
                </a:extLst>
              </a:tr>
            </a:tbl>
          </a:graphicData>
        </a:graphic>
      </p:graphicFrame>
      <p:sp>
        <p:nvSpPr>
          <p:cNvPr id="3" name="TextBox 2"/>
          <p:cNvSpPr txBox="1"/>
          <p:nvPr/>
        </p:nvSpPr>
        <p:spPr>
          <a:xfrm>
            <a:off x="457200" y="5562600"/>
            <a:ext cx="7848600" cy="523220"/>
          </a:xfrm>
          <a:prstGeom prst="rect">
            <a:avLst/>
          </a:prstGeom>
          <a:noFill/>
        </p:spPr>
        <p:txBody>
          <a:bodyPr wrap="square" rtlCol="0">
            <a:spAutoFit/>
          </a:bodyPr>
          <a:lstStyle/>
          <a:p>
            <a:r>
              <a:rPr lang="en-US" sz="1400" i="1" dirty="0"/>
              <a:t>Sources: </a:t>
            </a:r>
            <a:r>
              <a:rPr lang="en-US" sz="1400" i="1" dirty="0" err="1"/>
              <a:t>Michaelson</a:t>
            </a:r>
            <a:r>
              <a:rPr lang="en-US" sz="1400" i="1" dirty="0"/>
              <a:t> MD, et al. CA Cancer J </a:t>
            </a:r>
            <a:r>
              <a:rPr lang="en-US" sz="1400" i="1" dirty="0" err="1"/>
              <a:t>Clin</a:t>
            </a:r>
            <a:r>
              <a:rPr lang="en-US" sz="1400" i="1" dirty="0"/>
              <a:t>. 2008; </a:t>
            </a:r>
            <a:r>
              <a:rPr lang="en-US" sz="1400" i="1" dirty="0" err="1"/>
              <a:t>Radomski</a:t>
            </a:r>
            <a:r>
              <a:rPr lang="en-US" sz="1400" i="1" dirty="0"/>
              <a:t> SB. Can </a:t>
            </a:r>
            <a:r>
              <a:rPr lang="en-US" sz="1400" i="1" dirty="0" err="1"/>
              <a:t>Urol</a:t>
            </a:r>
            <a:r>
              <a:rPr lang="en-US" sz="1400" i="1" dirty="0"/>
              <a:t> </a:t>
            </a:r>
            <a:r>
              <a:rPr lang="en-US" sz="1400" i="1" dirty="0" err="1"/>
              <a:t>Assoc</a:t>
            </a:r>
            <a:r>
              <a:rPr lang="en-US" sz="1400" i="1" dirty="0"/>
              <a:t> J. 2013; Kopp RP, et al. </a:t>
            </a:r>
            <a:r>
              <a:rPr lang="en-US" sz="1400" i="1" dirty="0" err="1"/>
              <a:t>Eur</a:t>
            </a:r>
            <a:r>
              <a:rPr lang="en-US" sz="1400" i="1" dirty="0"/>
              <a:t> Urol. 2013. </a:t>
            </a:r>
            <a:endParaRPr lang="en-US" sz="1400" dirty="0"/>
          </a:p>
        </p:txBody>
      </p:sp>
    </p:spTree>
    <p:extLst>
      <p:ext uri="{BB962C8B-B14F-4D97-AF65-F5344CB8AC3E}">
        <p14:creationId xmlns:p14="http://schemas.microsoft.com/office/powerpoint/2010/main" val="297957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Radiation</a:t>
            </a:r>
          </a:p>
        </p:txBody>
      </p:sp>
      <p:sp>
        <p:nvSpPr>
          <p:cNvPr id="3" name="Content Placeholder 2"/>
          <p:cNvSpPr>
            <a:spLocks noGrp="1"/>
          </p:cNvSpPr>
          <p:nvPr>
            <p:ph idx="1"/>
          </p:nvPr>
        </p:nvSpPr>
        <p:spPr>
          <a:xfrm>
            <a:off x="381000" y="990600"/>
            <a:ext cx="8229600" cy="4525963"/>
          </a:xfrm>
        </p:spPr>
        <p:txBody>
          <a:bodyPr/>
          <a:lstStyle/>
          <a:p>
            <a:pPr>
              <a:spcBef>
                <a:spcPts val="600"/>
              </a:spcBef>
              <a:spcAft>
                <a:spcPts val="600"/>
              </a:spcAft>
            </a:pPr>
            <a:r>
              <a:rPr lang="en-US" sz="3000" dirty="0"/>
              <a:t>External Beam or Brachytherapy</a:t>
            </a:r>
          </a:p>
          <a:p>
            <a:pPr>
              <a:spcBef>
                <a:spcPts val="600"/>
              </a:spcBef>
              <a:spcAft>
                <a:spcPts val="600"/>
              </a:spcAft>
            </a:pPr>
            <a:r>
              <a:rPr lang="en-US" sz="3000" dirty="0"/>
              <a:t>PSA slowly falls; reaches lowest level after 6 months to several years.</a:t>
            </a:r>
          </a:p>
          <a:p>
            <a:pPr>
              <a:spcBef>
                <a:spcPts val="600"/>
              </a:spcBef>
              <a:spcAft>
                <a:spcPts val="600"/>
              </a:spcAft>
            </a:pPr>
            <a:r>
              <a:rPr lang="en-US" sz="3000" dirty="0"/>
              <a:t>“PSA bounce” may occur within 2 years.</a:t>
            </a:r>
          </a:p>
          <a:p>
            <a:pPr>
              <a:spcBef>
                <a:spcPts val="600"/>
              </a:spcBef>
              <a:spcAft>
                <a:spcPts val="600"/>
              </a:spcAft>
            </a:pPr>
            <a:r>
              <a:rPr lang="en-US" sz="3000" dirty="0"/>
              <a:t>Small increased risk for secondary malignancies compared to men receiving surgery (bowel, bladder).</a:t>
            </a:r>
          </a:p>
          <a:p>
            <a:pPr marL="0" indent="0">
              <a:spcBef>
                <a:spcPts val="600"/>
              </a:spcBef>
              <a:spcAft>
                <a:spcPts val="600"/>
              </a:spcAft>
              <a:buNone/>
            </a:pPr>
            <a:endParaRPr lang="en-US" sz="800" dirty="0"/>
          </a:p>
          <a:p>
            <a:pPr marL="0" indent="0">
              <a:spcBef>
                <a:spcPts val="600"/>
              </a:spcBef>
              <a:spcAft>
                <a:spcPts val="600"/>
              </a:spcAft>
              <a:buNone/>
            </a:pPr>
            <a:r>
              <a:rPr lang="en-US" sz="1400" i="1" dirty="0"/>
              <a:t>Sources: Roach M 3</a:t>
            </a:r>
            <a:r>
              <a:rPr lang="en-US" sz="1400" i="1" baseline="30000" dirty="0"/>
              <a:t>rd</a:t>
            </a:r>
            <a:r>
              <a:rPr lang="en-US" sz="1400" i="1" dirty="0"/>
              <a:t>, et al. </a:t>
            </a:r>
            <a:r>
              <a:rPr lang="en-US" sz="1400" i="1" dirty="0" err="1"/>
              <a:t>Int</a:t>
            </a:r>
            <a:r>
              <a:rPr lang="en-US" sz="1400" i="1" dirty="0"/>
              <a:t> J Radiation Oncology </a:t>
            </a:r>
            <a:r>
              <a:rPr lang="en-US" sz="1400" i="1" dirty="0" err="1"/>
              <a:t>Biol</a:t>
            </a:r>
            <a:r>
              <a:rPr lang="en-US" sz="1400" i="1" dirty="0"/>
              <a:t> Phys. 2006; Crook J, et al. </a:t>
            </a:r>
            <a:r>
              <a:rPr lang="en-US" sz="1400" i="1" dirty="0" err="1"/>
              <a:t>Int</a:t>
            </a:r>
            <a:r>
              <a:rPr lang="en-US" sz="1400" i="1" dirty="0"/>
              <a:t> J </a:t>
            </a:r>
            <a:r>
              <a:rPr lang="en-US" sz="1400" i="1" dirty="0" err="1"/>
              <a:t>Radiat</a:t>
            </a:r>
            <a:r>
              <a:rPr lang="en-US" sz="1400" i="1" dirty="0"/>
              <a:t> </a:t>
            </a:r>
            <a:r>
              <a:rPr lang="en-US" sz="1400" i="1" dirty="0" err="1"/>
              <a:t>Oncol</a:t>
            </a:r>
            <a:r>
              <a:rPr lang="en-US" sz="1400" i="1" dirty="0"/>
              <a:t> </a:t>
            </a:r>
            <a:r>
              <a:rPr lang="en-US" sz="1400" i="1" dirty="0" err="1"/>
              <a:t>Biol</a:t>
            </a:r>
            <a:r>
              <a:rPr lang="en-US" sz="1400" i="1" dirty="0"/>
              <a:t> Phys. 2007; Thompson A, et al. </a:t>
            </a:r>
            <a:r>
              <a:rPr lang="en-US" sz="1400" i="1" dirty="0" err="1"/>
              <a:t>Int</a:t>
            </a:r>
            <a:r>
              <a:rPr lang="en-US" sz="1400" i="1" dirty="0"/>
              <a:t> J </a:t>
            </a:r>
            <a:r>
              <a:rPr lang="en-US" sz="1400" i="1" dirty="0" err="1"/>
              <a:t>Radiat</a:t>
            </a:r>
            <a:r>
              <a:rPr lang="en-US" sz="1400" i="1" dirty="0"/>
              <a:t> </a:t>
            </a:r>
            <a:r>
              <a:rPr lang="en-US" sz="1400" i="1" dirty="0" err="1"/>
              <a:t>Oncol</a:t>
            </a:r>
            <a:r>
              <a:rPr lang="en-US" sz="1400" i="1" dirty="0"/>
              <a:t> </a:t>
            </a:r>
            <a:r>
              <a:rPr lang="en-US" sz="1400" i="1" dirty="0" err="1"/>
              <a:t>Biol</a:t>
            </a:r>
            <a:r>
              <a:rPr lang="en-US" sz="1400" i="1" dirty="0"/>
              <a:t> Phys. 2010; Mehta NH, et al. </a:t>
            </a:r>
            <a:r>
              <a:rPr lang="en-US" sz="1400" i="1" dirty="0" err="1"/>
              <a:t>Int</a:t>
            </a:r>
            <a:r>
              <a:rPr lang="en-US" sz="1400" i="1" dirty="0"/>
              <a:t> J </a:t>
            </a:r>
            <a:r>
              <a:rPr lang="en-US" sz="1400" i="1" dirty="0" err="1"/>
              <a:t>Radiat</a:t>
            </a:r>
            <a:r>
              <a:rPr lang="en-US" sz="1400" i="1" dirty="0"/>
              <a:t> </a:t>
            </a:r>
            <a:r>
              <a:rPr lang="en-US" sz="1400" i="1" dirty="0" err="1"/>
              <a:t>Oncol</a:t>
            </a:r>
            <a:r>
              <a:rPr lang="en-US" sz="1400" i="1" dirty="0"/>
              <a:t> </a:t>
            </a:r>
            <a:r>
              <a:rPr lang="en-US" sz="1400" i="1" dirty="0" err="1"/>
              <a:t>Biol</a:t>
            </a:r>
            <a:r>
              <a:rPr lang="en-US" sz="1400" i="1" dirty="0"/>
              <a:t> Phys. 2013; </a:t>
            </a:r>
            <a:r>
              <a:rPr lang="en-US" sz="1400" i="1" dirty="0" err="1"/>
              <a:t>Sountoulides</a:t>
            </a:r>
            <a:r>
              <a:rPr lang="en-US" sz="1400" i="1" dirty="0"/>
              <a:t> P, et al. </a:t>
            </a:r>
            <a:r>
              <a:rPr lang="en-US" sz="1400" i="1" dirty="0" err="1"/>
              <a:t>Ther</a:t>
            </a:r>
            <a:r>
              <a:rPr lang="en-US" sz="1400" i="1" dirty="0"/>
              <a:t> </a:t>
            </a:r>
            <a:r>
              <a:rPr lang="en-US" sz="1400" i="1" dirty="0" err="1"/>
              <a:t>Adv</a:t>
            </a:r>
            <a:r>
              <a:rPr lang="en-US" sz="1400" i="1" dirty="0"/>
              <a:t> Urol. 2010; </a:t>
            </a:r>
            <a:r>
              <a:rPr lang="en-US" sz="1400" i="1" dirty="0" err="1"/>
              <a:t>Musunuru</a:t>
            </a:r>
            <a:r>
              <a:rPr lang="en-US" sz="1400" i="1" dirty="0"/>
              <a:t> H, et al. </a:t>
            </a:r>
            <a:r>
              <a:rPr lang="en-US" sz="1400" i="1" dirty="0" err="1"/>
              <a:t>Clin</a:t>
            </a:r>
            <a:r>
              <a:rPr lang="en-US" sz="1400" i="1" dirty="0"/>
              <a:t> </a:t>
            </a:r>
            <a:r>
              <a:rPr lang="en-US" sz="1400" i="1" dirty="0" err="1"/>
              <a:t>Oncol</a:t>
            </a:r>
            <a:r>
              <a:rPr lang="en-US" sz="1400" i="1" dirty="0"/>
              <a:t> (R </a:t>
            </a:r>
            <a:r>
              <a:rPr lang="en-US" sz="1400" i="1" dirty="0" err="1"/>
              <a:t>Coll</a:t>
            </a:r>
            <a:r>
              <a:rPr lang="en-US" sz="1400" i="1" dirty="0"/>
              <a:t> </a:t>
            </a:r>
            <a:r>
              <a:rPr lang="en-US" sz="1400" i="1" dirty="0" err="1"/>
              <a:t>Radiol</a:t>
            </a:r>
            <a:r>
              <a:rPr lang="en-US" sz="1400" i="1" dirty="0"/>
              <a:t>). 2014; Murray L, et al. </a:t>
            </a:r>
            <a:r>
              <a:rPr lang="en-US" sz="1400" i="1" dirty="0" err="1"/>
              <a:t>Radiother</a:t>
            </a:r>
            <a:r>
              <a:rPr lang="en-US" sz="1400" i="1" dirty="0"/>
              <a:t> </a:t>
            </a:r>
            <a:r>
              <a:rPr lang="en-US" sz="1400" i="1" dirty="0" err="1"/>
              <a:t>Oncol</a:t>
            </a:r>
            <a:r>
              <a:rPr lang="en-US" sz="1400" i="1" dirty="0"/>
              <a:t>. 2014.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776702"/>
              </p:ext>
            </p:extLst>
          </p:nvPr>
        </p:nvGraphicFramePr>
        <p:xfrm>
          <a:off x="228600" y="1219200"/>
          <a:ext cx="8763000" cy="4105204"/>
        </p:xfrm>
        <a:graphic>
          <a:graphicData uri="http://schemas.openxmlformats.org/drawingml/2006/table">
            <a:tbl>
              <a:tblPr firstRow="1" firstCol="1" bandRow="1">
                <a:tableStyleId>{616DA210-FB5B-4158-B5E0-FEB733F419BA}</a:tableStyleId>
              </a:tblPr>
              <a:tblGrid>
                <a:gridCol w="4483395">
                  <a:extLst>
                    <a:ext uri="{9D8B030D-6E8A-4147-A177-3AD203B41FA5}">
                      <a16:colId xmlns:a16="http://schemas.microsoft.com/office/drawing/2014/main" val="20000"/>
                    </a:ext>
                  </a:extLst>
                </a:gridCol>
                <a:gridCol w="4279605">
                  <a:extLst>
                    <a:ext uri="{9D8B030D-6E8A-4147-A177-3AD203B41FA5}">
                      <a16:colId xmlns:a16="http://schemas.microsoft.com/office/drawing/2014/main" val="20001"/>
                    </a:ext>
                  </a:extLst>
                </a:gridCol>
              </a:tblGrid>
              <a:tr h="299156">
                <a:tc>
                  <a:txBody>
                    <a:bodyPr/>
                    <a:lstStyle/>
                    <a:p>
                      <a:r>
                        <a:rPr lang="en-US" sz="2400" dirty="0">
                          <a:effectLst/>
                        </a:rPr>
                        <a:t>Long-term Effects (lingering)</a:t>
                      </a:r>
                      <a:endParaRPr lang="en-US" sz="2400" dirty="0">
                        <a:effectLst/>
                        <a:latin typeface="Calibri"/>
                      </a:endParaRPr>
                    </a:p>
                  </a:txBody>
                  <a:tcPr marL="26450" marR="26450" marT="0" marB="0"/>
                </a:tc>
                <a:tc>
                  <a:txBody>
                    <a:bodyPr/>
                    <a:lstStyle/>
                    <a:p>
                      <a:r>
                        <a:rPr lang="en-US" sz="2400" dirty="0">
                          <a:effectLst/>
                        </a:rPr>
                        <a:t>Late Effects (delayed)</a:t>
                      </a:r>
                      <a:endParaRPr lang="en-US" sz="2400" dirty="0">
                        <a:effectLst/>
                        <a:latin typeface="Calibri"/>
                      </a:endParaRPr>
                    </a:p>
                  </a:txBody>
                  <a:tcPr marL="26450" marR="26450" marT="0" marB="0"/>
                </a:tc>
                <a:extLst>
                  <a:ext uri="{0D108BD9-81ED-4DB2-BD59-A6C34878D82A}">
                    <a16:rowId xmlns:a16="http://schemas.microsoft.com/office/drawing/2014/main" val="10000"/>
                  </a:ext>
                </a:extLst>
              </a:tr>
              <a:tr h="3739444">
                <a:tc>
                  <a:txBody>
                    <a:bodyPr/>
                    <a:lstStyle/>
                    <a:p>
                      <a:r>
                        <a:rPr lang="en-US" sz="1800" b="0" dirty="0">
                          <a:effectLst/>
                        </a:rPr>
                        <a:t>Urinary Dysfunction</a:t>
                      </a:r>
                    </a:p>
                    <a:p>
                      <a:pPr marL="342900" lvl="0" indent="-342900">
                        <a:spcBef>
                          <a:spcPts val="0"/>
                        </a:spcBef>
                        <a:spcAft>
                          <a:spcPts val="0"/>
                        </a:spcAft>
                        <a:buFont typeface="Symbol"/>
                        <a:buChar char=""/>
                        <a:tabLst>
                          <a:tab pos="457200" algn="l"/>
                        </a:tabLst>
                      </a:pPr>
                      <a:r>
                        <a:rPr lang="en-US" sz="1800" b="0" dirty="0">
                          <a:effectLst/>
                        </a:rPr>
                        <a:t>Urinary incontinence</a:t>
                      </a:r>
                    </a:p>
                    <a:p>
                      <a:pPr marL="342900" lvl="0" indent="-342900">
                        <a:spcBef>
                          <a:spcPts val="0"/>
                        </a:spcBef>
                        <a:spcAft>
                          <a:spcPts val="0"/>
                        </a:spcAft>
                        <a:buFont typeface="Symbol"/>
                        <a:buChar char=""/>
                        <a:tabLst>
                          <a:tab pos="457200" algn="l"/>
                        </a:tabLst>
                      </a:pPr>
                      <a:r>
                        <a:rPr lang="en-US" sz="1800" b="0" dirty="0">
                          <a:effectLst/>
                        </a:rPr>
                        <a:t>Urinary symptoms (dysuria, urgency, frequency, nocturia, dribbling)</a:t>
                      </a:r>
                    </a:p>
                    <a:p>
                      <a:pPr marL="342900" lvl="0" indent="-342900">
                        <a:spcBef>
                          <a:spcPts val="0"/>
                        </a:spcBef>
                        <a:spcAft>
                          <a:spcPts val="0"/>
                        </a:spcAft>
                        <a:buFont typeface="Symbol"/>
                        <a:buChar char=""/>
                        <a:tabLst>
                          <a:tab pos="457200" algn="l"/>
                        </a:tabLst>
                      </a:pPr>
                      <a:r>
                        <a:rPr lang="en-US" sz="1800" b="0" dirty="0">
                          <a:effectLst/>
                        </a:rPr>
                        <a:t>Hematuria</a:t>
                      </a:r>
                    </a:p>
                    <a:p>
                      <a:pPr marL="342900" lvl="0" indent="-342900">
                        <a:spcBef>
                          <a:spcPts val="0"/>
                        </a:spcBef>
                        <a:spcAft>
                          <a:spcPts val="0"/>
                        </a:spcAft>
                        <a:buFont typeface="Symbol"/>
                        <a:buChar char=""/>
                        <a:tabLst>
                          <a:tab pos="457200" algn="l"/>
                        </a:tabLst>
                      </a:pPr>
                      <a:r>
                        <a:rPr lang="en-US" sz="1800" b="0" dirty="0">
                          <a:effectLst/>
                        </a:rPr>
                        <a:t>Urethral stricture</a:t>
                      </a:r>
                    </a:p>
                    <a:p>
                      <a:r>
                        <a:rPr lang="en-US" sz="1800" b="0" dirty="0">
                          <a:effectLst/>
                        </a:rPr>
                        <a:t>Sexual Dysfunction</a:t>
                      </a:r>
                    </a:p>
                    <a:p>
                      <a:pPr marL="342900" lvl="0" indent="-342900">
                        <a:spcBef>
                          <a:spcPts val="0"/>
                        </a:spcBef>
                        <a:spcAft>
                          <a:spcPts val="0"/>
                        </a:spcAft>
                        <a:buFont typeface="Symbol"/>
                        <a:buChar char=""/>
                        <a:tabLst>
                          <a:tab pos="457200" algn="l"/>
                        </a:tabLst>
                      </a:pPr>
                      <a:r>
                        <a:rPr lang="en-US" sz="1800" b="0" dirty="0">
                          <a:effectLst/>
                        </a:rPr>
                        <a:t>Progressive ED  </a:t>
                      </a:r>
                    </a:p>
                    <a:p>
                      <a:pPr marL="342900" lvl="0" indent="-342900">
                        <a:spcBef>
                          <a:spcPts val="0"/>
                        </a:spcBef>
                        <a:spcAft>
                          <a:spcPts val="0"/>
                        </a:spcAft>
                        <a:buFont typeface="Symbol"/>
                        <a:buChar char=""/>
                        <a:tabLst>
                          <a:tab pos="457200" algn="l"/>
                        </a:tabLst>
                      </a:pPr>
                      <a:r>
                        <a:rPr lang="en-US" sz="1800" b="0" dirty="0">
                          <a:effectLst/>
                        </a:rPr>
                        <a:t>Decreased semen volume</a:t>
                      </a:r>
                    </a:p>
                    <a:p>
                      <a:r>
                        <a:rPr lang="en-US" sz="1800" b="0" dirty="0">
                          <a:effectLst/>
                        </a:rPr>
                        <a:t>Bowel Dysfunction</a:t>
                      </a:r>
                    </a:p>
                    <a:p>
                      <a:pPr marL="342900" lvl="0" indent="-342900">
                        <a:spcBef>
                          <a:spcPts val="0"/>
                        </a:spcBef>
                        <a:spcAft>
                          <a:spcPts val="0"/>
                        </a:spcAft>
                        <a:buFont typeface="Symbol"/>
                        <a:buChar char=""/>
                        <a:tabLst>
                          <a:tab pos="457200" algn="l"/>
                        </a:tabLst>
                      </a:pPr>
                      <a:r>
                        <a:rPr lang="en-US" sz="1800" b="0" dirty="0">
                          <a:effectLst/>
                        </a:rPr>
                        <a:t>Fecal urgency, frequency, incontinence </a:t>
                      </a:r>
                    </a:p>
                    <a:p>
                      <a:pPr marL="342900" lvl="0" indent="-342900">
                        <a:spcBef>
                          <a:spcPts val="0"/>
                        </a:spcBef>
                        <a:spcAft>
                          <a:spcPts val="0"/>
                        </a:spcAft>
                        <a:buFont typeface="Symbol"/>
                        <a:buChar char=""/>
                        <a:tabLst>
                          <a:tab pos="457200" algn="l"/>
                        </a:tabLst>
                      </a:pPr>
                      <a:r>
                        <a:rPr lang="en-US" sz="1800" b="0" dirty="0">
                          <a:effectLst/>
                        </a:rPr>
                        <a:t>Blood in stool</a:t>
                      </a:r>
                    </a:p>
                    <a:p>
                      <a:pPr marL="342900" lvl="0" indent="-342900">
                        <a:spcBef>
                          <a:spcPts val="0"/>
                        </a:spcBef>
                        <a:spcAft>
                          <a:spcPts val="0"/>
                        </a:spcAft>
                        <a:buFont typeface="Symbol"/>
                        <a:buChar char=""/>
                        <a:tabLst>
                          <a:tab pos="457200" algn="l"/>
                        </a:tabLst>
                      </a:pPr>
                      <a:r>
                        <a:rPr lang="en-US" sz="1800" b="0" dirty="0">
                          <a:effectLst/>
                        </a:rPr>
                        <a:t>Rectal inflammation, pain</a:t>
                      </a:r>
                      <a:endParaRPr lang="en-US" sz="1800" b="0" dirty="0">
                        <a:effectLst/>
                        <a:latin typeface="Calibri"/>
                      </a:endParaRPr>
                    </a:p>
                  </a:txBody>
                  <a:tcPr marL="26450" marR="26450" marT="0" marB="0"/>
                </a:tc>
                <a:tc>
                  <a:txBody>
                    <a:bodyPr/>
                    <a:lstStyle/>
                    <a:p>
                      <a:r>
                        <a:rPr lang="en-US" sz="1800" dirty="0">
                          <a:effectLst/>
                        </a:rPr>
                        <a:t>Urinary Dysfunction</a:t>
                      </a:r>
                    </a:p>
                    <a:p>
                      <a:pPr marL="342900" marR="0" lvl="0" indent="-342900">
                        <a:spcBef>
                          <a:spcPts val="0"/>
                        </a:spcBef>
                        <a:spcAft>
                          <a:spcPts val="0"/>
                        </a:spcAft>
                        <a:buFont typeface="Symbol"/>
                        <a:buChar char=""/>
                      </a:pPr>
                      <a:r>
                        <a:rPr lang="en-US" sz="1800" dirty="0">
                          <a:effectLst/>
                        </a:rPr>
                        <a:t>Urethral stricture</a:t>
                      </a:r>
                    </a:p>
                    <a:p>
                      <a:pPr marL="342900" marR="0" lvl="0" indent="-342900">
                        <a:spcBef>
                          <a:spcPts val="0"/>
                        </a:spcBef>
                        <a:spcAft>
                          <a:spcPts val="0"/>
                        </a:spcAft>
                        <a:buFont typeface="Symbol"/>
                        <a:buChar char=""/>
                      </a:pPr>
                      <a:r>
                        <a:rPr lang="en-US" sz="1800" dirty="0">
                          <a:effectLst/>
                        </a:rPr>
                        <a:t>Hematuria due to small blood vessel changes</a:t>
                      </a:r>
                    </a:p>
                    <a:p>
                      <a:pPr marL="0" marR="0">
                        <a:spcBef>
                          <a:spcPts val="0"/>
                        </a:spcBef>
                        <a:spcAft>
                          <a:spcPts val="0"/>
                        </a:spcAft>
                      </a:pPr>
                      <a:r>
                        <a:rPr lang="en-US" sz="1800" dirty="0">
                          <a:effectLst/>
                        </a:rPr>
                        <a:t>Sexual Dysfunction</a:t>
                      </a:r>
                    </a:p>
                    <a:p>
                      <a:pPr marL="342900" marR="0" lvl="0" indent="-342900">
                        <a:spcBef>
                          <a:spcPts val="0"/>
                        </a:spcBef>
                        <a:spcAft>
                          <a:spcPts val="0"/>
                        </a:spcAft>
                        <a:buFont typeface="Symbol"/>
                        <a:buChar char=""/>
                      </a:pPr>
                      <a:r>
                        <a:rPr lang="en-US" sz="1800" dirty="0">
                          <a:effectLst/>
                        </a:rPr>
                        <a:t>ED can be delayed in onset 6-36 months after therapy</a:t>
                      </a:r>
                    </a:p>
                    <a:p>
                      <a:pPr marL="0" marR="0">
                        <a:spcBef>
                          <a:spcPts val="0"/>
                        </a:spcBef>
                        <a:spcAft>
                          <a:spcPts val="0"/>
                        </a:spcAft>
                      </a:pPr>
                      <a:r>
                        <a:rPr lang="en-US" sz="1800" dirty="0">
                          <a:effectLst/>
                        </a:rPr>
                        <a:t>Bowel Dysfunction</a:t>
                      </a:r>
                    </a:p>
                    <a:p>
                      <a:pPr marL="342900" marR="0" lvl="0" indent="-342900">
                        <a:spcBef>
                          <a:spcPts val="0"/>
                        </a:spcBef>
                        <a:spcAft>
                          <a:spcPts val="0"/>
                        </a:spcAft>
                        <a:buFont typeface="Symbol"/>
                        <a:buChar char=""/>
                      </a:pPr>
                      <a:r>
                        <a:rPr lang="en-US" sz="1800" dirty="0">
                          <a:effectLst/>
                        </a:rPr>
                        <a:t>Rectal bleeding secondary to thinning/small blood vessel changes of anterior rectal wall mucosa</a:t>
                      </a:r>
                      <a:endParaRPr lang="en-US" sz="1800" b="0" dirty="0">
                        <a:effectLst/>
                        <a:latin typeface="Calibri"/>
                        <a:ea typeface="Calibri"/>
                        <a:cs typeface="Times New Roman"/>
                      </a:endParaRPr>
                    </a:p>
                  </a:txBody>
                  <a:tcPr marL="26450" marR="26450" marT="0" marB="0"/>
                </a:tc>
                <a:extLst>
                  <a:ext uri="{0D108BD9-81ED-4DB2-BD59-A6C34878D82A}">
                    <a16:rowId xmlns:a16="http://schemas.microsoft.com/office/drawing/2014/main" val="10001"/>
                  </a:ext>
                </a:extLst>
              </a:tr>
            </a:tbl>
          </a:graphicData>
        </a:graphic>
      </p:graphicFrame>
      <p:sp>
        <p:nvSpPr>
          <p:cNvPr id="3" name="TextBox 2"/>
          <p:cNvSpPr txBox="1"/>
          <p:nvPr/>
        </p:nvSpPr>
        <p:spPr>
          <a:xfrm>
            <a:off x="152400" y="5469811"/>
            <a:ext cx="8915400" cy="523220"/>
          </a:xfrm>
          <a:prstGeom prst="rect">
            <a:avLst/>
          </a:prstGeom>
          <a:noFill/>
        </p:spPr>
        <p:txBody>
          <a:bodyPr wrap="square" rtlCol="0">
            <a:spAutoFit/>
          </a:bodyPr>
          <a:lstStyle/>
          <a:p>
            <a:r>
              <a:rPr lang="en-US" sz="1400" i="1" dirty="0"/>
              <a:t>Sources: Richter JM, et al. Aliment </a:t>
            </a:r>
            <a:r>
              <a:rPr lang="en-US" sz="1400" i="1" dirty="0" err="1"/>
              <a:t>Pharmacol</a:t>
            </a:r>
            <a:r>
              <a:rPr lang="en-US" sz="1400" i="1" dirty="0"/>
              <a:t> </a:t>
            </a:r>
            <a:r>
              <a:rPr lang="en-US" sz="1400" i="1" dirty="0" err="1"/>
              <a:t>Ther</a:t>
            </a:r>
            <a:r>
              <a:rPr lang="en-US" sz="1400" i="1" dirty="0"/>
              <a:t>. 2012; Do NL, </a:t>
            </a:r>
            <a:r>
              <a:rPr lang="en-US" sz="1400" i="1" dirty="0" err="1"/>
              <a:t>Gastroenterol</a:t>
            </a:r>
            <a:r>
              <a:rPr lang="en-US" sz="1400" i="1" dirty="0"/>
              <a:t> Res </a:t>
            </a:r>
            <a:r>
              <a:rPr lang="en-US" sz="1400" i="1" dirty="0" err="1"/>
              <a:t>Pract</a:t>
            </a:r>
            <a:r>
              <a:rPr lang="en-US" sz="1400" i="1" dirty="0"/>
              <a:t>. 2011; Hampson NB, et al. Cancer. 2012.</a:t>
            </a:r>
            <a:endParaRPr lang="en-US" sz="1400" dirty="0"/>
          </a:p>
        </p:txBody>
      </p:sp>
    </p:spTree>
    <p:extLst>
      <p:ext uri="{BB962C8B-B14F-4D97-AF65-F5344CB8AC3E}">
        <p14:creationId xmlns:p14="http://schemas.microsoft.com/office/powerpoint/2010/main" val="458795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 Deprivation Therapy (ADT)</a:t>
            </a:r>
          </a:p>
        </p:txBody>
      </p:sp>
      <p:sp>
        <p:nvSpPr>
          <p:cNvPr id="3" name="Content Placeholder 2"/>
          <p:cNvSpPr>
            <a:spLocks noGrp="1"/>
          </p:cNvSpPr>
          <p:nvPr>
            <p:ph idx="1"/>
          </p:nvPr>
        </p:nvSpPr>
        <p:spPr>
          <a:xfrm>
            <a:off x="457200" y="1447800"/>
            <a:ext cx="8229600" cy="4525963"/>
          </a:xfrm>
        </p:spPr>
        <p:txBody>
          <a:bodyPr/>
          <a:lstStyle/>
          <a:p>
            <a:r>
              <a:rPr lang="en-US" sz="2800" dirty="0"/>
              <a:t>‘Hormone treatment’, testosterone suppression or blockade</a:t>
            </a:r>
          </a:p>
          <a:p>
            <a:r>
              <a:rPr lang="en-US" sz="2800" dirty="0"/>
              <a:t>PSA rate of decline and nadir varies with the patient.</a:t>
            </a:r>
          </a:p>
          <a:p>
            <a:pPr lvl="1"/>
            <a:r>
              <a:rPr lang="en-US" dirty="0"/>
              <a:t>Overarching PSA goal is &lt;0.05 or 0.1 ng/dl.</a:t>
            </a:r>
          </a:p>
          <a:p>
            <a:pPr lvl="1"/>
            <a:r>
              <a:rPr lang="en-US" dirty="0"/>
              <a:t>Decline within 6-8 weeks, depending on the level at ADT initiation</a:t>
            </a:r>
          </a:p>
          <a:p>
            <a:r>
              <a:rPr lang="en-US" sz="2800" dirty="0"/>
              <a:t>Results in a normochronic normocytic anemia and rapid loss in bone density.</a:t>
            </a:r>
          </a:p>
          <a:p>
            <a:pPr marL="0" indent="0">
              <a:buNone/>
            </a:pPr>
            <a:r>
              <a:rPr lang="en-US" sz="1400" i="1" dirty="0"/>
              <a:t>Sources: Roach M 3</a:t>
            </a:r>
            <a:r>
              <a:rPr lang="en-US" sz="1400" i="1" baseline="30000" dirty="0"/>
              <a:t>rd</a:t>
            </a:r>
            <a:r>
              <a:rPr lang="en-US" sz="1400" i="1" dirty="0"/>
              <a:t>, et al. </a:t>
            </a:r>
            <a:r>
              <a:rPr lang="en-US" sz="1400" i="1" dirty="0" err="1"/>
              <a:t>Int</a:t>
            </a:r>
            <a:r>
              <a:rPr lang="en-US" sz="1400" i="1" dirty="0"/>
              <a:t> J Radiation Oncology </a:t>
            </a:r>
            <a:r>
              <a:rPr lang="en-US" sz="1400" i="1" dirty="0" err="1"/>
              <a:t>Biol</a:t>
            </a:r>
            <a:r>
              <a:rPr lang="en-US" sz="1400" i="1" dirty="0"/>
              <a:t> Phys. 2006; Grossmann M and </a:t>
            </a:r>
            <a:r>
              <a:rPr lang="en-US" sz="1400" i="1" dirty="0" err="1"/>
              <a:t>Zajac</a:t>
            </a:r>
            <a:r>
              <a:rPr lang="en-US" sz="1400" i="1" dirty="0"/>
              <a:t> JD. Asian J </a:t>
            </a:r>
            <a:r>
              <a:rPr lang="en-US" sz="1400" i="1" dirty="0" err="1"/>
              <a:t>Androl</a:t>
            </a:r>
            <a:r>
              <a:rPr lang="en-US" sz="1400" i="1" dirty="0"/>
              <a:t>. 2012.</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dirty="0"/>
              <a:t>Hormone (ADT)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7474064"/>
              </p:ext>
            </p:extLst>
          </p:nvPr>
        </p:nvGraphicFramePr>
        <p:xfrm>
          <a:off x="304800" y="914400"/>
          <a:ext cx="8610600" cy="4662488"/>
        </p:xfrm>
        <a:graphic>
          <a:graphicData uri="http://schemas.openxmlformats.org/drawingml/2006/table">
            <a:tbl>
              <a:tblPr firstRow="1" firstCol="1" bandRow="1">
                <a:tableStyleId>{616DA210-FB5B-4158-B5E0-FEB733F419BA}</a:tableStyleId>
              </a:tblPr>
              <a:tblGrid>
                <a:gridCol w="4405423">
                  <a:extLst>
                    <a:ext uri="{9D8B030D-6E8A-4147-A177-3AD203B41FA5}">
                      <a16:colId xmlns:a16="http://schemas.microsoft.com/office/drawing/2014/main" val="20000"/>
                    </a:ext>
                  </a:extLst>
                </a:gridCol>
                <a:gridCol w="4205177">
                  <a:extLst>
                    <a:ext uri="{9D8B030D-6E8A-4147-A177-3AD203B41FA5}">
                      <a16:colId xmlns:a16="http://schemas.microsoft.com/office/drawing/2014/main" val="20001"/>
                    </a:ext>
                  </a:extLst>
                </a:gridCol>
              </a:tblGrid>
              <a:tr h="290513">
                <a:tc>
                  <a:txBody>
                    <a:bodyPr/>
                    <a:lstStyle/>
                    <a:p>
                      <a:r>
                        <a:rPr lang="en-US" sz="2000" dirty="0">
                          <a:effectLst/>
                        </a:rPr>
                        <a:t>Long-term Effects (lingering)</a:t>
                      </a:r>
                      <a:endParaRPr lang="en-US" sz="2000" b="0" dirty="0">
                        <a:effectLst/>
                        <a:latin typeface="Calibri"/>
                      </a:endParaRPr>
                    </a:p>
                  </a:txBody>
                  <a:tcPr marL="26450" marR="26450" marT="0" marB="0"/>
                </a:tc>
                <a:tc>
                  <a:txBody>
                    <a:bodyPr/>
                    <a:lstStyle/>
                    <a:p>
                      <a:r>
                        <a:rPr lang="en-US" sz="2000" dirty="0">
                          <a:effectLst/>
                        </a:rPr>
                        <a:t>Late Effects (delayed)</a:t>
                      </a:r>
                      <a:endParaRPr lang="en-US" sz="2000" b="0" dirty="0">
                        <a:effectLst/>
                        <a:latin typeface="Calibri"/>
                      </a:endParaRPr>
                    </a:p>
                  </a:txBody>
                  <a:tcPr marL="26450" marR="26450" marT="0" marB="0"/>
                </a:tc>
                <a:extLst>
                  <a:ext uri="{0D108BD9-81ED-4DB2-BD59-A6C34878D82A}">
                    <a16:rowId xmlns:a16="http://schemas.microsoft.com/office/drawing/2014/main" val="10000"/>
                  </a:ext>
                </a:extLst>
              </a:tr>
              <a:tr h="4357688">
                <a:tc>
                  <a:txBody>
                    <a:bodyPr/>
                    <a:lstStyle/>
                    <a:p>
                      <a:r>
                        <a:rPr lang="en-US" sz="1900" b="0" dirty="0">
                          <a:effectLst/>
                        </a:rPr>
                        <a:t>Sexual Dysfunction </a:t>
                      </a:r>
                    </a:p>
                    <a:p>
                      <a:pPr marL="342900" lvl="0" indent="-342900">
                        <a:spcBef>
                          <a:spcPts val="0"/>
                        </a:spcBef>
                        <a:spcAft>
                          <a:spcPts val="0"/>
                        </a:spcAft>
                        <a:buFont typeface="Symbol"/>
                        <a:buChar char=""/>
                        <a:tabLst>
                          <a:tab pos="457200" algn="l"/>
                        </a:tabLst>
                      </a:pPr>
                      <a:r>
                        <a:rPr lang="en-US" sz="1900" b="0" dirty="0">
                          <a:effectLst/>
                        </a:rPr>
                        <a:t>Loss of libido</a:t>
                      </a:r>
                    </a:p>
                    <a:p>
                      <a:pPr marL="342900" lvl="0" indent="-342900">
                        <a:spcBef>
                          <a:spcPts val="0"/>
                        </a:spcBef>
                        <a:spcAft>
                          <a:spcPts val="0"/>
                        </a:spcAft>
                        <a:buFont typeface="Symbol"/>
                        <a:buChar char=""/>
                        <a:tabLst>
                          <a:tab pos="457200" algn="l"/>
                        </a:tabLst>
                      </a:pPr>
                      <a:r>
                        <a:rPr lang="en-US" sz="1900" b="0" dirty="0">
                          <a:effectLst/>
                        </a:rPr>
                        <a:t>Erectile dysfunction</a:t>
                      </a:r>
                    </a:p>
                    <a:p>
                      <a:r>
                        <a:rPr lang="en-US" sz="1900" b="0" dirty="0">
                          <a:effectLst/>
                        </a:rPr>
                        <a:t>Other</a:t>
                      </a:r>
                    </a:p>
                    <a:p>
                      <a:pPr marL="342900" lvl="0" indent="-342900">
                        <a:spcBef>
                          <a:spcPts val="0"/>
                        </a:spcBef>
                        <a:spcAft>
                          <a:spcPts val="0"/>
                        </a:spcAft>
                        <a:buFont typeface="Symbol"/>
                        <a:buChar char=""/>
                        <a:tabLst>
                          <a:tab pos="457200" algn="l"/>
                        </a:tabLst>
                      </a:pPr>
                      <a:r>
                        <a:rPr lang="en-US" sz="1900" b="0" dirty="0">
                          <a:effectLst/>
                        </a:rPr>
                        <a:t>Hot flushes/sweats</a:t>
                      </a:r>
                    </a:p>
                    <a:p>
                      <a:pPr marL="342900" lvl="0" indent="-342900">
                        <a:spcBef>
                          <a:spcPts val="0"/>
                        </a:spcBef>
                        <a:spcAft>
                          <a:spcPts val="0"/>
                        </a:spcAft>
                        <a:buFont typeface="Symbol"/>
                        <a:buChar char=""/>
                        <a:tabLst>
                          <a:tab pos="457200" algn="l"/>
                        </a:tabLst>
                      </a:pPr>
                      <a:r>
                        <a:rPr lang="en-US" sz="1900" b="0" dirty="0">
                          <a:effectLst/>
                        </a:rPr>
                        <a:t>Weight gain, abdominal obesity</a:t>
                      </a:r>
                    </a:p>
                    <a:p>
                      <a:pPr marL="342900" lvl="0" indent="-342900">
                        <a:spcBef>
                          <a:spcPts val="0"/>
                        </a:spcBef>
                        <a:spcAft>
                          <a:spcPts val="0"/>
                        </a:spcAft>
                        <a:buFont typeface="Symbol"/>
                        <a:buChar char=""/>
                        <a:tabLst>
                          <a:tab pos="457200" algn="l"/>
                        </a:tabLst>
                      </a:pPr>
                      <a:r>
                        <a:rPr lang="en-US" sz="1900" b="0" dirty="0">
                          <a:effectLst/>
                        </a:rPr>
                        <a:t>Change in body image</a:t>
                      </a:r>
                    </a:p>
                    <a:p>
                      <a:pPr marL="342900" marR="0" lvl="0" indent="-342900">
                        <a:spcBef>
                          <a:spcPts val="0"/>
                        </a:spcBef>
                        <a:spcAft>
                          <a:spcPts val="0"/>
                        </a:spcAft>
                        <a:buFont typeface="Symbol"/>
                        <a:buChar char=""/>
                        <a:tabLst>
                          <a:tab pos="457200" algn="l"/>
                        </a:tabLst>
                      </a:pPr>
                      <a:r>
                        <a:rPr lang="en-US" sz="1900" b="0" dirty="0">
                          <a:effectLst/>
                        </a:rPr>
                        <a:t>Excessive emotional reactions and frequent mood changes</a:t>
                      </a:r>
                    </a:p>
                    <a:p>
                      <a:pPr marL="342900" marR="0" lvl="0" indent="-342900">
                        <a:spcBef>
                          <a:spcPts val="0"/>
                        </a:spcBef>
                        <a:spcAft>
                          <a:spcPts val="0"/>
                        </a:spcAft>
                        <a:buFont typeface="Symbol"/>
                        <a:buChar char=""/>
                        <a:tabLst>
                          <a:tab pos="457200" algn="l"/>
                        </a:tabLst>
                      </a:pPr>
                      <a:r>
                        <a:rPr lang="en-US" sz="1900" b="0" dirty="0">
                          <a:effectLst/>
                        </a:rPr>
                        <a:t>Depression</a:t>
                      </a:r>
                    </a:p>
                    <a:p>
                      <a:pPr marL="342900" lvl="0" indent="-342900">
                        <a:spcBef>
                          <a:spcPts val="0"/>
                        </a:spcBef>
                        <a:spcAft>
                          <a:spcPts val="0"/>
                        </a:spcAft>
                        <a:buFont typeface="Symbol"/>
                        <a:buChar char=""/>
                        <a:tabLst>
                          <a:tab pos="457200" algn="l"/>
                        </a:tabLst>
                      </a:pPr>
                      <a:r>
                        <a:rPr lang="en-US" sz="1900" b="0" dirty="0">
                          <a:effectLst/>
                        </a:rPr>
                        <a:t>Fatigue/decreased activity</a:t>
                      </a:r>
                    </a:p>
                    <a:p>
                      <a:pPr marL="342900" lvl="0" indent="-342900">
                        <a:spcBef>
                          <a:spcPts val="0"/>
                        </a:spcBef>
                        <a:spcAft>
                          <a:spcPts val="0"/>
                        </a:spcAft>
                        <a:buFont typeface="Symbol"/>
                        <a:buChar char=""/>
                        <a:tabLst>
                          <a:tab pos="457200" algn="l"/>
                        </a:tabLst>
                      </a:pPr>
                      <a:r>
                        <a:rPr lang="en-US" sz="1900" b="0" dirty="0">
                          <a:effectLst/>
                        </a:rPr>
                        <a:t>Gynecomastia</a:t>
                      </a:r>
                    </a:p>
                    <a:p>
                      <a:pPr marL="342900" lvl="0" indent="-342900">
                        <a:spcBef>
                          <a:spcPts val="0"/>
                        </a:spcBef>
                        <a:spcAft>
                          <a:spcPts val="0"/>
                        </a:spcAft>
                        <a:buFont typeface="Symbol"/>
                        <a:buChar char=""/>
                        <a:tabLst>
                          <a:tab pos="457200" algn="l"/>
                        </a:tabLst>
                      </a:pPr>
                      <a:r>
                        <a:rPr lang="en-US" sz="1900" b="0" dirty="0">
                          <a:effectLst/>
                        </a:rPr>
                        <a:t>Anemia</a:t>
                      </a:r>
                    </a:p>
                    <a:p>
                      <a:pPr marL="342900" lvl="0" indent="-342900">
                        <a:spcBef>
                          <a:spcPts val="0"/>
                        </a:spcBef>
                        <a:spcAft>
                          <a:spcPts val="0"/>
                        </a:spcAft>
                        <a:buFont typeface="Symbol"/>
                        <a:buChar char=""/>
                        <a:tabLst>
                          <a:tab pos="457200" algn="l"/>
                        </a:tabLst>
                      </a:pPr>
                      <a:r>
                        <a:rPr lang="en-US" sz="1900" b="0" dirty="0">
                          <a:effectLst/>
                        </a:rPr>
                        <a:t>Body hair loss</a:t>
                      </a:r>
                    </a:p>
                    <a:p>
                      <a:pPr marL="342900" lvl="0" indent="-342900">
                        <a:spcBef>
                          <a:spcPts val="0"/>
                        </a:spcBef>
                        <a:spcAft>
                          <a:spcPts val="0"/>
                        </a:spcAft>
                        <a:buFont typeface="Symbol"/>
                        <a:buChar char=""/>
                        <a:tabLst>
                          <a:tab pos="457200" algn="l"/>
                        </a:tabLst>
                      </a:pPr>
                      <a:r>
                        <a:rPr lang="en-US" sz="1900" b="0" dirty="0">
                          <a:effectLst/>
                        </a:rPr>
                        <a:t>Dry eyes</a:t>
                      </a:r>
                      <a:endParaRPr lang="en-US" sz="1900" b="0" dirty="0">
                        <a:effectLst/>
                        <a:latin typeface="Calibri"/>
                      </a:endParaRPr>
                    </a:p>
                  </a:txBody>
                  <a:tcPr marL="26450" marR="26450" marT="0" marB="0"/>
                </a:tc>
                <a:tc>
                  <a:txBody>
                    <a:bodyPr/>
                    <a:lstStyle/>
                    <a:p>
                      <a:pPr marL="342900" marR="0" lvl="0" indent="-342900">
                        <a:spcBef>
                          <a:spcPts val="0"/>
                        </a:spcBef>
                        <a:spcAft>
                          <a:spcPts val="0"/>
                        </a:spcAft>
                        <a:buFont typeface="Symbol"/>
                        <a:buChar char=""/>
                      </a:pPr>
                      <a:r>
                        <a:rPr lang="en-US" sz="1900" dirty="0">
                          <a:effectLst/>
                        </a:rPr>
                        <a:t>Osteoporosis, fractures </a:t>
                      </a:r>
                    </a:p>
                    <a:p>
                      <a:pPr marL="342900" marR="0" lvl="0" indent="-342900">
                        <a:spcBef>
                          <a:spcPts val="0"/>
                        </a:spcBef>
                        <a:spcAft>
                          <a:spcPts val="0"/>
                        </a:spcAft>
                        <a:buFont typeface="Symbol"/>
                        <a:buChar char=""/>
                      </a:pPr>
                      <a:r>
                        <a:rPr lang="en-US" sz="1900" dirty="0">
                          <a:effectLst/>
                        </a:rPr>
                        <a:t>Metabolic syndrome</a:t>
                      </a:r>
                    </a:p>
                    <a:p>
                      <a:pPr marL="342900" marR="0" lvl="0" indent="-342900">
                        <a:spcBef>
                          <a:spcPts val="0"/>
                        </a:spcBef>
                        <a:spcAft>
                          <a:spcPts val="0"/>
                        </a:spcAft>
                        <a:buFont typeface="Symbol"/>
                        <a:buChar char=""/>
                      </a:pPr>
                      <a:r>
                        <a:rPr lang="en-US" sz="1900" dirty="0">
                          <a:effectLst/>
                        </a:rPr>
                        <a:t>Cardiovascular disease – possible increased risk of myocardial infarction</a:t>
                      </a:r>
                    </a:p>
                    <a:p>
                      <a:pPr marL="342900" marR="0" lvl="0" indent="-342900">
                        <a:spcBef>
                          <a:spcPts val="0"/>
                        </a:spcBef>
                        <a:spcAft>
                          <a:spcPts val="0"/>
                        </a:spcAft>
                        <a:buFont typeface="Symbol"/>
                        <a:buChar char=""/>
                      </a:pPr>
                      <a:r>
                        <a:rPr lang="en-US" sz="1900" dirty="0">
                          <a:effectLst/>
                        </a:rPr>
                        <a:t>Diabetes; decreased sensitivity to insulin and oral glycemic agents</a:t>
                      </a:r>
                    </a:p>
                    <a:p>
                      <a:pPr marL="342900" marR="0" lvl="0" indent="-342900">
                        <a:spcBef>
                          <a:spcPts val="0"/>
                        </a:spcBef>
                        <a:spcAft>
                          <a:spcPts val="0"/>
                        </a:spcAft>
                        <a:buFont typeface="Symbol"/>
                        <a:buChar char=""/>
                      </a:pPr>
                      <a:r>
                        <a:rPr lang="en-US" sz="1900" dirty="0">
                          <a:effectLst/>
                        </a:rPr>
                        <a:t>Increased cholesterol</a:t>
                      </a:r>
                    </a:p>
                    <a:p>
                      <a:pPr marL="342900" marR="0" lvl="0" indent="-342900">
                        <a:spcBef>
                          <a:spcPts val="0"/>
                        </a:spcBef>
                        <a:spcAft>
                          <a:spcPts val="0"/>
                        </a:spcAft>
                        <a:buFont typeface="Symbol"/>
                        <a:buChar char=""/>
                      </a:pPr>
                      <a:r>
                        <a:rPr lang="en-US" sz="1900" dirty="0">
                          <a:effectLst/>
                        </a:rPr>
                        <a:t>Increased fat mass and decreased lean muscle mass/muscle wasting</a:t>
                      </a:r>
                    </a:p>
                    <a:p>
                      <a:pPr marL="342900" marR="0" lvl="0" indent="-342900">
                        <a:spcBef>
                          <a:spcPts val="0"/>
                        </a:spcBef>
                        <a:spcAft>
                          <a:spcPts val="0"/>
                        </a:spcAft>
                        <a:buFont typeface="Symbol"/>
                        <a:buChar char=""/>
                      </a:pPr>
                      <a:r>
                        <a:rPr lang="en-US" sz="1900" dirty="0">
                          <a:effectLst/>
                        </a:rPr>
                        <a:t>Venous thromboembolism</a:t>
                      </a:r>
                    </a:p>
                    <a:p>
                      <a:pPr marL="342900" marR="0" lvl="0" indent="-342900">
                        <a:spcBef>
                          <a:spcPts val="0"/>
                        </a:spcBef>
                        <a:spcAft>
                          <a:spcPts val="0"/>
                        </a:spcAft>
                        <a:buFont typeface="Symbol"/>
                        <a:buChar char=""/>
                      </a:pPr>
                      <a:r>
                        <a:rPr lang="en-US" sz="1900" dirty="0">
                          <a:effectLst/>
                        </a:rPr>
                        <a:t>Vertigo </a:t>
                      </a:r>
                    </a:p>
                    <a:p>
                      <a:pPr marL="342900" marR="0" lvl="0" indent="-342900">
                        <a:spcBef>
                          <a:spcPts val="0"/>
                        </a:spcBef>
                        <a:spcAft>
                          <a:spcPts val="0"/>
                        </a:spcAft>
                        <a:buFont typeface="Symbol"/>
                        <a:buChar char=""/>
                      </a:pPr>
                      <a:r>
                        <a:rPr lang="en-US" sz="1900" dirty="0">
                          <a:effectLst/>
                        </a:rPr>
                        <a:t>Cognitive dysfunction</a:t>
                      </a:r>
                      <a:endParaRPr lang="en-US" sz="1900" b="0" dirty="0">
                        <a:effectLst/>
                        <a:latin typeface="Calibri"/>
                        <a:ea typeface="Calibri"/>
                        <a:cs typeface="Times New Roman"/>
                      </a:endParaRPr>
                    </a:p>
                  </a:txBody>
                  <a:tcPr marL="26450" marR="26450" marT="0" marB="0"/>
                </a:tc>
                <a:extLst>
                  <a:ext uri="{0D108BD9-81ED-4DB2-BD59-A6C34878D82A}">
                    <a16:rowId xmlns:a16="http://schemas.microsoft.com/office/drawing/2014/main" val="10001"/>
                  </a:ext>
                </a:extLst>
              </a:tr>
            </a:tbl>
          </a:graphicData>
        </a:graphic>
      </p:graphicFrame>
      <p:sp>
        <p:nvSpPr>
          <p:cNvPr id="3" name="TextBox 2"/>
          <p:cNvSpPr txBox="1"/>
          <p:nvPr/>
        </p:nvSpPr>
        <p:spPr>
          <a:xfrm>
            <a:off x="228600" y="5602960"/>
            <a:ext cx="8763000" cy="430887"/>
          </a:xfrm>
          <a:prstGeom prst="rect">
            <a:avLst/>
          </a:prstGeom>
          <a:noFill/>
        </p:spPr>
        <p:txBody>
          <a:bodyPr wrap="square" rtlCol="0">
            <a:spAutoFit/>
          </a:bodyPr>
          <a:lstStyle/>
          <a:p>
            <a:r>
              <a:rPr lang="en-US" sz="1100" i="1" dirty="0"/>
              <a:t>Sources: </a:t>
            </a:r>
            <a:r>
              <a:rPr lang="en-US" sz="1100" i="1" dirty="0" err="1"/>
              <a:t>Ahmadi</a:t>
            </a:r>
            <a:r>
              <a:rPr lang="en-US" sz="1100" i="1" dirty="0"/>
              <a:t> H and </a:t>
            </a:r>
            <a:r>
              <a:rPr lang="en-US" sz="1100" i="1" dirty="0" err="1"/>
              <a:t>Daneshmand</a:t>
            </a:r>
            <a:r>
              <a:rPr lang="en-US" sz="1100" i="1" dirty="0"/>
              <a:t> S. BJU Int. 2013; Levine GN, et al. CA Cancer J </a:t>
            </a:r>
            <a:r>
              <a:rPr lang="en-US" sz="1100" i="1" dirty="0" err="1"/>
              <a:t>Clin</a:t>
            </a:r>
            <a:r>
              <a:rPr lang="en-US" sz="1100" i="1" dirty="0"/>
              <a:t>. 2010; Eastham JA. J Urol. 2007; </a:t>
            </a:r>
            <a:r>
              <a:rPr lang="en-US" sz="1100" i="1" dirty="0" err="1"/>
              <a:t>Choong</a:t>
            </a:r>
            <a:r>
              <a:rPr lang="en-US" sz="1100" i="1" dirty="0"/>
              <a:t> K and </a:t>
            </a:r>
            <a:r>
              <a:rPr lang="en-US" sz="1100" i="1" dirty="0" err="1"/>
              <a:t>Basaria</a:t>
            </a:r>
            <a:r>
              <a:rPr lang="en-US" sz="1100" i="1" dirty="0"/>
              <a:t> S. Aging Male. 2010; </a:t>
            </a:r>
            <a:r>
              <a:rPr lang="en-US" sz="1100" i="1" dirty="0" err="1"/>
              <a:t>VanderWalde</a:t>
            </a:r>
            <a:r>
              <a:rPr lang="en-US" sz="1100" i="1" dirty="0"/>
              <a:t> A and </a:t>
            </a:r>
            <a:r>
              <a:rPr lang="en-US" sz="1100" i="1" dirty="0" err="1"/>
              <a:t>Hurria</a:t>
            </a:r>
            <a:r>
              <a:rPr lang="en-US" sz="1100" i="1" dirty="0"/>
              <a:t> A. CA Cancer J </a:t>
            </a:r>
            <a:r>
              <a:rPr lang="en-US" sz="1100" i="1" dirty="0" err="1"/>
              <a:t>Clin</a:t>
            </a:r>
            <a:r>
              <a:rPr lang="en-US" sz="1100" i="1" dirty="0"/>
              <a:t>. 2011; Saylor PJ and Smith MR. J Urol. 2013.</a:t>
            </a:r>
            <a:endParaRPr lang="en-US" sz="1100" dirty="0"/>
          </a:p>
        </p:txBody>
      </p:sp>
    </p:spTree>
    <p:extLst>
      <p:ext uri="{BB962C8B-B14F-4D97-AF65-F5344CB8AC3E}">
        <p14:creationId xmlns:p14="http://schemas.microsoft.com/office/powerpoint/2010/main" val="232428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Expectant Management</a:t>
            </a:r>
          </a:p>
        </p:txBody>
      </p:sp>
      <p:graphicFrame>
        <p:nvGraphicFramePr>
          <p:cNvPr id="4" name="Diagram 3"/>
          <p:cNvGraphicFramePr/>
          <p:nvPr>
            <p:extLst>
              <p:ext uri="{D42A27DB-BD31-4B8C-83A1-F6EECF244321}">
                <p14:modId xmlns:p14="http://schemas.microsoft.com/office/powerpoint/2010/main" val="2751517033"/>
              </p:ext>
            </p:extLst>
          </p:nvPr>
        </p:nvGraphicFramePr>
        <p:xfrm>
          <a:off x="1066800" y="1066800"/>
          <a:ext cx="7010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4800" y="5715000"/>
            <a:ext cx="8458200" cy="307777"/>
          </a:xfrm>
          <a:prstGeom prst="rect">
            <a:avLst/>
          </a:prstGeom>
          <a:noFill/>
        </p:spPr>
        <p:txBody>
          <a:bodyPr wrap="square" rtlCol="0">
            <a:spAutoFit/>
          </a:bodyPr>
          <a:lstStyle/>
          <a:p>
            <a:pPr algn="ctr"/>
            <a:r>
              <a:rPr lang="en-US" sz="1400" i="1" dirty="0"/>
              <a:t>Source: National Cancer Institute Dictionary of Cancer Terms. http://www.cancer.gov/dictionary.</a:t>
            </a:r>
          </a:p>
        </p:txBody>
      </p:sp>
    </p:spTree>
    <p:extLst>
      <p:ext uri="{BB962C8B-B14F-4D97-AF65-F5344CB8AC3E}">
        <p14:creationId xmlns:p14="http://schemas.microsoft.com/office/powerpoint/2010/main" val="19527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365F91"/>
                </a:solidFill>
                <a:effectLst/>
                <a:latin typeface="Trebuchet MS" pitchFamily="34" charset="0"/>
                <a:ea typeface="ＭＳ Ｐゴシック" charset="0"/>
                <a:cs typeface="ＭＳ Ｐゴシック" charset="0"/>
              </a:rPr>
              <a:t>Long-term Effects of Expectant Management</a:t>
            </a:r>
          </a:p>
        </p:txBody>
      </p:sp>
      <p:graphicFrame>
        <p:nvGraphicFramePr>
          <p:cNvPr id="4" name="Diagram 3"/>
          <p:cNvGraphicFramePr/>
          <p:nvPr>
            <p:extLst>
              <p:ext uri="{D42A27DB-BD31-4B8C-83A1-F6EECF244321}">
                <p14:modId xmlns:p14="http://schemas.microsoft.com/office/powerpoint/2010/main" val="728961000"/>
              </p:ext>
            </p:extLst>
          </p:nvPr>
        </p:nvGraphicFramePr>
        <p:xfrm>
          <a:off x="228600" y="1371600"/>
          <a:ext cx="8686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 y="5486400"/>
            <a:ext cx="8763000" cy="523220"/>
          </a:xfrm>
          <a:prstGeom prst="rect">
            <a:avLst/>
          </a:prstGeom>
          <a:noFill/>
        </p:spPr>
        <p:txBody>
          <a:bodyPr wrap="square" rtlCol="0">
            <a:spAutoFit/>
          </a:bodyPr>
          <a:lstStyle/>
          <a:p>
            <a:r>
              <a:rPr lang="en-US" sz="1400" i="1" dirty="0"/>
              <a:t>Sources: Carlson LE, et al. Br J Cancer. 2004; </a:t>
            </a:r>
            <a:r>
              <a:rPr lang="en-US" sz="1400" i="1" dirty="0" err="1"/>
              <a:t>Korfage</a:t>
            </a:r>
            <a:r>
              <a:rPr lang="en-US" sz="1400" i="1" dirty="0"/>
              <a:t> IJ, et al. Br J Cancer. 2006; </a:t>
            </a:r>
            <a:r>
              <a:rPr lang="en-US" sz="1400" i="1" dirty="0" err="1"/>
              <a:t>Jayadevappa</a:t>
            </a:r>
            <a:r>
              <a:rPr lang="en-US" sz="1400" i="1" dirty="0"/>
              <a:t> R, et al. </a:t>
            </a:r>
            <a:r>
              <a:rPr lang="en-US" sz="1400" i="1" dirty="0" err="1"/>
              <a:t>Psychooncology</a:t>
            </a:r>
            <a:r>
              <a:rPr lang="en-US" sz="1400" i="1" dirty="0"/>
              <a:t>. 2012; </a:t>
            </a:r>
            <a:r>
              <a:rPr lang="en-US" sz="1400" i="1" dirty="0" err="1"/>
              <a:t>Punnen</a:t>
            </a:r>
            <a:r>
              <a:rPr lang="en-US" sz="1400" i="1" dirty="0"/>
              <a:t> S, et al. BJU Int. 2013. </a:t>
            </a:r>
          </a:p>
        </p:txBody>
      </p:sp>
    </p:spTree>
    <p:extLst>
      <p:ext uri="{BB962C8B-B14F-4D97-AF65-F5344CB8AC3E}">
        <p14:creationId xmlns:p14="http://schemas.microsoft.com/office/powerpoint/2010/main" val="215655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3600"/>
            <a:ext cx="7772400" cy="147002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rtlCol="0">
            <a:scene3d>
              <a:camera prst="orthographicFront"/>
              <a:lightRig rig="threePt" dir="tl">
                <a:rot lat="0" lon="0" rev="7200000"/>
              </a:lightRig>
            </a:scene3d>
            <a:sp3d contourW="6350">
              <a:contourClr>
                <a:schemeClr val="accent1"/>
              </a:contourClr>
            </a:sp3d>
          </a:bodyPr>
          <a:lstStyle/>
          <a:p>
            <a:pPr>
              <a:defRPr/>
            </a:pPr>
            <a:r>
              <a:rPr lang="en-US" b="1" dirty="0">
                <a:cs typeface="Times New Roman" panose="02020603050405020304" pitchFamily="18" charset="0"/>
              </a:rPr>
              <a:t>Summary of Common </a:t>
            </a:r>
            <a:br>
              <a:rPr lang="en-US" b="1" dirty="0">
                <a:cs typeface="Times New Roman" panose="02020603050405020304" pitchFamily="18" charset="0"/>
              </a:rPr>
            </a:br>
            <a:r>
              <a:rPr lang="en-US" b="1" dirty="0">
                <a:cs typeface="Times New Roman" panose="02020603050405020304" pitchFamily="18" charset="0"/>
              </a:rPr>
              <a:t>Long-term &amp; Late Effects of Prostate Cancer and its Treatment</a:t>
            </a:r>
          </a:p>
        </p:txBody>
      </p:sp>
      <p:sp>
        <p:nvSpPr>
          <p:cNvPr id="2" name="Subtitle 1"/>
          <p:cNvSpPr>
            <a:spLocks noGrp="1"/>
          </p:cNvSpPr>
          <p:nvPr>
            <p:ph type="subTitle" idx="1"/>
          </p:nvPr>
        </p:nvSpPr>
        <p:spPr>
          <a:xfrm>
            <a:off x="1371600" y="4191000"/>
            <a:ext cx="6400800" cy="1752600"/>
          </a:xfrm>
        </p:spPr>
        <p:txBody>
          <a:bodyPr/>
          <a:lstStyle/>
          <a:p>
            <a:pPr>
              <a:spcBef>
                <a:spcPct val="0"/>
              </a:spcBef>
              <a:defRPr/>
            </a:pPr>
            <a: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t>Ted A. Skolarus, MD, MPH</a:t>
            </a:r>
          </a:p>
          <a:p>
            <a:pPr>
              <a:spcBef>
                <a:spcPct val="0"/>
              </a:spcBef>
              <a:defRPr/>
            </a:pPr>
            <a: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t>Associate Professor of Urology                    </a:t>
            </a:r>
          </a:p>
          <a:p>
            <a:pPr>
              <a:spcBef>
                <a:spcPct val="0"/>
              </a:spcBef>
              <a:defRPr/>
            </a:pPr>
            <a: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t>Department of Urology                                       </a:t>
            </a:r>
          </a:p>
          <a:p>
            <a:pPr>
              <a:spcBef>
                <a:spcPct val="0"/>
              </a:spcBef>
              <a:defRPr/>
            </a:pPr>
            <a: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t>University of Michigan                                                         </a:t>
            </a:r>
          </a:p>
          <a:p>
            <a:pPr>
              <a:spcBef>
                <a:spcPct val="0"/>
              </a:spcBef>
              <a:defRPr/>
            </a:pPr>
            <a: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t>VA HSR&amp;D Center for Clinical Management Research</a:t>
            </a:r>
          </a:p>
          <a:p>
            <a:pPr>
              <a:spcBef>
                <a:spcPct val="0"/>
              </a:spcBef>
              <a:defRPr/>
            </a:pPr>
            <a: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t>VA Ann Arbor Healthcare System</a:t>
            </a:r>
            <a:endParaRPr lang="en-US" sz="1800" b="1" dirty="0">
              <a:solidFill>
                <a:srgbClr val="FFFFFF">
                  <a:lumMod val="50000"/>
                </a:srgbClr>
              </a:solidFill>
              <a:latin typeface="Arial" pitchFamily="34" charset="0"/>
              <a:cs typeface="Arial" pitchFamily="34" charset="0"/>
            </a:endParaRP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3965752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Expectant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1906119"/>
              </p:ext>
            </p:extLst>
          </p:nvPr>
        </p:nvGraphicFramePr>
        <p:xfrm>
          <a:off x="533400" y="1371600"/>
          <a:ext cx="8153400" cy="3581400"/>
        </p:xfrm>
        <a:graphic>
          <a:graphicData uri="http://schemas.openxmlformats.org/drawingml/2006/table">
            <a:tbl>
              <a:tblPr firstRow="1" firstCol="1" bandRow="1">
                <a:tableStyleId>{616DA210-FB5B-4158-B5E0-FEB733F419BA}</a:tableStyleId>
              </a:tblPr>
              <a:tblGrid>
                <a:gridCol w="4171507">
                  <a:extLst>
                    <a:ext uri="{9D8B030D-6E8A-4147-A177-3AD203B41FA5}">
                      <a16:colId xmlns:a16="http://schemas.microsoft.com/office/drawing/2014/main" val="20000"/>
                    </a:ext>
                  </a:extLst>
                </a:gridCol>
                <a:gridCol w="3981893">
                  <a:extLst>
                    <a:ext uri="{9D8B030D-6E8A-4147-A177-3AD203B41FA5}">
                      <a16:colId xmlns:a16="http://schemas.microsoft.com/office/drawing/2014/main" val="20001"/>
                    </a:ext>
                  </a:extLst>
                </a:gridCol>
              </a:tblGrid>
              <a:tr h="511628">
                <a:tc>
                  <a:txBody>
                    <a:bodyPr/>
                    <a:lstStyle/>
                    <a:p>
                      <a:r>
                        <a:rPr lang="en-US" sz="2000" dirty="0">
                          <a:effectLst/>
                        </a:rPr>
                        <a:t>Long-term Effects (lingering)</a:t>
                      </a:r>
                      <a:endParaRPr lang="en-US" sz="2000" b="0" dirty="0">
                        <a:effectLst/>
                        <a:latin typeface="Calibri"/>
                      </a:endParaRPr>
                    </a:p>
                  </a:txBody>
                  <a:tcPr marL="26450" marR="26450" marT="0" marB="0"/>
                </a:tc>
                <a:tc>
                  <a:txBody>
                    <a:bodyPr/>
                    <a:lstStyle/>
                    <a:p>
                      <a:r>
                        <a:rPr lang="en-US" sz="2000" dirty="0">
                          <a:effectLst/>
                        </a:rPr>
                        <a:t>Late Effects (delayed)</a:t>
                      </a:r>
                      <a:endParaRPr lang="en-US" sz="2000" b="0" dirty="0">
                        <a:effectLst/>
                        <a:latin typeface="Calibri"/>
                      </a:endParaRPr>
                    </a:p>
                  </a:txBody>
                  <a:tcPr marL="26450" marR="26450" marT="0" marB="0"/>
                </a:tc>
                <a:extLst>
                  <a:ext uri="{0D108BD9-81ED-4DB2-BD59-A6C34878D82A}">
                    <a16:rowId xmlns:a16="http://schemas.microsoft.com/office/drawing/2014/main" val="10000"/>
                  </a:ext>
                </a:extLst>
              </a:tr>
              <a:tr h="3069772">
                <a:tc>
                  <a:txBody>
                    <a:bodyPr/>
                    <a:lstStyle/>
                    <a:p>
                      <a:pPr marL="342900" marR="0" lvl="0" indent="-342900">
                        <a:spcBef>
                          <a:spcPts val="0"/>
                        </a:spcBef>
                        <a:spcAft>
                          <a:spcPts val="0"/>
                        </a:spcAft>
                        <a:buFont typeface="Symbol"/>
                        <a:buChar char=""/>
                      </a:pPr>
                      <a:r>
                        <a:rPr lang="en-US" sz="2000" b="0" dirty="0">
                          <a:effectLst/>
                        </a:rPr>
                        <a:t>Stress, anxiety, worry</a:t>
                      </a:r>
                    </a:p>
                    <a:p>
                      <a:pPr marL="342900" marR="0" lvl="0" indent="-342900">
                        <a:spcBef>
                          <a:spcPts val="0"/>
                        </a:spcBef>
                        <a:spcAft>
                          <a:spcPts val="0"/>
                        </a:spcAft>
                        <a:buFont typeface="Symbol"/>
                        <a:buChar char=""/>
                      </a:pPr>
                      <a:r>
                        <a:rPr lang="en-US" sz="2000" b="0" dirty="0">
                          <a:effectLst/>
                        </a:rPr>
                        <a:t>Risks associated with repeat biopsy (active surveillance), PSAs, and DREs </a:t>
                      </a:r>
                    </a:p>
                    <a:p>
                      <a:pPr marL="342900" marR="0" lvl="0" indent="-342900">
                        <a:spcBef>
                          <a:spcPts val="0"/>
                        </a:spcBef>
                        <a:spcAft>
                          <a:spcPts val="0"/>
                        </a:spcAft>
                        <a:buFont typeface="Symbol"/>
                        <a:buChar char=""/>
                      </a:pPr>
                      <a:r>
                        <a:rPr lang="en-US" sz="2000" b="0" dirty="0">
                          <a:effectLst/>
                        </a:rPr>
                        <a:t>Symptoms associated with disease progression </a:t>
                      </a:r>
                      <a:endParaRPr lang="en-US" sz="2000" b="0" dirty="0">
                        <a:effectLst/>
                        <a:latin typeface="Calibri"/>
                        <a:ea typeface="Calibri"/>
                        <a:cs typeface="Times New Roman"/>
                      </a:endParaRPr>
                    </a:p>
                  </a:txBody>
                  <a:tcPr marL="26450" marR="26450" marT="0" marB="0"/>
                </a:tc>
                <a:tc>
                  <a:txBody>
                    <a:bodyPr/>
                    <a:lstStyle/>
                    <a:p>
                      <a:pPr marL="342900" marR="0" lvl="0" indent="-342900">
                        <a:spcBef>
                          <a:spcPts val="0"/>
                        </a:spcBef>
                        <a:spcAft>
                          <a:spcPts val="0"/>
                        </a:spcAft>
                        <a:buFont typeface="Symbol"/>
                        <a:buChar char=""/>
                      </a:pPr>
                      <a:r>
                        <a:rPr lang="en-US" sz="2000" dirty="0">
                          <a:effectLst/>
                        </a:rPr>
                        <a:t>Disease progression</a:t>
                      </a:r>
                      <a:endParaRPr lang="en-US" sz="2000" b="0" dirty="0">
                        <a:effectLst/>
                        <a:latin typeface="Calibri"/>
                        <a:ea typeface="Calibri"/>
                        <a:cs typeface="Times New Roman"/>
                      </a:endParaRPr>
                    </a:p>
                  </a:txBody>
                  <a:tcPr marL="26450" marR="2645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408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Psychosocial Long-term &amp; Late Effects</a:t>
            </a:r>
          </a:p>
        </p:txBody>
      </p:sp>
      <p:graphicFrame>
        <p:nvGraphicFramePr>
          <p:cNvPr id="4" name="Diagram 3"/>
          <p:cNvGraphicFramePr/>
          <p:nvPr>
            <p:extLst>
              <p:ext uri="{D42A27DB-BD31-4B8C-83A1-F6EECF244321}">
                <p14:modId xmlns:p14="http://schemas.microsoft.com/office/powerpoint/2010/main" val="953806057"/>
              </p:ext>
            </p:extLst>
          </p:nvPr>
        </p:nvGraphicFramePr>
        <p:xfrm>
          <a:off x="1371600" y="1447800"/>
          <a:ext cx="6553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6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house\AppData\Local\Microsoft\Windows\Temporary Internet Files\Content.IE5\B0YW5MFZ\MP9004230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3716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Key Risk Factors for Distress in Men</a:t>
            </a:r>
          </a:p>
        </p:txBody>
      </p:sp>
      <p:graphicFrame>
        <p:nvGraphicFramePr>
          <p:cNvPr id="4" name="Diagram 3"/>
          <p:cNvGraphicFramePr/>
          <p:nvPr>
            <p:extLst>
              <p:ext uri="{D42A27DB-BD31-4B8C-83A1-F6EECF244321}">
                <p14:modId xmlns:p14="http://schemas.microsoft.com/office/powerpoint/2010/main" val="289948325"/>
              </p:ext>
            </p:extLst>
          </p:nvPr>
        </p:nvGraphicFramePr>
        <p:xfrm>
          <a:off x="228600" y="1252870"/>
          <a:ext cx="4724400" cy="4233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381000" y="5682251"/>
            <a:ext cx="4343400" cy="307777"/>
          </a:xfrm>
          <a:prstGeom prst="rect">
            <a:avLst/>
          </a:prstGeom>
          <a:noFill/>
        </p:spPr>
        <p:txBody>
          <a:bodyPr wrap="square" rtlCol="0">
            <a:spAutoFit/>
          </a:bodyPr>
          <a:lstStyle/>
          <a:p>
            <a:r>
              <a:rPr lang="en-US" sz="1400" i="1" dirty="0"/>
              <a:t>Source: Nelson CJ, et al. J Sex Med. 2011.</a:t>
            </a:r>
          </a:p>
        </p:txBody>
      </p:sp>
    </p:spTree>
    <p:extLst>
      <p:ext uri="{BB962C8B-B14F-4D97-AF65-F5344CB8AC3E}">
        <p14:creationId xmlns:p14="http://schemas.microsoft.com/office/powerpoint/2010/main" val="37779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Text Placeholder 2"/>
          <p:cNvSpPr>
            <a:spLocks noGrp="1"/>
          </p:cNvSpPr>
          <p:nvPr>
            <p:ph type="body" idx="1"/>
          </p:nvPr>
        </p:nvSpPr>
        <p:spPr/>
        <p:txBody>
          <a:bodyPr/>
          <a:lstStyle/>
          <a:p>
            <a:r>
              <a:rPr lang="en-US" dirty="0"/>
              <a:t>Long-term and late impacts of cancer vary for prostate cancer survivors.</a:t>
            </a:r>
          </a:p>
          <a:p>
            <a:r>
              <a:rPr lang="en-US" dirty="0"/>
              <a:t>Providers should screen for and provide support for urinary, sexual, psychosocial, bowel and overall general health issues.</a:t>
            </a:r>
          </a:p>
          <a:p>
            <a:r>
              <a:rPr lang="en-US" dirty="0"/>
              <a:t>Coordination of care between primary and specialty care providers is critical to quality cancer survivorship care. </a:t>
            </a:r>
          </a:p>
        </p:txBody>
      </p:sp>
    </p:spTree>
    <p:extLst>
      <p:ext uri="{BB962C8B-B14F-4D97-AF65-F5344CB8AC3E}">
        <p14:creationId xmlns:p14="http://schemas.microsoft.com/office/powerpoint/2010/main" val="805213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a:t>
            </a:r>
          </a:p>
        </p:txBody>
      </p:sp>
      <p:sp>
        <p:nvSpPr>
          <p:cNvPr id="3" name="Text Placeholder 2"/>
          <p:cNvSpPr>
            <a:spLocks noGrp="1"/>
          </p:cNvSpPr>
          <p:nvPr>
            <p:ph type="body" idx="1"/>
          </p:nvPr>
        </p:nvSpPr>
        <p:spPr>
          <a:xfrm>
            <a:off x="457200" y="2514600"/>
            <a:ext cx="8153400" cy="1676400"/>
          </a:xfrm>
        </p:spPr>
        <p:txBody>
          <a:bodyPr/>
          <a:lstStyle/>
          <a:p>
            <a:pPr marL="0" indent="0" algn="ctr">
              <a:buNone/>
            </a:pPr>
            <a:r>
              <a:rPr lang="en-US" altLang="en-US" dirty="0"/>
              <a:t>We are grateful for the support of CDC cooperative agreement #5U55DPOO3O54.</a:t>
            </a:r>
          </a:p>
          <a:p>
            <a:endParaRPr lang="en-US" dirty="0"/>
          </a:p>
        </p:txBody>
      </p:sp>
    </p:spTree>
    <p:extLst>
      <p:ext uri="{BB962C8B-B14F-4D97-AF65-F5344CB8AC3E}">
        <p14:creationId xmlns:p14="http://schemas.microsoft.com/office/powerpoint/2010/main" val="2497348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2130425"/>
            <a:ext cx="7772400" cy="1470025"/>
          </a:xfrm>
        </p:spPr>
        <p:txBody>
          <a:bodyPr/>
          <a:lstStyle/>
          <a:p>
            <a:r>
              <a:rPr lang="en-US" b="1">
                <a:ea typeface="ＭＳ Ｐゴシック"/>
                <a:cs typeface="Times New Roman" pitchFamily="18" charset="0"/>
              </a:rPr>
              <a:t>Prostate Cancer Survivorship Guidelines for Primary Care Providers</a:t>
            </a:r>
          </a:p>
        </p:txBody>
      </p:sp>
      <p:sp>
        <p:nvSpPr>
          <p:cNvPr id="3" name="Subtitle 2"/>
          <p:cNvSpPr>
            <a:spLocks noGrp="1"/>
          </p:cNvSpPr>
          <p:nvPr>
            <p:ph type="subTitle" idx="1"/>
          </p:nvPr>
        </p:nvSpPr>
        <p:spPr>
          <a:xfrm>
            <a:off x="1371600" y="4191000"/>
            <a:ext cx="6324600" cy="1066800"/>
          </a:xfrm>
        </p:spPr>
        <p:txBody>
          <a:bodyPr/>
          <a:lstStyle/>
          <a:p>
            <a:pPr>
              <a:spcBef>
                <a:spcPct val="0"/>
              </a:spcBef>
              <a:defRPr/>
            </a:pPr>
            <a: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t>Andrew M.D. Wolf, MD</a:t>
            </a:r>
            <a:b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br>
            <a: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t>Associate Professor of Medicine</a:t>
            </a:r>
            <a:b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br>
            <a:r>
              <a:rPr lang="en-US" sz="1800" b="1" dirty="0">
                <a:solidFill>
                  <a:srgbClr val="FFFFFF">
                    <a:lumMod val="50000"/>
                  </a:srgbClr>
                </a:solidFill>
                <a:effectLst>
                  <a:outerShdw blurRad="38100" dist="38100" dir="2700000" algn="tl">
                    <a:srgbClr val="FFFFFF"/>
                  </a:outerShdw>
                </a:effectLst>
                <a:latin typeface="Arial" pitchFamily="34" charset="0"/>
                <a:cs typeface="Arial" pitchFamily="34" charset="0"/>
              </a:rPr>
              <a:t>University of Virginia School of Medicine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ea typeface="ＭＳ Ｐゴシック"/>
                <a:cs typeface="ＭＳ Ｐゴシック"/>
              </a:rPr>
              <a:t>Disclosures</a:t>
            </a:r>
          </a:p>
        </p:txBody>
      </p:sp>
      <p:sp>
        <p:nvSpPr>
          <p:cNvPr id="18434" name="Content Placeholder 2"/>
          <p:cNvSpPr>
            <a:spLocks noGrp="1"/>
          </p:cNvSpPr>
          <p:nvPr>
            <p:ph idx="1"/>
          </p:nvPr>
        </p:nvSpPr>
        <p:spPr/>
        <p:txBody>
          <a:bodyPr/>
          <a:lstStyle/>
          <a:p>
            <a:pPr>
              <a:spcBef>
                <a:spcPts val="600"/>
              </a:spcBef>
              <a:spcAft>
                <a:spcPts val="600"/>
              </a:spcAft>
            </a:pPr>
            <a:r>
              <a:rPr lang="en-US" dirty="0">
                <a:ea typeface="ＭＳ Ｐゴシック"/>
                <a:cs typeface="ＭＳ Ｐゴシック"/>
              </a:rPr>
              <a:t>Dr. Wolf served on the ACS Prostate Cancer Survivorship Guidelines Committee</a:t>
            </a:r>
          </a:p>
          <a:p>
            <a:pPr>
              <a:spcBef>
                <a:spcPts val="600"/>
              </a:spcBef>
              <a:spcAft>
                <a:spcPts val="600"/>
              </a:spcAft>
            </a:pPr>
            <a:r>
              <a:rPr lang="en-US" dirty="0">
                <a:ea typeface="ＭＳ Ｐゴシック"/>
                <a:cs typeface="ＭＳ Ｐゴシック"/>
              </a:rPr>
              <a:t>No financial disclosures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600"/>
              </a:spcBef>
              <a:spcAft>
                <a:spcPts val="600"/>
              </a:spcAft>
              <a:buNone/>
            </a:pPr>
            <a:r>
              <a:rPr lang="en-US" dirty="0"/>
              <a:t>This presentation was developed from the following manuscript:</a:t>
            </a:r>
          </a:p>
          <a:p>
            <a:pPr marL="0" indent="0">
              <a:spcBef>
                <a:spcPts val="600"/>
              </a:spcBef>
              <a:spcAft>
                <a:spcPts val="600"/>
              </a:spcAft>
              <a:buNone/>
            </a:pPr>
            <a:r>
              <a:rPr lang="en-US" dirty="0" err="1"/>
              <a:t>Skolarus,T</a:t>
            </a:r>
            <a:r>
              <a:rPr lang="en-US" dirty="0"/>
              <a:t>., Wolf, A., </a:t>
            </a:r>
            <a:r>
              <a:rPr lang="en-US" dirty="0" err="1"/>
              <a:t>Erb</a:t>
            </a:r>
            <a:r>
              <a:rPr lang="en-US" dirty="0"/>
              <a:t>, N., et al. (2014), American Cancer Society Prostate Cancer Survivorship Care Guidelines. CA: A Cancer Journal for Clinicians. </a:t>
            </a:r>
            <a:r>
              <a:rPr lang="en-US" dirty="0" err="1"/>
              <a:t>doi</a:t>
            </a:r>
            <a:r>
              <a:rPr lang="en-US" dirty="0"/>
              <a:t>: 10.3322/caac.21234</a:t>
            </a:r>
          </a:p>
        </p:txBody>
      </p:sp>
    </p:spTree>
    <p:extLst>
      <p:ext uri="{BB962C8B-B14F-4D97-AF65-F5344CB8AC3E}">
        <p14:creationId xmlns:p14="http://schemas.microsoft.com/office/powerpoint/2010/main" val="2696599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ea typeface="ＭＳ Ｐゴシック"/>
                <a:cs typeface="ＭＳ Ｐゴシック"/>
              </a:rPr>
              <a:t>Learning Objectives</a:t>
            </a:r>
          </a:p>
        </p:txBody>
      </p:sp>
      <p:sp>
        <p:nvSpPr>
          <p:cNvPr id="3" name="Content Placeholder 2"/>
          <p:cNvSpPr>
            <a:spLocks noGrp="1"/>
          </p:cNvSpPr>
          <p:nvPr>
            <p:ph idx="1"/>
          </p:nvPr>
        </p:nvSpPr>
        <p:spPr>
          <a:xfrm>
            <a:off x="457200" y="1447800"/>
            <a:ext cx="8229600" cy="4525963"/>
          </a:xfrm>
        </p:spPr>
        <p:txBody>
          <a:bodyPr/>
          <a:lstStyle/>
          <a:p>
            <a:pPr marL="0" indent="0">
              <a:spcBef>
                <a:spcPts val="600"/>
              </a:spcBef>
              <a:spcAft>
                <a:spcPts val="600"/>
              </a:spcAft>
              <a:buFontTx/>
              <a:buNone/>
              <a:defRPr/>
            </a:pPr>
            <a:r>
              <a:rPr lang="en-US" dirty="0"/>
              <a:t>The participant will be able to:</a:t>
            </a:r>
          </a:p>
          <a:p>
            <a:pPr>
              <a:spcBef>
                <a:spcPts val="600"/>
              </a:spcBef>
              <a:spcAft>
                <a:spcPts val="600"/>
              </a:spcAft>
              <a:defRPr/>
            </a:pPr>
            <a:r>
              <a:rPr lang="en-US" dirty="0"/>
              <a:t>Describe how to care for prostate cancer survivors as outlined in the new American Cancer Society-approved Survivorship Center Prostate Guidelines.</a:t>
            </a:r>
          </a:p>
          <a:p>
            <a:pPr>
              <a:spcBef>
                <a:spcPts val="600"/>
              </a:spcBef>
              <a:spcAft>
                <a:spcPts val="600"/>
              </a:spcAft>
              <a:defRPr/>
            </a:pPr>
            <a:r>
              <a:rPr lang="en-US" dirty="0"/>
              <a:t>Demonstrate understanding of a PCP’s role in providing follow-up care to prostate cancer survivors.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ea typeface="ＭＳ Ｐゴシック"/>
                <a:cs typeface="ＭＳ Ｐゴシック"/>
              </a:rPr>
              <a:t>American Cancer Society Prostate Cancer Survivorship Guidelines</a:t>
            </a:r>
          </a:p>
        </p:txBody>
      </p:sp>
      <p:graphicFrame>
        <p:nvGraphicFramePr>
          <p:cNvPr id="4" name="Diagram 3"/>
          <p:cNvGraphicFramePr/>
          <p:nvPr/>
        </p:nvGraphicFramePr>
        <p:xfrm>
          <a:off x="457200" y="1600200"/>
          <a:ext cx="8298426"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sz="2400" dirty="0"/>
              <a:t>VA HSR&amp;D Career Development Award - 2 (CDA 12-171) for work outside of the current study</a:t>
            </a:r>
            <a:br>
              <a:rPr lang="en-US" sz="2400" dirty="0"/>
            </a:br>
            <a:endParaRPr lang="en-US" sz="2400" dirty="0"/>
          </a:p>
          <a:p>
            <a:r>
              <a:rPr lang="en-US" sz="2400" dirty="0"/>
              <a:t>UpToDate™ author royalties for prostate cancer survivorship section</a:t>
            </a:r>
          </a:p>
        </p:txBody>
      </p:sp>
    </p:spTree>
    <p:extLst>
      <p:ext uri="{BB962C8B-B14F-4D97-AF65-F5344CB8AC3E}">
        <p14:creationId xmlns:p14="http://schemas.microsoft.com/office/powerpoint/2010/main" val="2735978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52400"/>
            <a:ext cx="8229600" cy="1143000"/>
          </a:xfrm>
        </p:spPr>
        <p:txBody>
          <a:bodyPr/>
          <a:lstStyle/>
          <a:p>
            <a:r>
              <a:rPr lang="en-US" dirty="0">
                <a:ea typeface="ＭＳ Ｐゴシック"/>
                <a:cs typeface="ＭＳ Ｐゴシック"/>
              </a:rPr>
              <a:t>Guidelines for Health Promotion</a:t>
            </a:r>
          </a:p>
        </p:txBody>
      </p:sp>
      <p:sp>
        <p:nvSpPr>
          <p:cNvPr id="24578" name="Text Placeholder 2"/>
          <p:cNvSpPr>
            <a:spLocks noGrp="1"/>
          </p:cNvSpPr>
          <p:nvPr>
            <p:ph type="body" idx="1"/>
          </p:nvPr>
        </p:nvSpPr>
        <p:spPr>
          <a:xfrm>
            <a:off x="457200" y="990600"/>
            <a:ext cx="8305800" cy="4140200"/>
          </a:xfrm>
        </p:spPr>
        <p:txBody>
          <a:bodyPr/>
          <a:lstStyle/>
          <a:p>
            <a:pPr>
              <a:spcBef>
                <a:spcPts val="600"/>
              </a:spcBef>
              <a:spcAft>
                <a:spcPts val="600"/>
              </a:spcAft>
            </a:pPr>
            <a:r>
              <a:rPr lang="en-US" sz="2400" dirty="0">
                <a:ea typeface="ＭＳ Ｐゴシック"/>
                <a:cs typeface="ＭＳ Ｐゴシック"/>
              </a:rPr>
              <a:t>The following recommendations address:</a:t>
            </a:r>
          </a:p>
          <a:p>
            <a:pPr lvl="1">
              <a:spcBef>
                <a:spcPts val="600"/>
              </a:spcBef>
              <a:spcAft>
                <a:spcPts val="600"/>
              </a:spcAft>
            </a:pPr>
            <a:r>
              <a:rPr lang="en-US" sz="2400" dirty="0">
                <a:ea typeface="ＭＳ Ｐゴシック"/>
              </a:rPr>
              <a:t>Meeting information needs</a:t>
            </a:r>
          </a:p>
          <a:p>
            <a:pPr lvl="1">
              <a:spcBef>
                <a:spcPts val="600"/>
              </a:spcBef>
              <a:spcAft>
                <a:spcPts val="600"/>
              </a:spcAft>
            </a:pPr>
            <a:r>
              <a:rPr lang="en-US" sz="2400" dirty="0">
                <a:ea typeface="ＭＳ Ｐゴシック"/>
              </a:rPr>
              <a:t>Obesity and weight management to improve health outcomes</a:t>
            </a:r>
          </a:p>
          <a:p>
            <a:pPr lvl="1">
              <a:spcBef>
                <a:spcPts val="600"/>
              </a:spcBef>
              <a:spcAft>
                <a:spcPts val="600"/>
              </a:spcAft>
            </a:pPr>
            <a:r>
              <a:rPr lang="en-US" sz="2400" dirty="0">
                <a:ea typeface="ＭＳ Ｐゴシック"/>
              </a:rPr>
              <a:t>Physical activity</a:t>
            </a:r>
          </a:p>
          <a:p>
            <a:pPr lvl="1">
              <a:spcBef>
                <a:spcPts val="600"/>
              </a:spcBef>
              <a:spcAft>
                <a:spcPts val="600"/>
              </a:spcAft>
            </a:pPr>
            <a:r>
              <a:rPr lang="en-US" sz="2400" dirty="0">
                <a:ea typeface="ＭＳ Ｐゴシック"/>
              </a:rPr>
              <a:t>Nutrition and alcohol consumption</a:t>
            </a:r>
          </a:p>
          <a:p>
            <a:pPr lvl="1">
              <a:spcBef>
                <a:spcPts val="600"/>
              </a:spcBef>
              <a:spcAft>
                <a:spcPts val="600"/>
              </a:spcAft>
            </a:pPr>
            <a:r>
              <a:rPr lang="en-US" sz="2400" dirty="0">
                <a:ea typeface="ＭＳ Ｐゴシック"/>
              </a:rPr>
              <a:t>Smoking cessation</a:t>
            </a:r>
          </a:p>
          <a:p>
            <a:pPr>
              <a:spcBef>
                <a:spcPts val="600"/>
              </a:spcBef>
              <a:spcAft>
                <a:spcPts val="600"/>
              </a:spcAft>
            </a:pPr>
            <a:r>
              <a:rPr lang="en-US" sz="2400" dirty="0">
                <a:ea typeface="ＭＳ Ｐゴシック"/>
                <a:cs typeface="ＭＳ Ｐゴシック"/>
              </a:rPr>
              <a:t>Assess information needs related to prostate cancer and treatment, side effects, other health concerns, and available support services, and provide or refer survivors to appropriate resources to meet these needs.</a:t>
            </a:r>
          </a:p>
          <a:p>
            <a:pPr marL="400050" lvl="2" indent="0">
              <a:buFontTx/>
              <a:buNone/>
            </a:pPr>
            <a:endParaRPr lang="en-US" sz="1600" dirty="0">
              <a:ea typeface="ＭＳ Ｐゴシック"/>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76200" y="304800"/>
            <a:ext cx="9067800" cy="1143000"/>
          </a:xfrm>
        </p:spPr>
        <p:txBody>
          <a:bodyPr/>
          <a:lstStyle/>
          <a:p>
            <a:r>
              <a:rPr lang="en-US">
                <a:ea typeface="ＭＳ Ｐゴシック"/>
                <a:cs typeface="ＭＳ Ｐゴシック"/>
              </a:rPr>
              <a:t>Weight Management and Physical Activity</a:t>
            </a:r>
          </a:p>
        </p:txBody>
      </p:sp>
      <p:sp>
        <p:nvSpPr>
          <p:cNvPr id="25602" name="Text Placeholder 2"/>
          <p:cNvSpPr>
            <a:spLocks noGrp="1"/>
          </p:cNvSpPr>
          <p:nvPr>
            <p:ph type="body" idx="1"/>
          </p:nvPr>
        </p:nvSpPr>
        <p:spPr>
          <a:xfrm>
            <a:off x="381000" y="1219200"/>
            <a:ext cx="7010400" cy="2057400"/>
          </a:xfrm>
        </p:spPr>
        <p:txBody>
          <a:bodyPr/>
          <a:lstStyle/>
          <a:p>
            <a:pPr>
              <a:spcBef>
                <a:spcPts val="600"/>
              </a:spcBef>
              <a:spcAft>
                <a:spcPts val="600"/>
              </a:spcAft>
            </a:pPr>
            <a:r>
              <a:rPr lang="en-US" sz="2000" dirty="0">
                <a:ea typeface="ＭＳ Ｐゴシック"/>
                <a:cs typeface="ＭＳ Ｐゴシック"/>
              </a:rPr>
              <a:t>Counsel survivors to achieve &amp; maintain a healthy weight by </a:t>
            </a:r>
            <a:r>
              <a:rPr lang="en-US" sz="2000" b="1" dirty="0">
                <a:ea typeface="ＭＳ Ｐゴシック"/>
                <a:cs typeface="ＭＳ Ｐゴシック"/>
              </a:rPr>
              <a:t>limiting intake of high-calorie foods and beverages and increasing physical activity</a:t>
            </a:r>
            <a:r>
              <a:rPr lang="en-US" sz="2000" dirty="0">
                <a:ea typeface="ＭＳ Ｐゴシック"/>
                <a:cs typeface="ＭＳ Ｐゴシック"/>
              </a:rPr>
              <a:t>.</a:t>
            </a:r>
            <a:endParaRPr lang="en-US" sz="2000" b="1" dirty="0">
              <a:ea typeface="ＭＳ Ｐゴシック"/>
              <a:cs typeface="ＭＳ Ｐゴシック"/>
            </a:endParaRPr>
          </a:p>
          <a:p>
            <a:r>
              <a:rPr lang="en-US" sz="2000" b="1" dirty="0">
                <a:ea typeface="ＭＳ Ｐゴシック"/>
                <a:cs typeface="ＭＳ Ｐゴシック"/>
              </a:rPr>
              <a:t>Educate survivors </a:t>
            </a:r>
            <a:r>
              <a:rPr lang="en-US" sz="2000" dirty="0">
                <a:ea typeface="ＭＳ Ｐゴシック"/>
                <a:cs typeface="ＭＳ Ｐゴシック"/>
              </a:rPr>
              <a:t>regarding the association between physical activity and lower overall prostate cancer-specific mortality.</a:t>
            </a:r>
          </a:p>
        </p:txBody>
      </p:sp>
      <p:sp>
        <p:nvSpPr>
          <p:cNvPr id="5" name="TextBox 4"/>
          <p:cNvSpPr txBox="1"/>
          <p:nvPr/>
        </p:nvSpPr>
        <p:spPr>
          <a:xfrm>
            <a:off x="377825" y="2849563"/>
            <a:ext cx="6629400" cy="2862322"/>
          </a:xfrm>
          <a:prstGeom prst="rect">
            <a:avLst/>
          </a:prstGeom>
          <a:noFill/>
        </p:spPr>
        <p:txBody>
          <a:bodyPr>
            <a:spAutoFit/>
          </a:bodyPr>
          <a:lstStyle/>
          <a:p>
            <a:pPr marL="342900" indent="-342900">
              <a:spcBef>
                <a:spcPct val="20000"/>
              </a:spcBef>
              <a:buFont typeface="Arial" panose="020B0604020202020204" pitchFamily="34" charset="0"/>
              <a:buChar char="•"/>
              <a:defRPr/>
            </a:pPr>
            <a:endParaRPr lang="en-US" sz="2000" kern="0" dirty="0">
              <a:solidFill>
                <a:srgbClr val="000000"/>
              </a:solidFill>
              <a:latin typeface="+mn-lt"/>
              <a:ea typeface="ＭＳ Ｐゴシック" charset="0"/>
            </a:endParaRPr>
          </a:p>
          <a:p>
            <a:pPr marL="342900" indent="-342900">
              <a:spcBef>
                <a:spcPts val="600"/>
              </a:spcBef>
              <a:spcAft>
                <a:spcPts val="600"/>
              </a:spcAft>
              <a:buFont typeface="Arial" panose="020B0604020202020204" pitchFamily="34" charset="0"/>
              <a:buChar char="•"/>
              <a:defRPr/>
            </a:pPr>
            <a:r>
              <a:rPr lang="en-US" sz="2000" kern="0" dirty="0">
                <a:solidFill>
                  <a:srgbClr val="000000"/>
                </a:solidFill>
                <a:latin typeface="+mn-lt"/>
                <a:ea typeface="ＭＳ Ｐゴシック" charset="0"/>
              </a:rPr>
              <a:t>Counsel survivors to </a:t>
            </a:r>
            <a:r>
              <a:rPr lang="en-US" sz="2000" b="1" kern="0" dirty="0">
                <a:solidFill>
                  <a:srgbClr val="000000"/>
                </a:solidFill>
                <a:latin typeface="+mn-lt"/>
                <a:ea typeface="ＭＳ Ｐゴシック" charset="0"/>
              </a:rPr>
              <a:t>engage in at least 150 minutes per week of physical activity</a:t>
            </a:r>
            <a:r>
              <a:rPr lang="en-US" sz="2000" kern="0" dirty="0">
                <a:solidFill>
                  <a:srgbClr val="000000"/>
                </a:solidFill>
                <a:latin typeface="+mn-lt"/>
                <a:ea typeface="ＭＳ Ｐゴシック" charset="0"/>
              </a:rPr>
              <a:t>, which may include weight-bearing exercises.</a:t>
            </a:r>
          </a:p>
          <a:p>
            <a:pPr marL="342900" indent="-342900">
              <a:spcBef>
                <a:spcPts val="600"/>
              </a:spcBef>
              <a:spcAft>
                <a:spcPts val="600"/>
              </a:spcAft>
              <a:buFont typeface="Arial" panose="020B0604020202020204" pitchFamily="34" charset="0"/>
              <a:buChar char="•"/>
              <a:defRPr/>
            </a:pPr>
            <a:r>
              <a:rPr lang="en-US" sz="2000" kern="0" dirty="0">
                <a:solidFill>
                  <a:srgbClr val="000000"/>
                </a:solidFill>
                <a:latin typeface="+mn-lt"/>
                <a:ea typeface="ＭＳ Ｐゴシック" charset="0"/>
              </a:rPr>
              <a:t>Provide </a:t>
            </a:r>
            <a:r>
              <a:rPr lang="en-US" sz="2000" b="1" kern="0" dirty="0">
                <a:solidFill>
                  <a:srgbClr val="000000"/>
                </a:solidFill>
                <a:latin typeface="+mn-lt"/>
                <a:ea typeface="ＭＳ Ｐゴシック" charset="0"/>
              </a:rPr>
              <a:t>regular evaluation </a:t>
            </a:r>
            <a:r>
              <a:rPr lang="en-US" sz="2000" kern="0" dirty="0">
                <a:solidFill>
                  <a:srgbClr val="000000"/>
                </a:solidFill>
                <a:latin typeface="+mn-lt"/>
                <a:ea typeface="ＭＳ Ｐゴシック" charset="0"/>
              </a:rPr>
              <a:t>to determine appropriate levels of participation, health promotion, and lifestyle modification programs.</a:t>
            </a:r>
          </a:p>
          <a:p>
            <a:pPr fontAlgn="auto">
              <a:spcBef>
                <a:spcPts val="0"/>
              </a:spcBef>
              <a:spcAft>
                <a:spcPts val="0"/>
              </a:spcAft>
              <a:defRPr/>
            </a:pPr>
            <a:endParaRPr lang="en-US" sz="2000" dirty="0">
              <a:latin typeface="+mn-lt"/>
            </a:endParaRPr>
          </a:p>
        </p:txBody>
      </p:sp>
      <p:pic>
        <p:nvPicPr>
          <p:cNvPr id="25604" name="Picture 5" descr="C:\Users\mshouse\AppData\Local\Microsoft\Windows\Temporary Internet Files\Content.IE5\B0YW5MFZ\MP900405418[1].jpg"/>
          <p:cNvPicPr>
            <a:picLocks noChangeAspect="1" noChangeArrowheads="1"/>
          </p:cNvPicPr>
          <p:nvPr/>
        </p:nvPicPr>
        <p:blipFill>
          <a:blip r:embed="rId3" cstate="print"/>
          <a:srcRect/>
          <a:stretch>
            <a:fillRect/>
          </a:stretch>
        </p:blipFill>
        <p:spPr bwMode="auto">
          <a:xfrm>
            <a:off x="7007225" y="3200400"/>
            <a:ext cx="1963738" cy="1606550"/>
          </a:xfrm>
          <a:prstGeom prst="rect">
            <a:avLst/>
          </a:prstGeom>
          <a:noFill/>
          <a:ln w="9525">
            <a:noFill/>
            <a:miter lim="800000"/>
            <a:headEnd/>
            <a:tailEnd/>
          </a:ln>
        </p:spPr>
      </p:pic>
      <p:sp>
        <p:nvSpPr>
          <p:cNvPr id="25605" name="TextBox 3"/>
          <p:cNvSpPr txBox="1">
            <a:spLocks noChangeArrowheads="1"/>
          </p:cNvSpPr>
          <p:nvPr/>
        </p:nvSpPr>
        <p:spPr bwMode="auto">
          <a:xfrm>
            <a:off x="152400" y="5257800"/>
            <a:ext cx="8818563" cy="1123384"/>
          </a:xfrm>
          <a:prstGeom prst="rect">
            <a:avLst/>
          </a:prstGeom>
          <a:noFill/>
          <a:ln w="9525">
            <a:noFill/>
            <a:miter lim="800000"/>
            <a:headEnd/>
            <a:tailEnd/>
          </a:ln>
        </p:spPr>
        <p:txBody>
          <a:bodyPr>
            <a:spAutoFit/>
          </a:bodyPr>
          <a:lstStyle/>
          <a:p>
            <a:r>
              <a:rPr lang="en-US" sz="1400" i="1" dirty="0"/>
              <a:t>Sources: Rock CL, et al. CA Cancer J </a:t>
            </a:r>
            <a:r>
              <a:rPr lang="en-US" sz="1400" i="1" dirty="0" err="1"/>
              <a:t>Clin</a:t>
            </a:r>
            <a:r>
              <a:rPr lang="en-US" sz="1400" i="1" dirty="0"/>
              <a:t>. 2012; Chan JM, et al. </a:t>
            </a:r>
            <a:r>
              <a:rPr lang="en-US" sz="1400" i="1" dirty="0" err="1"/>
              <a:t>Curr</a:t>
            </a:r>
            <a:r>
              <a:rPr lang="en-US" sz="1400" i="1" dirty="0"/>
              <a:t> </a:t>
            </a:r>
            <a:r>
              <a:rPr lang="en-US" sz="1400" i="1" dirty="0" err="1"/>
              <a:t>Opin</a:t>
            </a:r>
            <a:r>
              <a:rPr lang="en-US" sz="1400" i="1" dirty="0"/>
              <a:t> Urol. 2014; </a:t>
            </a:r>
            <a:r>
              <a:rPr lang="en-US" sz="1400" i="1" dirty="0" err="1"/>
              <a:t>Kenfield</a:t>
            </a:r>
            <a:r>
              <a:rPr lang="en-US" sz="1400" i="1" dirty="0"/>
              <a:t> SA, et al. J </a:t>
            </a:r>
            <a:r>
              <a:rPr lang="en-US" sz="1400" i="1" dirty="0" err="1"/>
              <a:t>Clin</a:t>
            </a:r>
            <a:r>
              <a:rPr lang="en-US" sz="1400" i="1" dirty="0"/>
              <a:t> </a:t>
            </a:r>
            <a:r>
              <a:rPr lang="en-US" sz="1400" i="1" dirty="0" err="1"/>
              <a:t>Oncol</a:t>
            </a:r>
            <a:r>
              <a:rPr lang="en-US" sz="1400" i="1" dirty="0"/>
              <a:t>. 2011; Demark-</a:t>
            </a:r>
            <a:r>
              <a:rPr lang="en-US" sz="1400" i="1" dirty="0" err="1"/>
              <a:t>Wahnefried</a:t>
            </a:r>
            <a:r>
              <a:rPr lang="en-US" sz="1400" i="1" dirty="0"/>
              <a:t> W, et al. J </a:t>
            </a:r>
            <a:r>
              <a:rPr lang="en-US" sz="1400" i="1" dirty="0" err="1"/>
              <a:t>Clin</a:t>
            </a:r>
            <a:r>
              <a:rPr lang="en-US" sz="1400" i="1" dirty="0"/>
              <a:t> </a:t>
            </a:r>
            <a:r>
              <a:rPr lang="en-US" sz="1400" i="1" dirty="0" err="1"/>
              <a:t>Oncol</a:t>
            </a:r>
            <a:r>
              <a:rPr lang="en-US" sz="1400" i="1" dirty="0"/>
              <a:t>. 2012; Santa Mina D, et al. J Cancer </a:t>
            </a:r>
            <a:r>
              <a:rPr lang="en-US" sz="1400" i="1" dirty="0" err="1"/>
              <a:t>Surviv</a:t>
            </a:r>
            <a:r>
              <a:rPr lang="en-US" sz="1400" i="1" dirty="0"/>
              <a:t>. 2013. </a:t>
            </a:r>
          </a:p>
          <a:p>
            <a:r>
              <a:rPr lang="en-US" sz="1100" i="1" dirty="0"/>
              <a:t>Burger image from: http://www.foodielovesfitness.com/2013/07/29/revamping-fast-food-san-diegos-natural-selections/</a:t>
            </a:r>
          </a:p>
          <a:p>
            <a:endParaRPr lang="en-US" sz="1400" i="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0434" y="1295400"/>
            <a:ext cx="14478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47675" y="36513"/>
            <a:ext cx="8229600" cy="1143000"/>
          </a:xfrm>
        </p:spPr>
        <p:txBody>
          <a:bodyPr/>
          <a:lstStyle/>
          <a:p>
            <a:r>
              <a:rPr lang="en-US" dirty="0">
                <a:ea typeface="ＭＳ Ｐゴシック"/>
                <a:cs typeface="ＭＳ Ｐゴシック"/>
              </a:rPr>
              <a:t>Nutrition</a:t>
            </a:r>
          </a:p>
        </p:txBody>
      </p:sp>
      <p:sp>
        <p:nvSpPr>
          <p:cNvPr id="26626" name="Text Placeholder 2"/>
          <p:cNvSpPr>
            <a:spLocks noGrp="1"/>
          </p:cNvSpPr>
          <p:nvPr>
            <p:ph type="body" idx="1"/>
          </p:nvPr>
        </p:nvSpPr>
        <p:spPr>
          <a:xfrm>
            <a:off x="0" y="3025007"/>
            <a:ext cx="5141913" cy="2873375"/>
          </a:xfrm>
        </p:spPr>
        <p:txBody>
          <a:bodyPr/>
          <a:lstStyle/>
          <a:p>
            <a:pPr marL="1200150" lvl="3" indent="-342900">
              <a:spcBef>
                <a:spcPts val="600"/>
              </a:spcBef>
              <a:spcAft>
                <a:spcPts val="600"/>
              </a:spcAft>
            </a:pPr>
            <a:r>
              <a:rPr lang="en-US" sz="1800" dirty="0">
                <a:ea typeface="ＭＳ Ｐゴシック"/>
              </a:rPr>
              <a:t>Micronutrient-and phytochemical-rich vegetables and fruits</a:t>
            </a:r>
          </a:p>
          <a:p>
            <a:pPr marL="1200150" lvl="3" indent="-342900">
              <a:spcBef>
                <a:spcPts val="600"/>
              </a:spcBef>
              <a:spcAft>
                <a:spcPts val="600"/>
              </a:spcAft>
            </a:pPr>
            <a:r>
              <a:rPr lang="en-US" sz="1800" dirty="0">
                <a:ea typeface="ＭＳ Ｐゴシック"/>
              </a:rPr>
              <a:t>Low amounts of saturated fat</a:t>
            </a:r>
          </a:p>
          <a:p>
            <a:pPr marL="1200150" lvl="3" indent="-342900">
              <a:spcBef>
                <a:spcPts val="600"/>
              </a:spcBef>
              <a:spcAft>
                <a:spcPts val="600"/>
              </a:spcAft>
            </a:pPr>
            <a:r>
              <a:rPr lang="en-US" sz="1800" dirty="0">
                <a:ea typeface="ＭＳ Ｐゴシック"/>
              </a:rPr>
              <a:t>At least 600 IU of vitamin D per day</a:t>
            </a:r>
          </a:p>
          <a:p>
            <a:pPr marL="1200150" lvl="3" indent="-342900">
              <a:spcBef>
                <a:spcPts val="600"/>
              </a:spcBef>
              <a:spcAft>
                <a:spcPts val="600"/>
              </a:spcAft>
            </a:pPr>
            <a:r>
              <a:rPr lang="en-US" sz="1800" dirty="0">
                <a:ea typeface="ＭＳ Ｐゴシック"/>
              </a:rPr>
              <a:t>Adequate dietary calcium (not to exceed 1,200 mg/day)</a:t>
            </a:r>
          </a:p>
          <a:p>
            <a:pPr marL="1200150" lvl="3" indent="-342900">
              <a:spcBef>
                <a:spcPts val="600"/>
              </a:spcBef>
              <a:spcAft>
                <a:spcPts val="600"/>
              </a:spcAft>
            </a:pPr>
            <a:r>
              <a:rPr lang="en-US" sz="1800" dirty="0">
                <a:ea typeface="ＭＳ Ｐゴシック"/>
              </a:rPr>
              <a:t>DASH diet contains these elements</a:t>
            </a:r>
          </a:p>
          <a:p>
            <a:endParaRPr lang="en-US" dirty="0">
              <a:ea typeface="ＭＳ Ｐゴシック"/>
              <a:cs typeface="ＭＳ Ｐゴシック"/>
            </a:endParaRPr>
          </a:p>
        </p:txBody>
      </p:sp>
      <p:pic>
        <p:nvPicPr>
          <p:cNvPr id="26627" name="Picture 2" descr="C:\Users\mshouse\AppData\Local\Microsoft\Windows\Temporary Internet Files\Content.IE5\MZDY4K7T\MP900177958[1].jpg"/>
          <p:cNvPicPr>
            <a:picLocks noChangeAspect="1" noChangeArrowheads="1"/>
          </p:cNvPicPr>
          <p:nvPr/>
        </p:nvPicPr>
        <p:blipFill>
          <a:blip r:embed="rId3" cstate="print"/>
          <a:srcRect/>
          <a:stretch>
            <a:fillRect/>
          </a:stretch>
        </p:blipFill>
        <p:spPr bwMode="auto">
          <a:xfrm>
            <a:off x="5322888" y="2971800"/>
            <a:ext cx="3067050" cy="2447925"/>
          </a:xfrm>
          <a:prstGeom prst="rect">
            <a:avLst/>
          </a:prstGeom>
          <a:noFill/>
          <a:ln w="9525">
            <a:noFill/>
            <a:miter lim="800000"/>
            <a:headEnd/>
            <a:tailEnd/>
          </a:ln>
        </p:spPr>
      </p:pic>
      <p:sp>
        <p:nvSpPr>
          <p:cNvPr id="26628" name="TextBox 3"/>
          <p:cNvSpPr txBox="1">
            <a:spLocks noChangeArrowheads="1"/>
          </p:cNvSpPr>
          <p:nvPr/>
        </p:nvSpPr>
        <p:spPr bwMode="auto">
          <a:xfrm>
            <a:off x="168345" y="838200"/>
            <a:ext cx="8253413" cy="2692400"/>
          </a:xfrm>
          <a:prstGeom prst="rect">
            <a:avLst/>
          </a:prstGeom>
          <a:noFill/>
          <a:ln w="9525">
            <a:noFill/>
            <a:miter lim="800000"/>
            <a:headEnd/>
            <a:tailEnd/>
          </a:ln>
        </p:spPr>
        <p:txBody>
          <a:bodyPr>
            <a:spAutoFit/>
          </a:bodyPr>
          <a:lstStyle/>
          <a:p>
            <a:pPr marL="342900" indent="-342900">
              <a:spcBef>
                <a:spcPts val="600"/>
              </a:spcBef>
              <a:spcAft>
                <a:spcPts val="600"/>
              </a:spcAft>
              <a:buFont typeface="Arial" charset="0"/>
              <a:buChar char="•"/>
            </a:pPr>
            <a:r>
              <a:rPr lang="en-US" sz="2400" dirty="0"/>
              <a:t>Counsel survivors to achieve a dietary pattern that is high in fruits and vegetables and whole grains. </a:t>
            </a:r>
          </a:p>
          <a:p>
            <a:pPr marL="342900" indent="-342900">
              <a:spcBef>
                <a:spcPts val="600"/>
              </a:spcBef>
              <a:spcAft>
                <a:spcPts val="600"/>
              </a:spcAft>
              <a:buFont typeface="Arial" charset="0"/>
              <a:buChar char="•"/>
            </a:pPr>
            <a:r>
              <a:rPr lang="en-US" sz="2400" dirty="0"/>
              <a:t>Refer survivors with nutrition-related challenges to a registered dietitian.</a:t>
            </a:r>
          </a:p>
          <a:p>
            <a:pPr marL="342900" indent="-342900">
              <a:spcBef>
                <a:spcPts val="600"/>
              </a:spcBef>
              <a:spcAft>
                <a:spcPts val="600"/>
              </a:spcAft>
              <a:buFont typeface="Arial" charset="0"/>
              <a:buChar char="•"/>
            </a:pPr>
            <a:r>
              <a:rPr lang="en-US" sz="2400" dirty="0"/>
              <a:t>Dietary recommendations:</a:t>
            </a:r>
          </a:p>
          <a:p>
            <a:pPr marL="342900" indent="-342900">
              <a:buFont typeface="Arial" charset="0"/>
              <a:buChar char="•"/>
            </a:pPr>
            <a:endParaRPr lang="en-US" sz="2400" dirty="0"/>
          </a:p>
        </p:txBody>
      </p:sp>
      <p:sp>
        <p:nvSpPr>
          <p:cNvPr id="26629" name="TextBox 5"/>
          <p:cNvSpPr txBox="1">
            <a:spLocks noChangeArrowheads="1"/>
          </p:cNvSpPr>
          <p:nvPr/>
        </p:nvSpPr>
        <p:spPr bwMode="auto">
          <a:xfrm>
            <a:off x="9211" y="5728900"/>
            <a:ext cx="9144000" cy="276999"/>
          </a:xfrm>
          <a:prstGeom prst="rect">
            <a:avLst/>
          </a:prstGeom>
          <a:noFill/>
          <a:ln w="9525">
            <a:noFill/>
            <a:miter lim="800000"/>
            <a:headEnd/>
            <a:tailEnd/>
          </a:ln>
        </p:spPr>
        <p:txBody>
          <a:bodyPr wrap="square">
            <a:spAutoFit/>
          </a:bodyPr>
          <a:lstStyle/>
          <a:p>
            <a:pPr marL="0" lvl="1"/>
            <a:r>
              <a:rPr lang="en-US" sz="1200" i="1" dirty="0"/>
              <a:t>Sources: Rock CL, et al. CA Cancer J </a:t>
            </a:r>
            <a:r>
              <a:rPr lang="en-US" sz="1200" i="1" dirty="0" err="1"/>
              <a:t>Clin</a:t>
            </a:r>
            <a:r>
              <a:rPr lang="en-US" sz="1200" i="1" dirty="0"/>
              <a:t>. 2012; NHLBI. www.nhlbi.nih.gov/health/public/heart/hbp/dash/dash_brief.pdf. 2006.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ea typeface="ＭＳ Ｐゴシック"/>
                <a:cs typeface="ＭＳ Ｐゴシック"/>
              </a:rPr>
              <a:t>Alcohol and Tobacco Use</a:t>
            </a:r>
          </a:p>
        </p:txBody>
      </p:sp>
      <p:sp>
        <p:nvSpPr>
          <p:cNvPr id="3" name="Text Placeholder 2"/>
          <p:cNvSpPr>
            <a:spLocks noGrp="1"/>
          </p:cNvSpPr>
          <p:nvPr>
            <p:ph type="body" idx="1"/>
          </p:nvPr>
        </p:nvSpPr>
        <p:spPr>
          <a:xfrm>
            <a:off x="2006600" y="1600200"/>
            <a:ext cx="6781800" cy="1597025"/>
          </a:xfrm>
        </p:spPr>
        <p:txBody>
          <a:bodyPr/>
          <a:lstStyle/>
          <a:p>
            <a:pPr marL="0" indent="0">
              <a:buFontTx/>
              <a:buNone/>
              <a:defRPr/>
            </a:pPr>
            <a:r>
              <a:rPr lang="en-US" dirty="0"/>
              <a:t>Alcohol consumption should be limited to no more than 2 drinks per day.</a:t>
            </a:r>
          </a:p>
          <a:p>
            <a:pPr>
              <a:defRPr/>
            </a:pPr>
            <a:endParaRPr lang="en-US" dirty="0"/>
          </a:p>
        </p:txBody>
      </p:sp>
      <p:pic>
        <p:nvPicPr>
          <p:cNvPr id="27651" name="Picture 2" descr="C:\Users\mshouse\AppData\Local\Microsoft\Windows\Temporary Internet Files\Content.IE5\FF0HJBHN\MP900314312[1].jpg"/>
          <p:cNvPicPr>
            <a:picLocks noChangeAspect="1" noChangeArrowheads="1"/>
          </p:cNvPicPr>
          <p:nvPr/>
        </p:nvPicPr>
        <p:blipFill>
          <a:blip r:embed="rId3" cstate="print"/>
          <a:srcRect/>
          <a:stretch>
            <a:fillRect/>
          </a:stretch>
        </p:blipFill>
        <p:spPr bwMode="auto">
          <a:xfrm>
            <a:off x="533400" y="1066800"/>
            <a:ext cx="1363663" cy="2286000"/>
          </a:xfrm>
          <a:prstGeom prst="rect">
            <a:avLst/>
          </a:prstGeom>
          <a:noFill/>
          <a:ln w="9525">
            <a:noFill/>
            <a:miter lim="800000"/>
            <a:headEnd/>
            <a:tailEnd/>
          </a:ln>
        </p:spPr>
      </p:pic>
      <p:sp>
        <p:nvSpPr>
          <p:cNvPr id="27652" name="TextBox 3"/>
          <p:cNvSpPr txBox="1">
            <a:spLocks noChangeArrowheads="1"/>
          </p:cNvSpPr>
          <p:nvPr/>
        </p:nvSpPr>
        <p:spPr bwMode="auto">
          <a:xfrm>
            <a:off x="520700" y="3505200"/>
            <a:ext cx="6096000" cy="2338388"/>
          </a:xfrm>
          <a:prstGeom prst="rect">
            <a:avLst/>
          </a:prstGeom>
          <a:noFill/>
          <a:ln w="9525">
            <a:noFill/>
            <a:miter lim="800000"/>
            <a:headEnd/>
            <a:tailEnd/>
          </a:ln>
        </p:spPr>
        <p:txBody>
          <a:bodyPr>
            <a:spAutoFit/>
          </a:bodyPr>
          <a:lstStyle/>
          <a:p>
            <a:r>
              <a:rPr lang="en-US" sz="3200" dirty="0">
                <a:ea typeface="ＭＳ Ｐゴシック"/>
                <a:cs typeface="ＭＳ Ｐゴシック"/>
              </a:rPr>
              <a:t>Survivors should avoid tobacco products or be referred to cessation counseling and resources.</a:t>
            </a:r>
          </a:p>
          <a:p>
            <a:endParaRPr lang="en-US" dirty="0"/>
          </a:p>
        </p:txBody>
      </p:sp>
      <p:pic>
        <p:nvPicPr>
          <p:cNvPr id="27653" name="Picture 3" descr="C:\Users\mshouse\AppData\Local\Microsoft\Windows\Temporary Internet Files\Content.IE5\MZDY4K7T\MP900321123[1].jpg"/>
          <p:cNvPicPr>
            <a:picLocks noChangeAspect="1" noChangeArrowheads="1"/>
          </p:cNvPicPr>
          <p:nvPr/>
        </p:nvPicPr>
        <p:blipFill>
          <a:blip r:embed="rId4" cstate="print"/>
          <a:srcRect/>
          <a:stretch>
            <a:fillRect/>
          </a:stretch>
        </p:blipFill>
        <p:spPr bwMode="auto">
          <a:xfrm>
            <a:off x="6324600" y="3352800"/>
            <a:ext cx="2463800" cy="1993900"/>
          </a:xfrm>
          <a:prstGeom prst="rect">
            <a:avLst/>
          </a:prstGeom>
          <a:noFill/>
          <a:ln w="9525">
            <a:noFill/>
            <a:miter lim="800000"/>
            <a:headEnd/>
            <a:tailEnd/>
          </a:ln>
        </p:spPr>
      </p:pic>
      <p:sp>
        <p:nvSpPr>
          <p:cNvPr id="27654" name="TextBox 6"/>
          <p:cNvSpPr txBox="1">
            <a:spLocks noChangeArrowheads="1"/>
          </p:cNvSpPr>
          <p:nvPr/>
        </p:nvSpPr>
        <p:spPr bwMode="auto">
          <a:xfrm>
            <a:off x="217488" y="5643563"/>
            <a:ext cx="8820150" cy="307975"/>
          </a:xfrm>
          <a:prstGeom prst="rect">
            <a:avLst/>
          </a:prstGeom>
          <a:noFill/>
          <a:ln w="9525">
            <a:noFill/>
            <a:miter lim="800000"/>
            <a:headEnd/>
            <a:tailEnd/>
          </a:ln>
        </p:spPr>
        <p:txBody>
          <a:bodyPr>
            <a:spAutoFit/>
          </a:bodyPr>
          <a:lstStyle/>
          <a:p>
            <a:r>
              <a:rPr lang="en-US" sz="1400" i="1" dirty="0"/>
              <a:t>Sources: Rock CL, et al. CA Cancer J </a:t>
            </a:r>
            <a:r>
              <a:rPr lang="en-US" sz="1400" i="1" dirty="0" err="1"/>
              <a:t>Clin</a:t>
            </a:r>
            <a:r>
              <a:rPr lang="en-US" sz="1400" i="1" dirty="0"/>
              <a:t>. 2012; Chan JM, et al. </a:t>
            </a:r>
            <a:r>
              <a:rPr lang="en-US" sz="1400" i="1" dirty="0" err="1"/>
              <a:t>Curr</a:t>
            </a:r>
            <a:r>
              <a:rPr lang="en-US" sz="1400" i="1" dirty="0"/>
              <a:t> </a:t>
            </a:r>
            <a:r>
              <a:rPr lang="en-US" sz="1400" i="1" dirty="0" err="1"/>
              <a:t>Opin</a:t>
            </a:r>
            <a:r>
              <a:rPr lang="en-US" sz="1400" i="1" dirty="0"/>
              <a:t> Urol. 2014.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ea typeface="ＭＳ Ｐゴシック"/>
                <a:cs typeface="ＭＳ Ｐゴシック"/>
              </a:rPr>
              <a:t>Guidelines for Surveillance for Prostate Cancer Recurrence</a:t>
            </a:r>
          </a:p>
        </p:txBody>
      </p:sp>
      <p:sp>
        <p:nvSpPr>
          <p:cNvPr id="28674" name="Text Placeholder 2"/>
          <p:cNvSpPr>
            <a:spLocks noGrp="1"/>
          </p:cNvSpPr>
          <p:nvPr>
            <p:ph type="body" idx="1"/>
          </p:nvPr>
        </p:nvSpPr>
        <p:spPr>
          <a:xfrm>
            <a:off x="457200" y="1600200"/>
            <a:ext cx="8229600" cy="3962400"/>
          </a:xfrm>
        </p:spPr>
        <p:txBody>
          <a:bodyPr/>
          <a:lstStyle/>
          <a:p>
            <a:pPr>
              <a:spcBef>
                <a:spcPts val="600"/>
              </a:spcBef>
              <a:spcAft>
                <a:spcPts val="600"/>
              </a:spcAft>
            </a:pPr>
            <a:r>
              <a:rPr lang="en-US" sz="2800" dirty="0">
                <a:ea typeface="ＭＳ Ｐゴシック"/>
                <a:cs typeface="ＭＳ Ｐゴシック"/>
              </a:rPr>
              <a:t>Measure serum PSA level every 6 to 12 months for the first 5 years, then recheck annually thereafter.</a:t>
            </a:r>
          </a:p>
          <a:p>
            <a:pPr>
              <a:spcBef>
                <a:spcPts val="600"/>
              </a:spcBef>
              <a:spcAft>
                <a:spcPts val="600"/>
              </a:spcAft>
            </a:pPr>
            <a:r>
              <a:rPr lang="en-US" sz="2800" dirty="0">
                <a:ea typeface="ＭＳ Ｐゴシック"/>
                <a:cs typeface="ＭＳ Ｐゴシック"/>
              </a:rPr>
              <a:t>Refer survivors with elevated PSA level back to the primary treating specialist for follow-up and, if indicated, further treatment.</a:t>
            </a:r>
          </a:p>
          <a:p>
            <a:pPr>
              <a:spcBef>
                <a:spcPts val="600"/>
              </a:spcBef>
              <a:spcAft>
                <a:spcPts val="600"/>
              </a:spcAft>
            </a:pPr>
            <a:r>
              <a:rPr lang="en-US" sz="2800" dirty="0">
                <a:ea typeface="ＭＳ Ｐゴシック"/>
                <a:cs typeface="ＭＳ Ｐゴシック"/>
              </a:rPr>
              <a:t>Perform an annual DRE in coordination with cancer specialist to avoid duplication.</a:t>
            </a:r>
          </a:p>
        </p:txBody>
      </p:sp>
      <p:sp>
        <p:nvSpPr>
          <p:cNvPr id="28675" name="TextBox 3"/>
          <p:cNvSpPr txBox="1">
            <a:spLocks noChangeArrowheads="1"/>
          </p:cNvSpPr>
          <p:nvPr/>
        </p:nvSpPr>
        <p:spPr bwMode="auto">
          <a:xfrm>
            <a:off x="171450" y="5410200"/>
            <a:ext cx="8896350" cy="461963"/>
          </a:xfrm>
          <a:prstGeom prst="rect">
            <a:avLst/>
          </a:prstGeom>
          <a:noFill/>
          <a:ln w="9525">
            <a:noFill/>
            <a:miter lim="800000"/>
            <a:headEnd/>
            <a:tailEnd/>
          </a:ln>
        </p:spPr>
        <p:txBody>
          <a:bodyPr>
            <a:spAutoFit/>
          </a:bodyPr>
          <a:lstStyle/>
          <a:p>
            <a:r>
              <a:rPr lang="en-US" sz="1200" i="1"/>
              <a:t>Sources: National Comprehensive Cancer Netowrk, Inc. http://www.nccn.org/professionals/physician_gls/pdf/prostate.pdf; Stephenson AJ, et al. J Clin Oncol. 2006; Morgan TM, et al. Prostate Cancer Prostatic Dis. 2014.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ea typeface="ＭＳ Ｐゴシック"/>
                <a:cs typeface="ＭＳ Ｐゴシック"/>
              </a:rPr>
              <a:t>Guidelines for Screening and Early Detection of Second Primary Cancers</a:t>
            </a:r>
          </a:p>
        </p:txBody>
      </p:sp>
      <p:sp>
        <p:nvSpPr>
          <p:cNvPr id="29698" name="Text Placeholder 2"/>
          <p:cNvSpPr>
            <a:spLocks noGrp="1"/>
          </p:cNvSpPr>
          <p:nvPr>
            <p:ph type="body" idx="1"/>
          </p:nvPr>
        </p:nvSpPr>
        <p:spPr>
          <a:xfrm>
            <a:off x="457200" y="1524000"/>
            <a:ext cx="8229600" cy="3505200"/>
          </a:xfrm>
        </p:spPr>
        <p:txBody>
          <a:bodyPr/>
          <a:lstStyle/>
          <a:p>
            <a:pPr>
              <a:spcBef>
                <a:spcPts val="600"/>
              </a:spcBef>
              <a:spcAft>
                <a:spcPts val="600"/>
              </a:spcAft>
            </a:pPr>
            <a:r>
              <a:rPr lang="en-US" sz="2000" dirty="0">
                <a:ea typeface="ＭＳ Ｐゴシック"/>
                <a:cs typeface="ＭＳ Ｐゴシック"/>
              </a:rPr>
              <a:t>Adhere to American Cancer Society screening and early detection guidelines.</a:t>
            </a:r>
            <a:endParaRPr lang="en-US" sz="2000" dirty="0">
              <a:solidFill>
                <a:srgbClr val="002060"/>
              </a:solidFill>
              <a:ea typeface="ＭＳ Ｐゴシック"/>
              <a:cs typeface="ＭＳ Ｐゴシック"/>
              <a:hlinkClick r:id="rId2"/>
            </a:endParaRPr>
          </a:p>
          <a:p>
            <a:pPr>
              <a:spcBef>
                <a:spcPts val="600"/>
              </a:spcBef>
              <a:spcAft>
                <a:spcPts val="600"/>
              </a:spcAft>
            </a:pPr>
            <a:r>
              <a:rPr lang="en-US" sz="2000" dirty="0">
                <a:ea typeface="ＭＳ Ｐゴシック"/>
                <a:cs typeface="ＭＳ Ｐゴシック"/>
              </a:rPr>
              <a:t>For survivors presenting with hematuria:</a:t>
            </a:r>
          </a:p>
          <a:p>
            <a:pPr lvl="1">
              <a:spcBef>
                <a:spcPts val="600"/>
              </a:spcBef>
              <a:spcAft>
                <a:spcPts val="600"/>
              </a:spcAft>
            </a:pPr>
            <a:r>
              <a:rPr lang="en-US" sz="2000" dirty="0">
                <a:ea typeface="ＭＳ Ｐゴシック"/>
              </a:rPr>
              <a:t>Perform a thorough evaluation to rule-out bladder cancer which includes urologist referral for cystoscopy.</a:t>
            </a:r>
          </a:p>
          <a:p>
            <a:pPr>
              <a:spcBef>
                <a:spcPts val="600"/>
              </a:spcBef>
              <a:spcAft>
                <a:spcPts val="600"/>
              </a:spcAft>
            </a:pPr>
            <a:r>
              <a:rPr lang="en-US" sz="2000" dirty="0">
                <a:ea typeface="ＭＳ Ｐゴシック"/>
                <a:cs typeface="ＭＳ Ｐゴシック"/>
              </a:rPr>
              <a:t>For survivors presenting with persistent rectal bleeding, pain, or other symptoms:</a:t>
            </a:r>
          </a:p>
          <a:p>
            <a:pPr lvl="1">
              <a:spcBef>
                <a:spcPts val="600"/>
              </a:spcBef>
              <a:spcAft>
                <a:spcPts val="600"/>
              </a:spcAft>
            </a:pPr>
            <a:r>
              <a:rPr lang="en-US" sz="2000" dirty="0">
                <a:ea typeface="ＭＳ Ｐゴシック"/>
              </a:rPr>
              <a:t>Refer to the appropriate specialist as well as the treating radiation oncologist to conduct a thorough evaluation for rectal cancer.</a:t>
            </a:r>
          </a:p>
        </p:txBody>
      </p:sp>
      <p:sp>
        <p:nvSpPr>
          <p:cNvPr id="29699" name="Rectangle 3"/>
          <p:cNvSpPr>
            <a:spLocks noChangeArrowheads="1"/>
          </p:cNvSpPr>
          <p:nvPr/>
        </p:nvSpPr>
        <p:spPr bwMode="auto">
          <a:xfrm>
            <a:off x="331788" y="5364163"/>
            <a:ext cx="8458200" cy="523875"/>
          </a:xfrm>
          <a:prstGeom prst="rect">
            <a:avLst/>
          </a:prstGeom>
          <a:noFill/>
          <a:ln w="9525">
            <a:noFill/>
            <a:miter lim="800000"/>
            <a:headEnd/>
            <a:tailEnd/>
          </a:ln>
        </p:spPr>
        <p:txBody>
          <a:bodyPr>
            <a:spAutoFit/>
          </a:bodyPr>
          <a:lstStyle/>
          <a:p>
            <a:r>
              <a:rPr lang="en-US" sz="1400" i="1"/>
              <a:t>Source: American Cancer Society Prevention, Early Detection, and Survivorship Guidelines. http://www.cancer.org/healthy/informationforhealthcareprofessionals/acsguidelines/index.</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ea typeface="ＭＳ Ｐゴシック"/>
                <a:cs typeface="ＭＳ Ｐゴシック"/>
              </a:rPr>
              <a:t>Physical and Psychosocial Assessment</a:t>
            </a:r>
          </a:p>
        </p:txBody>
      </p:sp>
      <p:sp>
        <p:nvSpPr>
          <p:cNvPr id="31746" name="Content Placeholder 2"/>
          <p:cNvSpPr>
            <a:spLocks noGrp="1"/>
          </p:cNvSpPr>
          <p:nvPr>
            <p:ph idx="1"/>
          </p:nvPr>
        </p:nvSpPr>
        <p:spPr>
          <a:xfrm>
            <a:off x="457200" y="1600200"/>
            <a:ext cx="8229600" cy="2895600"/>
          </a:xfrm>
        </p:spPr>
        <p:txBody>
          <a:bodyPr/>
          <a:lstStyle/>
          <a:p>
            <a:pPr>
              <a:spcBef>
                <a:spcPts val="600"/>
              </a:spcBef>
              <a:spcAft>
                <a:spcPts val="600"/>
              </a:spcAft>
            </a:pPr>
            <a:r>
              <a:rPr lang="en-US" sz="2200" dirty="0">
                <a:ea typeface="ＭＳ Ｐゴシック"/>
                <a:cs typeface="ＭＳ Ｐゴシック"/>
              </a:rPr>
              <a:t>Assess for physical (e.g., urinary, sexual, bowel) and psychosocial effects of prostate cancer and its treatment.</a:t>
            </a:r>
          </a:p>
          <a:p>
            <a:pPr lvl="1">
              <a:spcBef>
                <a:spcPts val="600"/>
              </a:spcBef>
              <a:spcAft>
                <a:spcPts val="600"/>
              </a:spcAft>
            </a:pPr>
            <a:r>
              <a:rPr lang="en-US" sz="2200" dirty="0">
                <a:ea typeface="ＭＳ Ｐゴシック"/>
              </a:rPr>
              <a:t>Tailor to the type of cancer treatment received and current disease state to trigger appropriate self- and clinical management strategies for support and therapy. </a:t>
            </a:r>
          </a:p>
          <a:p>
            <a:pPr>
              <a:spcBef>
                <a:spcPts val="600"/>
              </a:spcBef>
              <a:spcAft>
                <a:spcPts val="600"/>
              </a:spcAft>
            </a:pPr>
            <a:r>
              <a:rPr lang="en-US" sz="2200" dirty="0">
                <a:ea typeface="ＭＳ Ｐゴシック"/>
                <a:cs typeface="ＭＳ Ｐゴシック"/>
              </a:rPr>
              <a:t>Use validated surveys and more comprehensive measures of prostate cancer health-related quality of life (HRQOL) such as the Expanded Prostate Cancer Index Composite (EPIC). </a:t>
            </a:r>
          </a:p>
        </p:txBody>
      </p:sp>
      <p:sp>
        <p:nvSpPr>
          <p:cNvPr id="31747" name="Rectangle 3"/>
          <p:cNvSpPr>
            <a:spLocks noChangeArrowheads="1"/>
          </p:cNvSpPr>
          <p:nvPr/>
        </p:nvSpPr>
        <p:spPr bwMode="auto">
          <a:xfrm>
            <a:off x="381000" y="5410200"/>
            <a:ext cx="8229600" cy="307975"/>
          </a:xfrm>
          <a:prstGeom prst="rect">
            <a:avLst/>
          </a:prstGeom>
          <a:noFill/>
          <a:ln w="9525">
            <a:noFill/>
            <a:miter lim="800000"/>
            <a:headEnd/>
            <a:tailEnd/>
          </a:ln>
        </p:spPr>
        <p:txBody>
          <a:bodyPr>
            <a:spAutoFit/>
          </a:bodyPr>
          <a:lstStyle/>
          <a:p>
            <a:r>
              <a:rPr lang="en-US" sz="1400" i="1"/>
              <a:t>Sources: Szymanski KM, et al. Urology. 2012; Chang P, et al. J Urol. 2011.</a:t>
            </a:r>
          </a:p>
        </p:txBody>
      </p:sp>
    </p:spTree>
    <p:extLst>
      <p:ext uri="{BB962C8B-B14F-4D97-AF65-F5344CB8AC3E}">
        <p14:creationId xmlns:p14="http://schemas.microsoft.com/office/powerpoint/2010/main" val="3609357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dirty="0">
                <a:ea typeface="ＭＳ Ｐゴシック"/>
                <a:cs typeface="ＭＳ Ｐゴシック"/>
              </a:rPr>
              <a:t>Physical and Psychosocial </a:t>
            </a:r>
            <a:br>
              <a:rPr lang="en-US" dirty="0">
                <a:ea typeface="ＭＳ Ｐゴシック"/>
                <a:cs typeface="ＭＳ Ｐゴシック"/>
              </a:rPr>
            </a:br>
            <a:r>
              <a:rPr lang="en-US" dirty="0" err="1">
                <a:ea typeface="ＭＳ Ｐゴシック"/>
                <a:cs typeface="ＭＳ Ｐゴシック"/>
              </a:rPr>
              <a:t>Longterm</a:t>
            </a:r>
            <a:r>
              <a:rPr lang="en-US" dirty="0">
                <a:ea typeface="ＭＳ Ｐゴシック"/>
                <a:cs typeface="ＭＳ Ｐゴシック"/>
              </a:rPr>
              <a:t> &amp; Late Effects</a:t>
            </a:r>
          </a:p>
        </p:txBody>
      </p:sp>
      <p:sp>
        <p:nvSpPr>
          <p:cNvPr id="3" name="Content Placeholder 2"/>
          <p:cNvSpPr>
            <a:spLocks noGrp="1"/>
          </p:cNvSpPr>
          <p:nvPr>
            <p:ph idx="1"/>
          </p:nvPr>
        </p:nvSpPr>
        <p:spPr>
          <a:xfrm>
            <a:off x="457200" y="1447800"/>
            <a:ext cx="8229600" cy="4525963"/>
          </a:xfrm>
        </p:spPr>
        <p:txBody>
          <a:bodyPr/>
          <a:lstStyle/>
          <a:p>
            <a:pPr marL="0" indent="0">
              <a:spcBef>
                <a:spcPts val="600"/>
              </a:spcBef>
              <a:spcAft>
                <a:spcPts val="600"/>
              </a:spcAft>
              <a:buFontTx/>
              <a:buNone/>
              <a:defRPr/>
            </a:pPr>
            <a:r>
              <a:rPr lang="en-US" sz="2200" dirty="0"/>
              <a:t>The following may be experienced by prostate cancer survivors:</a:t>
            </a:r>
          </a:p>
          <a:p>
            <a:pPr>
              <a:spcBef>
                <a:spcPts val="600"/>
              </a:spcBef>
              <a:spcAft>
                <a:spcPts val="600"/>
              </a:spcAft>
              <a:defRPr/>
            </a:pPr>
            <a:r>
              <a:rPr lang="en-US" sz="2200" dirty="0"/>
              <a:t>Anemia</a:t>
            </a:r>
          </a:p>
          <a:p>
            <a:pPr>
              <a:spcBef>
                <a:spcPts val="600"/>
              </a:spcBef>
              <a:spcAft>
                <a:spcPts val="600"/>
              </a:spcAft>
              <a:defRPr/>
            </a:pPr>
            <a:r>
              <a:rPr lang="en-US" sz="2200" dirty="0"/>
              <a:t>Bowel Dysfunction</a:t>
            </a:r>
          </a:p>
          <a:p>
            <a:pPr>
              <a:spcBef>
                <a:spcPts val="600"/>
              </a:spcBef>
              <a:spcAft>
                <a:spcPts val="600"/>
              </a:spcAft>
              <a:defRPr/>
            </a:pPr>
            <a:r>
              <a:rPr lang="en-US" sz="2200" dirty="0"/>
              <a:t>Cardiovascular Metabolic Effects</a:t>
            </a:r>
          </a:p>
          <a:p>
            <a:pPr>
              <a:spcBef>
                <a:spcPts val="600"/>
              </a:spcBef>
              <a:spcAft>
                <a:spcPts val="600"/>
              </a:spcAft>
              <a:defRPr/>
            </a:pPr>
            <a:r>
              <a:rPr lang="en-US" sz="2200" dirty="0"/>
              <a:t>Distress/ Depression/ PSA Anxiety</a:t>
            </a:r>
          </a:p>
          <a:p>
            <a:pPr>
              <a:spcBef>
                <a:spcPts val="600"/>
              </a:spcBef>
              <a:spcAft>
                <a:spcPts val="600"/>
              </a:spcAft>
              <a:defRPr/>
            </a:pPr>
            <a:r>
              <a:rPr lang="en-US" sz="2200" dirty="0"/>
              <a:t>Hip Fracture And Osteoporosis</a:t>
            </a:r>
          </a:p>
          <a:p>
            <a:pPr>
              <a:spcBef>
                <a:spcPts val="600"/>
              </a:spcBef>
              <a:spcAft>
                <a:spcPts val="600"/>
              </a:spcAft>
              <a:defRPr/>
            </a:pPr>
            <a:r>
              <a:rPr lang="en-US" sz="2200" dirty="0"/>
              <a:t>Sexual Dysfunction/ Body Image</a:t>
            </a:r>
          </a:p>
          <a:p>
            <a:pPr>
              <a:spcBef>
                <a:spcPts val="600"/>
              </a:spcBef>
              <a:spcAft>
                <a:spcPts val="600"/>
              </a:spcAft>
              <a:defRPr/>
            </a:pPr>
            <a:r>
              <a:rPr lang="en-US" sz="2200" dirty="0"/>
              <a:t>Urinary Dysfunction</a:t>
            </a:r>
          </a:p>
          <a:p>
            <a:pPr>
              <a:spcBef>
                <a:spcPts val="600"/>
              </a:spcBef>
              <a:spcAft>
                <a:spcPts val="600"/>
              </a:spcAft>
              <a:defRPr/>
            </a:pPr>
            <a:r>
              <a:rPr lang="en-US" sz="2200" dirty="0"/>
              <a:t>Vasomotor Symptoms</a:t>
            </a:r>
          </a:p>
          <a:p>
            <a:pPr>
              <a:defRPr/>
            </a:pPr>
            <a:endParaRPr lang="en-US" dirty="0"/>
          </a:p>
          <a:p>
            <a:pPr>
              <a:defRPr/>
            </a:pPr>
            <a:endParaRPr lang="en-US" dirty="0"/>
          </a:p>
          <a:p>
            <a:pPr marL="0" indent="0">
              <a:buFontTx/>
              <a:buNone/>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3400" y="228600"/>
            <a:ext cx="8229600" cy="1143000"/>
          </a:xfrm>
        </p:spPr>
        <p:txBody>
          <a:bodyPr/>
          <a:lstStyle/>
          <a:p>
            <a:r>
              <a:rPr lang="en-US" dirty="0">
                <a:ea typeface="ＭＳ Ｐゴシック"/>
                <a:cs typeface="ＭＳ Ｐゴシック"/>
              </a:rPr>
              <a:t>Anemia</a:t>
            </a:r>
          </a:p>
        </p:txBody>
      </p:sp>
      <p:sp>
        <p:nvSpPr>
          <p:cNvPr id="33794" name="Text Placeholder 2"/>
          <p:cNvSpPr>
            <a:spLocks noGrp="1"/>
          </p:cNvSpPr>
          <p:nvPr>
            <p:ph type="body" idx="1"/>
          </p:nvPr>
        </p:nvSpPr>
        <p:spPr>
          <a:xfrm>
            <a:off x="381000" y="1143000"/>
            <a:ext cx="8458200" cy="2590800"/>
          </a:xfrm>
        </p:spPr>
        <p:txBody>
          <a:bodyPr/>
          <a:lstStyle/>
          <a:p>
            <a:pPr>
              <a:spcBef>
                <a:spcPts val="600"/>
              </a:spcBef>
              <a:spcAft>
                <a:spcPts val="600"/>
              </a:spcAft>
            </a:pPr>
            <a:r>
              <a:rPr lang="en-US" sz="2400" dirty="0">
                <a:ea typeface="ＭＳ Ｐゴシック"/>
                <a:cs typeface="ＭＳ Ｐゴシック"/>
              </a:rPr>
              <a:t>Common complication of androgen deprivation therapy (ADT).</a:t>
            </a:r>
          </a:p>
          <a:p>
            <a:pPr>
              <a:spcBef>
                <a:spcPts val="600"/>
              </a:spcBef>
              <a:spcAft>
                <a:spcPts val="600"/>
              </a:spcAft>
            </a:pPr>
            <a:r>
              <a:rPr lang="en-US" sz="2400" dirty="0">
                <a:ea typeface="ＭＳ Ｐゴシック"/>
                <a:cs typeface="ＭＳ Ｐゴシック"/>
              </a:rPr>
              <a:t>Perform annual complete blood count (CBC) to monitor hemoglobin levels.</a:t>
            </a:r>
          </a:p>
          <a:p>
            <a:pPr>
              <a:spcBef>
                <a:spcPts val="600"/>
              </a:spcBef>
              <a:spcAft>
                <a:spcPts val="600"/>
              </a:spcAft>
            </a:pPr>
            <a:r>
              <a:rPr lang="en-US" sz="2400" dirty="0">
                <a:ea typeface="ＭＳ Ｐゴシック"/>
                <a:cs typeface="ＭＳ Ｐゴシック"/>
              </a:rPr>
              <a:t>Evaluate with focus on potential causes other than ADT.</a:t>
            </a:r>
          </a:p>
        </p:txBody>
      </p:sp>
      <p:pic>
        <p:nvPicPr>
          <p:cNvPr id="33795" name="Picture 2" descr="C:\Users\mshouse\AppData\Local\Microsoft\Windows\Temporary Internet Files\Content.IE5\B0YW5MFZ\MP900409552[1].jpg"/>
          <p:cNvPicPr>
            <a:picLocks noChangeAspect="1" noChangeArrowheads="1"/>
          </p:cNvPicPr>
          <p:nvPr/>
        </p:nvPicPr>
        <p:blipFill>
          <a:blip r:embed="rId2" cstate="print"/>
          <a:srcRect/>
          <a:stretch>
            <a:fillRect/>
          </a:stretch>
        </p:blipFill>
        <p:spPr bwMode="auto">
          <a:xfrm>
            <a:off x="2524648" y="3352800"/>
            <a:ext cx="3354475" cy="2237853"/>
          </a:xfrm>
          <a:prstGeom prst="rect">
            <a:avLst/>
          </a:prstGeom>
          <a:noFill/>
          <a:ln w="9525">
            <a:noFill/>
            <a:miter lim="800000"/>
            <a:headEnd/>
            <a:tailEnd/>
          </a:ln>
        </p:spPr>
      </p:pic>
      <p:sp>
        <p:nvSpPr>
          <p:cNvPr id="33796" name="Rectangle 4"/>
          <p:cNvSpPr>
            <a:spLocks noChangeArrowheads="1"/>
          </p:cNvSpPr>
          <p:nvPr/>
        </p:nvSpPr>
        <p:spPr bwMode="auto">
          <a:xfrm>
            <a:off x="381000" y="5599636"/>
            <a:ext cx="8229600" cy="523875"/>
          </a:xfrm>
          <a:prstGeom prst="rect">
            <a:avLst/>
          </a:prstGeom>
          <a:noFill/>
          <a:ln w="9525">
            <a:noFill/>
            <a:miter lim="800000"/>
            <a:headEnd/>
            <a:tailEnd/>
          </a:ln>
        </p:spPr>
        <p:txBody>
          <a:bodyPr>
            <a:spAutoFit/>
          </a:bodyPr>
          <a:lstStyle/>
          <a:p>
            <a:r>
              <a:rPr lang="en-US" sz="1400" i="1" dirty="0"/>
              <a:t>Sources: Grossmann M and </a:t>
            </a:r>
            <a:r>
              <a:rPr lang="en-US" sz="1400" i="1" dirty="0" err="1"/>
              <a:t>Zajac</a:t>
            </a:r>
            <a:r>
              <a:rPr lang="en-US" sz="1400" i="1" dirty="0"/>
              <a:t> JD. Asian J </a:t>
            </a:r>
            <a:r>
              <a:rPr lang="en-US" sz="1400" i="1" dirty="0" err="1"/>
              <a:t>Androl</a:t>
            </a:r>
            <a:r>
              <a:rPr lang="en-US" sz="1400" i="1" dirty="0"/>
              <a:t>. 2012; Grossmann M and </a:t>
            </a:r>
            <a:r>
              <a:rPr lang="en-US" sz="1400" i="1" dirty="0" err="1"/>
              <a:t>Zajac</a:t>
            </a:r>
            <a:r>
              <a:rPr lang="en-US" sz="1400" i="1" dirty="0"/>
              <a:t> JD. </a:t>
            </a:r>
            <a:r>
              <a:rPr lang="en-US" sz="1400" i="1" dirty="0" err="1"/>
              <a:t>Endocrinol</a:t>
            </a:r>
            <a:r>
              <a:rPr lang="en-US" sz="1400" i="1" dirty="0"/>
              <a:t> </a:t>
            </a:r>
            <a:r>
              <a:rPr lang="en-US" sz="1400" i="1" dirty="0" err="1"/>
              <a:t>Metab</a:t>
            </a:r>
            <a:r>
              <a:rPr lang="en-US" sz="1400" i="1" dirty="0"/>
              <a:t> </a:t>
            </a:r>
            <a:r>
              <a:rPr lang="en-US" sz="1400" i="1" dirty="0" err="1"/>
              <a:t>Clin</a:t>
            </a:r>
            <a:r>
              <a:rPr lang="en-US" sz="1400" i="1" dirty="0"/>
              <a:t> North Am. 2011.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ea typeface="ＭＳ Ｐゴシック"/>
                <a:cs typeface="ＭＳ Ｐゴシック"/>
              </a:rPr>
              <a:t>Bowel Dysfunction</a:t>
            </a:r>
          </a:p>
        </p:txBody>
      </p:sp>
      <p:sp>
        <p:nvSpPr>
          <p:cNvPr id="34818" name="Text Placeholder 2"/>
          <p:cNvSpPr>
            <a:spLocks noGrp="1"/>
          </p:cNvSpPr>
          <p:nvPr>
            <p:ph type="body" idx="1"/>
          </p:nvPr>
        </p:nvSpPr>
        <p:spPr>
          <a:xfrm>
            <a:off x="457200" y="1447800"/>
            <a:ext cx="8229600" cy="4038600"/>
          </a:xfrm>
        </p:spPr>
        <p:txBody>
          <a:bodyPr/>
          <a:lstStyle/>
          <a:p>
            <a:pPr>
              <a:spcBef>
                <a:spcPts val="600"/>
              </a:spcBef>
              <a:spcAft>
                <a:spcPts val="600"/>
              </a:spcAft>
            </a:pPr>
            <a:r>
              <a:rPr lang="en-US" sz="2800" dirty="0">
                <a:ea typeface="ＭＳ Ｐゴシック"/>
                <a:cs typeface="ＭＳ Ｐゴシック"/>
              </a:rPr>
              <a:t>Discuss bowel function and symptoms         (e.g., rectal bleeding, urgency, frequency, incontinence) with survivors.</a:t>
            </a:r>
          </a:p>
          <a:p>
            <a:pPr>
              <a:spcBef>
                <a:spcPts val="600"/>
              </a:spcBef>
              <a:spcAft>
                <a:spcPts val="600"/>
              </a:spcAft>
            </a:pPr>
            <a:r>
              <a:rPr lang="en-US" sz="2800" dirty="0">
                <a:ea typeface="ＭＳ Ｐゴシック"/>
                <a:cs typeface="ＭＳ Ｐゴシック"/>
              </a:rPr>
              <a:t>For mild-moderate symptoms of chronic radiation </a:t>
            </a:r>
            <a:r>
              <a:rPr lang="en-US" sz="2800" dirty="0" err="1">
                <a:ea typeface="ＭＳ Ｐゴシック"/>
                <a:cs typeface="ＭＳ Ｐゴシック"/>
              </a:rPr>
              <a:t>proctitis</a:t>
            </a:r>
            <a:r>
              <a:rPr lang="en-US" sz="2800" dirty="0">
                <a:ea typeface="ＭＳ Ｐゴシック"/>
                <a:cs typeface="ＭＳ Ｐゴシック"/>
              </a:rPr>
              <a:t>, prescribe stool softeners +/- prn hydrocortisone enemas or suppositories.</a:t>
            </a:r>
          </a:p>
          <a:p>
            <a:pPr>
              <a:spcBef>
                <a:spcPts val="600"/>
              </a:spcBef>
              <a:spcAft>
                <a:spcPts val="600"/>
              </a:spcAft>
            </a:pPr>
            <a:r>
              <a:rPr lang="en-US" sz="2800" dirty="0">
                <a:ea typeface="ＭＳ Ｐゴシック"/>
                <a:cs typeface="ＭＳ Ｐゴシック"/>
              </a:rPr>
              <a:t>Refer survivors with persistent or severe rectal symptoms to the appropriate specialist.</a:t>
            </a:r>
          </a:p>
        </p:txBody>
      </p:sp>
      <p:sp>
        <p:nvSpPr>
          <p:cNvPr id="34819" name="Rectangle 3"/>
          <p:cNvSpPr>
            <a:spLocks noChangeArrowheads="1"/>
          </p:cNvSpPr>
          <p:nvPr/>
        </p:nvSpPr>
        <p:spPr bwMode="auto">
          <a:xfrm>
            <a:off x="388938" y="5564188"/>
            <a:ext cx="8229600" cy="523875"/>
          </a:xfrm>
          <a:prstGeom prst="rect">
            <a:avLst/>
          </a:prstGeom>
          <a:noFill/>
          <a:ln w="9525">
            <a:noFill/>
            <a:miter lim="800000"/>
            <a:headEnd/>
            <a:tailEnd/>
          </a:ln>
        </p:spPr>
        <p:txBody>
          <a:bodyPr>
            <a:spAutoFit/>
          </a:bodyPr>
          <a:lstStyle/>
          <a:p>
            <a:r>
              <a:rPr lang="en-US" sz="1400" i="1" dirty="0"/>
              <a:t>Sources: Richter JM, et al. Aliment </a:t>
            </a:r>
            <a:r>
              <a:rPr lang="en-US" sz="1400" i="1" dirty="0" err="1"/>
              <a:t>Pharmacol</a:t>
            </a:r>
            <a:r>
              <a:rPr lang="en-US" sz="1400" i="1" dirty="0"/>
              <a:t> </a:t>
            </a:r>
            <a:r>
              <a:rPr lang="en-US" sz="1400" i="1" dirty="0" err="1"/>
              <a:t>Ther</a:t>
            </a:r>
            <a:r>
              <a:rPr lang="en-US" sz="1400" i="1" dirty="0"/>
              <a:t>. 2012; Do NL, et al. </a:t>
            </a:r>
            <a:r>
              <a:rPr lang="en-US" sz="1400" i="1" dirty="0" err="1"/>
              <a:t>Gastroenterol</a:t>
            </a:r>
            <a:r>
              <a:rPr lang="en-US" sz="1400" i="1" dirty="0"/>
              <a:t> Res </a:t>
            </a:r>
            <a:r>
              <a:rPr lang="en-US" sz="1400" i="1" dirty="0" err="1"/>
              <a:t>Pract</a:t>
            </a:r>
            <a:r>
              <a:rPr lang="en-US" sz="1400" i="1" dirty="0"/>
              <a:t>. 2011.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600"/>
              </a:spcBef>
              <a:spcAft>
                <a:spcPts val="600"/>
              </a:spcAft>
              <a:buNone/>
            </a:pPr>
            <a:r>
              <a:rPr lang="en-US" dirty="0"/>
              <a:t>This presentation was developed from the following manuscript:</a:t>
            </a:r>
          </a:p>
          <a:p>
            <a:pPr marL="0" indent="0">
              <a:spcBef>
                <a:spcPts val="600"/>
              </a:spcBef>
              <a:spcAft>
                <a:spcPts val="600"/>
              </a:spcAft>
              <a:buNone/>
            </a:pPr>
            <a:r>
              <a:rPr lang="en-US" dirty="0" err="1"/>
              <a:t>Skolarus</a:t>
            </a:r>
            <a:r>
              <a:rPr lang="en-US" dirty="0"/>
              <a:t> TA, Wolf A, </a:t>
            </a:r>
            <a:r>
              <a:rPr lang="en-US" dirty="0" err="1"/>
              <a:t>Cowens</a:t>
            </a:r>
            <a:r>
              <a:rPr lang="en-US" dirty="0"/>
              <a:t>-Alvarado, R et al. American Cancer Society Prostate Cancer Survivorship Guidelines. </a:t>
            </a:r>
            <a:r>
              <a:rPr lang="en-US" i="1" dirty="0"/>
              <a:t>Cancer</a:t>
            </a:r>
            <a:r>
              <a:rPr lang="en-US" dirty="0"/>
              <a:t>. 2014</a:t>
            </a:r>
          </a:p>
        </p:txBody>
      </p:sp>
    </p:spTree>
    <p:extLst>
      <p:ext uri="{BB962C8B-B14F-4D97-AF65-F5344CB8AC3E}">
        <p14:creationId xmlns:p14="http://schemas.microsoft.com/office/powerpoint/2010/main" val="110819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52400"/>
            <a:ext cx="8229600" cy="1143000"/>
          </a:xfrm>
        </p:spPr>
        <p:txBody>
          <a:bodyPr/>
          <a:lstStyle/>
          <a:p>
            <a:r>
              <a:rPr lang="en-US">
                <a:ea typeface="ＭＳ Ｐゴシック"/>
                <a:cs typeface="ＭＳ Ｐゴシック"/>
              </a:rPr>
              <a:t>Cardiovascular and Metabolic Effects </a:t>
            </a:r>
          </a:p>
        </p:txBody>
      </p:sp>
      <p:sp>
        <p:nvSpPr>
          <p:cNvPr id="3" name="Text Placeholder 2"/>
          <p:cNvSpPr>
            <a:spLocks noGrp="1"/>
          </p:cNvSpPr>
          <p:nvPr>
            <p:ph type="body" idx="1"/>
          </p:nvPr>
        </p:nvSpPr>
        <p:spPr>
          <a:xfrm>
            <a:off x="228600" y="1066800"/>
            <a:ext cx="8458200" cy="4876800"/>
          </a:xfrm>
        </p:spPr>
        <p:txBody>
          <a:bodyPr/>
          <a:lstStyle/>
          <a:p>
            <a:pPr>
              <a:spcBef>
                <a:spcPts val="600"/>
              </a:spcBef>
              <a:spcAft>
                <a:spcPts val="600"/>
              </a:spcAft>
              <a:defRPr/>
            </a:pPr>
            <a:r>
              <a:rPr lang="en-US" sz="2000" dirty="0"/>
              <a:t>PCPs should be aware of the effect of ADT on cardiovascular disease and diabetes in prostate cancer survivors.</a:t>
            </a:r>
          </a:p>
          <a:p>
            <a:pPr>
              <a:spcBef>
                <a:spcPts val="600"/>
              </a:spcBef>
              <a:spcAft>
                <a:spcPts val="600"/>
              </a:spcAft>
              <a:defRPr/>
            </a:pPr>
            <a:r>
              <a:rPr lang="en-US" sz="2000" dirty="0"/>
              <a:t>Periodic evaluation and screening is recommended for:</a:t>
            </a:r>
          </a:p>
          <a:p>
            <a:pPr lvl="1">
              <a:spcBef>
                <a:spcPts val="600"/>
              </a:spcBef>
              <a:spcAft>
                <a:spcPts val="600"/>
              </a:spcAft>
              <a:defRPr/>
            </a:pPr>
            <a:r>
              <a:rPr lang="en-US" sz="2000" dirty="0"/>
              <a:t>Cardiac risk factors</a:t>
            </a:r>
          </a:p>
          <a:p>
            <a:pPr lvl="1">
              <a:spcBef>
                <a:spcPts val="600"/>
              </a:spcBef>
              <a:spcAft>
                <a:spcPts val="600"/>
              </a:spcAft>
              <a:defRPr/>
            </a:pPr>
            <a:r>
              <a:rPr lang="en-US" sz="2000" dirty="0"/>
              <a:t>Blood pressure monitoring</a:t>
            </a:r>
          </a:p>
          <a:p>
            <a:pPr lvl="1">
              <a:spcBef>
                <a:spcPts val="600"/>
              </a:spcBef>
              <a:spcAft>
                <a:spcPts val="600"/>
              </a:spcAft>
              <a:defRPr/>
            </a:pPr>
            <a:r>
              <a:rPr lang="en-US" sz="2000" dirty="0"/>
              <a:t>Lipid profiles</a:t>
            </a:r>
          </a:p>
          <a:p>
            <a:pPr lvl="1">
              <a:spcBef>
                <a:spcPts val="600"/>
              </a:spcBef>
              <a:spcAft>
                <a:spcPts val="600"/>
              </a:spcAft>
              <a:defRPr/>
            </a:pPr>
            <a:r>
              <a:rPr lang="en-US" sz="2000" dirty="0"/>
              <a:t>Serum glucose or hemoglobin A1c</a:t>
            </a:r>
          </a:p>
          <a:p>
            <a:pPr>
              <a:spcBef>
                <a:spcPts val="600"/>
              </a:spcBef>
              <a:spcAft>
                <a:spcPts val="600"/>
              </a:spcAft>
              <a:defRPr/>
            </a:pPr>
            <a:r>
              <a:rPr lang="en-US" sz="2000" dirty="0"/>
              <a:t>Follow USPSTF guidelines for evaluation and screening for cardiovascular risk factors, blood pressure monitoring, lipid profiles, and serum glucose. </a:t>
            </a:r>
          </a:p>
          <a:p>
            <a:pPr marL="0" indent="0">
              <a:spcBef>
                <a:spcPts val="600"/>
              </a:spcBef>
              <a:spcAft>
                <a:spcPts val="600"/>
              </a:spcAft>
              <a:buFontTx/>
              <a:buNone/>
              <a:defRPr/>
            </a:pPr>
            <a:r>
              <a:rPr lang="en-US" sz="1400" i="1" dirty="0"/>
              <a:t>Sources: Grossmann M and </a:t>
            </a:r>
            <a:r>
              <a:rPr lang="en-US" sz="1400" i="1" dirty="0" err="1"/>
              <a:t>Zajac</a:t>
            </a:r>
            <a:r>
              <a:rPr lang="en-US" sz="1400" i="1" dirty="0"/>
              <a:t> JD. </a:t>
            </a:r>
            <a:r>
              <a:rPr lang="en-US" sz="1400" i="1" dirty="0" err="1"/>
              <a:t>Clin</a:t>
            </a:r>
            <a:r>
              <a:rPr lang="en-US" sz="1400" i="1" dirty="0"/>
              <a:t> </a:t>
            </a:r>
            <a:r>
              <a:rPr lang="en-US" sz="1400" i="1" dirty="0" err="1"/>
              <a:t>Endocrinol</a:t>
            </a:r>
            <a:r>
              <a:rPr lang="en-US" sz="1400" i="1" dirty="0"/>
              <a:t> (</a:t>
            </a:r>
            <a:r>
              <a:rPr lang="en-US" sz="1400" i="1" dirty="0" err="1"/>
              <a:t>Oxf</a:t>
            </a:r>
            <a:r>
              <a:rPr lang="en-US" sz="1400" i="1" dirty="0"/>
              <a:t>). 2011; Levine GN, et al. CA Cancer J </a:t>
            </a:r>
            <a:r>
              <a:rPr lang="en-US" sz="1400" i="1" dirty="0" err="1"/>
              <a:t>Clin</a:t>
            </a:r>
            <a:r>
              <a:rPr lang="en-US" sz="1400" i="1" dirty="0"/>
              <a:t>. 2010; U.S. Preventive Services Task Force. Screening for Coronary Heart Disease: Recommendation Statement. 2004. </a:t>
            </a:r>
            <a:endParaRPr lang="en-US" sz="1400" i="1" dirty="0">
              <a:hlinkClick r:id="rId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52400"/>
            <a:ext cx="8229600" cy="1143000"/>
          </a:xfrm>
        </p:spPr>
        <p:txBody>
          <a:bodyPr/>
          <a:lstStyle/>
          <a:p>
            <a:r>
              <a:rPr lang="en-US">
                <a:ea typeface="ＭＳ Ｐゴシック"/>
                <a:cs typeface="ＭＳ Ｐゴシック"/>
              </a:rPr>
              <a:t>Distress/Depression/PSA Anxiety</a:t>
            </a:r>
          </a:p>
        </p:txBody>
      </p:sp>
      <p:sp>
        <p:nvSpPr>
          <p:cNvPr id="36866" name="Text Placeholder 2"/>
          <p:cNvSpPr>
            <a:spLocks noGrp="1"/>
          </p:cNvSpPr>
          <p:nvPr>
            <p:ph type="body" idx="1"/>
          </p:nvPr>
        </p:nvSpPr>
        <p:spPr>
          <a:xfrm>
            <a:off x="400050" y="914400"/>
            <a:ext cx="6686550" cy="4267200"/>
          </a:xfrm>
        </p:spPr>
        <p:txBody>
          <a:bodyPr/>
          <a:lstStyle/>
          <a:p>
            <a:pPr>
              <a:spcBef>
                <a:spcPts val="600"/>
              </a:spcBef>
              <a:spcAft>
                <a:spcPts val="600"/>
              </a:spcAft>
            </a:pPr>
            <a:r>
              <a:rPr lang="en-US" sz="2200" dirty="0">
                <a:ea typeface="ＭＳ Ｐゴシック"/>
                <a:cs typeface="ＭＳ Ｐゴシック"/>
              </a:rPr>
              <a:t>Assess for distress/depression/PSA anxiety at least annually using a simple screening tool, such as the NCCN Distress Thermometer, across all stages of survivorship. </a:t>
            </a:r>
          </a:p>
          <a:p>
            <a:pPr lvl="1">
              <a:spcBef>
                <a:spcPts val="600"/>
              </a:spcBef>
              <a:spcAft>
                <a:spcPts val="600"/>
              </a:spcAft>
            </a:pPr>
            <a:r>
              <a:rPr lang="en-US" sz="2200" dirty="0">
                <a:ea typeface="ＭＳ Ｐゴシック"/>
              </a:rPr>
              <a:t>Partners &amp; family members often provide valuable insights into survivor distress.</a:t>
            </a:r>
          </a:p>
          <a:p>
            <a:pPr>
              <a:spcBef>
                <a:spcPts val="600"/>
              </a:spcBef>
              <a:spcAft>
                <a:spcPts val="600"/>
              </a:spcAft>
            </a:pPr>
            <a:r>
              <a:rPr lang="en-US" sz="2200" dirty="0">
                <a:ea typeface="ＭＳ Ｐゴシック"/>
                <a:cs typeface="ＭＳ Ｐゴシック"/>
              </a:rPr>
              <a:t>Manage distress/depression using in-office counseling resources or pharmacotherapy as appropriate.</a:t>
            </a:r>
          </a:p>
          <a:p>
            <a:pPr>
              <a:spcBef>
                <a:spcPts val="600"/>
              </a:spcBef>
              <a:spcAft>
                <a:spcPts val="600"/>
              </a:spcAft>
            </a:pPr>
            <a:r>
              <a:rPr lang="en-US" sz="2200" dirty="0">
                <a:ea typeface="ＭＳ Ｐゴシック"/>
                <a:cs typeface="ＭＳ Ｐゴシック"/>
              </a:rPr>
              <a:t>If office-based management is insufficient, refer survivors experiencing distress/depression to appropriate specialists.</a:t>
            </a:r>
          </a:p>
        </p:txBody>
      </p:sp>
      <p:sp>
        <p:nvSpPr>
          <p:cNvPr id="36867" name="Rectangle 3"/>
          <p:cNvSpPr>
            <a:spLocks noChangeArrowheads="1"/>
          </p:cNvSpPr>
          <p:nvPr/>
        </p:nvSpPr>
        <p:spPr bwMode="auto">
          <a:xfrm>
            <a:off x="457200" y="5410200"/>
            <a:ext cx="8229600" cy="738188"/>
          </a:xfrm>
          <a:prstGeom prst="rect">
            <a:avLst/>
          </a:prstGeom>
          <a:noFill/>
          <a:ln w="9525">
            <a:noFill/>
            <a:miter lim="800000"/>
            <a:headEnd/>
            <a:tailEnd/>
          </a:ln>
        </p:spPr>
        <p:txBody>
          <a:bodyPr>
            <a:spAutoFit/>
          </a:bodyPr>
          <a:lstStyle/>
          <a:p>
            <a:r>
              <a:rPr lang="en-US" sz="1400" i="1" dirty="0"/>
              <a:t>Sources: Carlson LE, et al. J </a:t>
            </a:r>
            <a:r>
              <a:rPr lang="en-US" sz="1400" i="1" dirty="0" err="1"/>
              <a:t>Clin</a:t>
            </a:r>
            <a:r>
              <a:rPr lang="en-US" sz="1400" i="1" dirty="0"/>
              <a:t> </a:t>
            </a:r>
            <a:r>
              <a:rPr lang="en-US" sz="1400" i="1" dirty="0" err="1"/>
              <a:t>Oncol</a:t>
            </a:r>
            <a:r>
              <a:rPr lang="en-US" sz="1400" i="1" dirty="0"/>
              <a:t>. 2010; Mitchell AJ. J </a:t>
            </a:r>
            <a:r>
              <a:rPr lang="en-US" sz="1400" i="1" dirty="0" err="1"/>
              <a:t>Natl</a:t>
            </a:r>
            <a:r>
              <a:rPr lang="en-US" sz="1400" i="1" dirty="0"/>
              <a:t> </a:t>
            </a:r>
            <a:r>
              <a:rPr lang="en-US" sz="1400" i="1" dirty="0" err="1"/>
              <a:t>Compr</a:t>
            </a:r>
            <a:r>
              <a:rPr lang="en-US" sz="1400" i="1" dirty="0"/>
              <a:t> </a:t>
            </a:r>
            <a:r>
              <a:rPr lang="en-US" sz="1400" i="1" dirty="0" err="1"/>
              <a:t>Canc</a:t>
            </a:r>
            <a:r>
              <a:rPr lang="en-US" sz="1400" i="1" dirty="0"/>
              <a:t> </a:t>
            </a:r>
            <a:r>
              <a:rPr lang="en-US" sz="1400" i="1" dirty="0" err="1"/>
              <a:t>Netw</a:t>
            </a:r>
            <a:r>
              <a:rPr lang="en-US" sz="1400" i="1" dirty="0"/>
              <a:t>. 2010; NCCN Guidelines for Distress Management. http://www.nccn.org. 2013; </a:t>
            </a:r>
            <a:r>
              <a:rPr lang="en-US" sz="1400" i="1" dirty="0" err="1"/>
              <a:t>Chamers</a:t>
            </a:r>
            <a:r>
              <a:rPr lang="en-US" sz="1400" i="1" dirty="0"/>
              <a:t> SK, et al. </a:t>
            </a:r>
            <a:r>
              <a:rPr lang="en-US" sz="1400" i="1" dirty="0" err="1"/>
              <a:t>Psychooncology</a:t>
            </a:r>
            <a:r>
              <a:rPr lang="en-US" sz="1400" i="1" dirty="0"/>
              <a:t>. 2014; Hart SL, et al. J </a:t>
            </a:r>
            <a:r>
              <a:rPr lang="en-US" sz="1400" i="1" dirty="0" err="1"/>
              <a:t>Natl</a:t>
            </a:r>
            <a:r>
              <a:rPr lang="en-US" sz="1400" i="1" dirty="0"/>
              <a:t> Cancer Inst. 2012. </a:t>
            </a:r>
          </a:p>
        </p:txBody>
      </p:sp>
      <p:pic>
        <p:nvPicPr>
          <p:cNvPr id="11266" name="Picture 2" descr="http://www.aeohpri.org/uploads/3/7/9/4/3794466/5696797.gif"/>
          <p:cNvPicPr>
            <a:picLocks noChangeAspect="1" noChangeArrowheads="1"/>
          </p:cNvPicPr>
          <p:nvPr/>
        </p:nvPicPr>
        <p:blipFill>
          <a:blip r:embed="rId3" cstate="print"/>
          <a:srcRect/>
          <a:stretch>
            <a:fillRect/>
          </a:stretch>
        </p:blipFill>
        <p:spPr bwMode="auto">
          <a:xfrm>
            <a:off x="7086600" y="2057400"/>
            <a:ext cx="1666875" cy="2667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C:\Users\mshouse\AppData\Local\Microsoft\Windows\Temporary Internet Files\Content.IE5\B0YW5MFZ\MP900385791[1].jpg"/>
          <p:cNvPicPr>
            <a:picLocks noChangeAspect="1" noChangeArrowheads="1"/>
          </p:cNvPicPr>
          <p:nvPr/>
        </p:nvPicPr>
        <p:blipFill>
          <a:blip r:embed="rId3" cstate="print"/>
          <a:srcRect/>
          <a:stretch>
            <a:fillRect/>
          </a:stretch>
        </p:blipFill>
        <p:spPr bwMode="auto">
          <a:xfrm>
            <a:off x="990600" y="3276600"/>
            <a:ext cx="2736850" cy="1714500"/>
          </a:xfrm>
          <a:prstGeom prst="rect">
            <a:avLst/>
          </a:prstGeom>
          <a:noFill/>
          <a:ln w="9525">
            <a:noFill/>
            <a:miter lim="800000"/>
            <a:headEnd/>
            <a:tailEnd/>
          </a:ln>
        </p:spPr>
      </p:pic>
      <p:sp>
        <p:nvSpPr>
          <p:cNvPr id="38914" name="Title 1"/>
          <p:cNvSpPr>
            <a:spLocks noGrp="1"/>
          </p:cNvSpPr>
          <p:nvPr>
            <p:ph type="title"/>
          </p:nvPr>
        </p:nvSpPr>
        <p:spPr>
          <a:xfrm>
            <a:off x="457200" y="228600"/>
            <a:ext cx="8229600" cy="1143000"/>
          </a:xfrm>
        </p:spPr>
        <p:txBody>
          <a:bodyPr/>
          <a:lstStyle/>
          <a:p>
            <a:r>
              <a:rPr lang="en-US" dirty="0">
                <a:ea typeface="ＭＳ Ｐゴシック"/>
                <a:cs typeface="ＭＳ Ｐゴシック"/>
              </a:rPr>
              <a:t>Hip Fracture/Osteoporosis</a:t>
            </a:r>
          </a:p>
        </p:txBody>
      </p:sp>
      <p:sp>
        <p:nvSpPr>
          <p:cNvPr id="38915" name="Text Placeholder 2"/>
          <p:cNvSpPr>
            <a:spLocks noGrp="1"/>
          </p:cNvSpPr>
          <p:nvPr>
            <p:ph sz="half" idx="1"/>
          </p:nvPr>
        </p:nvSpPr>
        <p:spPr>
          <a:xfrm>
            <a:off x="457200" y="1219200"/>
            <a:ext cx="4038600" cy="4525963"/>
          </a:xfrm>
        </p:spPr>
        <p:txBody>
          <a:bodyPr/>
          <a:lstStyle/>
          <a:p>
            <a:pPr>
              <a:spcBef>
                <a:spcPts val="600"/>
              </a:spcBef>
              <a:spcAft>
                <a:spcPts val="600"/>
              </a:spcAft>
            </a:pPr>
            <a:r>
              <a:rPr lang="en-US" sz="2000" dirty="0">
                <a:ea typeface="ＭＳ Ｐゴシック"/>
                <a:cs typeface="ＭＳ Ｐゴシック"/>
              </a:rPr>
              <a:t>Assess risk of fracture, for men treated with ADT or older radiation techniques with a baseline DEXA scan and calculation of a FRAX score.</a:t>
            </a:r>
          </a:p>
          <a:p>
            <a:pPr>
              <a:spcBef>
                <a:spcPts val="600"/>
              </a:spcBef>
              <a:spcAft>
                <a:spcPts val="600"/>
              </a:spcAft>
            </a:pPr>
            <a:endParaRPr lang="en-US" sz="2600" dirty="0">
              <a:ea typeface="ＭＳ Ｐゴシック"/>
              <a:cs typeface="ＭＳ Ｐゴシック"/>
            </a:endParaRPr>
          </a:p>
        </p:txBody>
      </p:sp>
      <p:sp>
        <p:nvSpPr>
          <p:cNvPr id="14" name="Content Placeholder 13"/>
          <p:cNvSpPr>
            <a:spLocks noGrp="1"/>
          </p:cNvSpPr>
          <p:nvPr>
            <p:ph sz="half" idx="2"/>
          </p:nvPr>
        </p:nvSpPr>
        <p:spPr>
          <a:xfrm>
            <a:off x="4724400" y="1219200"/>
            <a:ext cx="4038600" cy="4525963"/>
          </a:xfrm>
        </p:spPr>
        <p:txBody>
          <a:bodyPr/>
          <a:lstStyle/>
          <a:p>
            <a:pPr>
              <a:spcBef>
                <a:spcPts val="600"/>
              </a:spcBef>
              <a:spcAft>
                <a:spcPts val="600"/>
              </a:spcAft>
            </a:pPr>
            <a:r>
              <a:rPr lang="en-US" sz="2000" dirty="0">
                <a:ea typeface="ＭＳ Ｐゴシック"/>
                <a:cs typeface="ＭＳ Ｐゴシック"/>
              </a:rPr>
              <a:t>For men determined to be high risk, prescribe weekly </a:t>
            </a:r>
            <a:r>
              <a:rPr lang="en-US" sz="2000" dirty="0" err="1">
                <a:ea typeface="ＭＳ Ｐゴシック"/>
                <a:cs typeface="ＭＳ Ｐゴシック"/>
              </a:rPr>
              <a:t>bisphosphonate</a:t>
            </a:r>
            <a:r>
              <a:rPr lang="en-US" sz="2000" dirty="0">
                <a:ea typeface="ＭＳ Ｐゴシック"/>
                <a:cs typeface="ＭＳ Ｐゴシック"/>
              </a:rPr>
              <a:t> therapy (oral </a:t>
            </a:r>
            <a:r>
              <a:rPr lang="en-US" sz="2000" dirty="0" err="1">
                <a:ea typeface="ＭＳ Ｐゴシック"/>
                <a:cs typeface="ＭＳ Ｐゴシック"/>
              </a:rPr>
              <a:t>alendronate</a:t>
            </a:r>
            <a:r>
              <a:rPr lang="en-US" sz="2000" dirty="0">
                <a:ea typeface="ＭＳ Ｐゴシック"/>
                <a:cs typeface="ＭＳ Ｐゴシック"/>
              </a:rPr>
              <a:t> 70 mg) or annual intravenous </a:t>
            </a:r>
            <a:r>
              <a:rPr lang="en-US" sz="2000" dirty="0" err="1">
                <a:ea typeface="ＭＳ Ｐゴシック"/>
                <a:cs typeface="ＭＳ Ｐゴシック"/>
              </a:rPr>
              <a:t>zoledronic</a:t>
            </a:r>
            <a:r>
              <a:rPr lang="en-US" sz="2000" dirty="0">
                <a:ea typeface="ＭＳ Ｐゴシック"/>
                <a:cs typeface="ＭＳ Ｐゴシック"/>
              </a:rPr>
              <a:t> acid 5 mg to increase bone density. </a:t>
            </a:r>
          </a:p>
          <a:p>
            <a:pPr>
              <a:spcBef>
                <a:spcPts val="600"/>
              </a:spcBef>
              <a:spcAft>
                <a:spcPts val="600"/>
              </a:spcAft>
            </a:pPr>
            <a:r>
              <a:rPr lang="en-US" sz="2000" dirty="0"/>
              <a:t>Further guidance is available through the NCCN’s Bone Health in Cancer Care report and the Endocrine Society’s Guidelines for the management of osteoporosis in men. </a:t>
            </a:r>
          </a:p>
          <a:p>
            <a:endParaRPr lang="en-US" sz="2000" dirty="0"/>
          </a:p>
        </p:txBody>
      </p:sp>
      <p:sp>
        <p:nvSpPr>
          <p:cNvPr id="38917" name="Rectangle 5"/>
          <p:cNvSpPr>
            <a:spLocks noChangeArrowheads="1"/>
          </p:cNvSpPr>
          <p:nvPr/>
        </p:nvSpPr>
        <p:spPr bwMode="auto">
          <a:xfrm>
            <a:off x="381000" y="5410200"/>
            <a:ext cx="7162800" cy="738188"/>
          </a:xfrm>
          <a:prstGeom prst="rect">
            <a:avLst/>
          </a:prstGeom>
          <a:noFill/>
          <a:ln w="9525">
            <a:noFill/>
            <a:miter lim="800000"/>
            <a:headEnd/>
            <a:tailEnd/>
          </a:ln>
        </p:spPr>
        <p:txBody>
          <a:bodyPr>
            <a:spAutoFit/>
          </a:bodyPr>
          <a:lstStyle/>
          <a:p>
            <a:r>
              <a:rPr lang="en-US" sz="1400" i="1" dirty="0"/>
              <a:t>Sources: </a:t>
            </a:r>
            <a:r>
              <a:rPr lang="en-US" sz="1400" i="1" dirty="0" err="1"/>
              <a:t>Gralow</a:t>
            </a:r>
            <a:r>
              <a:rPr lang="en-US" sz="1400" i="1" dirty="0"/>
              <a:t> JR, et al. J </a:t>
            </a:r>
            <a:r>
              <a:rPr lang="en-US" sz="1400" i="1" dirty="0" err="1"/>
              <a:t>Natl</a:t>
            </a:r>
            <a:r>
              <a:rPr lang="en-US" sz="1400" i="1" dirty="0"/>
              <a:t> </a:t>
            </a:r>
            <a:r>
              <a:rPr lang="en-US" sz="1400" i="1" dirty="0" err="1"/>
              <a:t>Compr</a:t>
            </a:r>
            <a:r>
              <a:rPr lang="en-US" sz="1400" i="1" dirty="0"/>
              <a:t> </a:t>
            </a:r>
            <a:r>
              <a:rPr lang="en-US" sz="1400" i="1" dirty="0" err="1"/>
              <a:t>Canc</a:t>
            </a:r>
            <a:r>
              <a:rPr lang="en-US" sz="1400" i="1" dirty="0"/>
              <a:t> </a:t>
            </a:r>
            <a:r>
              <a:rPr lang="en-US" sz="1400" i="1" dirty="0" err="1"/>
              <a:t>Netw</a:t>
            </a:r>
            <a:r>
              <a:rPr lang="en-US" sz="1400" i="1" dirty="0"/>
              <a:t>. 2009; Saylor PJ, et al. J Urol. 2010; Freeland SJ, et al. JAMA. 2005; Saylor PJ, Prostate Cancer Prostatic Dis. 2010; </a:t>
            </a:r>
            <a:r>
              <a:rPr lang="en-US" sz="1400" i="1" dirty="0" err="1"/>
              <a:t>Watta</a:t>
            </a:r>
            <a:r>
              <a:rPr lang="en-US" sz="1400" i="1" dirty="0"/>
              <a:t> NB, et al. J </a:t>
            </a:r>
            <a:r>
              <a:rPr lang="en-US" sz="1400" i="1" dirty="0" err="1"/>
              <a:t>Clin</a:t>
            </a:r>
            <a:r>
              <a:rPr lang="en-US" sz="1400" i="1" dirty="0"/>
              <a:t> </a:t>
            </a:r>
            <a:r>
              <a:rPr lang="en-US" sz="1400" i="1" dirty="0" err="1"/>
              <a:t>Endocrinol</a:t>
            </a:r>
            <a:r>
              <a:rPr lang="en-US" sz="1400" i="1" dirty="0"/>
              <a:t> </a:t>
            </a:r>
            <a:r>
              <a:rPr lang="en-US" sz="1400" i="1" dirty="0" err="1"/>
              <a:t>Metab</a:t>
            </a:r>
            <a:r>
              <a:rPr lang="en-US" sz="1400" i="1" dirty="0"/>
              <a:t>. 2012. </a:t>
            </a:r>
          </a:p>
        </p:txBody>
      </p:sp>
      <p:sp>
        <p:nvSpPr>
          <p:cNvPr id="8" name="Rectangle 7"/>
          <p:cNvSpPr/>
          <p:nvPr/>
        </p:nvSpPr>
        <p:spPr>
          <a:xfrm>
            <a:off x="228600" y="1219200"/>
            <a:ext cx="4267200" cy="400110"/>
          </a:xfrm>
          <a:prstGeom prst="rect">
            <a:avLst/>
          </a:prstGeom>
        </p:spPr>
        <p:txBody>
          <a:bodyPr wrap="square">
            <a:spAutoFit/>
          </a:bodyPr>
          <a:lstStyle/>
          <a:p>
            <a:pPr>
              <a:spcBef>
                <a:spcPts val="600"/>
              </a:spcBef>
              <a:spcAft>
                <a:spcPts val="600"/>
              </a:spcAft>
            </a:pPr>
            <a:endParaRPr lang="en-US" sz="2000" dirty="0">
              <a:ea typeface="ＭＳ Ｐゴシック"/>
              <a:cs typeface="ＭＳ Ｐゴシック"/>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52400"/>
            <a:ext cx="8229600" cy="1143000"/>
          </a:xfrm>
        </p:spPr>
        <p:txBody>
          <a:bodyPr/>
          <a:lstStyle/>
          <a:p>
            <a:r>
              <a:rPr lang="en-US">
                <a:ea typeface="ＭＳ Ｐゴシック"/>
                <a:cs typeface="ＭＳ Ｐゴシック"/>
              </a:rPr>
              <a:t>Sexual Dysfunction/Body Image</a:t>
            </a:r>
          </a:p>
        </p:txBody>
      </p:sp>
      <p:sp>
        <p:nvSpPr>
          <p:cNvPr id="40962" name="Text Placeholder 2"/>
          <p:cNvSpPr>
            <a:spLocks noGrp="1"/>
          </p:cNvSpPr>
          <p:nvPr>
            <p:ph type="body" idx="1"/>
          </p:nvPr>
        </p:nvSpPr>
        <p:spPr>
          <a:xfrm>
            <a:off x="457200" y="1066800"/>
            <a:ext cx="8229600" cy="4525963"/>
          </a:xfrm>
        </p:spPr>
        <p:txBody>
          <a:bodyPr/>
          <a:lstStyle/>
          <a:p>
            <a:pPr>
              <a:spcBef>
                <a:spcPts val="600"/>
              </a:spcBef>
              <a:spcAft>
                <a:spcPts val="600"/>
              </a:spcAft>
            </a:pPr>
            <a:r>
              <a:rPr lang="en-US" sz="2000" dirty="0">
                <a:ea typeface="ＭＳ Ｐゴシック"/>
                <a:cs typeface="ＭＳ Ｐゴシック"/>
              </a:rPr>
              <a:t>Screen all survivors for sexual dysfunction.</a:t>
            </a:r>
          </a:p>
          <a:p>
            <a:pPr>
              <a:spcBef>
                <a:spcPts val="600"/>
              </a:spcBef>
              <a:spcAft>
                <a:spcPts val="600"/>
              </a:spcAft>
            </a:pPr>
            <a:r>
              <a:rPr lang="en-US" sz="2000" dirty="0">
                <a:ea typeface="ＭＳ Ｐゴシック"/>
                <a:cs typeface="ＭＳ Ｐゴシック"/>
              </a:rPr>
              <a:t>Ideally, use validated tools, such as the Sexual Health Inventory for Men (SHIM), to monitor erectile function over time.</a:t>
            </a:r>
          </a:p>
          <a:p>
            <a:pPr>
              <a:spcBef>
                <a:spcPts val="600"/>
              </a:spcBef>
              <a:spcAft>
                <a:spcPts val="600"/>
              </a:spcAft>
            </a:pPr>
            <a:r>
              <a:rPr lang="en-US" sz="2000" dirty="0">
                <a:ea typeface="ＭＳ Ｐゴシック"/>
                <a:cs typeface="ＭＳ Ｐゴシック"/>
              </a:rPr>
              <a:t>Erectile dysfunction may be addressed through a variety of options, including prescription of </a:t>
            </a:r>
            <a:r>
              <a:rPr lang="en-US" sz="2000" dirty="0" err="1">
                <a:ea typeface="ＭＳ Ｐゴシック"/>
                <a:cs typeface="ＭＳ Ｐゴシック"/>
              </a:rPr>
              <a:t>phosphodiesterase</a:t>
            </a:r>
            <a:r>
              <a:rPr lang="en-US" sz="2000" dirty="0">
                <a:ea typeface="ＭＳ Ｐゴシック"/>
                <a:cs typeface="ＭＳ Ｐゴシック"/>
              </a:rPr>
              <a:t> type 5 inhibitors or penile rehabilitation.</a:t>
            </a:r>
          </a:p>
          <a:p>
            <a:pPr>
              <a:spcBef>
                <a:spcPts val="600"/>
              </a:spcBef>
              <a:spcAft>
                <a:spcPts val="600"/>
              </a:spcAft>
            </a:pPr>
            <a:r>
              <a:rPr lang="en-US" sz="2000" dirty="0">
                <a:ea typeface="ＭＳ Ｐゴシック"/>
                <a:cs typeface="ＭＳ Ｐゴシック"/>
              </a:rPr>
              <a:t>Refer men with persistent sexual dysfunction to a urologist, sexual health specialist, or psychotherapist to review treatment and counseling options.</a:t>
            </a:r>
          </a:p>
          <a:p>
            <a:pPr>
              <a:spcBef>
                <a:spcPts val="600"/>
              </a:spcBef>
              <a:spcAft>
                <a:spcPts val="600"/>
              </a:spcAft>
            </a:pPr>
            <a:r>
              <a:rPr lang="en-US" sz="2000" dirty="0">
                <a:ea typeface="ＭＳ Ｐゴシック"/>
                <a:cs typeface="ＭＳ Ｐゴシック"/>
              </a:rPr>
              <a:t>Assess for distress due to sexual changes and make appropriate referrals for managing the psychosocial aspects of sexuality.</a:t>
            </a:r>
          </a:p>
        </p:txBody>
      </p:sp>
      <p:sp>
        <p:nvSpPr>
          <p:cNvPr id="40963" name="Rectangle 3"/>
          <p:cNvSpPr>
            <a:spLocks noChangeArrowheads="1"/>
          </p:cNvSpPr>
          <p:nvPr/>
        </p:nvSpPr>
        <p:spPr bwMode="auto">
          <a:xfrm>
            <a:off x="457200" y="5334000"/>
            <a:ext cx="8229600" cy="738188"/>
          </a:xfrm>
          <a:prstGeom prst="rect">
            <a:avLst/>
          </a:prstGeom>
          <a:noFill/>
          <a:ln w="9525">
            <a:noFill/>
            <a:miter lim="800000"/>
            <a:headEnd/>
            <a:tailEnd/>
          </a:ln>
        </p:spPr>
        <p:txBody>
          <a:bodyPr>
            <a:spAutoFit/>
          </a:bodyPr>
          <a:lstStyle/>
          <a:p>
            <a:r>
              <a:rPr lang="en-US" sz="1400" i="1" dirty="0"/>
              <a:t>Sources: </a:t>
            </a:r>
            <a:r>
              <a:rPr lang="en-US" sz="1400" i="1" dirty="0" err="1"/>
              <a:t>Cappelleri</a:t>
            </a:r>
            <a:r>
              <a:rPr lang="en-US" sz="1400" i="1" dirty="0"/>
              <a:t> JC and Rosen RC. </a:t>
            </a:r>
            <a:r>
              <a:rPr lang="en-US" sz="1400" i="1" dirty="0" err="1"/>
              <a:t>Int</a:t>
            </a:r>
            <a:r>
              <a:rPr lang="en-US" sz="1400" i="1" dirty="0"/>
              <a:t> J </a:t>
            </a:r>
            <a:r>
              <a:rPr lang="en-US" sz="1400" i="1" dirty="0" err="1"/>
              <a:t>Impot</a:t>
            </a:r>
            <a:r>
              <a:rPr lang="en-US" sz="1400" i="1" dirty="0"/>
              <a:t> Res. 2005; Yuan J, et al. </a:t>
            </a:r>
            <a:r>
              <a:rPr lang="en-US" sz="1400" i="1" dirty="0" err="1"/>
              <a:t>Int</a:t>
            </a:r>
            <a:r>
              <a:rPr lang="en-US" sz="1400" i="1" dirty="0"/>
              <a:t> J </a:t>
            </a:r>
            <a:r>
              <a:rPr lang="en-US" sz="1400" i="1" dirty="0" err="1"/>
              <a:t>Impot</a:t>
            </a:r>
            <a:r>
              <a:rPr lang="en-US" sz="1400" i="1" dirty="0"/>
              <a:t> Res. 2010; </a:t>
            </a:r>
            <a:r>
              <a:rPr lang="en-US" sz="1400" i="1" dirty="0" err="1"/>
              <a:t>Pahlajani</a:t>
            </a:r>
            <a:r>
              <a:rPr lang="en-US" sz="1400" i="1" dirty="0"/>
              <a:t> G, et al. J Sex Med. 2012; </a:t>
            </a:r>
            <a:r>
              <a:rPr lang="en-US" sz="1400" i="1" dirty="0" err="1"/>
              <a:t>Brison</a:t>
            </a:r>
            <a:r>
              <a:rPr lang="en-US" sz="1400" i="1" dirty="0"/>
              <a:t> D, et al. J Sex Med. 2013. </a:t>
            </a:r>
            <a:r>
              <a:rPr lang="en-US" sz="1400" i="1" dirty="0" err="1"/>
              <a:t>Porst</a:t>
            </a:r>
            <a:r>
              <a:rPr lang="en-US" sz="1400" i="1" dirty="0"/>
              <a:t> H, et al. J Sex Med. 2013; De Sousa A, et al. Prostate Cancer Prostatic Dis. 2012.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77838" y="0"/>
            <a:ext cx="8229600" cy="1143000"/>
          </a:xfrm>
        </p:spPr>
        <p:txBody>
          <a:bodyPr/>
          <a:lstStyle/>
          <a:p>
            <a:r>
              <a:rPr lang="en-US">
                <a:ea typeface="ＭＳ Ｐゴシック"/>
                <a:cs typeface="ＭＳ Ｐゴシック"/>
              </a:rPr>
              <a:t>Sexual Intimacy</a:t>
            </a:r>
          </a:p>
        </p:txBody>
      </p:sp>
      <p:sp>
        <p:nvSpPr>
          <p:cNvPr id="3" name="Text Placeholder 2"/>
          <p:cNvSpPr>
            <a:spLocks noGrp="1"/>
          </p:cNvSpPr>
          <p:nvPr>
            <p:ph type="body" idx="1"/>
          </p:nvPr>
        </p:nvSpPr>
        <p:spPr>
          <a:xfrm>
            <a:off x="512763" y="914400"/>
            <a:ext cx="5964237" cy="4343400"/>
          </a:xfrm>
        </p:spPr>
        <p:txBody>
          <a:bodyPr/>
          <a:lstStyle/>
          <a:p>
            <a:pPr>
              <a:spcBef>
                <a:spcPts val="600"/>
              </a:spcBef>
              <a:spcAft>
                <a:spcPts val="600"/>
              </a:spcAft>
              <a:defRPr/>
            </a:pPr>
            <a:r>
              <a:rPr lang="en-US" sz="2200" dirty="0"/>
              <a:t>Both the patient’s </a:t>
            </a:r>
            <a:r>
              <a:rPr lang="en-US" sz="2200" i="1" dirty="0"/>
              <a:t>and</a:t>
            </a:r>
            <a:r>
              <a:rPr lang="en-US" sz="2200" dirty="0"/>
              <a:t> partner’s sexual concerns should be considered during survivorship care.</a:t>
            </a:r>
          </a:p>
          <a:p>
            <a:pPr>
              <a:spcBef>
                <a:spcPts val="600"/>
              </a:spcBef>
              <a:spcAft>
                <a:spcPts val="600"/>
              </a:spcAft>
              <a:defRPr/>
            </a:pPr>
            <a:r>
              <a:rPr lang="en-US" sz="2200" dirty="0"/>
              <a:t>Encourage couples to discuss their sexual intimacy and refer to counseling or support services as appropriate. </a:t>
            </a:r>
          </a:p>
          <a:p>
            <a:pPr>
              <a:spcBef>
                <a:spcPts val="600"/>
              </a:spcBef>
              <a:spcAft>
                <a:spcPts val="600"/>
              </a:spcAft>
              <a:defRPr/>
            </a:pPr>
            <a:r>
              <a:rPr lang="en-US" sz="2200" dirty="0"/>
              <a:t>Instruct couples on the use of sexual aids to improve erectile dysfunction for men/male partners and to address post-menopausal symptoms for women.*</a:t>
            </a:r>
          </a:p>
          <a:p>
            <a:pPr marL="0" indent="0">
              <a:spcBef>
                <a:spcPts val="600"/>
              </a:spcBef>
              <a:spcAft>
                <a:spcPts val="600"/>
              </a:spcAft>
              <a:buFontTx/>
              <a:buNone/>
              <a:defRPr/>
            </a:pPr>
            <a:r>
              <a:rPr lang="en-US" sz="1600" dirty="0"/>
              <a:t>*More research is needed to understand and address the unique needs and concerns of same-sex couples.</a:t>
            </a:r>
          </a:p>
        </p:txBody>
      </p:sp>
      <p:sp>
        <p:nvSpPr>
          <p:cNvPr id="41987" name="Rectangle 3"/>
          <p:cNvSpPr>
            <a:spLocks noChangeArrowheads="1"/>
          </p:cNvSpPr>
          <p:nvPr/>
        </p:nvSpPr>
        <p:spPr bwMode="auto">
          <a:xfrm>
            <a:off x="502715" y="5334000"/>
            <a:ext cx="8229600" cy="1061829"/>
          </a:xfrm>
          <a:prstGeom prst="rect">
            <a:avLst/>
          </a:prstGeom>
          <a:noFill/>
          <a:ln w="9525">
            <a:noFill/>
            <a:miter lim="800000"/>
            <a:headEnd/>
            <a:tailEnd/>
          </a:ln>
        </p:spPr>
        <p:txBody>
          <a:bodyPr>
            <a:spAutoFit/>
          </a:bodyPr>
          <a:lstStyle/>
          <a:p>
            <a:r>
              <a:rPr lang="en-US" sz="1200" i="1" dirty="0"/>
              <a:t>Sources: </a:t>
            </a:r>
            <a:r>
              <a:rPr lang="en-US" sz="1200" i="1" dirty="0" err="1"/>
              <a:t>Ko</a:t>
            </a:r>
            <a:r>
              <a:rPr lang="en-US" sz="1200" i="1" dirty="0"/>
              <a:t> CM, et al. Support Care Cancer. 2005; Reese JB, et al. Support Care Cancer. 2010; </a:t>
            </a:r>
            <a:r>
              <a:rPr lang="en-US" sz="1200" i="1" dirty="0" err="1"/>
              <a:t>Couper</a:t>
            </a:r>
            <a:r>
              <a:rPr lang="en-US" sz="1200" i="1" dirty="0"/>
              <a:t> J, et al. Psycho-oncology. 2006.</a:t>
            </a:r>
          </a:p>
          <a:p>
            <a:endParaRPr lang="en-US" sz="1400" i="1" dirty="0"/>
          </a:p>
          <a:p>
            <a:r>
              <a:rPr lang="en-US" sz="1100" i="1" dirty="0"/>
              <a:t>Image Source: http://motionmedication.com/Stock-Images/Older%20Couple%20Piggyback.jpg</a:t>
            </a:r>
          </a:p>
          <a:p>
            <a:endParaRPr lang="en-US" sz="1400" i="1" dirty="0"/>
          </a:p>
        </p:txBody>
      </p:sp>
      <p:sp>
        <p:nvSpPr>
          <p:cNvPr id="6146" name="AutoShape 2" descr="data:image/jpeg;base64,/9j/4AAQSkZJRgABAQAAAQABAAD/2wCEAAkGBhISERQUEBQVFBQVFRUUFhQVFRQUFRYVFxQVFRUVFBgXHCYeFxkjGhUUHy8gJScpLCwsFR4xNTAqNSYrLCkBCQoKDgwOGA8PGiwkHiApKSwpLCkpLCwsKSwpLCwsKSwsLCwsKSwpLCwpLCwpKSwsKSkpLCksKSwsLCksKSwsKf/AABEIAPIA0AMBIgACEQEDEQH/xAAcAAABBQEBAQAAAAAAAAAAAAAEAQIDBQYABwj/xABAEAABBAADBQUGBAQEBgMAAAABAAIDEQQhMQUSQVFhBiJxgZETMqGxwfAjQlLRBxTh8WJykrIVJDNzgqJjwtL/xAAaAQADAQEBAQAAAAAAAAAAAAABAgMEAAUG/8QAKREAAgICAgIBAwMFAAAAAAAAAAECEQMhEjEEQSIyUWEzcYETQ5Ghsf/aAAwDAQACEQMRAD8A9jEqeHoOOMjVTsKdoVMJBSqNr13tEtDEi5Na5OQOEJSWucuaEThE4BKuQOOXLly44QlMJTimFE4TeXb6jembyICffTHuTN5ISuOI5VXTgKwkKBnYSqxJyApXWn4dua6ZlBOwkJJVX0RXZZQqcFKyGgnNYs7ZpSHAJwCUBKlGObEuEaX2i4vXbAJupPZpd9RS4ikQBDckm+gBjbUkbyu4g5INShNYnBKOKuXLkDjly5Ve1tqFgqMje5nMD+q4KVlk4qPevRef7T2xI/8AOT1yq+XTNDbP29NG4F16UbJqzpfTroiGj0V6HkfSo9mdpi9+7JQs14dQRrwyKvJ4kyJyTQ1sqlBQscZRccaZgQ0tTHxokNSOalsNAD4LGadhGostSxx0m5aF47HhKEtJAkHHJEtppK4IG6dK3FJ38u0p8WGaFS0SpkRc4qKSJx4Kza0BONJeQeFlO2Eg5o+IADNPljtZ3tTtN0bPZx5vd6Acz+y5ys6MN0gzaHa+GM0AXnpkPU6oGL+IEe9RjNdHC/QgLGRQuJt5Lj98NESyLkpOaRsj47fZ6Rs/bsM3uOz5HIo9eVe0LMxpof3V9sbbr43AOJcw8DqOoTKmrRKcHB0a7aGI3I3G6yXn+O2m8u3W5amybBz45Wtnt2YewDxpYrwcKWKkaCdFOTopihZCIy7M31HHyPFFvwraBHDUcxxB++CfBGpDFlko83ZfggOaANddUcgCPgtlsqcvgYTm4DdPiP6UsxJ7mmlZeCtuye1WPLotHDvgcwKafoqwnshODa16NBBDkpt1cutWM40hRuKWV9IUzopAbJwVIEMyVEBy5o5MekKYZEjnoBFLk0vUEk9IOXGUnUbFckiTDuKMc+gq9j6RccZdqnkiUWSMmtENcmR4elMwUpNoqkzmBYvtJKGvke7OyGgcq+x6LbhYXt3uxPDnaOsgAEku6UkZfFXLZRRutGxjJVeFxYcRz1rj5qu2hinPkLPxCP0MyHmVne2ep60X+KqkKMb3eo18qz+SZhYqZQBA5E71dLVVjZC2+v1r9ghGdMXJi5RPStn42OfBSRteHPY1x3QQXADvtNa65fBZKHarC6jY4C6zVV2RxrmY7DkZb0gjcObX5eYo/AI/H7CY2R5P5ZHak5U/hwGgTSd7Jxx8HSH7ZxL2AVvAHg0ZlTbJmkdWWXHeFO8qPzVliQNyzRNZA8fBD4XaDBke6eRUGVSbQS5/LjkV3ZLDvGMJ1aA8DpbLPle6k9sDan7NYwQyyOkPdDXHSzWpoAWdEYbkiU/jGX7G4KY4qLBbQjmjbJE4PY4WHC/Djob4IPbW2I8PGXynLQN/M48mj7pb0m3R5jZLjJMlWMkNp+yNssxUZIycMnMJsjkeoPNFxYUAqy+OmRa5O0DsJBsooYtRYzJV7p6RUeQrlxLMYm1DNilW/wA0my4i0yxiPKGSYtCTz5IRzymkqyx0RllsvWouOdCJzVBqy6dFoyW1O0KtimpEDEqLiXUkGLO9udn+0wxIreacieF5WrkTpuKjEjHMP5gR58PikcSkZ00zx/A7MDZC4k2GHU2SSQNBkBmiJyOIaXeSFxcxZI7edu0KJJrKzl8Pgk/mI4jvTPa3eAcBmXEHQhrQT60s8rZ7UZRh2WeHxzarQ8kFtKAHMaFRmUvcHtBazKg5ga52Y72poKeQ20Dx+BKzy0y0XexewrYztCAP1G+4CtXBrt0k8Qtb222OWkyR+7IbPR/9avxtUnZ7syG/jSDvkUwfpaePifh6rV4zb7G4fclaXuLS3d51Qaed2RpyK1rHziors8vJm4ZOfpGGwuKbrJJRF9wMc9/Hpui6HHirCTC+1AcQWAe6HOBc7q8Npo8BfihZo/ZubvfmG8AQQeF5HxT8RtljBrZ4Dis804vi1s2RkppSTC58Q1t2asj4f2VVi8dvSMY0kOu7BogAZ/RUs22rfb9NA2r87RfZtntJXv5ANHnZT4MXKaTI58ihByXZp6JA3i7wBNA+qGx8W+BvW6tN4l1eF5jyR27kh5iAM78V7S0eA3ZWbOlfh5hJG7Q95vNvEdV6eJgQCNCAR4HNeaSNBzbR+RWs2LtUSMDTk5rQK5gCrCTKuWwwlx0W+JbYtU+IFFWEkpCr5haGNUJldgxK4OSuCarmaxCkSrkQF6lCWlyym0UFStKiCe0oMKJ2FTtKGYVOwqbKIxXbPsmSXTRC2nvPaNWni4Di06nkshHspjCHNYATVmuNL2lqz+2+xrZTvROEZAPdI7vOxXurPKP2PSweR0p+vZg2uvVWvZ3ZXtDvu9xhIHJz7v0H3xVRBgX4h4jidkT3nj8rQaJ8VuoI2xMayMU1oAA6dev7qMYbtmrPmpcY+yZzgFBFhAXF9U4irzussvDIZJjn2pYHclpPNbEn2K14Ilc5wI92zQ6t4g9Vi9s/w0o72FkIr8jyc/B37re+1XVepI8Mvmu/Bye7PDdsbPlw7qkY5vU6HwOhWy7KYcMgaadb++6geOgvoK+K0e24Inn2T++CN5zDRBGYF2MsweuSSOUCgAOQHu+AHBaMOPj8jP5Gbl8R0bwRQ9ND6FRPjyy/v0Ukp/U1w6gXXmE2KUHiD4a+YVjOjPYiMxkubmwnNvI8VPHiCynsOhsHiiMTI1ssgOhDHV1IcD8ACgpJWjTRMmc0bHZ+0BMy9HDJw5Hn4FOkYsxsbaPs5AT7pyd4c/LVa2ZqHTJyQA8JlKZ7VGQqIgxlLk4hJSIC9SpaXUshtETgkpKFwSRiLijQ8IRjZQpyKwQ9rKWb212opr2xMk4t36aRoQabd+tIvaW0CZCwZNaBf+Jzs68AK/1dEBPO33as1vEXQa3S3HhnkMs8+RoRSW5DO3qJnuz88UbHGKiXOuQXx4EXoNaHirSPasT2kscDWRF5g9UPB2QiEr5y409teyB7mepNiydMuBzz4VuL7Exh4kgcYyLsNPdIPQ3XDMKU3FS+PRqgnJfLstXYvLLUmv3KsMHW5lmsBtB0mHvfbNX62nfaLPTTzWh7H7cEsVZ91xALhu71AHIedeSEWNkx8V2aKJwOY6t8waPx+SfO+x9/FVex3lsfs3myMwefG0/EYygb1A9eX906RJkLXguLjkTXDgNMxqpHEHi09Hf1UMEwFCxfLMn4ItrhxH/qVtqjzr5Oxscm6KcKHA6j1UMuGa7UZ8xkR1CI3RnuV1bwPlw8UPJAXZMyJBA6WCKPgVNsqkY/FvMkxJceDQRVGhn8bTmYYeJ5koVrSOhHPmEdG6xeXkVYRnNj3eK2uyMT7SBp1I7p8tPhSxwzV72UxNPdH+ob3gR/f4LpdCtFxIxQFqNlYhnNXJkGiGl26pN1KGprFouaXUn0kpZTaMpKAlpKuAK1SNKjCe1BjIqtqxlryeDtD1AAr4LNvx+7iJWkb29HE4DgW2WkeTr/ANS3bog4U4AjqqjaHZGOTvNJa8AhpOYAJaXN50S0eiSe40XxS4yTZSf8Wc5vAVnQ4clPBjbVHiI5IS5r45CTo1rSSeVDl1Qkm0pmOumgZd116eN5FY22emoJ9GqDgUg2dGSCRpmKJb8kBhMa147uRqy3iP3HVWMTsvvmqYflLZm8huENEpwLDRFgjMEHMceKD2jslsgDQ5wsnMEGhqeGnRFulTQ/MeB+i3qKPNc39wTBbwbTCA4E2HC7AyN56g8eo5olmNNhr27jjodWO6XwPQpjoPzN1B3h41RB6EV6Ka2yMsaOHoRkQeoITyaEgmD4uQE7ru4/8rhpfj9E7ZUxe2yMw5zTyJaaJHolxEO+zddrpfXmp43bo58M+n1WXJNVRrxx9lVt7szvgyQCn6uZoHdRyPwKy0Jc1xaQQeRyII1FH7yXozZLzCrttbIE7CWkMlHuu5/4Xcx8vgmx5q0zp472jKxPPIqy2PKGTxm/zAUORyN+qqXYeWyJLsZOaBVH7+aMwtiqFVzyz5rT6MpvpY0I+NHRO32NcOLQc9cwonxqcWTlEE3EFtbGCNh5lWM7g0ElYjbO0faP1yRlKkdCFs9LSUnUuUi42kidS6lwDgnBNCcFwSRqlCiapQkY6BsewedV5LOY7YDXAkZE31Whxbu8oZBkpPZog3Ho8+n7KSA3HTHcHte5tHmWgZ+CvI3kNAkI3gMzoD16K0xL6BpU2JXR+LtD5JvKqkEPemb3yKrWSFumQ5cP6J3/ABNo1vyzWiOaPsySwv0WEeIU8TgAa4m/MgWqWTakQzDvg6/krWB4IBsURYrMVzRnkj6Z0McvaCSUkhsJRSQ19/FY27dmtKlRDHiC3MeY5hGxOB7w0PD7+SEMXHrl9L68lme0PajduOA5nJ7xoOjOvX06ByoeEHN0g/tBtFj37rPebk544/4eoHNVsbKNvdfnqqvASc0bvixoeAPijg8qpcZ9f8K+T4S48odr/ZvuzeO34y0/koD/ACkZDyoovGYtjBbiFjtn4hzL3TRIolNdG+Q5knxW2fxZ5CXIdtvbpk7rdFQEK1dgB6Id+EFqblY6jR6lSSk6l1IgobSSk6l1LjhKShdScAuOHNUgTGhPASsdFZJJbj4ps0mSY5pBIPMqPEOoKZYAxb1XyBGyi0LI0oHFfLBagOBB1Vg6MqP+X5lKxkVs0DQKAtQYTHSQHmw6t5dW8irk4cKvxzErX2HUi6w+Ma9u805feR5eCmifz++SyWy5XNea48OCre1/aeQP9g3ut3QXEHNwPDoMtOKMYtujm0lZZ9q+1Jc0xYc03SSQaOF5tZyHM+mWuXdLZHJAjG20jnkp8PZcEPIjFNV9jR4c200/uaHBtG6iW5lo6hQ4b3U9wtwvS1hxq8iX5R6GZ8YSf4ZbteOBVhhJhRPFVX8uKtpNIjBSA2AT48F72X6T5mD2PmchnhTyTNCFlxfJY9sseoLqTqXUrExtLqTqS0uOobSUBLSUBA6jgE9oSAJ4CAyKzHsp/jRVZiH2egVttPUeCpsTlaQogR7yVC4KRRPKAw0ptJCmFyUI9yExLAVPahmcAL+X0RAVk0W7mFkO2EMbj7Rr7l7rdy7tumQ4HP5rU47CySGtB+kf/Yj6KXC9mB+b9kE3dj0qPN8PhpqtzQB1IB9NVb4bVaXb/ZwNie5oza0n0zKzmHGinmdmvxVVl7hTTUrpXFwDaB6qCKWtFY7HwJk9o4HSgOOepy9FmwUsibNXlfpNL2SYYk5SHPkKrxo5/BGCHI7pN5aqF8IcN2VoJF95vDrWo8kkEW5dOcQetjz4hew5xmnR8/wcXsV8ZUD2c1OZrSPisLNZSker0upP3V26qWLQyktJ26l3ULOobSUBOpIXAarrDQ2SRrQS4gAcSs5je0b5CW4cbrRrIfvJRbd2iDZecvysBzP7eKzsmKc8Vo3g0ZBAool5s7HtL3MBLiRvFx4kEDL1RGNGfiqPZAayaPeObiWgeIKv9oN4pQsr3ofeREiFeM0GFDTaaaGua576UJPEoBFMlmgiWYPnr8k/ZWEsb58vqVY7oCYAHFgQES2FSAJ6VsKAsXhg5pB0Ir1XkuEHDka9DX0XsUq8hv8AFkP/AMkuX/m5Z59GzxvqDRJkdVrezUW7hweLyXfQfALGPzIa3VxA8zzW6wndja39I3fTJSx/ct5Muoi4hjT3gLv6oHabw1ljWwL41yKIZNm4HS78jr9VXTzhwIP5XHzyy+avF7ME+hmHfkpXTKrm2rukACgdChZ8Vf5k7yxJKB73SQhVeL20KPszblWT7bm3TYAPRaCZpJZ2t1KCl24waZrIz4iZzg4knonOne4e6bXaONBPtd7vd7oUDsQQHOe4kBpOqrGve5uhFJMSXOie1xouaQOHKvql5DJbM6/Gl8ri7Un4cAnS7QbHYH5Rbj8a9FUYtskZsscQP0gu+Sqdqukcd6nND9WuG7vcwLz0CUskrL/Ym0S/EwvcczKyuQBcAAvRtojgvAYsT7KSORtjce19C891wdXwXvUkweA5psOAcD0IsIJ2dONFa4qGQImQIZ6YQFlKkweCMrqGQGbjyH7oed1K32Od2De4ucfQZfRAIVI8NAa3IDIKJrrQ891Z4ro5LaSOGvRCToKQYClc5DsxHP14FRYnGBvvZDn9FKUhkh2NxO6xzjoASfIWV5JgZC6ydXW4+JNn5ra9s9thkBjb78oLABwBved6WsZgWACjwUpPRs8aLuyz7PR72Is6Rgu8/dHzWqdiAFlNhThntDxJA8hn8yVYDGF2gJSrSJZZXJh8k+ZI5AellVkeIDXfiaGyc+JRGLjDW5u7xBIz+gWddAZHj2r92MkZ3WazSzcnrok0WOIc1zTlYuxzCrMRs1z2Am2UTrQytW0YMW+2Gpu7YPXhaoMX/NzxNe0+9bTGMjlx6pFJy3Z1Hqs8T4xZcmmUub71qnxW0ZCKc5CRyuJycvbTZldF/BiHNdmbR42lyCoYoHmuJVjDsebUDIpHKxkXcWMaAN8gFVW18RchA0IaB5j+qFxOwZSe+aA68OKJO651nSgigoBYzebZ0GqyOK/EkJ4NDq9CtV2ix4azcZkPmSs/Dh6Y7/I5BlEZ3Z+zTPJHG3V1i+QqyfKlvuyU+KiBw00RIY0vY4EEVvAFoOhzcCOIzVB/DcE4h1CyIX1ldW5gv5+q9KiduDvENOiHsF+ipxONePeieBzG675G1Xz48/pf/ppaDFyv/SD1BpZ/FzznRrG9XPHyAtEUDlmedG14rVsZuQRNOoaL8TmfjaxOMkcP+tiI2dAAPi4/RbjHuqhy3VwSHHZDwaP3QTJtw3wORHRH48XveA+SqmOtpHEKU3spHonxJLe83Np5fNV23Nqj+XsCye6M8rsa+RRuAxF2x2h0/oqLamCG5KA64wHOvix7QSL+XW1GTKxSvZmsbiLNnM5a9BX0QZm4N8AEJidoisyB04nyV/2Nijna99Hfa6hegFA30Js+iRpqNtGvJmjHSJHbN9jGC8ZnMnOrPBWOC2wHRti3LOZyGnKwNP6LTjZUbDEZT75oNKE25tOLCu7jGlziR3auwvNeaTtVZh/cxOMxkzXkOY5wIr3dK+aCxMjCwFjt5td5tDuHrWmd5Hkt5szaIxLmSFmbbbuCrc45Un7d7MsEM0MTWNfIBK9oNlhrjyuvgqxyUvlGvydRisPiY8JDTO/NJ3m1dAEcc9PLNQbK7ROaQXxgMcddC3wBQWH2Pi8QQyKJ53RW9oANM3eH9kFtuORndly3QWgAfmbktPCLdPtiNs9E2mGxuokOPRMw728cr5K2wXZaGSMPDxZG9RVJ/JN3nNDt1wJFardLJxVk+LL/AGLi42k33hRz1oq+2btreG7oeAXlM23xC9scYO8LEjifes5eau/+KtZukOBIF2TevDLipf1uO2FJGsxe3iS+J2u6c/ggsJJeX3rSq5ZnEmR3Fo+JH7KXATZ/fNaISUlaOqgDaT96Ujkp9z8J/wDlPyQ2MP4pI4lFyn8J3UEfBFdj+iL+Dzfx53fpiA9ZB/8AlaLbU0sk5DWihQAWG7EbQdH/ADDGZOkDWgnhTn2fQrTYfagijc6WRu+yzYNkgarHn8hwlxiKjzvGdrcWHSATyAe0eQLsAFxyF3QHJVs3aTFOGeIk6jer4hQSPDi4jRzifCyTSGkaaXp0jOmxntDvbxsnWzmfUr6B2jibJ8Gn/wBQf3XgGHjJe0c3NHqQF7rtN/4sg5EfDJJIpAs53WXeXyVTG/vFWUrs3ffBVX5rCyT7NERcZHu05qw3b7aEsMpbGd1mIYHE3rnT21wzAP8A5LfSyDd72bTkenVYb+JEbTDA4Gy172eRaD8N34pYVy2dNvjowrZO7mLN3fHUjP1W0/hhMTNK3o11eBI+oWIBy9forvsZtJsGIL3l1ezd7upNtpXzRvG0jMns9W232lhc0slAMkdlnDhkfFYuJuJka587qw4cSXgDeblYPHjXA+Sqe18zpHmZzSxjx3DfAc+RVVN2lc+JsAke1jvfF001pfNediwtJP8AyWckarsfgsawPdFVteS17jwcNSAoNsdocTgnPfJiGS4iQkSN1IFUDlpwVKztjJFhpIIid6Qt795gNyy5WAAsrMXEkuNkmyTqSnhglOTc+r6+4rkktG72Z/FLENaIyGkZDIbpPmi9o4WWaJkwEe67Ib7hZJNUB0IK82LuSkhxLwQQT3TlmedrQ/GitxBzfs9WhncAynEZEZE9Um1XESZZfhhcuWLJ9RQyu0x3m9Wo7ADvxjhuaei5crP6Cfs1e8fZGzxb9U7BHP1+S5ctHi/pr+Rgd/vozEe4PvguXLQgsy/Z85TeX1Vcw2H3yk/2uXLlh/uy/gSXRQM4rpNAuXL1iA/Z3/Wi/wC5H/vavZ9pH/mH+J+a5cpTK4yzk95yqOPmuXLHPs0xD2e6fBed/wAQD+FF/wB0/wCxKuXQ+tCz+lmIb+/yVn2YH4+f6T9Fy5aMn0MzrtF72sP/ACo6Oy6a6LABIuWbxvpf7jy7DoBmfJQzDM+JXLlZCg7FPhxmuXJ2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ISERQUEBQVFBQVFRUUFhQVFRQUFRYVFxQVFRUVFBgXHCYeFxkjGhUUHy8gJScpLCwsFR4xNTAqNSYrLCkBCQoKDgwOGA8PGiwkHiApKSwpLCkpLCwsKSwpLCwsKSwsLCwsKSwpLCwpLCwpKSwsKSkpLCksKSwsLCksKSwsKf/AABEIAPIA0AMBIgACEQEDEQH/xAAcAAABBQEBAQAAAAAAAAAAAAAEAQIDBQYABwj/xABAEAABBAADBQUGBAQEBgMAAAABAAIDEQQhMQUSQVFhBiJxgZETMqGxwfAjQlLRBxTh8WJykrIVJDNzgqJjwtL/xAAaAQADAQEBAQAAAAAAAAAAAAABAgMEAAUG/8QAKREAAgICAgIBAwMFAAAAAAAAAAECEQMhEjEEQSIyUWEzcYETQ5Ghsf/aAAwDAQACEQMRAD8A9jEqeHoOOMjVTsKdoVMJBSqNr13tEtDEi5Na5OQOEJSWucuaEThE4BKuQOOXLly44QlMJTimFE4TeXb6jembyICffTHuTN5ISuOI5VXTgKwkKBnYSqxJyApXWn4dua6ZlBOwkJJVX0RXZZQqcFKyGgnNYs7ZpSHAJwCUBKlGObEuEaX2i4vXbAJupPZpd9RS4ikQBDckm+gBjbUkbyu4g5INShNYnBKOKuXLkDjly5Ve1tqFgqMje5nMD+q4KVlk4qPevRef7T2xI/8AOT1yq+XTNDbP29NG4F16UbJqzpfTroiGj0V6HkfSo9mdpi9+7JQs14dQRrwyKvJ4kyJyTQ1sqlBQscZRccaZgQ0tTHxokNSOalsNAD4LGadhGostSxx0m5aF47HhKEtJAkHHJEtppK4IG6dK3FJ38u0p8WGaFS0SpkRc4qKSJx4Kza0BONJeQeFlO2Eg5o+IADNPljtZ3tTtN0bPZx5vd6Acz+y5ys6MN0gzaHa+GM0AXnpkPU6oGL+IEe9RjNdHC/QgLGRQuJt5Lj98NESyLkpOaRsj47fZ6Rs/bsM3uOz5HIo9eVe0LMxpof3V9sbbr43AOJcw8DqOoTKmrRKcHB0a7aGI3I3G6yXn+O2m8u3W5amybBz45Wtnt2YewDxpYrwcKWKkaCdFOTopihZCIy7M31HHyPFFvwraBHDUcxxB++CfBGpDFlko83ZfggOaANddUcgCPgtlsqcvgYTm4DdPiP6UsxJ7mmlZeCtuye1WPLotHDvgcwKafoqwnshODa16NBBDkpt1cutWM40hRuKWV9IUzopAbJwVIEMyVEBy5o5MekKYZEjnoBFLk0vUEk9IOXGUnUbFckiTDuKMc+gq9j6RccZdqnkiUWSMmtENcmR4elMwUpNoqkzmBYvtJKGvke7OyGgcq+x6LbhYXt3uxPDnaOsgAEku6UkZfFXLZRRutGxjJVeFxYcRz1rj5qu2hinPkLPxCP0MyHmVne2ep60X+KqkKMb3eo18qz+SZhYqZQBA5E71dLVVjZC2+v1r9ghGdMXJi5RPStn42OfBSRteHPY1x3QQXADvtNa65fBZKHarC6jY4C6zVV2RxrmY7DkZb0gjcObX5eYo/AI/H7CY2R5P5ZHak5U/hwGgTSd7Jxx8HSH7ZxL2AVvAHg0ZlTbJmkdWWXHeFO8qPzVliQNyzRNZA8fBD4XaDBke6eRUGVSbQS5/LjkV3ZLDvGMJ1aA8DpbLPle6k9sDan7NYwQyyOkPdDXHSzWpoAWdEYbkiU/jGX7G4KY4qLBbQjmjbJE4PY4WHC/Djob4IPbW2I8PGXynLQN/M48mj7pb0m3R5jZLjJMlWMkNp+yNssxUZIycMnMJsjkeoPNFxYUAqy+OmRa5O0DsJBsooYtRYzJV7p6RUeQrlxLMYm1DNilW/wA0my4i0yxiPKGSYtCTz5IRzymkqyx0RllsvWouOdCJzVBqy6dFoyW1O0KtimpEDEqLiXUkGLO9udn+0wxIreacieF5WrkTpuKjEjHMP5gR58PikcSkZ00zx/A7MDZC4k2GHU2SSQNBkBmiJyOIaXeSFxcxZI7edu0KJJrKzl8Pgk/mI4jvTPa3eAcBmXEHQhrQT60s8rZ7UZRh2WeHxzarQ8kFtKAHMaFRmUvcHtBazKg5ga52Y72poKeQ20Dx+BKzy0y0XexewrYztCAP1G+4CtXBrt0k8Qtb222OWkyR+7IbPR/9avxtUnZ7syG/jSDvkUwfpaePifh6rV4zb7G4fclaXuLS3d51Qaed2RpyK1rHziors8vJm4ZOfpGGwuKbrJJRF9wMc9/Hpui6HHirCTC+1AcQWAe6HOBc7q8Npo8BfihZo/ZubvfmG8AQQeF5HxT8RtljBrZ4Dis804vi1s2RkppSTC58Q1t2asj4f2VVi8dvSMY0kOu7BogAZ/RUs22rfb9NA2r87RfZtntJXv5ANHnZT4MXKaTI58ihByXZp6JA3i7wBNA+qGx8W+BvW6tN4l1eF5jyR27kh5iAM78V7S0eA3ZWbOlfh5hJG7Q95vNvEdV6eJgQCNCAR4HNeaSNBzbR+RWs2LtUSMDTk5rQK5gCrCTKuWwwlx0W+JbYtU+IFFWEkpCr5haGNUJldgxK4OSuCarmaxCkSrkQF6lCWlyym0UFStKiCe0oMKJ2FTtKGYVOwqbKIxXbPsmSXTRC2nvPaNWni4Di06nkshHspjCHNYATVmuNL2lqz+2+xrZTvROEZAPdI7vOxXurPKP2PSweR0p+vZg2uvVWvZ3ZXtDvu9xhIHJz7v0H3xVRBgX4h4jidkT3nj8rQaJ8VuoI2xMayMU1oAA6dev7qMYbtmrPmpcY+yZzgFBFhAXF9U4irzussvDIZJjn2pYHclpPNbEn2K14Ilc5wI92zQ6t4g9Vi9s/w0o72FkIr8jyc/B37re+1XVepI8Mvmu/Bye7PDdsbPlw7qkY5vU6HwOhWy7KYcMgaadb++6geOgvoK+K0e24Inn2T++CN5zDRBGYF2MsweuSSOUCgAOQHu+AHBaMOPj8jP5Gbl8R0bwRQ9ND6FRPjyy/v0Ukp/U1w6gXXmE2KUHiD4a+YVjOjPYiMxkubmwnNvI8VPHiCynsOhsHiiMTI1ssgOhDHV1IcD8ACgpJWjTRMmc0bHZ+0BMy9HDJw5Hn4FOkYsxsbaPs5AT7pyd4c/LVa2ZqHTJyQA8JlKZ7VGQqIgxlLk4hJSIC9SpaXUshtETgkpKFwSRiLijQ8IRjZQpyKwQ9rKWb212opr2xMk4t36aRoQabd+tIvaW0CZCwZNaBf+Jzs68AK/1dEBPO33as1vEXQa3S3HhnkMs8+RoRSW5DO3qJnuz88UbHGKiXOuQXx4EXoNaHirSPasT2kscDWRF5g9UPB2QiEr5y409teyB7mepNiydMuBzz4VuL7Exh4kgcYyLsNPdIPQ3XDMKU3FS+PRqgnJfLstXYvLLUmv3KsMHW5lmsBtB0mHvfbNX62nfaLPTTzWh7H7cEsVZ91xALhu71AHIedeSEWNkx8V2aKJwOY6t8waPx+SfO+x9/FVex3lsfs3myMwefG0/EYygb1A9eX906RJkLXguLjkTXDgNMxqpHEHi09Hf1UMEwFCxfLMn4ItrhxH/qVtqjzr5Oxscm6KcKHA6j1UMuGa7UZ8xkR1CI3RnuV1bwPlw8UPJAXZMyJBA6WCKPgVNsqkY/FvMkxJceDQRVGhn8bTmYYeJ5koVrSOhHPmEdG6xeXkVYRnNj3eK2uyMT7SBp1I7p8tPhSxwzV72UxNPdH+ob3gR/f4LpdCtFxIxQFqNlYhnNXJkGiGl26pN1KGprFouaXUn0kpZTaMpKAlpKuAK1SNKjCe1BjIqtqxlryeDtD1AAr4LNvx+7iJWkb29HE4DgW2WkeTr/ANS3bog4U4AjqqjaHZGOTvNJa8AhpOYAJaXN50S0eiSe40XxS4yTZSf8Wc5vAVnQ4clPBjbVHiI5IS5r45CTo1rSSeVDl1Qkm0pmOumgZd116eN5FY22emoJ9GqDgUg2dGSCRpmKJb8kBhMa147uRqy3iP3HVWMTsvvmqYflLZm8huENEpwLDRFgjMEHMceKD2jslsgDQ5wsnMEGhqeGnRFulTQ/MeB+i3qKPNc39wTBbwbTCA4E2HC7AyN56g8eo5olmNNhr27jjodWO6XwPQpjoPzN1B3h41RB6EV6Ka2yMsaOHoRkQeoITyaEgmD4uQE7ru4/8rhpfj9E7ZUxe2yMw5zTyJaaJHolxEO+zddrpfXmp43bo58M+n1WXJNVRrxx9lVt7szvgyQCn6uZoHdRyPwKy0Jc1xaQQeRyII1FH7yXozZLzCrttbIE7CWkMlHuu5/4Xcx8vgmx5q0zp472jKxPPIqy2PKGTxm/zAUORyN+qqXYeWyJLsZOaBVH7+aMwtiqFVzyz5rT6MpvpY0I+NHRO32NcOLQc9cwonxqcWTlEE3EFtbGCNh5lWM7g0ElYjbO0faP1yRlKkdCFs9LSUnUuUi42kidS6lwDgnBNCcFwSRqlCiapQkY6BsewedV5LOY7YDXAkZE31Whxbu8oZBkpPZog3Ho8+n7KSA3HTHcHte5tHmWgZ+CvI3kNAkI3gMzoD16K0xL6BpU2JXR+LtD5JvKqkEPemb3yKrWSFumQ5cP6J3/ABNo1vyzWiOaPsySwv0WEeIU8TgAa4m/MgWqWTakQzDvg6/krWB4IBsURYrMVzRnkj6Z0McvaCSUkhsJRSQ19/FY27dmtKlRDHiC3MeY5hGxOB7w0PD7+SEMXHrl9L68lme0PajduOA5nJ7xoOjOvX06ByoeEHN0g/tBtFj37rPebk544/4eoHNVsbKNvdfnqqvASc0bvixoeAPijg8qpcZ9f8K+T4S48odr/ZvuzeO34y0/koD/ACkZDyoovGYtjBbiFjtn4hzL3TRIolNdG+Q5knxW2fxZ5CXIdtvbpk7rdFQEK1dgB6Id+EFqblY6jR6lSSk6l1IgobSSk6l1LjhKShdScAuOHNUgTGhPASsdFZJJbj4ps0mSY5pBIPMqPEOoKZYAxb1XyBGyi0LI0oHFfLBagOBB1Vg6MqP+X5lKxkVs0DQKAtQYTHSQHmw6t5dW8irk4cKvxzErX2HUi6w+Ma9u805feR5eCmifz++SyWy5XNea48OCre1/aeQP9g3ut3QXEHNwPDoMtOKMYtujm0lZZ9q+1Jc0xYc03SSQaOF5tZyHM+mWuXdLZHJAjG20jnkp8PZcEPIjFNV9jR4c200/uaHBtG6iW5lo6hQ4b3U9wtwvS1hxq8iX5R6GZ8YSf4ZbteOBVhhJhRPFVX8uKtpNIjBSA2AT48F72X6T5mD2PmchnhTyTNCFlxfJY9sseoLqTqXUrExtLqTqS0uOobSUBLSUBA6jgE9oSAJ4CAyKzHsp/jRVZiH2egVttPUeCpsTlaQogR7yVC4KRRPKAw0ptJCmFyUI9yExLAVPahmcAL+X0RAVk0W7mFkO2EMbj7Rr7l7rdy7tumQ4HP5rU47CySGtB+kf/Yj6KXC9mB+b9kE3dj0qPN8PhpqtzQB1IB9NVb4bVaXb/ZwNie5oza0n0zKzmHGinmdmvxVVl7hTTUrpXFwDaB6qCKWtFY7HwJk9o4HSgOOepy9FmwUsibNXlfpNL2SYYk5SHPkKrxo5/BGCHI7pN5aqF8IcN2VoJF95vDrWo8kkEW5dOcQetjz4hew5xmnR8/wcXsV8ZUD2c1OZrSPisLNZSker0upP3V26qWLQyktJ26l3ULOobSUBOpIXAarrDQ2SRrQS4gAcSs5je0b5CW4cbrRrIfvJRbd2iDZecvysBzP7eKzsmKc8Vo3g0ZBAool5s7HtL3MBLiRvFx4kEDL1RGNGfiqPZAayaPeObiWgeIKv9oN4pQsr3ofeREiFeM0GFDTaaaGua576UJPEoBFMlmgiWYPnr8k/ZWEsb58vqVY7oCYAHFgQES2FSAJ6VsKAsXhg5pB0Ir1XkuEHDka9DX0XsUq8hv8AFkP/AMkuX/m5Z59GzxvqDRJkdVrezUW7hweLyXfQfALGPzIa3VxA8zzW6wndja39I3fTJSx/ct5Muoi4hjT3gLv6oHabw1ljWwL41yKIZNm4HS78jr9VXTzhwIP5XHzyy+avF7ME+hmHfkpXTKrm2rukACgdChZ8Vf5k7yxJKB73SQhVeL20KPszblWT7bm3TYAPRaCZpJZ2t1KCl24waZrIz4iZzg4knonOne4e6bXaONBPtd7vd7oUDsQQHOe4kBpOqrGve5uhFJMSXOie1xouaQOHKvql5DJbM6/Gl8ri7Un4cAnS7QbHYH5Rbj8a9FUYtskZsscQP0gu+Sqdqukcd6nND9WuG7vcwLz0CUskrL/Ym0S/EwvcczKyuQBcAAvRtojgvAYsT7KSORtjce19C891wdXwXvUkweA5psOAcD0IsIJ2dONFa4qGQImQIZ6YQFlKkweCMrqGQGbjyH7oed1K32Od2De4ucfQZfRAIVI8NAa3IDIKJrrQ891Z4ro5LaSOGvRCToKQYClc5DsxHP14FRYnGBvvZDn9FKUhkh2NxO6xzjoASfIWV5JgZC6ydXW4+JNn5ra9s9thkBjb78oLABwBved6WsZgWACjwUpPRs8aLuyz7PR72Is6Rgu8/dHzWqdiAFlNhThntDxJA8hn8yVYDGF2gJSrSJZZXJh8k+ZI5AellVkeIDXfiaGyc+JRGLjDW5u7xBIz+gWddAZHj2r92MkZ3WazSzcnrok0WOIc1zTlYuxzCrMRs1z2Am2UTrQytW0YMW+2Gpu7YPXhaoMX/NzxNe0+9bTGMjlx6pFJy3Z1Hqs8T4xZcmmUub71qnxW0ZCKc5CRyuJycvbTZldF/BiHNdmbR42lyCoYoHmuJVjDsebUDIpHKxkXcWMaAN8gFVW18RchA0IaB5j+qFxOwZSe+aA68OKJO651nSgigoBYzebZ0GqyOK/EkJ4NDq9CtV2ix4azcZkPmSs/Dh6Y7/I5BlEZ3Z+zTPJHG3V1i+QqyfKlvuyU+KiBw00RIY0vY4EEVvAFoOhzcCOIzVB/DcE4h1CyIX1ldW5gv5+q9KiduDvENOiHsF+ipxONePeieBzG675G1Xz48/pf/ppaDFyv/SD1BpZ/FzznRrG9XPHyAtEUDlmedG14rVsZuQRNOoaL8TmfjaxOMkcP+tiI2dAAPi4/RbjHuqhy3VwSHHZDwaP3QTJtw3wORHRH48XveA+SqmOtpHEKU3spHonxJLe83Np5fNV23Nqj+XsCye6M8rsa+RRuAxF2x2h0/oqLamCG5KA64wHOvix7QSL+XW1GTKxSvZmsbiLNnM5a9BX0QZm4N8AEJidoisyB04nyV/2Nijna99Hfa6hegFA30Js+iRpqNtGvJmjHSJHbN9jGC8ZnMnOrPBWOC2wHRti3LOZyGnKwNP6LTjZUbDEZT75oNKE25tOLCu7jGlziR3auwvNeaTtVZh/cxOMxkzXkOY5wIr3dK+aCxMjCwFjt5td5tDuHrWmd5Hkt5szaIxLmSFmbbbuCrc45Un7d7MsEM0MTWNfIBK9oNlhrjyuvgqxyUvlGvydRisPiY8JDTO/NJ3m1dAEcc9PLNQbK7ROaQXxgMcddC3wBQWH2Pi8QQyKJ53RW9oANM3eH9kFtuORndly3QWgAfmbktPCLdPtiNs9E2mGxuokOPRMw728cr5K2wXZaGSMPDxZG9RVJ/JN3nNDt1wJFardLJxVk+LL/AGLi42k33hRz1oq+2btreG7oeAXlM23xC9scYO8LEjifes5eau/+KtZukOBIF2TevDLipf1uO2FJGsxe3iS+J2u6c/ggsJJeX3rSq5ZnEmR3Fo+JH7KXATZ/fNaISUlaOqgDaT96Ujkp9z8J/wDlPyQ2MP4pI4lFyn8J3UEfBFdj+iL+Dzfx53fpiA9ZB/8AlaLbU0sk5DWihQAWG7EbQdH/ADDGZOkDWgnhTn2fQrTYfagijc6WRu+yzYNkgarHn8hwlxiKjzvGdrcWHSATyAe0eQLsAFxyF3QHJVs3aTFOGeIk6jer4hQSPDi4jRzifCyTSGkaaXp0jOmxntDvbxsnWzmfUr6B2jibJ8Gn/wBQf3XgGHjJe0c3NHqQF7rtN/4sg5EfDJJIpAs53WXeXyVTG/vFWUrs3ffBVX5rCyT7NERcZHu05qw3b7aEsMpbGd1mIYHE3rnT21wzAP8A5LfSyDd72bTkenVYb+JEbTDA4Gy172eRaD8N34pYVy2dNvjowrZO7mLN3fHUjP1W0/hhMTNK3o11eBI+oWIBy9forvsZtJsGIL3l1ezd7upNtpXzRvG0jMns9W232lhc0slAMkdlnDhkfFYuJuJka587qw4cSXgDeblYPHjXA+Sqe18zpHmZzSxjx3DfAc+RVVN2lc+JsAke1jvfF001pfNediwtJP8AyWckarsfgsawPdFVteS17jwcNSAoNsdocTgnPfJiGS4iQkSN1IFUDlpwVKztjJFhpIIid6Qt795gNyy5WAAsrMXEkuNkmyTqSnhglOTc+r6+4rkktG72Z/FLENaIyGkZDIbpPmi9o4WWaJkwEe67Ib7hZJNUB0IK82LuSkhxLwQQT3TlmedrQ/GitxBzfs9WhncAynEZEZE9Um1XESZZfhhcuWLJ9RQyu0x3m9Wo7ADvxjhuaei5crP6Cfs1e8fZGzxb9U7BHP1+S5ctHi/pr+Rgd/vozEe4PvguXLQgsy/Z85TeX1Vcw2H3yk/2uXLlh/uy/gSXRQM4rpNAuXL1iA/Z3/Wi/wC5H/vavZ9pH/mH+J+a5cpTK4yzk95yqOPmuXLHPs0xD2e6fBed/wAQD+FF/wB0/wCxKuXQ+tCz+lmIb+/yVn2YH4+f6T9Fy5aMn0MzrtF72sP/ACo6Oy6a6LABIuWbxvpf7jy7DoBmfJQzDM+JXLlZCg7FPhxmuXJ2A//Z"/>
          <p:cNvSpPr>
            <a:spLocks noChangeAspect="1" noChangeArrowheads="1"/>
          </p:cNvSpPr>
          <p:nvPr/>
        </p:nvSpPr>
        <p:spPr bwMode="auto">
          <a:xfrm>
            <a:off x="155575" y="-1790700"/>
            <a:ext cx="32289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Older Couple Piggyback.jpg"/>
          <p:cNvPicPr>
            <a:picLocks noChangeAspect="1"/>
          </p:cNvPicPr>
          <p:nvPr/>
        </p:nvPicPr>
        <p:blipFill>
          <a:blip r:embed="rId3" cstate="print"/>
          <a:stretch>
            <a:fillRect/>
          </a:stretch>
        </p:blipFill>
        <p:spPr>
          <a:xfrm>
            <a:off x="6324600" y="1295400"/>
            <a:ext cx="2590800" cy="3200400"/>
          </a:xfrm>
          <a:prstGeom prst="rect">
            <a:avLst/>
          </a:prstGeom>
        </p:spPr>
      </p:pic>
      <p:sp>
        <p:nvSpPr>
          <p:cNvPr id="9" name="Rectangle 8"/>
          <p:cNvSpPr/>
          <p:nvPr/>
        </p:nvSpPr>
        <p:spPr>
          <a:xfrm>
            <a:off x="8839200" y="1981200"/>
            <a:ext cx="4572000" cy="369332"/>
          </a:xfrm>
          <a:prstGeom prst="rect">
            <a:avLst/>
          </a:prstGeom>
        </p:spPr>
        <p:txBody>
          <a:bodyPr>
            <a:spAutoFit/>
          </a:bodyPr>
          <a:lstStyle/>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81000" y="304800"/>
            <a:ext cx="8305800" cy="685800"/>
          </a:xfrm>
        </p:spPr>
        <p:txBody>
          <a:bodyPr/>
          <a:lstStyle/>
          <a:p>
            <a:r>
              <a:rPr lang="en-US" sz="3200">
                <a:ea typeface="ＭＳ Ｐゴシック"/>
                <a:cs typeface="ＭＳ Ｐゴシック"/>
              </a:rPr>
              <a:t>Urinary Dysfunction</a:t>
            </a:r>
          </a:p>
        </p:txBody>
      </p:sp>
      <p:sp>
        <p:nvSpPr>
          <p:cNvPr id="43010" name="Text Placeholder 2"/>
          <p:cNvSpPr>
            <a:spLocks noGrp="1"/>
          </p:cNvSpPr>
          <p:nvPr>
            <p:ph type="body" idx="1"/>
          </p:nvPr>
        </p:nvSpPr>
        <p:spPr>
          <a:xfrm>
            <a:off x="457200" y="1066800"/>
            <a:ext cx="8229600" cy="4114800"/>
          </a:xfrm>
        </p:spPr>
        <p:txBody>
          <a:bodyPr/>
          <a:lstStyle/>
          <a:p>
            <a:pPr>
              <a:spcBef>
                <a:spcPts val="600"/>
              </a:spcBef>
              <a:spcAft>
                <a:spcPts val="600"/>
              </a:spcAft>
            </a:pPr>
            <a:r>
              <a:rPr lang="en-US" sz="2200" dirty="0">
                <a:ea typeface="ＭＳ Ｐゴシック"/>
                <a:cs typeface="ＭＳ Ｐゴシック"/>
              </a:rPr>
              <a:t>Screen all survivors for urinary dysfunction and incontinence.</a:t>
            </a:r>
          </a:p>
          <a:p>
            <a:pPr>
              <a:spcBef>
                <a:spcPts val="600"/>
              </a:spcBef>
              <a:spcAft>
                <a:spcPts val="600"/>
              </a:spcAft>
            </a:pPr>
            <a:r>
              <a:rPr lang="en-US" sz="2200" dirty="0">
                <a:ea typeface="ＭＳ Ｐゴシック"/>
                <a:cs typeface="ＭＳ Ｐゴシック"/>
              </a:rPr>
              <a:t>Consider timed voiding, or prescribing anti-cholinergic medications to address issues such as </a:t>
            </a:r>
            <a:r>
              <a:rPr lang="en-US" sz="2200" dirty="0" err="1">
                <a:ea typeface="ＭＳ Ｐゴシック"/>
                <a:cs typeface="ＭＳ Ｐゴシック"/>
              </a:rPr>
              <a:t>nocturia</a:t>
            </a:r>
            <a:r>
              <a:rPr lang="en-US" sz="2200" dirty="0">
                <a:ea typeface="ＭＳ Ｐゴシック"/>
                <a:cs typeface="ＭＳ Ｐゴシック"/>
              </a:rPr>
              <a:t>, frequency, or urgency. Consider alpha-blockers for slow stream. </a:t>
            </a:r>
          </a:p>
          <a:p>
            <a:pPr>
              <a:spcBef>
                <a:spcPts val="600"/>
              </a:spcBef>
              <a:spcAft>
                <a:spcPts val="600"/>
              </a:spcAft>
            </a:pPr>
            <a:r>
              <a:rPr lang="en-US" sz="2200" dirty="0">
                <a:ea typeface="ＭＳ Ｐゴシック"/>
                <a:cs typeface="ＭＳ Ｐゴシック"/>
              </a:rPr>
              <a:t>Refer survivors with post-prostatectomy incontinence to a physical therapist for pelvic floor rehabilitation; at a minimum, instruct survivors about </a:t>
            </a:r>
            <a:r>
              <a:rPr lang="en-US" sz="2200" dirty="0" err="1">
                <a:ea typeface="ＭＳ Ｐゴシック"/>
                <a:cs typeface="ＭＳ Ｐゴシック"/>
              </a:rPr>
              <a:t>Kegel</a:t>
            </a:r>
            <a:r>
              <a:rPr lang="en-US" sz="2200" dirty="0">
                <a:ea typeface="ＭＳ Ｐゴシック"/>
                <a:cs typeface="ＭＳ Ｐゴシック"/>
              </a:rPr>
              <a:t> exercises.</a:t>
            </a:r>
          </a:p>
          <a:p>
            <a:pPr>
              <a:spcBef>
                <a:spcPts val="600"/>
              </a:spcBef>
              <a:spcAft>
                <a:spcPts val="600"/>
              </a:spcAft>
            </a:pPr>
            <a:r>
              <a:rPr lang="en-US" sz="2200" dirty="0">
                <a:ea typeface="ＭＳ Ｐゴシック"/>
                <a:cs typeface="ＭＳ Ｐゴシック"/>
              </a:rPr>
              <a:t>Refer men with persistent leakage or other urinary symptoms to a urologist for further evaluation and discussion of treatment options, including surgical placement of a male urethral sling or artificial urinary sphincter for incontinence.</a:t>
            </a:r>
          </a:p>
        </p:txBody>
      </p:sp>
      <p:sp>
        <p:nvSpPr>
          <p:cNvPr id="43011" name="Rectangle 3"/>
          <p:cNvSpPr>
            <a:spLocks noChangeArrowheads="1"/>
          </p:cNvSpPr>
          <p:nvPr/>
        </p:nvSpPr>
        <p:spPr bwMode="auto">
          <a:xfrm>
            <a:off x="381000" y="5257800"/>
            <a:ext cx="8229600" cy="738188"/>
          </a:xfrm>
          <a:prstGeom prst="rect">
            <a:avLst/>
          </a:prstGeom>
          <a:noFill/>
          <a:ln w="9525">
            <a:noFill/>
            <a:miter lim="800000"/>
            <a:headEnd/>
            <a:tailEnd/>
          </a:ln>
        </p:spPr>
        <p:txBody>
          <a:bodyPr>
            <a:spAutoFit/>
          </a:bodyPr>
          <a:lstStyle/>
          <a:p>
            <a:r>
              <a:rPr lang="en-US" sz="1400" i="1" dirty="0"/>
              <a:t>Sources: Goode PS, et al. JAMA. 2011; Campbell SE, et al. Cochrane Database </a:t>
            </a:r>
            <a:r>
              <a:rPr lang="en-US" sz="1400" i="1" dirty="0" err="1"/>
              <a:t>Syst</a:t>
            </a:r>
            <a:r>
              <a:rPr lang="en-US" sz="1400" i="1" dirty="0"/>
              <a:t> Rev. 2012; </a:t>
            </a:r>
            <a:r>
              <a:rPr lang="en-US" sz="1400" i="1" dirty="0" err="1"/>
              <a:t>Comiter</a:t>
            </a:r>
            <a:r>
              <a:rPr lang="en-US" sz="1400" i="1" dirty="0"/>
              <a:t> CV, </a:t>
            </a:r>
            <a:r>
              <a:rPr lang="en-US" sz="1400" i="1" dirty="0" err="1"/>
              <a:t>Curr</a:t>
            </a:r>
            <a:r>
              <a:rPr lang="en-US" sz="1400" i="1" dirty="0"/>
              <a:t> </a:t>
            </a:r>
            <a:r>
              <a:rPr lang="en-US" sz="1400" i="1" dirty="0" err="1"/>
              <a:t>Opin</a:t>
            </a:r>
            <a:r>
              <a:rPr lang="en-US" sz="1400" i="1" dirty="0"/>
              <a:t> Urol. 2010; </a:t>
            </a:r>
            <a:r>
              <a:rPr lang="en-US" sz="1400" i="1" dirty="0" err="1"/>
              <a:t>Rai</a:t>
            </a:r>
            <a:r>
              <a:rPr lang="en-US" sz="1400" i="1" dirty="0"/>
              <a:t> BP, et al. Cochrane Database </a:t>
            </a:r>
            <a:r>
              <a:rPr lang="en-US" sz="1400" i="1" dirty="0" err="1"/>
              <a:t>Syst</a:t>
            </a:r>
            <a:r>
              <a:rPr lang="en-US" sz="1400" i="1" dirty="0"/>
              <a:t> Rev. 2012; Chung E and </a:t>
            </a:r>
            <a:r>
              <a:rPr lang="en-US" sz="1400" i="1" dirty="0" err="1"/>
              <a:t>Cartmill</a:t>
            </a:r>
            <a:r>
              <a:rPr lang="en-US" sz="1400" i="1" dirty="0"/>
              <a:t> R. BJU Int. 2013; </a:t>
            </a:r>
            <a:r>
              <a:rPr lang="en-US" sz="1400" i="1" dirty="0" err="1"/>
              <a:t>Herschorn</a:t>
            </a:r>
            <a:r>
              <a:rPr lang="en-US" sz="1400" i="1" dirty="0"/>
              <a:t> S. Can </a:t>
            </a:r>
            <a:r>
              <a:rPr lang="en-US" sz="1400" i="1" dirty="0" err="1"/>
              <a:t>Urol</a:t>
            </a:r>
            <a:r>
              <a:rPr lang="en-US" sz="1400" i="1" dirty="0"/>
              <a:t> </a:t>
            </a:r>
            <a:r>
              <a:rPr lang="en-US" sz="1400" i="1" dirty="0" err="1"/>
              <a:t>Assoc</a:t>
            </a:r>
            <a:r>
              <a:rPr lang="en-US" sz="1400" i="1" dirty="0"/>
              <a:t> J. 2013.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ea typeface="ＭＳ Ｐゴシック"/>
                <a:cs typeface="ＭＳ Ｐゴシック"/>
              </a:rPr>
              <a:t>Vasomotor Symptoms </a:t>
            </a:r>
          </a:p>
        </p:txBody>
      </p:sp>
      <p:sp>
        <p:nvSpPr>
          <p:cNvPr id="3" name="Text Placeholder 2"/>
          <p:cNvSpPr>
            <a:spLocks noGrp="1"/>
          </p:cNvSpPr>
          <p:nvPr>
            <p:ph idx="1"/>
          </p:nvPr>
        </p:nvSpPr>
        <p:spPr>
          <a:xfrm>
            <a:off x="457200" y="1447800"/>
            <a:ext cx="8229600" cy="4525963"/>
          </a:xfrm>
        </p:spPr>
        <p:txBody>
          <a:bodyPr/>
          <a:lstStyle/>
          <a:p>
            <a:pPr>
              <a:spcBef>
                <a:spcPts val="600"/>
              </a:spcBef>
              <a:spcAft>
                <a:spcPts val="600"/>
              </a:spcAft>
              <a:defRPr/>
            </a:pPr>
            <a:r>
              <a:rPr lang="en-US" sz="2800" dirty="0"/>
              <a:t>ADT is associated with a number of adverse physical effects including vasomotor symptoms (e.g., hot flushes), fatigue, sexual dysfunction, and decreased libido. </a:t>
            </a:r>
          </a:p>
          <a:p>
            <a:pPr>
              <a:spcBef>
                <a:spcPts val="600"/>
              </a:spcBef>
              <a:spcAft>
                <a:spcPts val="600"/>
              </a:spcAft>
              <a:defRPr/>
            </a:pPr>
            <a:r>
              <a:rPr lang="en-US" sz="2800" dirty="0"/>
              <a:t>Although not FDA-approved for this indication, prescription of selective serotonin or noradrenergic reuptake inhibitors or </a:t>
            </a:r>
            <a:r>
              <a:rPr lang="en-US" sz="2800" dirty="0" err="1"/>
              <a:t>gabapentin</a:t>
            </a:r>
            <a:r>
              <a:rPr lang="en-US" sz="2800" dirty="0"/>
              <a:t> may offer symptom relief.</a:t>
            </a:r>
          </a:p>
          <a:p>
            <a:pPr>
              <a:spcBef>
                <a:spcPts val="600"/>
              </a:spcBef>
              <a:spcAft>
                <a:spcPts val="600"/>
              </a:spcAft>
              <a:defRPr/>
            </a:pPr>
            <a:endParaRPr lang="en-US" sz="2000" dirty="0"/>
          </a:p>
        </p:txBody>
      </p:sp>
      <p:sp>
        <p:nvSpPr>
          <p:cNvPr id="44035" name="Rectangle 3"/>
          <p:cNvSpPr>
            <a:spLocks noChangeArrowheads="1"/>
          </p:cNvSpPr>
          <p:nvPr/>
        </p:nvSpPr>
        <p:spPr bwMode="auto">
          <a:xfrm>
            <a:off x="381000" y="5257800"/>
            <a:ext cx="8458200" cy="738188"/>
          </a:xfrm>
          <a:prstGeom prst="rect">
            <a:avLst/>
          </a:prstGeom>
          <a:noFill/>
          <a:ln w="9525">
            <a:noFill/>
            <a:miter lim="800000"/>
            <a:headEnd/>
            <a:tailEnd/>
          </a:ln>
        </p:spPr>
        <p:txBody>
          <a:bodyPr>
            <a:spAutoFit/>
          </a:bodyPr>
          <a:lstStyle/>
          <a:p>
            <a:r>
              <a:rPr lang="en-US" sz="1400" i="1" dirty="0"/>
              <a:t>Sources: Grossmann M and </a:t>
            </a:r>
            <a:r>
              <a:rPr lang="en-US" sz="1400" i="1" dirty="0" err="1"/>
              <a:t>Zajac</a:t>
            </a:r>
            <a:r>
              <a:rPr lang="en-US" sz="1400" i="1" dirty="0"/>
              <a:t> JD. </a:t>
            </a:r>
            <a:r>
              <a:rPr lang="en-US" sz="1400" i="1" dirty="0" err="1"/>
              <a:t>Clin</a:t>
            </a:r>
            <a:r>
              <a:rPr lang="en-US" sz="1400" i="1" dirty="0"/>
              <a:t> </a:t>
            </a:r>
            <a:r>
              <a:rPr lang="en-US" sz="1400" i="1" dirty="0" err="1"/>
              <a:t>Endocrinol</a:t>
            </a:r>
            <a:r>
              <a:rPr lang="en-US" sz="1400" i="1" dirty="0"/>
              <a:t> (</a:t>
            </a:r>
            <a:r>
              <a:rPr lang="en-US" sz="1400" i="1" dirty="0" err="1"/>
              <a:t>Oxf</a:t>
            </a:r>
            <a:r>
              <a:rPr lang="en-US" sz="1400" i="1" dirty="0"/>
              <a:t>). 2011; Saylor PJ and Smith MR. J Urol. 2013; </a:t>
            </a:r>
            <a:r>
              <a:rPr lang="en-US" sz="1400" i="1" dirty="0" err="1"/>
              <a:t>Ahmadi</a:t>
            </a:r>
            <a:r>
              <a:rPr lang="en-US" sz="1400" i="1" dirty="0"/>
              <a:t> H and </a:t>
            </a:r>
            <a:r>
              <a:rPr lang="en-US" sz="1400" i="1" dirty="0" err="1"/>
              <a:t>Daneshmand</a:t>
            </a:r>
            <a:r>
              <a:rPr lang="en-US" sz="1400" i="1" dirty="0"/>
              <a:t> S. BJU Int. 2013; Fisher WI, et al. CA Cancer J </a:t>
            </a:r>
            <a:r>
              <a:rPr lang="en-US" sz="1400" i="1" dirty="0" err="1"/>
              <a:t>Clin</a:t>
            </a:r>
            <a:r>
              <a:rPr lang="en-US" sz="1400" i="1" dirty="0"/>
              <a:t>. 2013; </a:t>
            </a:r>
            <a:r>
              <a:rPr lang="en-US" sz="1400" i="1" dirty="0" err="1"/>
              <a:t>Alekshun</a:t>
            </a:r>
            <a:r>
              <a:rPr lang="en-US" sz="1400" i="1" dirty="0"/>
              <a:t> TJ and Patterson SG. Support Cancer </a:t>
            </a:r>
            <a:r>
              <a:rPr lang="en-US" sz="1400" i="1" dirty="0" err="1"/>
              <a:t>Ther</a:t>
            </a:r>
            <a:r>
              <a:rPr lang="en-US" sz="1400" i="1" dirty="0"/>
              <a:t>. 2006.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81000" y="152400"/>
            <a:ext cx="8610600" cy="914400"/>
          </a:xfrm>
        </p:spPr>
        <p:txBody>
          <a:bodyPr/>
          <a:lstStyle/>
          <a:p>
            <a:r>
              <a:rPr lang="en-US">
                <a:ea typeface="ＭＳ Ｐゴシック"/>
                <a:cs typeface="ＭＳ Ｐゴシック"/>
              </a:rPr>
              <a:t>Guidelines for Care Coordination</a:t>
            </a:r>
          </a:p>
        </p:txBody>
      </p:sp>
      <p:sp>
        <p:nvSpPr>
          <p:cNvPr id="45058" name="Text Placeholder 2"/>
          <p:cNvSpPr>
            <a:spLocks noGrp="1"/>
          </p:cNvSpPr>
          <p:nvPr>
            <p:ph type="body" idx="1"/>
          </p:nvPr>
        </p:nvSpPr>
        <p:spPr>
          <a:xfrm>
            <a:off x="457200" y="914400"/>
            <a:ext cx="8229600" cy="4525963"/>
          </a:xfrm>
        </p:spPr>
        <p:txBody>
          <a:bodyPr/>
          <a:lstStyle/>
          <a:p>
            <a:pPr>
              <a:spcBef>
                <a:spcPts val="600"/>
              </a:spcBef>
              <a:spcAft>
                <a:spcPts val="600"/>
              </a:spcAft>
            </a:pPr>
            <a:r>
              <a:rPr lang="en-US" sz="2000" dirty="0">
                <a:ea typeface="ＭＳ Ｐゴシック"/>
                <a:cs typeface="ＭＳ Ｐゴシック"/>
              </a:rPr>
              <a:t>PCPs should maintain their role as general medical care coordinator throughout the spectrum of prostate cancer detection, treatment, and aftercare.</a:t>
            </a:r>
          </a:p>
          <a:p>
            <a:pPr>
              <a:spcBef>
                <a:spcPts val="600"/>
              </a:spcBef>
              <a:spcAft>
                <a:spcPts val="600"/>
              </a:spcAft>
            </a:pPr>
            <a:r>
              <a:rPr lang="en-US" sz="2000" dirty="0">
                <a:ea typeface="ＭＳ Ｐゴシック"/>
                <a:cs typeface="ＭＳ Ｐゴシック"/>
              </a:rPr>
              <a:t>When survivorship care is transferred to the primary care provider, the primary treating specialist is encouraged to: </a:t>
            </a:r>
          </a:p>
          <a:p>
            <a:pPr lvl="1">
              <a:spcBef>
                <a:spcPts val="600"/>
              </a:spcBef>
              <a:spcAft>
                <a:spcPts val="600"/>
              </a:spcAft>
            </a:pPr>
            <a:r>
              <a:rPr lang="en-US" sz="2000" dirty="0">
                <a:ea typeface="ＭＳ Ｐゴシック"/>
              </a:rPr>
              <a:t>Provide a treatment summary and survivorship care plan to the PCP. </a:t>
            </a:r>
          </a:p>
          <a:p>
            <a:pPr lvl="1">
              <a:spcBef>
                <a:spcPts val="600"/>
              </a:spcBef>
              <a:spcAft>
                <a:spcPts val="600"/>
              </a:spcAft>
            </a:pPr>
            <a:r>
              <a:rPr lang="en-US" sz="2000" dirty="0">
                <a:ea typeface="ＭＳ Ｐゴシック"/>
              </a:rPr>
              <a:t>Clarify the need for and frequency of PSA monitoring.</a:t>
            </a:r>
          </a:p>
          <a:p>
            <a:pPr lvl="1">
              <a:spcBef>
                <a:spcPts val="600"/>
              </a:spcBef>
              <a:spcAft>
                <a:spcPts val="600"/>
              </a:spcAft>
            </a:pPr>
            <a:r>
              <a:rPr lang="en-US" sz="2000" dirty="0">
                <a:ea typeface="ＭＳ Ｐゴシック"/>
              </a:rPr>
              <a:t>Establish thresholds for referral back.</a:t>
            </a:r>
          </a:p>
          <a:p>
            <a:pPr>
              <a:spcBef>
                <a:spcPts val="600"/>
              </a:spcBef>
              <a:spcAft>
                <a:spcPts val="600"/>
              </a:spcAft>
            </a:pPr>
            <a:r>
              <a:rPr lang="en-US" sz="2000" dirty="0">
                <a:ea typeface="ＭＳ Ｐゴシック"/>
                <a:cs typeface="ＭＳ Ｐゴシック"/>
              </a:rPr>
              <a:t>Annually assess for the presence of long-term or late effects of prostate cancer and its treatment. Refer survivors to appropriate community-based and peer support resources.</a:t>
            </a:r>
          </a:p>
        </p:txBody>
      </p:sp>
      <p:sp>
        <p:nvSpPr>
          <p:cNvPr id="45059" name="Rectangle 3"/>
          <p:cNvSpPr>
            <a:spLocks noChangeArrowheads="1"/>
          </p:cNvSpPr>
          <p:nvPr/>
        </p:nvSpPr>
        <p:spPr bwMode="auto">
          <a:xfrm>
            <a:off x="381000" y="5410200"/>
            <a:ext cx="8229600" cy="523875"/>
          </a:xfrm>
          <a:prstGeom prst="rect">
            <a:avLst/>
          </a:prstGeom>
          <a:noFill/>
          <a:ln w="9525">
            <a:noFill/>
            <a:miter lim="800000"/>
            <a:headEnd/>
            <a:tailEnd/>
          </a:ln>
        </p:spPr>
        <p:txBody>
          <a:bodyPr>
            <a:spAutoFit/>
          </a:bodyPr>
          <a:lstStyle/>
          <a:p>
            <a:r>
              <a:rPr lang="en-US" sz="1400" i="1" dirty="0"/>
              <a:t>Sources: Hewitt M, et al. Washington, DC: National Academies Press. 2006; American College of Surgeons. Commission on Cancer. Cancer Program Standards 2012. http://www.facs.org.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152400"/>
            <a:ext cx="8229600" cy="1143000"/>
          </a:xfrm>
        </p:spPr>
        <p:txBody>
          <a:bodyPr/>
          <a:lstStyle/>
          <a:p>
            <a:r>
              <a:rPr lang="en-US" dirty="0">
                <a:ea typeface="ＭＳ Ｐゴシック"/>
                <a:cs typeface="ＭＳ Ｐゴシック"/>
              </a:rPr>
              <a:t>Conclusion</a:t>
            </a:r>
          </a:p>
        </p:txBody>
      </p:sp>
      <p:sp>
        <p:nvSpPr>
          <p:cNvPr id="46082" name="Text Placeholder 2"/>
          <p:cNvSpPr>
            <a:spLocks noGrp="1"/>
          </p:cNvSpPr>
          <p:nvPr>
            <p:ph type="body" idx="1"/>
          </p:nvPr>
        </p:nvSpPr>
        <p:spPr>
          <a:xfrm>
            <a:off x="457200" y="1066800"/>
            <a:ext cx="8229600" cy="4525963"/>
          </a:xfrm>
        </p:spPr>
        <p:txBody>
          <a:bodyPr/>
          <a:lstStyle/>
          <a:p>
            <a:pPr>
              <a:spcBef>
                <a:spcPts val="600"/>
              </a:spcBef>
              <a:spcAft>
                <a:spcPts val="600"/>
              </a:spcAft>
            </a:pPr>
            <a:r>
              <a:rPr lang="en-US" sz="2200" dirty="0">
                <a:ea typeface="ＭＳ Ｐゴシック"/>
                <a:cs typeface="ＭＳ Ｐゴシック"/>
              </a:rPr>
              <a:t>PCPs should play an active role in the care coordination of survivors by:</a:t>
            </a:r>
          </a:p>
          <a:p>
            <a:pPr lvl="1">
              <a:spcBef>
                <a:spcPts val="600"/>
              </a:spcBef>
              <a:spcAft>
                <a:spcPts val="600"/>
              </a:spcAft>
            </a:pPr>
            <a:r>
              <a:rPr lang="en-US" sz="2200" dirty="0">
                <a:ea typeface="ＭＳ Ｐゴシック"/>
              </a:rPr>
              <a:t>Promoting healthy behaviors,</a:t>
            </a:r>
          </a:p>
          <a:p>
            <a:pPr lvl="1">
              <a:spcBef>
                <a:spcPts val="600"/>
              </a:spcBef>
              <a:spcAft>
                <a:spcPts val="600"/>
              </a:spcAft>
            </a:pPr>
            <a:r>
              <a:rPr lang="en-US" sz="2200" dirty="0">
                <a:ea typeface="ＭＳ Ｐゴシック"/>
              </a:rPr>
              <a:t>Assisting in the surveillance for cancer recurrence and second primary cancers, </a:t>
            </a:r>
          </a:p>
          <a:p>
            <a:pPr lvl="1">
              <a:spcBef>
                <a:spcPts val="600"/>
              </a:spcBef>
              <a:spcAft>
                <a:spcPts val="600"/>
              </a:spcAft>
            </a:pPr>
            <a:r>
              <a:rPr lang="en-US" sz="2200" dirty="0">
                <a:ea typeface="ＭＳ Ｐゴシック"/>
              </a:rPr>
              <a:t>Assessing and managing physical and psychosocial long-term and late effects,</a:t>
            </a:r>
          </a:p>
          <a:p>
            <a:pPr lvl="1">
              <a:spcBef>
                <a:spcPts val="600"/>
              </a:spcBef>
              <a:spcAft>
                <a:spcPts val="600"/>
              </a:spcAft>
            </a:pPr>
            <a:r>
              <a:rPr lang="en-US" sz="2200" dirty="0">
                <a:ea typeface="ＭＳ Ｐゴシック"/>
              </a:rPr>
              <a:t>Clarifying care roles when needed with other members of the prostate cancer treatment team.</a:t>
            </a:r>
          </a:p>
          <a:p>
            <a:pPr>
              <a:spcBef>
                <a:spcPts val="600"/>
              </a:spcBef>
              <a:spcAft>
                <a:spcPts val="600"/>
              </a:spcAft>
            </a:pPr>
            <a:r>
              <a:rPr lang="en-US" sz="2200" dirty="0">
                <a:ea typeface="ＭＳ Ｐゴシック"/>
                <a:cs typeface="ＭＳ Ｐゴシック"/>
              </a:rPr>
              <a:t>The ACS guidelines provide recommendations on the role of PCPs in caring for prostate cancer survivors.</a:t>
            </a:r>
          </a:p>
          <a:p>
            <a:pPr>
              <a:spcBef>
                <a:spcPts val="600"/>
              </a:spcBef>
              <a:spcAft>
                <a:spcPts val="600"/>
              </a:spcAft>
            </a:pPr>
            <a:endParaRPr lang="en-US" sz="2400" dirty="0">
              <a:ea typeface="ＭＳ Ｐゴシック"/>
            </a:endParaRPr>
          </a:p>
          <a:p>
            <a:pPr lvl="1">
              <a:spcBef>
                <a:spcPts val="600"/>
              </a:spcBef>
              <a:spcAft>
                <a:spcPts val="600"/>
              </a:spcAft>
            </a:pPr>
            <a:endParaRPr lang="en-US" sz="2000" dirty="0">
              <a:ea typeface="ＭＳ Ｐゴシック"/>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Text Placeholder 2"/>
          <p:cNvSpPr>
            <a:spLocks noGrp="1"/>
          </p:cNvSpPr>
          <p:nvPr>
            <p:ph type="body" idx="1"/>
          </p:nvPr>
        </p:nvSpPr>
        <p:spPr>
          <a:xfrm>
            <a:off x="457200" y="1371600"/>
            <a:ext cx="8229600" cy="4525963"/>
          </a:xfrm>
        </p:spPr>
        <p:txBody>
          <a:bodyPr/>
          <a:lstStyle/>
          <a:p>
            <a:pPr marL="0" indent="0">
              <a:spcBef>
                <a:spcPts val="600"/>
              </a:spcBef>
              <a:spcAft>
                <a:spcPts val="600"/>
              </a:spcAft>
              <a:buNone/>
            </a:pPr>
            <a:r>
              <a:rPr lang="en-US" sz="2400" dirty="0"/>
              <a:t>You are seeing a 73 year old African American man now 3 years out from external beam radiation for locally advanced prostate cancer. </a:t>
            </a:r>
          </a:p>
          <a:p>
            <a:pPr lvl="1">
              <a:spcBef>
                <a:spcPts val="600"/>
              </a:spcBef>
              <a:spcAft>
                <a:spcPts val="600"/>
              </a:spcAft>
            </a:pPr>
            <a:r>
              <a:rPr lang="en-US" sz="2000" dirty="0"/>
              <a:t>PMH: Hypertension, knee osteoarthritis</a:t>
            </a:r>
          </a:p>
          <a:p>
            <a:pPr lvl="1">
              <a:spcBef>
                <a:spcPts val="600"/>
              </a:spcBef>
              <a:spcAft>
                <a:spcPts val="600"/>
              </a:spcAft>
            </a:pPr>
            <a:r>
              <a:rPr lang="en-US" sz="2000" dirty="0"/>
              <a:t>Medications: ADT (</a:t>
            </a:r>
            <a:r>
              <a:rPr lang="en-US" sz="2000" dirty="0" err="1"/>
              <a:t>Lupron</a:t>
            </a:r>
            <a:r>
              <a:rPr lang="en-US" sz="2000" dirty="0"/>
              <a:t>) from his urologist, hydrochlorothiazide, </a:t>
            </a:r>
            <a:r>
              <a:rPr lang="en-US" sz="2000" dirty="0" err="1"/>
              <a:t>amlodipine</a:t>
            </a:r>
            <a:r>
              <a:rPr lang="en-US" sz="2000" dirty="0"/>
              <a:t>, acetaminophen</a:t>
            </a:r>
          </a:p>
          <a:p>
            <a:pPr lvl="1">
              <a:spcBef>
                <a:spcPts val="600"/>
              </a:spcBef>
              <a:spcAft>
                <a:spcPts val="600"/>
              </a:spcAft>
            </a:pPr>
            <a:r>
              <a:rPr lang="en-US" sz="2000" dirty="0"/>
              <a:t>Social History: married for over 40 years; no tobacco or alcohol</a:t>
            </a:r>
          </a:p>
          <a:p>
            <a:pPr lvl="1">
              <a:spcBef>
                <a:spcPts val="600"/>
              </a:spcBef>
              <a:spcAft>
                <a:spcPts val="600"/>
              </a:spcAft>
            </a:pPr>
            <a:r>
              <a:rPr lang="en-US" sz="2000" dirty="0"/>
              <a:t>Review of Systems positive for urinary urgency with occasional leakage, erectile dysfunction</a:t>
            </a:r>
          </a:p>
          <a:p>
            <a:pPr lvl="1">
              <a:spcBef>
                <a:spcPts val="600"/>
              </a:spcBef>
              <a:spcAft>
                <a:spcPts val="600"/>
              </a:spcAft>
            </a:pPr>
            <a:r>
              <a:rPr lang="en-US" sz="2000" dirty="0"/>
              <a:t>Blood pressure 134/92, BMI 28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a:t>
            </a:r>
          </a:p>
        </p:txBody>
      </p:sp>
      <p:sp>
        <p:nvSpPr>
          <p:cNvPr id="3" name="Content Placeholder 2"/>
          <p:cNvSpPr>
            <a:spLocks noGrp="1"/>
          </p:cNvSpPr>
          <p:nvPr>
            <p:ph idx="1"/>
          </p:nvPr>
        </p:nvSpPr>
        <p:spPr/>
        <p:txBody>
          <a:bodyPr/>
          <a:lstStyle/>
          <a:p>
            <a:pPr marL="0" indent="0">
              <a:spcBef>
                <a:spcPts val="600"/>
              </a:spcBef>
              <a:spcAft>
                <a:spcPts val="600"/>
              </a:spcAft>
              <a:buNone/>
            </a:pPr>
            <a:r>
              <a:rPr lang="en-US" dirty="0"/>
              <a:t>The participant will be able to:</a:t>
            </a:r>
          </a:p>
          <a:p>
            <a:pPr lvl="0"/>
            <a:r>
              <a:rPr lang="en-US" dirty="0"/>
              <a:t>Describe the common long-term and late effects of prostate cancer treatment.</a:t>
            </a:r>
          </a:p>
        </p:txBody>
      </p:sp>
    </p:spTree>
    <p:extLst>
      <p:ext uri="{BB962C8B-B14F-4D97-AF65-F5344CB8AC3E}">
        <p14:creationId xmlns:p14="http://schemas.microsoft.com/office/powerpoint/2010/main" val="2134157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Question #1</a:t>
            </a:r>
          </a:p>
        </p:txBody>
      </p:sp>
      <p:sp>
        <p:nvSpPr>
          <p:cNvPr id="3" name="Text Placeholder 2"/>
          <p:cNvSpPr>
            <a:spLocks noGrp="1"/>
          </p:cNvSpPr>
          <p:nvPr>
            <p:ph type="body" idx="1"/>
          </p:nvPr>
        </p:nvSpPr>
        <p:spPr/>
        <p:txBody>
          <a:bodyPr/>
          <a:lstStyle/>
          <a:p>
            <a:pPr marL="0" indent="0" algn="ctr">
              <a:spcBef>
                <a:spcPts val="600"/>
              </a:spcBef>
              <a:spcAft>
                <a:spcPts val="600"/>
              </a:spcAft>
              <a:buNone/>
            </a:pPr>
            <a:r>
              <a:rPr lang="en-US" dirty="0"/>
              <a:t>Which of the following health promotion interventions would you recommend?</a:t>
            </a:r>
          </a:p>
          <a:p>
            <a:pPr marL="457200" lvl="1" indent="0">
              <a:spcBef>
                <a:spcPts val="600"/>
              </a:spcBef>
              <a:spcAft>
                <a:spcPts val="600"/>
              </a:spcAft>
              <a:buNone/>
            </a:pPr>
            <a:r>
              <a:rPr lang="en-US" dirty="0"/>
              <a:t>A. walking 30 minutes 3 days a week</a:t>
            </a:r>
          </a:p>
          <a:p>
            <a:pPr marL="457200" lvl="1" indent="0">
              <a:spcBef>
                <a:spcPts val="600"/>
              </a:spcBef>
              <a:spcAft>
                <a:spcPts val="600"/>
              </a:spcAft>
              <a:buNone/>
            </a:pPr>
            <a:r>
              <a:rPr lang="en-US" dirty="0"/>
              <a:t>B. the DASH diet</a:t>
            </a:r>
          </a:p>
          <a:p>
            <a:pPr marL="457200" lvl="1" indent="0">
              <a:spcBef>
                <a:spcPts val="600"/>
              </a:spcBef>
              <a:spcAft>
                <a:spcPts val="600"/>
              </a:spcAft>
              <a:buNone/>
            </a:pPr>
            <a:r>
              <a:rPr lang="en-US" dirty="0"/>
              <a:t>C. calcium carbonate 750mg twice daily</a:t>
            </a:r>
          </a:p>
          <a:p>
            <a:pPr marL="457200" lvl="1" indent="0">
              <a:spcBef>
                <a:spcPts val="600"/>
              </a:spcBef>
              <a:spcAft>
                <a:spcPts val="600"/>
              </a:spcAft>
              <a:buNone/>
            </a:pPr>
            <a:r>
              <a:rPr lang="en-US" dirty="0"/>
              <a:t>D. Vitamin D 400 International Units daily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Case Question #1 Discussion</a:t>
            </a:r>
          </a:p>
        </p:txBody>
      </p:sp>
      <p:sp>
        <p:nvSpPr>
          <p:cNvPr id="3" name="Text Placeholder 2"/>
          <p:cNvSpPr>
            <a:spLocks noGrp="1"/>
          </p:cNvSpPr>
          <p:nvPr>
            <p:ph type="body" idx="1"/>
          </p:nvPr>
        </p:nvSpPr>
        <p:spPr>
          <a:xfrm>
            <a:off x="457200" y="838200"/>
            <a:ext cx="8382000" cy="4906963"/>
          </a:xfrm>
        </p:spPr>
        <p:txBody>
          <a:bodyPr/>
          <a:lstStyle/>
          <a:p>
            <a:pPr marL="0" indent="0">
              <a:spcBef>
                <a:spcPts val="600"/>
              </a:spcBef>
              <a:spcAft>
                <a:spcPts val="600"/>
              </a:spcAft>
              <a:buNone/>
            </a:pPr>
            <a:r>
              <a:rPr lang="en-US" sz="1600" dirty="0"/>
              <a:t>Which of the following health promotion interventions would you recommend?</a:t>
            </a:r>
          </a:p>
          <a:p>
            <a:pPr marL="457200" lvl="1" indent="0">
              <a:spcBef>
                <a:spcPts val="600"/>
              </a:spcBef>
              <a:spcAft>
                <a:spcPts val="600"/>
              </a:spcAft>
              <a:buNone/>
            </a:pPr>
            <a:r>
              <a:rPr lang="en-US" sz="1600" dirty="0"/>
              <a:t>A. walking 30 minutes 3 days a week</a:t>
            </a:r>
          </a:p>
          <a:p>
            <a:pPr lvl="2">
              <a:spcBef>
                <a:spcPts val="600"/>
              </a:spcBef>
              <a:spcAft>
                <a:spcPts val="600"/>
              </a:spcAft>
            </a:pPr>
            <a:r>
              <a:rPr lang="en-US" sz="1600" dirty="0"/>
              <a:t>A minimum of 150 minutes of physical activity weekly or 30 minutes daily is recommended</a:t>
            </a:r>
          </a:p>
          <a:p>
            <a:pPr marL="461963" lvl="1">
              <a:spcBef>
                <a:spcPts val="600"/>
              </a:spcBef>
              <a:spcAft>
                <a:spcPts val="600"/>
              </a:spcAft>
              <a:buFont typeface="Wingdings" pitchFamily="2" charset="2"/>
              <a:buChar char="ü"/>
            </a:pPr>
            <a:r>
              <a:rPr lang="en-US" sz="1600" dirty="0">
                <a:solidFill>
                  <a:srgbClr val="FF0000"/>
                </a:solidFill>
              </a:rPr>
              <a:t>B. the DASH diet</a:t>
            </a:r>
          </a:p>
          <a:p>
            <a:pPr lvl="2">
              <a:spcBef>
                <a:spcPts val="600"/>
              </a:spcBef>
              <a:spcAft>
                <a:spcPts val="600"/>
              </a:spcAft>
              <a:buFont typeface="Arial" panose="020B0604020202020204" pitchFamily="34" charset="0"/>
              <a:buChar char="•"/>
            </a:pPr>
            <a:r>
              <a:rPr lang="en-US" sz="1600" dirty="0"/>
              <a:t>The DASH diet is rich in fruits, vegetables, whole grains and legumes, has been shown to help lower blood pressure, BMI, waist circumference as well as other risk factors associated with metabolic syndrome*</a:t>
            </a:r>
          </a:p>
          <a:p>
            <a:pPr marL="457200" lvl="1" indent="0">
              <a:spcBef>
                <a:spcPts val="600"/>
              </a:spcBef>
              <a:spcAft>
                <a:spcPts val="600"/>
              </a:spcAft>
              <a:buNone/>
            </a:pPr>
            <a:r>
              <a:rPr lang="en-US" sz="1600" dirty="0"/>
              <a:t>C. calcium carbonate 750mg twice daily</a:t>
            </a:r>
          </a:p>
          <a:p>
            <a:pPr lvl="2">
              <a:spcBef>
                <a:spcPts val="600"/>
              </a:spcBef>
              <a:spcAft>
                <a:spcPts val="600"/>
              </a:spcAft>
            </a:pPr>
            <a:r>
              <a:rPr lang="en-US" sz="1600" dirty="0"/>
              <a:t>Calcium should be obtained through dietary sources, not supplements (due to concern re increased coronary risk); the recommended maximum is 1200mg/d</a:t>
            </a:r>
          </a:p>
          <a:p>
            <a:pPr marL="457200" lvl="1" indent="0">
              <a:spcBef>
                <a:spcPts val="600"/>
              </a:spcBef>
              <a:spcAft>
                <a:spcPts val="600"/>
              </a:spcAft>
              <a:buNone/>
            </a:pPr>
            <a:r>
              <a:rPr lang="en-US" sz="1600" dirty="0"/>
              <a:t>D. Vitamin D 400 International Units daily</a:t>
            </a:r>
          </a:p>
          <a:p>
            <a:pPr lvl="2">
              <a:spcBef>
                <a:spcPts val="600"/>
              </a:spcBef>
              <a:spcAft>
                <a:spcPts val="600"/>
              </a:spcAft>
            </a:pPr>
            <a:r>
              <a:rPr lang="en-US" sz="1600" dirty="0"/>
              <a:t>The recommended amount of Vitamin D is at least 600 IU/d</a:t>
            </a:r>
          </a:p>
          <a:p>
            <a:pPr marL="0" lvl="1" indent="0">
              <a:spcBef>
                <a:spcPts val="600"/>
              </a:spcBef>
              <a:spcAft>
                <a:spcPts val="600"/>
              </a:spcAft>
              <a:buNone/>
            </a:pPr>
            <a:endParaRPr lang="en-US" sz="1200" i="1" dirty="0"/>
          </a:p>
          <a:p>
            <a:pPr marL="0" lvl="1" indent="0">
              <a:spcBef>
                <a:spcPts val="600"/>
              </a:spcBef>
              <a:spcAft>
                <a:spcPts val="600"/>
              </a:spcAft>
              <a:buNone/>
            </a:pPr>
            <a:r>
              <a:rPr lang="en-US" sz="1200" i="1" dirty="0"/>
              <a:t>*Sources: </a:t>
            </a:r>
            <a:r>
              <a:rPr lang="en-US" sz="1200" i="1" dirty="0" err="1"/>
              <a:t>Appel</a:t>
            </a:r>
            <a:r>
              <a:rPr lang="en-US" sz="1200" i="1" dirty="0"/>
              <a:t> LI, et al. JAMA 2003; NHLBI. www.nhlbi.nih.gov/health/public/heart/hbp/dash/dash_brief.pdf. 2006.</a:t>
            </a:r>
          </a:p>
          <a:p>
            <a:pPr lvl="1">
              <a:spcBef>
                <a:spcPts val="600"/>
              </a:spcBef>
              <a:spcAft>
                <a:spcPts val="600"/>
              </a:spcAft>
              <a:buNone/>
            </a:pPr>
            <a:endParaRPr lang="en-US" sz="1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Question #2 </a:t>
            </a:r>
          </a:p>
        </p:txBody>
      </p:sp>
      <p:sp>
        <p:nvSpPr>
          <p:cNvPr id="3" name="Text Placeholder 2"/>
          <p:cNvSpPr>
            <a:spLocks noGrp="1"/>
          </p:cNvSpPr>
          <p:nvPr>
            <p:ph type="body" idx="1"/>
          </p:nvPr>
        </p:nvSpPr>
        <p:spPr>
          <a:xfrm>
            <a:off x="457200" y="1295400"/>
            <a:ext cx="8305800" cy="4830763"/>
          </a:xfrm>
        </p:spPr>
        <p:txBody>
          <a:bodyPr/>
          <a:lstStyle/>
          <a:p>
            <a:pPr marL="0" indent="0" algn="ctr">
              <a:spcBef>
                <a:spcPts val="600"/>
              </a:spcBef>
              <a:spcAft>
                <a:spcPts val="600"/>
              </a:spcAft>
              <a:buNone/>
            </a:pPr>
            <a:r>
              <a:rPr lang="en-US" dirty="0"/>
              <a:t>For the patient’s genitourinary symptoms, which of the following could be appropriate interventions?</a:t>
            </a:r>
          </a:p>
          <a:p>
            <a:pPr marL="457200" lvl="1" indent="0">
              <a:spcBef>
                <a:spcPts val="600"/>
              </a:spcBef>
              <a:spcAft>
                <a:spcPts val="600"/>
              </a:spcAft>
              <a:buNone/>
            </a:pPr>
            <a:r>
              <a:rPr lang="en-US" dirty="0"/>
              <a:t>A. a </a:t>
            </a:r>
            <a:r>
              <a:rPr lang="en-US" dirty="0" err="1"/>
              <a:t>phosphodiesterase</a:t>
            </a:r>
            <a:r>
              <a:rPr lang="en-US" dirty="0"/>
              <a:t> type 5 inhibitor</a:t>
            </a:r>
          </a:p>
          <a:p>
            <a:pPr marL="457200" lvl="1" indent="0">
              <a:spcBef>
                <a:spcPts val="600"/>
              </a:spcBef>
              <a:spcAft>
                <a:spcPts val="600"/>
              </a:spcAft>
              <a:buNone/>
            </a:pPr>
            <a:r>
              <a:rPr lang="en-US" dirty="0"/>
              <a:t>B. testosterone replacement therapy</a:t>
            </a:r>
          </a:p>
          <a:p>
            <a:pPr marL="457200" lvl="1" indent="0">
              <a:spcBef>
                <a:spcPts val="600"/>
              </a:spcBef>
              <a:spcAft>
                <a:spcPts val="600"/>
              </a:spcAft>
              <a:buNone/>
            </a:pPr>
            <a:r>
              <a:rPr lang="en-US" dirty="0"/>
              <a:t>C. urology referral for alternative erectile dysfunction management strategies</a:t>
            </a:r>
          </a:p>
          <a:p>
            <a:pPr marL="457200" lvl="1" indent="0">
              <a:spcBef>
                <a:spcPts val="600"/>
              </a:spcBef>
              <a:spcAft>
                <a:spcPts val="600"/>
              </a:spcAft>
              <a:buNone/>
            </a:pPr>
            <a:r>
              <a:rPr lang="en-US" dirty="0"/>
              <a:t>D. A or 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Case Question #2 Discussion </a:t>
            </a:r>
          </a:p>
        </p:txBody>
      </p:sp>
      <p:sp>
        <p:nvSpPr>
          <p:cNvPr id="3" name="Text Placeholder 2"/>
          <p:cNvSpPr>
            <a:spLocks noGrp="1"/>
          </p:cNvSpPr>
          <p:nvPr>
            <p:ph type="body" idx="1"/>
          </p:nvPr>
        </p:nvSpPr>
        <p:spPr>
          <a:xfrm>
            <a:off x="457200" y="914400"/>
            <a:ext cx="8229600" cy="4525963"/>
          </a:xfrm>
        </p:spPr>
        <p:txBody>
          <a:bodyPr/>
          <a:lstStyle/>
          <a:p>
            <a:pPr>
              <a:spcBef>
                <a:spcPts val="600"/>
              </a:spcBef>
              <a:spcAft>
                <a:spcPts val="600"/>
              </a:spcAft>
            </a:pPr>
            <a:r>
              <a:rPr lang="en-US" sz="2400" dirty="0"/>
              <a:t>For the patient’s genitourinary symptoms, which of the following could be appropriate interventions?</a:t>
            </a:r>
          </a:p>
          <a:p>
            <a:pPr marL="457200" lvl="1" indent="0">
              <a:spcBef>
                <a:spcPts val="600"/>
              </a:spcBef>
              <a:spcAft>
                <a:spcPts val="600"/>
              </a:spcAft>
              <a:buNone/>
            </a:pPr>
            <a:r>
              <a:rPr lang="en-US" sz="2000" dirty="0"/>
              <a:t>A. a </a:t>
            </a:r>
            <a:r>
              <a:rPr lang="en-US" sz="2000" dirty="0" err="1"/>
              <a:t>phosphodiesterase</a:t>
            </a:r>
            <a:r>
              <a:rPr lang="en-US" sz="2000" dirty="0"/>
              <a:t> type 5 inhibitor</a:t>
            </a:r>
          </a:p>
          <a:p>
            <a:pPr lvl="2">
              <a:spcBef>
                <a:spcPts val="600"/>
              </a:spcBef>
              <a:spcAft>
                <a:spcPts val="600"/>
              </a:spcAft>
            </a:pPr>
            <a:r>
              <a:rPr lang="en-US" sz="1600" dirty="0"/>
              <a:t>Most men on ADT experience both loss of libido and erectile dysfunction (ED). Some men &amp; their partners wish to continue sexual activity while on ADT. The PDE-5 inhibitors may be effective in managing ED in these men. </a:t>
            </a:r>
          </a:p>
          <a:p>
            <a:pPr marL="457200" lvl="1" indent="0">
              <a:spcBef>
                <a:spcPts val="600"/>
              </a:spcBef>
              <a:spcAft>
                <a:spcPts val="600"/>
              </a:spcAft>
              <a:buNone/>
            </a:pPr>
            <a:r>
              <a:rPr lang="en-US" sz="2000" dirty="0"/>
              <a:t>B. testosterone replacement therapy</a:t>
            </a:r>
          </a:p>
          <a:p>
            <a:pPr lvl="2">
              <a:spcBef>
                <a:spcPts val="600"/>
              </a:spcBef>
              <a:spcAft>
                <a:spcPts val="600"/>
              </a:spcAft>
            </a:pPr>
            <a:r>
              <a:rPr lang="en-US" sz="1600" dirty="0"/>
              <a:t>Testosterone replacement is both ineffective and contraindicated for men on ADT</a:t>
            </a:r>
          </a:p>
          <a:p>
            <a:pPr marL="457200" lvl="1" indent="0">
              <a:spcBef>
                <a:spcPts val="600"/>
              </a:spcBef>
              <a:spcAft>
                <a:spcPts val="600"/>
              </a:spcAft>
              <a:buNone/>
            </a:pPr>
            <a:r>
              <a:rPr lang="en-US" sz="2000" dirty="0"/>
              <a:t>C. urology referral for alternative erectile dysfunction management strategies</a:t>
            </a:r>
          </a:p>
          <a:p>
            <a:pPr lvl="2">
              <a:spcBef>
                <a:spcPts val="600"/>
              </a:spcBef>
              <a:spcAft>
                <a:spcPts val="600"/>
              </a:spcAft>
            </a:pPr>
            <a:r>
              <a:rPr lang="en-US" sz="1600" dirty="0"/>
              <a:t>For men in whom PDE-5 inhibitor treatment is inadequate, urology referral is appropriate to explore alternative management strategies.</a:t>
            </a:r>
          </a:p>
          <a:p>
            <a:pPr marL="461963" lvl="1" indent="-230188">
              <a:spcBef>
                <a:spcPts val="600"/>
              </a:spcBef>
              <a:spcAft>
                <a:spcPts val="600"/>
              </a:spcAft>
              <a:buFont typeface="Wingdings" pitchFamily="2" charset="2"/>
              <a:buChar char="ü"/>
            </a:pPr>
            <a:r>
              <a:rPr lang="en-US" sz="2000" dirty="0">
                <a:solidFill>
                  <a:srgbClr val="FF0000"/>
                </a:solidFill>
              </a:rPr>
              <a:t> D. A or 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Question #3</a:t>
            </a:r>
          </a:p>
        </p:txBody>
      </p:sp>
      <p:sp>
        <p:nvSpPr>
          <p:cNvPr id="3" name="Content Placeholder 2"/>
          <p:cNvSpPr>
            <a:spLocks noGrp="1"/>
          </p:cNvSpPr>
          <p:nvPr>
            <p:ph idx="1"/>
          </p:nvPr>
        </p:nvSpPr>
        <p:spPr>
          <a:xfrm>
            <a:off x="381000" y="1600200"/>
            <a:ext cx="8458200" cy="4525963"/>
          </a:xfrm>
        </p:spPr>
        <p:txBody>
          <a:bodyPr/>
          <a:lstStyle/>
          <a:p>
            <a:pPr marL="0" indent="0" algn="ctr">
              <a:spcBef>
                <a:spcPts val="600"/>
              </a:spcBef>
              <a:spcAft>
                <a:spcPts val="600"/>
              </a:spcAft>
              <a:buNone/>
            </a:pPr>
            <a:r>
              <a:rPr lang="en-US" dirty="0"/>
              <a:t>Which of the following tests is recommended for this patient?</a:t>
            </a:r>
          </a:p>
          <a:p>
            <a:pPr marL="971550" lvl="1" indent="-514350">
              <a:spcBef>
                <a:spcPts val="600"/>
              </a:spcBef>
              <a:spcAft>
                <a:spcPts val="600"/>
              </a:spcAft>
              <a:buFont typeface="+mj-lt"/>
              <a:buAutoNum type="alphaUcPeriod"/>
            </a:pPr>
            <a:r>
              <a:rPr lang="en-US" dirty="0"/>
              <a:t>Cardiac stress testing</a:t>
            </a:r>
          </a:p>
          <a:p>
            <a:pPr marL="971550" lvl="1" indent="-514350">
              <a:spcBef>
                <a:spcPts val="600"/>
              </a:spcBef>
              <a:spcAft>
                <a:spcPts val="600"/>
              </a:spcAft>
              <a:buFont typeface="+mj-lt"/>
              <a:buAutoNum type="alphaUcPeriod"/>
            </a:pPr>
            <a:r>
              <a:rPr lang="en-US" dirty="0"/>
              <a:t>DEXA</a:t>
            </a:r>
          </a:p>
          <a:p>
            <a:pPr marL="971550" lvl="1" indent="-514350">
              <a:spcBef>
                <a:spcPts val="600"/>
              </a:spcBef>
              <a:spcAft>
                <a:spcPts val="600"/>
              </a:spcAft>
              <a:buFont typeface="+mj-lt"/>
              <a:buAutoNum type="alphaUcPeriod"/>
            </a:pPr>
            <a:r>
              <a:rPr lang="en-US" dirty="0"/>
              <a:t>Abdominal aortic aneurysm screening</a:t>
            </a:r>
          </a:p>
          <a:p>
            <a:pPr marL="971550" lvl="1" indent="-514350">
              <a:spcBef>
                <a:spcPts val="600"/>
              </a:spcBef>
              <a:spcAft>
                <a:spcPts val="600"/>
              </a:spcAft>
              <a:buFont typeface="+mj-lt"/>
              <a:buAutoNum type="alphaUcPeriod"/>
            </a:pPr>
            <a:r>
              <a:rPr lang="en-US" dirty="0"/>
              <a:t>All of the above</a:t>
            </a:r>
          </a:p>
          <a:p>
            <a:pPr marL="971550" lvl="1" indent="-514350">
              <a:buFont typeface="+mj-lt"/>
              <a:buAutoNum type="alphaUcPeriod"/>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a:t>Case Question #3 Discussion</a:t>
            </a:r>
          </a:p>
        </p:txBody>
      </p:sp>
      <p:sp>
        <p:nvSpPr>
          <p:cNvPr id="3" name="Content Placeholder 2"/>
          <p:cNvSpPr>
            <a:spLocks noGrp="1"/>
          </p:cNvSpPr>
          <p:nvPr>
            <p:ph idx="1"/>
          </p:nvPr>
        </p:nvSpPr>
        <p:spPr>
          <a:xfrm>
            <a:off x="381000" y="990600"/>
            <a:ext cx="8458200" cy="4525963"/>
          </a:xfrm>
        </p:spPr>
        <p:txBody>
          <a:bodyPr/>
          <a:lstStyle/>
          <a:p>
            <a:pPr marL="0" indent="0" algn="ctr">
              <a:spcBef>
                <a:spcPts val="600"/>
              </a:spcBef>
              <a:spcAft>
                <a:spcPts val="600"/>
              </a:spcAft>
              <a:buNone/>
            </a:pPr>
            <a:r>
              <a:rPr lang="en-US" sz="2400" dirty="0"/>
              <a:t>Which of the following tests is recommended for this patient?</a:t>
            </a:r>
          </a:p>
          <a:p>
            <a:pPr marL="457200" lvl="1" indent="0">
              <a:spcBef>
                <a:spcPts val="600"/>
              </a:spcBef>
              <a:spcAft>
                <a:spcPts val="600"/>
              </a:spcAft>
              <a:buNone/>
            </a:pPr>
            <a:r>
              <a:rPr lang="en-US" sz="2000" dirty="0"/>
              <a:t>A. Cardiac stress testing</a:t>
            </a:r>
          </a:p>
          <a:p>
            <a:pPr marL="1371600" lvl="2" indent="-514350">
              <a:spcBef>
                <a:spcPts val="600"/>
              </a:spcBef>
              <a:spcAft>
                <a:spcPts val="600"/>
              </a:spcAft>
              <a:buFont typeface="Arial" pitchFamily="34" charset="0"/>
              <a:buChar char="•"/>
            </a:pPr>
            <a:r>
              <a:rPr lang="en-US" sz="1800" dirty="0"/>
              <a:t>Although patients on ADT are at increased cardiovascular risk, there is no evidence for testing asymptomatic men</a:t>
            </a:r>
          </a:p>
          <a:p>
            <a:pPr marL="461963" lvl="1" indent="-290513">
              <a:spcBef>
                <a:spcPts val="600"/>
              </a:spcBef>
              <a:spcAft>
                <a:spcPts val="600"/>
              </a:spcAft>
              <a:buFont typeface="Wingdings" pitchFamily="2" charset="2"/>
              <a:buChar char="ü"/>
            </a:pPr>
            <a:r>
              <a:rPr lang="en-US" sz="2000" dirty="0">
                <a:solidFill>
                  <a:srgbClr val="FF0000"/>
                </a:solidFill>
              </a:rPr>
              <a:t>B. DEXA</a:t>
            </a:r>
            <a:endParaRPr lang="en-US" sz="2000" dirty="0"/>
          </a:p>
          <a:p>
            <a:pPr marL="1371600" lvl="2" indent="-514350">
              <a:spcBef>
                <a:spcPts val="600"/>
              </a:spcBef>
              <a:spcAft>
                <a:spcPts val="600"/>
              </a:spcAft>
              <a:buFont typeface="Arial" pitchFamily="34" charset="0"/>
              <a:buChar char="•"/>
            </a:pPr>
            <a:r>
              <a:rPr lang="en-US" sz="1800" dirty="0"/>
              <a:t>Men on ADT are at significant risk for osteoporosis and should undergo DEXA scanning; a FRAX score should be calculated and men at high risk should be offered </a:t>
            </a:r>
            <a:r>
              <a:rPr lang="en-US" sz="1800" dirty="0" err="1"/>
              <a:t>bisphosphonate</a:t>
            </a:r>
            <a:r>
              <a:rPr lang="en-US" sz="1800" dirty="0"/>
              <a:t> therapy</a:t>
            </a:r>
          </a:p>
          <a:p>
            <a:pPr marL="457200" lvl="1" indent="0">
              <a:spcBef>
                <a:spcPts val="600"/>
              </a:spcBef>
              <a:spcAft>
                <a:spcPts val="600"/>
              </a:spcAft>
              <a:buNone/>
            </a:pPr>
            <a:r>
              <a:rPr lang="en-US" sz="2000" dirty="0"/>
              <a:t>C. Abdominal aortic aneurysm screening</a:t>
            </a:r>
          </a:p>
          <a:p>
            <a:pPr marL="1371600" lvl="2" indent="-514350">
              <a:spcBef>
                <a:spcPts val="600"/>
              </a:spcBef>
              <a:spcAft>
                <a:spcPts val="600"/>
              </a:spcAft>
              <a:buFont typeface="Arial" pitchFamily="34" charset="0"/>
              <a:buChar char="•"/>
            </a:pPr>
            <a:r>
              <a:rPr lang="en-US" sz="1800" dirty="0"/>
              <a:t>Per USPSTF guidelines, only male ever-smokers 65-75 years should undergo AAA screening</a:t>
            </a:r>
          </a:p>
          <a:p>
            <a:pPr marL="457200" lvl="1" indent="0">
              <a:spcBef>
                <a:spcPts val="600"/>
              </a:spcBef>
              <a:spcAft>
                <a:spcPts val="600"/>
              </a:spcAft>
              <a:buNone/>
            </a:pPr>
            <a:r>
              <a:rPr lang="en-US" sz="2000" dirty="0"/>
              <a:t>D. All of the above</a:t>
            </a:r>
          </a:p>
          <a:p>
            <a:pPr marL="971550" lvl="1" indent="-514350">
              <a:buFont typeface="Arial" pitchFamily="34" charset="0"/>
              <a:buChar char="•"/>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a:t>
            </a:r>
          </a:p>
        </p:txBody>
      </p:sp>
      <p:sp>
        <p:nvSpPr>
          <p:cNvPr id="3" name="Text Placeholder 2"/>
          <p:cNvSpPr>
            <a:spLocks noGrp="1"/>
          </p:cNvSpPr>
          <p:nvPr>
            <p:ph type="body" idx="1"/>
          </p:nvPr>
        </p:nvSpPr>
        <p:spPr>
          <a:xfrm>
            <a:off x="457200" y="2514600"/>
            <a:ext cx="8153400" cy="1676400"/>
          </a:xfrm>
        </p:spPr>
        <p:txBody>
          <a:bodyPr/>
          <a:lstStyle/>
          <a:p>
            <a:pPr marL="0" indent="0" algn="ctr">
              <a:buNone/>
            </a:pPr>
            <a:r>
              <a:rPr lang="en-US" altLang="en-US" dirty="0"/>
              <a:t>We are grateful for the support of CDC cooperative agreement #5U55DPOO3O54.</a:t>
            </a:r>
          </a:p>
          <a:p>
            <a:endParaRPr lang="en-US" dirty="0"/>
          </a:p>
        </p:txBody>
      </p:sp>
    </p:spTree>
    <p:extLst>
      <p:ext uri="{BB962C8B-B14F-4D97-AF65-F5344CB8AC3E}">
        <p14:creationId xmlns:p14="http://schemas.microsoft.com/office/powerpoint/2010/main" val="35172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Prostate Cancer Survivorship</a:t>
            </a:r>
          </a:p>
        </p:txBody>
      </p:sp>
      <p:sp>
        <p:nvSpPr>
          <p:cNvPr id="3" name="Content Placeholder 2"/>
          <p:cNvSpPr>
            <a:spLocks noGrp="1"/>
          </p:cNvSpPr>
          <p:nvPr>
            <p:ph idx="1"/>
          </p:nvPr>
        </p:nvSpPr>
        <p:spPr>
          <a:xfrm>
            <a:off x="457200" y="1371600"/>
            <a:ext cx="8229600" cy="4525963"/>
          </a:xfrm>
        </p:spPr>
        <p:txBody>
          <a:bodyPr/>
          <a:lstStyle/>
          <a:p>
            <a:pPr>
              <a:spcBef>
                <a:spcPts val="600"/>
              </a:spcBef>
              <a:spcAft>
                <a:spcPts val="600"/>
              </a:spcAft>
            </a:pPr>
            <a:r>
              <a:rPr lang="en-US" sz="2800" dirty="0"/>
              <a:t>1 in 5 of all cancer survivors </a:t>
            </a:r>
          </a:p>
          <a:p>
            <a:pPr>
              <a:spcBef>
                <a:spcPts val="600"/>
              </a:spcBef>
              <a:spcAft>
                <a:spcPts val="600"/>
              </a:spcAft>
            </a:pPr>
            <a:r>
              <a:rPr lang="en-US" sz="2800" dirty="0"/>
              <a:t>Over 4 in 10 male cancer survivors in the U.S.</a:t>
            </a:r>
          </a:p>
          <a:p>
            <a:pPr>
              <a:spcBef>
                <a:spcPts val="600"/>
              </a:spcBef>
              <a:spcAft>
                <a:spcPts val="600"/>
              </a:spcAft>
            </a:pPr>
            <a:r>
              <a:rPr lang="en-US" sz="2800" dirty="0"/>
              <a:t>170,000 US men are diagnosed each year</a:t>
            </a:r>
            <a:endParaRPr lang="en-US" sz="2400" dirty="0"/>
          </a:p>
          <a:p>
            <a:pPr>
              <a:spcBef>
                <a:spcPts val="600"/>
              </a:spcBef>
              <a:spcAft>
                <a:spcPts val="600"/>
              </a:spcAft>
            </a:pPr>
            <a:endParaRPr lang="en-US" sz="2400" dirty="0"/>
          </a:p>
          <a:p>
            <a:pPr>
              <a:spcBef>
                <a:spcPts val="600"/>
              </a:spcBef>
              <a:spcAft>
                <a:spcPts val="600"/>
              </a:spcAft>
            </a:pPr>
            <a:endParaRPr lang="en-US" sz="2400" dirty="0"/>
          </a:p>
          <a:p>
            <a:pPr>
              <a:spcBef>
                <a:spcPts val="600"/>
              </a:spcBef>
              <a:spcAft>
                <a:spcPts val="600"/>
              </a:spcAft>
            </a:pPr>
            <a:endParaRPr lang="en-US" sz="2400" dirty="0"/>
          </a:p>
          <a:p>
            <a:pPr>
              <a:spcBef>
                <a:spcPts val="600"/>
              </a:spcBef>
              <a:spcAft>
                <a:spcPts val="600"/>
              </a:spcAft>
            </a:pPr>
            <a:endParaRPr lang="en-US" sz="2400" dirty="0"/>
          </a:p>
          <a:p>
            <a:pPr marL="0" indent="0">
              <a:spcBef>
                <a:spcPts val="600"/>
              </a:spcBef>
              <a:spcAft>
                <a:spcPts val="600"/>
              </a:spcAft>
              <a:buNone/>
            </a:pPr>
            <a:endParaRPr lang="en-US" sz="1200" dirty="0"/>
          </a:p>
          <a:p>
            <a:pPr marL="0" indent="0">
              <a:spcBef>
                <a:spcPts val="600"/>
              </a:spcBef>
              <a:spcAft>
                <a:spcPts val="600"/>
              </a:spcAft>
              <a:buNone/>
            </a:pPr>
            <a:r>
              <a:rPr lang="en-US" sz="1400" i="1" dirty="0"/>
              <a:t>Source: Siegel R, et al. CA Cancer J </a:t>
            </a:r>
            <a:r>
              <a:rPr lang="en-US" sz="1400" i="1" dirty="0" err="1"/>
              <a:t>Clin</a:t>
            </a:r>
            <a:r>
              <a:rPr lang="en-US" sz="1400" i="1" dirty="0"/>
              <a:t>. 2012.</a:t>
            </a:r>
            <a:endParaRPr lang="en-US" sz="1600" i="1" dirty="0"/>
          </a:p>
        </p:txBody>
      </p:sp>
      <p:graphicFrame>
        <p:nvGraphicFramePr>
          <p:cNvPr id="4" name="Table 3"/>
          <p:cNvGraphicFramePr>
            <a:graphicFrameLocks noGrp="1"/>
          </p:cNvGraphicFramePr>
          <p:nvPr>
            <p:extLst>
              <p:ext uri="{D42A27DB-BD31-4B8C-83A1-F6EECF244321}">
                <p14:modId xmlns:p14="http://schemas.microsoft.com/office/powerpoint/2010/main" val="3253483767"/>
              </p:ext>
            </p:extLst>
          </p:nvPr>
        </p:nvGraphicFramePr>
        <p:xfrm>
          <a:off x="1447800" y="3276600"/>
          <a:ext cx="6096000" cy="2057400"/>
        </p:xfrm>
        <a:graphic>
          <a:graphicData uri="http://schemas.openxmlformats.org/drawingml/2006/table">
            <a:tbl>
              <a:tblPr firstRow="1" bandRow="1">
                <a:tableStyleId>{616DA210-FB5B-4158-B5E0-FEB733F419BA}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14350">
                <a:tc gridSpan="2">
                  <a:txBody>
                    <a:bodyPr/>
                    <a:lstStyle/>
                    <a:p>
                      <a:r>
                        <a:rPr lang="en-US" dirty="0"/>
                        <a:t>Survival Rates (at</a:t>
                      </a:r>
                      <a:r>
                        <a:rPr lang="en-US" baseline="0" dirty="0"/>
                        <a:t> all stages of Prostate Cancer)</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14350">
                <a:tc>
                  <a:txBody>
                    <a:bodyPr/>
                    <a:lstStyle/>
                    <a:p>
                      <a:r>
                        <a:rPr lang="en-US" dirty="0"/>
                        <a:t>5</a:t>
                      </a:r>
                      <a:r>
                        <a:rPr lang="en-US" baseline="0" dirty="0"/>
                        <a:t> years</a:t>
                      </a:r>
                      <a:endParaRPr lang="en-US" dirty="0"/>
                    </a:p>
                  </a:txBody>
                  <a:tcPr/>
                </a:tc>
                <a:tc>
                  <a:txBody>
                    <a:bodyPr/>
                    <a:lstStyle/>
                    <a:p>
                      <a:r>
                        <a:rPr lang="en-US" dirty="0"/>
                        <a:t>99%</a:t>
                      </a:r>
                    </a:p>
                  </a:txBody>
                  <a:tcPr/>
                </a:tc>
                <a:extLst>
                  <a:ext uri="{0D108BD9-81ED-4DB2-BD59-A6C34878D82A}">
                    <a16:rowId xmlns:a16="http://schemas.microsoft.com/office/drawing/2014/main" val="10001"/>
                  </a:ext>
                </a:extLst>
              </a:tr>
              <a:tr h="514350">
                <a:tc>
                  <a:txBody>
                    <a:bodyPr/>
                    <a:lstStyle/>
                    <a:p>
                      <a:r>
                        <a:rPr lang="en-US" dirty="0"/>
                        <a:t>10 years</a:t>
                      </a:r>
                    </a:p>
                  </a:txBody>
                  <a:tcPr/>
                </a:tc>
                <a:tc>
                  <a:txBody>
                    <a:bodyPr/>
                    <a:lstStyle/>
                    <a:p>
                      <a:r>
                        <a:rPr lang="en-US" dirty="0"/>
                        <a:t>98%</a:t>
                      </a:r>
                    </a:p>
                  </a:txBody>
                  <a:tcPr/>
                </a:tc>
                <a:extLst>
                  <a:ext uri="{0D108BD9-81ED-4DB2-BD59-A6C34878D82A}">
                    <a16:rowId xmlns:a16="http://schemas.microsoft.com/office/drawing/2014/main" val="10002"/>
                  </a:ext>
                </a:extLst>
              </a:tr>
              <a:tr h="514350">
                <a:tc>
                  <a:txBody>
                    <a:bodyPr/>
                    <a:lstStyle/>
                    <a:p>
                      <a:r>
                        <a:rPr lang="en-US" dirty="0"/>
                        <a:t>15 years</a:t>
                      </a:r>
                    </a:p>
                  </a:txBody>
                  <a:tcPr/>
                </a:tc>
                <a:tc>
                  <a:txBody>
                    <a:bodyPr/>
                    <a:lstStyle/>
                    <a:p>
                      <a:r>
                        <a:rPr lang="en-US" dirty="0"/>
                        <a:t>96%</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226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Prostate Cancer Survivorship</a:t>
            </a:r>
          </a:p>
        </p:txBody>
      </p:sp>
      <p:sp>
        <p:nvSpPr>
          <p:cNvPr id="3" name="Content Placeholder 2"/>
          <p:cNvSpPr>
            <a:spLocks noGrp="1"/>
          </p:cNvSpPr>
          <p:nvPr>
            <p:ph idx="1"/>
          </p:nvPr>
        </p:nvSpPr>
        <p:spPr>
          <a:xfrm>
            <a:off x="457200" y="1219200"/>
            <a:ext cx="8229600" cy="4525963"/>
          </a:xfrm>
        </p:spPr>
        <p:txBody>
          <a:bodyPr/>
          <a:lstStyle/>
          <a:p>
            <a:pPr>
              <a:spcBef>
                <a:spcPts val="600"/>
              </a:spcBef>
              <a:spcAft>
                <a:spcPts val="600"/>
              </a:spcAft>
            </a:pPr>
            <a:r>
              <a:rPr lang="en-US" sz="2800" dirty="0"/>
              <a:t>High survival rates are due to a combination of:</a:t>
            </a:r>
          </a:p>
          <a:p>
            <a:pPr lvl="1">
              <a:spcBef>
                <a:spcPts val="600"/>
              </a:spcBef>
              <a:spcAft>
                <a:spcPts val="600"/>
              </a:spcAft>
            </a:pPr>
            <a:r>
              <a:rPr lang="en-US" dirty="0"/>
              <a:t>Early detection</a:t>
            </a:r>
          </a:p>
          <a:p>
            <a:pPr lvl="1">
              <a:spcBef>
                <a:spcPts val="600"/>
              </a:spcBef>
              <a:spcAft>
                <a:spcPts val="600"/>
              </a:spcAft>
            </a:pPr>
            <a:r>
              <a:rPr lang="en-US" dirty="0"/>
              <a:t>Increasingly effective treatment of localized and advanced disease</a:t>
            </a:r>
          </a:p>
          <a:p>
            <a:pPr lvl="1">
              <a:spcBef>
                <a:spcPts val="600"/>
              </a:spcBef>
              <a:spcAft>
                <a:spcPts val="600"/>
              </a:spcAft>
            </a:pPr>
            <a:r>
              <a:rPr lang="en-US" dirty="0"/>
              <a:t>Lead time bias</a:t>
            </a:r>
          </a:p>
          <a:p>
            <a:pPr lvl="1">
              <a:spcBef>
                <a:spcPts val="600"/>
              </a:spcBef>
              <a:spcAft>
                <a:spcPts val="600"/>
              </a:spcAft>
            </a:pPr>
            <a:r>
              <a:rPr lang="en-US" dirty="0" err="1"/>
              <a:t>Overdiagnosis</a:t>
            </a:r>
            <a:r>
              <a:rPr lang="en-US" dirty="0"/>
              <a:t>  </a:t>
            </a:r>
          </a:p>
          <a:p>
            <a:pPr lvl="1">
              <a:spcBef>
                <a:spcPts val="600"/>
              </a:spcBef>
              <a:spcAft>
                <a:spcPts val="600"/>
              </a:spcAft>
            </a:pPr>
            <a:endParaRPr lang="en-US" sz="2400" i="1" dirty="0"/>
          </a:p>
          <a:p>
            <a:pPr marL="0" indent="0">
              <a:spcBef>
                <a:spcPts val="600"/>
              </a:spcBef>
              <a:spcAft>
                <a:spcPts val="600"/>
              </a:spcAft>
              <a:buNone/>
            </a:pPr>
            <a:r>
              <a:rPr lang="en-US" sz="1400" i="1" dirty="0"/>
              <a:t>Sources: Siegel R, et al. CA Cancer J </a:t>
            </a:r>
            <a:r>
              <a:rPr lang="en-US" sz="1400" i="1" dirty="0" err="1"/>
              <a:t>Clin</a:t>
            </a:r>
            <a:r>
              <a:rPr lang="en-US" sz="1400" i="1" dirty="0"/>
              <a:t>. 2012; </a:t>
            </a:r>
            <a:r>
              <a:rPr lang="en-US" sz="1400" i="1" dirty="0" err="1"/>
              <a:t>Ganz</a:t>
            </a:r>
            <a:r>
              <a:rPr lang="en-US" sz="1400" i="1" dirty="0"/>
              <a:t> PA. Prim Care. 2009; </a:t>
            </a:r>
            <a:r>
              <a:rPr lang="en-US" sz="1400" i="1" dirty="0" err="1"/>
              <a:t>Etzioni</a:t>
            </a:r>
            <a:r>
              <a:rPr lang="en-US" sz="1400" i="1" dirty="0"/>
              <a:t> R, et al. Cancer. 2012; </a:t>
            </a:r>
            <a:r>
              <a:rPr lang="en-US" sz="1400" i="1" dirty="0" err="1"/>
              <a:t>Draisma</a:t>
            </a:r>
            <a:r>
              <a:rPr lang="en-US" sz="1400" i="1" dirty="0"/>
              <a:t> G, et al. J </a:t>
            </a:r>
            <a:r>
              <a:rPr lang="en-US" sz="1400" i="1" dirty="0" err="1"/>
              <a:t>Natl</a:t>
            </a:r>
            <a:r>
              <a:rPr lang="en-US" sz="1400" i="1" dirty="0"/>
              <a:t> Cancer Inst. 2009.</a:t>
            </a:r>
          </a:p>
          <a:p>
            <a:pPr lvl="1">
              <a:buNone/>
            </a:pPr>
            <a:endParaRPr lang="en-US" sz="2400" dirty="0"/>
          </a:p>
        </p:txBody>
      </p:sp>
    </p:spTree>
    <p:extLst>
      <p:ext uri="{BB962C8B-B14F-4D97-AF65-F5344CB8AC3E}">
        <p14:creationId xmlns:p14="http://schemas.microsoft.com/office/powerpoint/2010/main" val="176490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ACS Cancer Survivorship Clinical Practice Guidelines</a:t>
            </a:r>
          </a:p>
        </p:txBody>
      </p:sp>
      <p:sp>
        <p:nvSpPr>
          <p:cNvPr id="3" name="Text Placeholder 2"/>
          <p:cNvSpPr>
            <a:spLocks noGrp="1"/>
          </p:cNvSpPr>
          <p:nvPr>
            <p:ph type="body" idx="1"/>
          </p:nvPr>
        </p:nvSpPr>
        <p:spPr>
          <a:xfrm>
            <a:off x="457200" y="1447800"/>
            <a:ext cx="8229600" cy="4525963"/>
          </a:xfrm>
        </p:spPr>
        <p:txBody>
          <a:bodyPr/>
          <a:lstStyle/>
          <a:p>
            <a:pPr>
              <a:spcBef>
                <a:spcPts val="600"/>
              </a:spcBef>
              <a:spcAft>
                <a:spcPts val="600"/>
              </a:spcAft>
            </a:pPr>
            <a:r>
              <a:rPr lang="en-US" sz="2800" dirty="0"/>
              <a:t>PCPs inevitably participate in the care of prostate cancer survivors.</a:t>
            </a:r>
          </a:p>
          <a:p>
            <a:pPr>
              <a:spcBef>
                <a:spcPts val="600"/>
              </a:spcBef>
              <a:spcAft>
                <a:spcPts val="600"/>
              </a:spcAft>
            </a:pPr>
            <a:r>
              <a:rPr lang="en-US" sz="2800" dirty="0"/>
              <a:t>It is often unclear who has principal responsibility for prostate cancer survivorship care and what it entails.</a:t>
            </a:r>
          </a:p>
          <a:p>
            <a:pPr>
              <a:spcBef>
                <a:spcPts val="600"/>
              </a:spcBef>
              <a:spcAft>
                <a:spcPts val="600"/>
              </a:spcAft>
            </a:pPr>
            <a:r>
              <a:rPr lang="en-US" sz="2800" dirty="0"/>
              <a:t>The ACS guidelines provides focused recommendations on the role of PCPs in the treatment of patients experiencing the long-term and late effects of prostate cancer. </a:t>
            </a:r>
          </a:p>
        </p:txBody>
      </p:sp>
    </p:spTree>
    <p:extLst>
      <p:ext uri="{BB962C8B-B14F-4D97-AF65-F5344CB8AC3E}">
        <p14:creationId xmlns:p14="http://schemas.microsoft.com/office/powerpoint/2010/main" val="4170119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Overview of Guideline Development Process</a:t>
            </a:r>
          </a:p>
        </p:txBody>
      </p:sp>
      <p:graphicFrame>
        <p:nvGraphicFramePr>
          <p:cNvPr id="8" name="Diagram 7"/>
          <p:cNvGraphicFramePr/>
          <p:nvPr>
            <p:extLst>
              <p:ext uri="{D42A27DB-BD31-4B8C-83A1-F6EECF244321}">
                <p14:modId xmlns:p14="http://schemas.microsoft.com/office/powerpoint/2010/main" val="3933030686"/>
              </p:ext>
            </p:extLst>
          </p:nvPr>
        </p:nvGraphicFramePr>
        <p:xfrm>
          <a:off x="304800" y="1295400"/>
          <a:ext cx="8458200" cy="4764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1380302"/>
      </p:ext>
    </p:extLst>
  </p:cSld>
  <p:clrMapOvr>
    <a:masterClrMapping/>
  </p:clrMapOvr>
</p:sld>
</file>

<file path=ppt/theme/theme1.xml><?xml version="1.0" encoding="utf-8"?>
<a:theme xmlns:a="http://schemas.openxmlformats.org/drawingml/2006/main" name="PCP ESeries Puchalski 2.02.14">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CP ESeries Puchalski 2.02.14">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5474</Words>
  <Application>Microsoft Office PowerPoint</Application>
  <PresentationFormat>On-screen Show (4:3)</PresentationFormat>
  <Paragraphs>490</Paragraphs>
  <Slides>56</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Aptos</vt:lpstr>
      <vt:lpstr>Arial</vt:lpstr>
      <vt:lpstr>Calibri</vt:lpstr>
      <vt:lpstr>Symbol</vt:lpstr>
      <vt:lpstr>Tahoma</vt:lpstr>
      <vt:lpstr>Times New Roman</vt:lpstr>
      <vt:lpstr>Trebuchet MS</vt:lpstr>
      <vt:lpstr>Wingdings</vt:lpstr>
      <vt:lpstr>PCP ESeries Puchalski 2.02.14</vt:lpstr>
      <vt:lpstr>1_PCP ESeries Puchalski 2.02.14</vt:lpstr>
      <vt:lpstr>PowerPoint Presentation</vt:lpstr>
      <vt:lpstr>Summary of Common  Long-term &amp; Late Effects of Prostate Cancer and its Treatment</vt:lpstr>
      <vt:lpstr>Disclosures</vt:lpstr>
      <vt:lpstr>PowerPoint Presentation</vt:lpstr>
      <vt:lpstr>Learning Objective</vt:lpstr>
      <vt:lpstr>Prostate Cancer Survivorship</vt:lpstr>
      <vt:lpstr>Prostate Cancer Survivorship</vt:lpstr>
      <vt:lpstr>Importance of ACS Cancer Survivorship Clinical Practice Guidelines</vt:lpstr>
      <vt:lpstr>Overview of Guideline Development Process</vt:lpstr>
      <vt:lpstr>Prostate Cancer Diagnosis and Treatment</vt:lpstr>
      <vt:lpstr>Long-term and Late Effects</vt:lpstr>
      <vt:lpstr>Surgery</vt:lpstr>
      <vt:lpstr>Surgery</vt:lpstr>
      <vt:lpstr>Radiation</vt:lpstr>
      <vt:lpstr>Radiation</vt:lpstr>
      <vt:lpstr>Androgen Deprivation Therapy (ADT)</vt:lpstr>
      <vt:lpstr>Hormone (ADT)</vt:lpstr>
      <vt:lpstr>Expectant Management</vt:lpstr>
      <vt:lpstr>Long-term Effects of Expectant Management</vt:lpstr>
      <vt:lpstr>Expectant Management</vt:lpstr>
      <vt:lpstr>General Psychosocial Long-term &amp; Late Effects</vt:lpstr>
      <vt:lpstr>Key Risk Factors for Distress in Men</vt:lpstr>
      <vt:lpstr>Conclusion</vt:lpstr>
      <vt:lpstr>Acknowledgment</vt:lpstr>
      <vt:lpstr>Prostate Cancer Survivorship Guidelines for Primary Care Providers</vt:lpstr>
      <vt:lpstr>Disclosures</vt:lpstr>
      <vt:lpstr>PowerPoint Presentation</vt:lpstr>
      <vt:lpstr>Learning Objectives</vt:lpstr>
      <vt:lpstr>American Cancer Society Prostate Cancer Survivorship Guidelines</vt:lpstr>
      <vt:lpstr>Guidelines for Health Promotion</vt:lpstr>
      <vt:lpstr>Weight Management and Physical Activity</vt:lpstr>
      <vt:lpstr>Nutrition</vt:lpstr>
      <vt:lpstr>Alcohol and Tobacco Use</vt:lpstr>
      <vt:lpstr>Guidelines for Surveillance for Prostate Cancer Recurrence</vt:lpstr>
      <vt:lpstr>Guidelines for Screening and Early Detection of Second Primary Cancers</vt:lpstr>
      <vt:lpstr>Physical and Psychosocial Assessment</vt:lpstr>
      <vt:lpstr>Physical and Psychosocial  Longterm &amp; Late Effects</vt:lpstr>
      <vt:lpstr>Anemia</vt:lpstr>
      <vt:lpstr>Bowel Dysfunction</vt:lpstr>
      <vt:lpstr>Cardiovascular and Metabolic Effects </vt:lpstr>
      <vt:lpstr>Distress/Depression/PSA Anxiety</vt:lpstr>
      <vt:lpstr>Hip Fracture/Osteoporosis</vt:lpstr>
      <vt:lpstr>Sexual Dysfunction/Body Image</vt:lpstr>
      <vt:lpstr>Sexual Intimacy</vt:lpstr>
      <vt:lpstr>Urinary Dysfunction</vt:lpstr>
      <vt:lpstr>Vasomotor Symptoms </vt:lpstr>
      <vt:lpstr>Guidelines for Care Coordination</vt:lpstr>
      <vt:lpstr>Conclusion</vt:lpstr>
      <vt:lpstr>Case Study</vt:lpstr>
      <vt:lpstr>Case Question #1</vt:lpstr>
      <vt:lpstr>Case Question #1 Discussion</vt:lpstr>
      <vt:lpstr>Case Question #2 </vt:lpstr>
      <vt:lpstr>Case Question #2 Discussion </vt:lpstr>
      <vt:lpstr>Case Question #3</vt:lpstr>
      <vt:lpstr>Case Question #3 Discussion</vt:lpstr>
      <vt:lpstr>Acknowledgment</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Common Long-term &amp; Late Effects of Prostate Cancer and its Treatment</dc:title>
  <dc:creator>GWU</dc:creator>
  <cp:lastModifiedBy>Angell, Kelly</cp:lastModifiedBy>
  <cp:revision>52</cp:revision>
  <cp:lastPrinted>2014-05-13T19:21:40Z</cp:lastPrinted>
  <dcterms:created xsi:type="dcterms:W3CDTF">2014-05-08T18:50:09Z</dcterms:created>
  <dcterms:modified xsi:type="dcterms:W3CDTF">2025-05-16T11:49:50Z</dcterms:modified>
</cp:coreProperties>
</file>